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43"/>
  </p:notesMasterIdLst>
  <p:handoutMasterIdLst>
    <p:handoutMasterId r:id="rId44"/>
  </p:handoutMasterIdLst>
  <p:sldIdLst>
    <p:sldId id="286" r:id="rId3"/>
    <p:sldId id="277" r:id="rId4"/>
    <p:sldId id="287" r:id="rId5"/>
    <p:sldId id="288" r:id="rId6"/>
    <p:sldId id="290" r:id="rId7"/>
    <p:sldId id="292" r:id="rId8"/>
    <p:sldId id="291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27" r:id="rId23"/>
    <p:sldId id="331" r:id="rId24"/>
    <p:sldId id="328" r:id="rId25"/>
    <p:sldId id="329" r:id="rId26"/>
    <p:sldId id="330" r:id="rId27"/>
    <p:sldId id="310" r:id="rId28"/>
    <p:sldId id="311" r:id="rId29"/>
    <p:sldId id="312" r:id="rId30"/>
    <p:sldId id="313" r:id="rId31"/>
    <p:sldId id="323" r:id="rId32"/>
    <p:sldId id="324" r:id="rId33"/>
    <p:sldId id="325" r:id="rId34"/>
    <p:sldId id="326" r:id="rId35"/>
    <p:sldId id="314" r:id="rId36"/>
    <p:sldId id="315" r:id="rId37"/>
    <p:sldId id="316" r:id="rId38"/>
    <p:sldId id="318" r:id="rId39"/>
    <p:sldId id="320" r:id="rId40"/>
    <p:sldId id="321" r:id="rId41"/>
    <p:sldId id="32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79" d="100"/>
          <a:sy n="79" d="100"/>
        </p:scale>
        <p:origin x="179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</a:t>
            </a:r>
            <a:r>
              <a:rPr lang="zh-CN" altLang="en-US" dirty="0"/>
              <a:t>近似解代价，</a:t>
            </a:r>
            <a:r>
              <a:rPr lang="en-US" altLang="zh-CN" dirty="0"/>
              <a:t>OPT</a:t>
            </a:r>
            <a:r>
              <a:rPr lang="zh-CN" altLang="en-US" dirty="0"/>
              <a:t>最优解代价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74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近似解代价，</a:t>
            </a:r>
            <a:r>
              <a:rPr lang="en-US" altLang="zh-CN" dirty="0"/>
              <a:t>OPT</a:t>
            </a:r>
            <a:r>
              <a:rPr lang="zh-CN" altLang="en-US" dirty="0"/>
              <a:t>最优解代价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近似解代价，</a:t>
            </a:r>
            <a:r>
              <a:rPr lang="en-US" altLang="zh-CN" dirty="0"/>
              <a:t>OPT</a:t>
            </a:r>
            <a:r>
              <a:rPr lang="zh-CN" altLang="en-US" dirty="0"/>
              <a:t>最优解代价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剩下</a:t>
            </a:r>
            <a:r>
              <a:rPr lang="en-US" altLang="zh-CN" dirty="0" err="1"/>
              <a:t>ki</a:t>
            </a:r>
            <a:r>
              <a:rPr lang="zh-CN" altLang="en-US" dirty="0"/>
              <a:t>个元素最多需要</a:t>
            </a:r>
            <a:r>
              <a:rPr lang="en-US" altLang="zh-CN" dirty="0"/>
              <a:t>OPT</a:t>
            </a:r>
            <a:r>
              <a:rPr lang="zh-CN" altLang="en-US" dirty="0"/>
              <a:t>个集合覆盖，假设也是需要</a:t>
            </a:r>
            <a:r>
              <a:rPr lang="en-US" altLang="zh-CN" dirty="0"/>
              <a:t>OPT</a:t>
            </a:r>
            <a:r>
              <a:rPr lang="zh-CN" altLang="en-US" dirty="0"/>
              <a:t>个集合覆盖，则</a:t>
            </a:r>
            <a:r>
              <a:rPr lang="en-US" altLang="zh-CN" dirty="0"/>
              <a:t>1/s&lt;=OPT/</a:t>
            </a:r>
            <a:r>
              <a:rPr lang="en-US" altLang="zh-CN" dirty="0" err="1"/>
              <a:t>ki</a:t>
            </a:r>
            <a:r>
              <a:rPr lang="zh-CN" altLang="en-US" dirty="0"/>
              <a:t>。</a:t>
            </a:r>
            <a:r>
              <a:rPr lang="en-US" altLang="zh-CN" dirty="0"/>
              <a:t>k1==n,k2==n-n1,k3==n-n1-n2….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02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天津大学智能与计算学部 杨雅君</a:t>
            </a:r>
            <a:endParaRPr lang="en-US" altLang="zh-CN" sz="3600" dirty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近似算法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性能分析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时间复杂度为</a:t>
                </a:r>
                <a:r>
                  <a:rPr lang="en-US" altLang="zh-CN" dirty="0"/>
                  <a:t>O(|E|)</a:t>
                </a:r>
              </a:p>
              <a:p>
                <a:pPr lvl="1"/>
                <a:r>
                  <a:rPr lang="en-US" altLang="zh-CN" dirty="0"/>
                  <a:t>Ratio Bound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2</a:t>
                </a:r>
              </a:p>
              <a:p>
                <a:pPr lvl="2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是选中的边的集合，若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𝒖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)∈</m:t>
                        </m:r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，则与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𝒖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𝒗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相邻的边都被删除，因此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中无相邻边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每次选择一条边，即每次有两个顶点加入近似解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是最优解，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必须覆盖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，由于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中无邻接边，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至少包含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中每条边的一个顶点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≤|</m:t>
                    </m:r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𝑶𝑷𝑻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46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输入：有限集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，子集合的集合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a:rPr lang="en-US" altLang="zh-CN" b="1" i="0" smtClean="0">
                                <a:latin typeface="Cambria Math"/>
                                <a:ea typeface="Cambria Math"/>
                              </a:rPr>
                              <m:t>⋃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lim>
                        </m:limLow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最小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714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730866" y="1407645"/>
            <a:ext cx="4623555" cy="4159389"/>
            <a:chOff x="1357" y="275"/>
            <a:chExt cx="3425" cy="2957"/>
          </a:xfrm>
        </p:grpSpPr>
        <p:sp>
          <p:nvSpPr>
            <p:cNvPr id="6" name="Oval 44"/>
            <p:cNvSpPr>
              <a:spLocks noChangeArrowheads="1"/>
            </p:cNvSpPr>
            <p:nvPr/>
          </p:nvSpPr>
          <p:spPr bwMode="auto">
            <a:xfrm>
              <a:off x="2151" y="890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2151" y="152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" name="Oval 51"/>
            <p:cNvSpPr>
              <a:spLocks noChangeArrowheads="1"/>
            </p:cNvSpPr>
            <p:nvPr/>
          </p:nvSpPr>
          <p:spPr bwMode="auto">
            <a:xfrm>
              <a:off x="2151" y="206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auto">
            <a:xfrm>
              <a:off x="2151" y="270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auto">
            <a:xfrm>
              <a:off x="3195" y="890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auto">
            <a:xfrm>
              <a:off x="3195" y="152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auto">
            <a:xfrm>
              <a:off x="3195" y="206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auto">
            <a:xfrm>
              <a:off x="3195" y="270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4" name="Oval 57"/>
            <p:cNvSpPr>
              <a:spLocks noChangeArrowheads="1"/>
            </p:cNvSpPr>
            <p:nvPr/>
          </p:nvSpPr>
          <p:spPr bwMode="auto">
            <a:xfrm>
              <a:off x="4193" y="88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5" name="Oval 58"/>
            <p:cNvSpPr>
              <a:spLocks noChangeArrowheads="1"/>
            </p:cNvSpPr>
            <p:nvPr/>
          </p:nvSpPr>
          <p:spPr bwMode="auto">
            <a:xfrm>
              <a:off x="4193" y="1524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6" name="Oval 59"/>
            <p:cNvSpPr>
              <a:spLocks noChangeArrowheads="1"/>
            </p:cNvSpPr>
            <p:nvPr/>
          </p:nvSpPr>
          <p:spPr bwMode="auto">
            <a:xfrm>
              <a:off x="4193" y="2068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auto">
            <a:xfrm>
              <a:off x="4193" y="2704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8" name="AutoShape 64"/>
            <p:cNvSpPr>
              <a:spLocks noChangeArrowheads="1"/>
            </p:cNvSpPr>
            <p:nvPr/>
          </p:nvSpPr>
          <p:spPr bwMode="auto">
            <a:xfrm>
              <a:off x="1743" y="799"/>
              <a:ext cx="3039" cy="862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19" name="AutoShape 65"/>
            <p:cNvSpPr>
              <a:spLocks noChangeArrowheads="1"/>
            </p:cNvSpPr>
            <p:nvPr/>
          </p:nvSpPr>
          <p:spPr bwMode="auto">
            <a:xfrm>
              <a:off x="1879" y="664"/>
              <a:ext cx="635" cy="2358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66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20" name="AutoShape 67"/>
            <p:cNvSpPr>
              <a:spLocks noChangeArrowheads="1"/>
            </p:cNvSpPr>
            <p:nvPr/>
          </p:nvSpPr>
          <p:spPr bwMode="auto">
            <a:xfrm>
              <a:off x="3920" y="663"/>
              <a:ext cx="635" cy="2358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00C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1" name="AutoShape 71"/>
            <p:cNvSpPr>
              <a:spLocks noChangeArrowheads="1"/>
            </p:cNvSpPr>
            <p:nvPr/>
          </p:nvSpPr>
          <p:spPr bwMode="auto">
            <a:xfrm>
              <a:off x="2923" y="663"/>
              <a:ext cx="635" cy="2358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2" name="AutoShape 72"/>
            <p:cNvSpPr>
              <a:spLocks noChangeArrowheads="1"/>
            </p:cNvSpPr>
            <p:nvPr/>
          </p:nvSpPr>
          <p:spPr bwMode="auto">
            <a:xfrm>
              <a:off x="2106" y="1888"/>
              <a:ext cx="862" cy="453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2877" y="1888"/>
              <a:ext cx="136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>
              <a:off x="2877" y="1888"/>
              <a:ext cx="4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>
              <a:off x="2832" y="2341"/>
              <a:ext cx="9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6" name="AutoShape 78"/>
            <p:cNvSpPr>
              <a:spLocks noChangeArrowheads="1"/>
            </p:cNvSpPr>
            <p:nvPr/>
          </p:nvSpPr>
          <p:spPr bwMode="auto">
            <a:xfrm>
              <a:off x="2106" y="2568"/>
              <a:ext cx="1315" cy="363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7" name="AutoShape 79"/>
            <p:cNvSpPr>
              <a:spLocks noChangeArrowheads="1"/>
            </p:cNvSpPr>
            <p:nvPr/>
          </p:nvSpPr>
          <p:spPr bwMode="auto">
            <a:xfrm>
              <a:off x="3059" y="1389"/>
              <a:ext cx="1360" cy="862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1357" y="1046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+mj-lt"/>
                </a:rPr>
                <a:t>s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+mj-lt"/>
                </a:rPr>
                <a:t>1</a:t>
              </a: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3549" y="2169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FF0000"/>
                  </a:solidFill>
                  <a:latin typeface="+mj-lt"/>
                </a:rPr>
                <a:t>s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2061" y="275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663300"/>
                  </a:solidFill>
                  <a:latin typeface="+mj-lt"/>
                </a:rPr>
                <a:t>s</a:t>
              </a:r>
              <a:r>
                <a:rPr lang="en-US" altLang="zh-CN" sz="2800" b="1" baseline="-25000" dirty="0">
                  <a:solidFill>
                    <a:srgbClr val="663300"/>
                  </a:solidFill>
                  <a:latin typeface="+mj-lt"/>
                </a:rPr>
                <a:t>3</a:t>
              </a:r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3104" y="275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+mj-lt"/>
                </a:rPr>
                <a:t>s</a:t>
              </a:r>
              <a:r>
                <a:rPr lang="en-US" altLang="zh-CN" sz="2800" b="1" baseline="-25000" dirty="0">
                  <a:latin typeface="+mj-lt"/>
                </a:rPr>
                <a:t>4</a:t>
              </a:r>
            </a:p>
          </p:txBody>
        </p: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4056" y="285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CC00"/>
                  </a:solidFill>
                  <a:latin typeface="+mj-lt"/>
                </a:rPr>
                <a:t>s</a:t>
              </a:r>
              <a:r>
                <a:rPr lang="en-US" altLang="zh-CN" sz="2800" b="1" baseline="-25000" dirty="0">
                  <a:solidFill>
                    <a:srgbClr val="00CC00"/>
                  </a:solidFill>
                  <a:latin typeface="+mj-lt"/>
                </a:rPr>
                <a:t>5</a:t>
              </a:r>
            </a:p>
          </p:txBody>
        </p:sp>
        <p:sp>
          <p:nvSpPr>
            <p:cNvPr id="33" name="Text Box 85"/>
            <p:cNvSpPr txBox="1">
              <a:spLocks noChangeArrowheads="1"/>
            </p:cNvSpPr>
            <p:nvPr/>
          </p:nvSpPr>
          <p:spPr bwMode="auto">
            <a:xfrm>
              <a:off x="2509" y="2860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chemeClr val="hlink"/>
                  </a:solidFill>
                  <a:latin typeface="+mj-lt"/>
                </a:rPr>
                <a:t>s</a:t>
              </a:r>
              <a:r>
                <a:rPr lang="en-US" altLang="zh-CN" sz="2800" b="1" baseline="-25000" dirty="0">
                  <a:solidFill>
                    <a:schemeClr val="hlink"/>
                  </a:solidFill>
                  <a:latin typeface="+mj-lt"/>
                </a:rPr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88124" y="3282945"/>
                <a:ext cx="2867260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99"/>
                    </a:solidFill>
                    <a:ea typeface="黑体" pitchFamily="49" charset="-122"/>
                  </a:rPr>
                  <a:t>最优解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𝟒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𝟓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}</m:t>
                    </m:r>
                  </m:oMath>
                </a14:m>
                <a:endParaRPr lang="zh-CN" altLang="en-US" sz="28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4" y="3282945"/>
                <a:ext cx="286726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255" t="-15294" b="-2941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95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近似算法</a:t>
            </a:r>
            <a:r>
              <a:rPr lang="en-US" altLang="zh-CN" dirty="0"/>
              <a:t>A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r>
              <a:rPr lang="zh-CN" altLang="en-US" dirty="0"/>
              <a:t>每次迭代选择能覆盖最多未被覆盖元素的子集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Oval 44"/>
          <p:cNvSpPr>
            <a:spLocks noChangeArrowheads="1"/>
          </p:cNvSpPr>
          <p:nvPr/>
        </p:nvSpPr>
        <p:spPr bwMode="auto">
          <a:xfrm>
            <a:off x="1593036" y="3195722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Oval 45"/>
          <p:cNvSpPr>
            <a:spLocks noChangeArrowheads="1"/>
          </p:cNvSpPr>
          <p:nvPr/>
        </p:nvSpPr>
        <p:spPr bwMode="auto">
          <a:xfrm>
            <a:off x="1593036" y="3930646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Oval 51"/>
          <p:cNvSpPr>
            <a:spLocks noChangeArrowheads="1"/>
          </p:cNvSpPr>
          <p:nvPr/>
        </p:nvSpPr>
        <p:spPr bwMode="auto">
          <a:xfrm>
            <a:off x="1593036" y="4560251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auto">
          <a:xfrm>
            <a:off x="1593036" y="5296333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2893527" y="3195722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2893527" y="3930646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Oval 55"/>
          <p:cNvSpPr>
            <a:spLocks noChangeArrowheads="1"/>
          </p:cNvSpPr>
          <p:nvPr/>
        </p:nvSpPr>
        <p:spPr bwMode="auto">
          <a:xfrm>
            <a:off x="2893527" y="4560251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Oval 56"/>
          <p:cNvSpPr>
            <a:spLocks noChangeArrowheads="1"/>
          </p:cNvSpPr>
          <p:nvPr/>
        </p:nvSpPr>
        <p:spPr bwMode="auto">
          <a:xfrm>
            <a:off x="2893527" y="5296333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Oval 57"/>
          <p:cNvSpPr>
            <a:spLocks noChangeArrowheads="1"/>
          </p:cNvSpPr>
          <p:nvPr/>
        </p:nvSpPr>
        <p:spPr bwMode="auto">
          <a:xfrm>
            <a:off x="4136717" y="3194565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Oval 58"/>
          <p:cNvSpPr>
            <a:spLocks noChangeArrowheads="1"/>
          </p:cNvSpPr>
          <p:nvPr/>
        </p:nvSpPr>
        <p:spPr bwMode="auto">
          <a:xfrm>
            <a:off x="4136717" y="3929489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Oval 59"/>
          <p:cNvSpPr>
            <a:spLocks noChangeArrowheads="1"/>
          </p:cNvSpPr>
          <p:nvPr/>
        </p:nvSpPr>
        <p:spPr bwMode="auto">
          <a:xfrm>
            <a:off x="4136717" y="4559094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Oval 60"/>
          <p:cNvSpPr>
            <a:spLocks noChangeArrowheads="1"/>
          </p:cNvSpPr>
          <p:nvPr/>
        </p:nvSpPr>
        <p:spPr bwMode="auto">
          <a:xfrm>
            <a:off x="4136717" y="5295176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AutoShape 64"/>
          <p:cNvSpPr>
            <a:spLocks noChangeArrowheads="1"/>
          </p:cNvSpPr>
          <p:nvPr/>
        </p:nvSpPr>
        <p:spPr bwMode="auto">
          <a:xfrm>
            <a:off x="1084798" y="3090402"/>
            <a:ext cx="3785625" cy="997646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19" name="AutoShape 65"/>
          <p:cNvSpPr>
            <a:spLocks noChangeArrowheads="1"/>
          </p:cNvSpPr>
          <p:nvPr/>
        </p:nvSpPr>
        <p:spPr bwMode="auto">
          <a:xfrm>
            <a:off x="1254211" y="2934158"/>
            <a:ext cx="791008" cy="2729059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66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3300"/>
              </a:solidFill>
              <a:latin typeface="+mj-lt"/>
            </a:endParaRPr>
          </a:p>
        </p:txBody>
      </p:sp>
      <p:sp>
        <p:nvSpPr>
          <p:cNvPr id="20" name="AutoShape 67"/>
          <p:cNvSpPr>
            <a:spLocks noChangeArrowheads="1"/>
          </p:cNvSpPr>
          <p:nvPr/>
        </p:nvSpPr>
        <p:spPr bwMode="auto">
          <a:xfrm>
            <a:off x="3796646" y="2933001"/>
            <a:ext cx="791008" cy="2729059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00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1" name="AutoShape 71"/>
          <p:cNvSpPr>
            <a:spLocks noChangeArrowheads="1"/>
          </p:cNvSpPr>
          <p:nvPr/>
        </p:nvSpPr>
        <p:spPr bwMode="auto">
          <a:xfrm>
            <a:off x="2554702" y="2933001"/>
            <a:ext cx="791008" cy="2729059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2" name="AutoShape 72"/>
          <p:cNvSpPr>
            <a:spLocks noChangeArrowheads="1"/>
          </p:cNvSpPr>
          <p:nvPr/>
        </p:nvSpPr>
        <p:spPr bwMode="auto">
          <a:xfrm>
            <a:off x="1536980" y="4350769"/>
            <a:ext cx="1073777" cy="524285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3" name="Rectangle 73"/>
          <p:cNvSpPr>
            <a:spLocks noChangeArrowheads="1"/>
          </p:cNvSpPr>
          <p:nvPr/>
        </p:nvSpPr>
        <p:spPr bwMode="auto">
          <a:xfrm>
            <a:off x="2497400" y="4350769"/>
            <a:ext cx="169413" cy="524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4" name="Line 76"/>
          <p:cNvSpPr>
            <a:spLocks noChangeShapeType="1"/>
          </p:cNvSpPr>
          <p:nvPr/>
        </p:nvSpPr>
        <p:spPr bwMode="auto">
          <a:xfrm>
            <a:off x="2497400" y="4350769"/>
            <a:ext cx="56056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5" name="Line 77"/>
          <p:cNvSpPr>
            <a:spLocks noChangeShapeType="1"/>
          </p:cNvSpPr>
          <p:nvPr/>
        </p:nvSpPr>
        <p:spPr bwMode="auto">
          <a:xfrm>
            <a:off x="2441345" y="4875053"/>
            <a:ext cx="112111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6" name="AutoShape 78"/>
          <p:cNvSpPr>
            <a:spLocks noChangeArrowheads="1"/>
          </p:cNvSpPr>
          <p:nvPr/>
        </p:nvSpPr>
        <p:spPr bwMode="auto">
          <a:xfrm>
            <a:off x="1536980" y="5137775"/>
            <a:ext cx="1638071" cy="420122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7" name="AutoShape 79"/>
          <p:cNvSpPr>
            <a:spLocks noChangeArrowheads="1"/>
          </p:cNvSpPr>
          <p:nvPr/>
        </p:nvSpPr>
        <p:spPr bwMode="auto">
          <a:xfrm>
            <a:off x="2724114" y="3773245"/>
            <a:ext cx="1694126" cy="997646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8" name="Text Box 80"/>
          <p:cNvSpPr txBox="1">
            <a:spLocks noChangeArrowheads="1"/>
          </p:cNvSpPr>
          <p:nvPr/>
        </p:nvSpPr>
        <p:spPr bwMode="auto">
          <a:xfrm>
            <a:off x="647564" y="3248961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0000FF"/>
                </a:solidFill>
                <a:latin typeface="+mj-lt"/>
              </a:rPr>
              <a:t>s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29" name="Text Box 81"/>
          <p:cNvSpPr txBox="1">
            <a:spLocks noChangeArrowheads="1"/>
          </p:cNvSpPr>
          <p:nvPr/>
        </p:nvSpPr>
        <p:spPr bwMode="auto">
          <a:xfrm>
            <a:off x="3334498" y="4652840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30" name="Text Box 82"/>
          <p:cNvSpPr txBox="1">
            <a:spLocks noChangeArrowheads="1"/>
          </p:cNvSpPr>
          <p:nvPr/>
        </p:nvSpPr>
        <p:spPr bwMode="auto">
          <a:xfrm>
            <a:off x="1413658" y="2421447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663300"/>
                </a:solidFill>
                <a:latin typeface="+mj-lt"/>
              </a:rPr>
              <a:t>s</a:t>
            </a:r>
            <a:r>
              <a:rPr lang="en-US" altLang="zh-CN" sz="2800" b="1" baseline="-25000" dirty="0">
                <a:solidFill>
                  <a:srgbClr val="663300"/>
                </a:solidFill>
                <a:latin typeface="+mj-lt"/>
              </a:rPr>
              <a:t>3</a:t>
            </a:r>
          </a:p>
        </p:txBody>
      </p:sp>
      <p:sp>
        <p:nvSpPr>
          <p:cNvPr id="31" name="Text Box 83"/>
          <p:cNvSpPr txBox="1">
            <a:spLocks noChangeArrowheads="1"/>
          </p:cNvSpPr>
          <p:nvPr/>
        </p:nvSpPr>
        <p:spPr bwMode="auto">
          <a:xfrm>
            <a:off x="2712903" y="2421447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+mj-lt"/>
              </a:rPr>
              <a:t>s</a:t>
            </a:r>
            <a:r>
              <a:rPr lang="en-US" altLang="zh-CN" sz="2800" b="1" baseline="-25000" dirty="0">
                <a:latin typeface="+mj-lt"/>
              </a:rPr>
              <a:t>4</a:t>
            </a:r>
          </a:p>
        </p:txBody>
      </p:sp>
      <p:sp>
        <p:nvSpPr>
          <p:cNvPr id="32" name="Text Box 84"/>
          <p:cNvSpPr txBox="1">
            <a:spLocks noChangeArrowheads="1"/>
          </p:cNvSpPr>
          <p:nvPr/>
        </p:nvSpPr>
        <p:spPr bwMode="auto">
          <a:xfrm>
            <a:off x="3898792" y="2433021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00CC00"/>
                </a:solidFill>
                <a:latin typeface="+mj-lt"/>
              </a:rPr>
              <a:t>s</a:t>
            </a:r>
            <a:r>
              <a:rPr lang="en-US" altLang="zh-CN" sz="2800" b="1" baseline="-25000" dirty="0">
                <a:solidFill>
                  <a:srgbClr val="00CC00"/>
                </a:solidFill>
                <a:latin typeface="+mj-lt"/>
              </a:rPr>
              <a:t>5</a:t>
            </a:r>
          </a:p>
        </p:txBody>
      </p:sp>
      <p:sp>
        <p:nvSpPr>
          <p:cNvPr id="33" name="Text Box 85"/>
          <p:cNvSpPr txBox="1">
            <a:spLocks noChangeArrowheads="1"/>
          </p:cNvSpPr>
          <p:nvPr/>
        </p:nvSpPr>
        <p:spPr bwMode="auto">
          <a:xfrm>
            <a:off x="2038990" y="5409755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hlink"/>
                </a:solidFill>
                <a:latin typeface="+mj-lt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+mj-lt"/>
              </a:rPr>
              <a:t>6</a:t>
            </a:r>
          </a:p>
        </p:txBody>
      </p:sp>
      <p:sp>
        <p:nvSpPr>
          <p:cNvPr id="34" name="AutoShape 64"/>
          <p:cNvSpPr>
            <a:spLocks noChangeArrowheads="1"/>
          </p:cNvSpPr>
          <p:nvPr/>
        </p:nvSpPr>
        <p:spPr bwMode="auto">
          <a:xfrm>
            <a:off x="1084798" y="3090402"/>
            <a:ext cx="3785625" cy="997646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  <a:alpha val="72000"/>
            </a:schemeClr>
          </a:solidFill>
          <a:ln w="38100" cap="sq">
            <a:solidFill>
              <a:schemeClr val="bg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64088" y="4142351"/>
                <a:ext cx="3352328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99"/>
                    </a:solidFill>
                    <a:ea typeface="黑体" pitchFamily="49" charset="-122"/>
                  </a:rPr>
                  <a:t>近似解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𝟒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𝟓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}</m:t>
                    </m:r>
                  </m:oMath>
                </a14:m>
                <a:endParaRPr lang="zh-CN" altLang="en-US" sz="28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142351"/>
                <a:ext cx="335232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818" t="-15294" b="-2941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1539135" y="2934158"/>
            <a:ext cx="1808729" cy="2729059"/>
            <a:chOff x="8270803" y="619063"/>
            <a:chExt cx="1808729" cy="2729059"/>
          </a:xfrm>
          <a:solidFill>
            <a:schemeClr val="bg2">
              <a:lumMod val="20000"/>
              <a:lumOff val="80000"/>
              <a:alpha val="72000"/>
            </a:schemeClr>
          </a:solidFill>
        </p:grpSpPr>
        <p:sp>
          <p:nvSpPr>
            <p:cNvPr id="44" name="AutoShape 71"/>
            <p:cNvSpPr>
              <a:spLocks noChangeArrowheads="1"/>
            </p:cNvSpPr>
            <p:nvPr/>
          </p:nvSpPr>
          <p:spPr bwMode="auto">
            <a:xfrm>
              <a:off x="9288524" y="619063"/>
              <a:ext cx="791008" cy="2729059"/>
            </a:xfrm>
            <a:prstGeom prst="roundRect">
              <a:avLst>
                <a:gd name="adj" fmla="val 16667"/>
              </a:avLst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45" name="AutoShape 72"/>
            <p:cNvSpPr>
              <a:spLocks noChangeArrowheads="1"/>
            </p:cNvSpPr>
            <p:nvPr/>
          </p:nvSpPr>
          <p:spPr bwMode="auto">
            <a:xfrm>
              <a:off x="8270803" y="2036831"/>
              <a:ext cx="1017722" cy="524285"/>
            </a:xfrm>
            <a:prstGeom prst="roundRect">
              <a:avLst>
                <a:gd name="adj" fmla="val 16667"/>
              </a:avLst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47" name="Line 76"/>
            <p:cNvSpPr>
              <a:spLocks noChangeShapeType="1"/>
            </p:cNvSpPr>
            <p:nvPr/>
          </p:nvSpPr>
          <p:spPr bwMode="auto">
            <a:xfrm>
              <a:off x="9231222" y="2036831"/>
              <a:ext cx="56056" cy="0"/>
            </a:xfrm>
            <a:prstGeom prst="line">
              <a:avLst/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48" name="Line 77"/>
            <p:cNvSpPr>
              <a:spLocks noChangeShapeType="1"/>
            </p:cNvSpPr>
            <p:nvPr/>
          </p:nvSpPr>
          <p:spPr bwMode="auto">
            <a:xfrm>
              <a:off x="9175167" y="2561115"/>
              <a:ext cx="112111" cy="0"/>
            </a:xfrm>
            <a:prstGeom prst="line">
              <a:avLst/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</p:grpSp>
      <p:sp>
        <p:nvSpPr>
          <p:cNvPr id="52" name="AutoShape 67"/>
          <p:cNvSpPr>
            <a:spLocks noChangeArrowheads="1"/>
          </p:cNvSpPr>
          <p:nvPr/>
        </p:nvSpPr>
        <p:spPr bwMode="auto">
          <a:xfrm>
            <a:off x="3796646" y="2932189"/>
            <a:ext cx="791008" cy="2729059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  <a:alpha val="72000"/>
            </a:schemeClr>
          </a:solidFill>
          <a:ln w="38100" cap="sq">
            <a:solidFill>
              <a:schemeClr val="bg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53" name="AutoShape 67"/>
          <p:cNvSpPr>
            <a:spLocks noChangeArrowheads="1"/>
          </p:cNvSpPr>
          <p:nvPr/>
        </p:nvSpPr>
        <p:spPr bwMode="auto">
          <a:xfrm>
            <a:off x="1259632" y="2934157"/>
            <a:ext cx="791008" cy="2729059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  <a:alpha val="72000"/>
            </a:schemeClr>
          </a:solidFill>
          <a:ln w="38100" cap="sq">
            <a:solidFill>
              <a:schemeClr val="bg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14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性能分析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每次选能覆盖最多未被覆盖元素的子集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个子集，判断覆盖未被覆盖元素个数，一次选择要计算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次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共选择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/>
                          </a:rPr>
                          <m:t>𝐦𝐢𝐧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,|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𝑼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|}</m:t>
                        </m:r>
                      </m:e>
                    </m:func>
                  </m:oMath>
                </a14:m>
                <a:r>
                  <a:rPr lang="zh-CN" altLang="en-US" dirty="0"/>
                  <a:t>次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总计算复杂度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𝑼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>
                            <a:latin typeface="Cambria Math"/>
                          </a:rPr>
                          <m:t>𝐦𝐢𝐧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,|</m:t>
                        </m:r>
                        <m:r>
                          <a:rPr lang="en-US" altLang="zh-CN" i="1">
                            <a:latin typeface="Cambria Math"/>
                          </a:rPr>
                          <m:t>𝑼</m:t>
                        </m:r>
                        <m:r>
                          <a:rPr lang="en-US" altLang="zh-CN" i="1">
                            <a:latin typeface="Cambria Math"/>
                          </a:rPr>
                          <m:t>|}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96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性能分析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Ratio Bound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为最优解，其每个元素平均覆盖代价为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𝑶𝑷𝑻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第一次迭代时，必然有一个集合</a:t>
                </a:r>
                <a:r>
                  <a:rPr lang="en-US" altLang="zh-CN" dirty="0"/>
                  <a:t>s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，其平均代价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dirty="0"/>
                  <a:t>，不然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不存在的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同理，设第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次迭代时剩余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个元素未被覆盖，对这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个元素覆盖最优解为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，则必然存在一个集合</a:t>
                </a:r>
                <a:r>
                  <a:rPr lang="en-US" altLang="zh-CN" dirty="0"/>
                  <a:t>s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𝑶𝑷𝑻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𝑶𝑷𝑻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。算法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的代价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+…+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𝑶𝑷𝑻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≤|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08619" y="6233171"/>
                <a:ext cx="718017" cy="495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19" y="6233171"/>
                <a:ext cx="718017" cy="495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39752" y="6233172"/>
                <a:ext cx="951735" cy="495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233172"/>
                <a:ext cx="951735" cy="495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43908" y="6237195"/>
                <a:ext cx="1272913" cy="496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6237195"/>
                <a:ext cx="1272913" cy="4968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0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给定一个图，</a:t>
            </a:r>
            <a:r>
              <a:rPr lang="en-US" altLang="zh-CN" dirty="0"/>
              <a:t>Hamilton</a:t>
            </a:r>
            <a:r>
              <a:rPr lang="zh-CN" altLang="en-US" dirty="0"/>
              <a:t>环是包含图中每个顶点一次的简单环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00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输入：完全无向图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每条边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存在一个权值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0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sz="2400" dirty="0"/>
                  <a:t>边满足三角不等式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𝒃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≥</m:t>
                    </m:r>
                    <m:r>
                      <a:rPr lang="en-US" altLang="zh-CN" sz="2400" b="1" i="1" smtClean="0">
                        <a:latin typeface="Cambria Math"/>
                      </a:rPr>
                      <m:t>𝑪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𝒂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𝒄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输出：边权值和最小的</a:t>
                </a:r>
                <a:r>
                  <a:rPr lang="en-US" altLang="zh-CN" dirty="0"/>
                  <a:t>Hamilton</a:t>
                </a:r>
                <a:r>
                  <a:rPr lang="zh-CN" altLang="en-US" dirty="0"/>
                  <a:t>环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638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近似算法</a:t>
            </a:r>
            <a:r>
              <a:rPr lang="en-US" altLang="zh-CN" dirty="0"/>
              <a:t>A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r>
              <a:rPr lang="zh-CN" altLang="en-US" dirty="0"/>
              <a:t>先构造最小生成树，先序遍历的顺序构造环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1140236" y="2836614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a</a:t>
            </a:r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634788" y="356997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b</a:t>
            </a:r>
          </a:p>
        </p:txBody>
      </p: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215516" y="423255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c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955463" y="444305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d</a:t>
            </a:r>
          </a:p>
        </p:txBody>
      </p:sp>
      <p:sp>
        <p:nvSpPr>
          <p:cNvPr id="52" name="Oval 19"/>
          <p:cNvSpPr>
            <a:spLocks noChangeArrowheads="1"/>
          </p:cNvSpPr>
          <p:nvPr/>
        </p:nvSpPr>
        <p:spPr bwMode="auto">
          <a:xfrm>
            <a:off x="2029819" y="2676276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e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2484323" y="320774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f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1571005" y="4468858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g</a:t>
            </a:r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2484323" y="4136608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h</a:t>
            </a:r>
          </a:p>
        </p:txBody>
      </p:sp>
      <p:cxnSp>
        <p:nvCxnSpPr>
          <p:cNvPr id="57" name="直接连接符 56"/>
          <p:cNvCxnSpPr/>
          <p:nvPr/>
        </p:nvCxnSpPr>
        <p:spPr bwMode="auto">
          <a:xfrm flipH="1">
            <a:off x="894336" y="3129380"/>
            <a:ext cx="325658" cy="47964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 bwMode="auto">
          <a:xfrm flipH="1">
            <a:off x="467872" y="3868854"/>
            <a:ext cx="251700" cy="4091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9" idx="5"/>
          </p:cNvCxnSpPr>
          <p:nvPr/>
        </p:nvCxnSpPr>
        <p:spPr bwMode="auto">
          <a:xfrm flipH="1" flipV="1">
            <a:off x="908501" y="3843686"/>
            <a:ext cx="207300" cy="5858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2" idx="2"/>
          </p:cNvCxnSpPr>
          <p:nvPr/>
        </p:nvCxnSpPr>
        <p:spPr bwMode="auto">
          <a:xfrm flipH="1">
            <a:off x="1435524" y="2836614"/>
            <a:ext cx="594295" cy="794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3" idx="1"/>
          </p:cNvCxnSpPr>
          <p:nvPr/>
        </p:nvCxnSpPr>
        <p:spPr bwMode="auto">
          <a:xfrm flipH="1" flipV="1">
            <a:off x="2321494" y="2943058"/>
            <a:ext cx="209791" cy="3116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3" idx="3"/>
            <a:endCxn id="54" idx="7"/>
          </p:cNvCxnSpPr>
          <p:nvPr/>
        </p:nvCxnSpPr>
        <p:spPr bwMode="auto">
          <a:xfrm flipH="1">
            <a:off x="1844718" y="3481458"/>
            <a:ext cx="686567" cy="10343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5" idx="0"/>
          </p:cNvCxnSpPr>
          <p:nvPr/>
        </p:nvCxnSpPr>
        <p:spPr bwMode="auto">
          <a:xfrm flipV="1">
            <a:off x="2644661" y="3528421"/>
            <a:ext cx="32141" cy="6081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 bwMode="auto">
          <a:xfrm>
            <a:off x="43168" y="2969537"/>
            <a:ext cx="1034194" cy="1801639"/>
          </a:xfrm>
          <a:custGeom>
            <a:avLst/>
            <a:gdLst>
              <a:gd name="connsiteX0" fmla="*/ 1034194 w 1034194"/>
              <a:gd name="connsiteY0" fmla="*/ 0 h 1801639"/>
              <a:gd name="connsiteX1" fmla="*/ 563414 w 1034194"/>
              <a:gd name="connsiteY1" fmla="*/ 461726 h 1801639"/>
              <a:gd name="connsiteX2" fmla="*/ 11153 w 1034194"/>
              <a:gd name="connsiteY2" fmla="*/ 1439501 h 1801639"/>
              <a:gd name="connsiteX3" fmla="*/ 246543 w 1034194"/>
              <a:gd name="connsiteY3" fmla="*/ 1801639 h 180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194" h="1801639">
                <a:moveTo>
                  <a:pt x="1034194" y="0"/>
                </a:moveTo>
                <a:cubicBezTo>
                  <a:pt x="884057" y="110904"/>
                  <a:pt x="733921" y="221809"/>
                  <a:pt x="563414" y="461726"/>
                </a:cubicBezTo>
                <a:cubicBezTo>
                  <a:pt x="392907" y="701643"/>
                  <a:pt x="63965" y="1216182"/>
                  <a:pt x="11153" y="1439501"/>
                </a:cubicBezTo>
                <a:cubicBezTo>
                  <a:pt x="-41659" y="1662820"/>
                  <a:pt x="102442" y="1732229"/>
                  <a:pt x="246543" y="1801639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 bwMode="auto">
          <a:xfrm>
            <a:off x="280378" y="4363432"/>
            <a:ext cx="1031584" cy="577736"/>
          </a:xfrm>
          <a:custGeom>
            <a:avLst/>
            <a:gdLst>
              <a:gd name="connsiteX0" fmla="*/ 0 w 1031584"/>
              <a:gd name="connsiteY0" fmla="*/ 409075 h 577736"/>
              <a:gd name="connsiteX1" fmla="*/ 316871 w 1031584"/>
              <a:gd name="connsiteY1" fmla="*/ 354755 h 577736"/>
              <a:gd name="connsiteX2" fmla="*/ 452673 w 1031584"/>
              <a:gd name="connsiteY2" fmla="*/ 1669 h 577736"/>
              <a:gd name="connsiteX3" fmla="*/ 588475 w 1031584"/>
              <a:gd name="connsiteY3" fmla="*/ 517717 h 577736"/>
              <a:gd name="connsiteX4" fmla="*/ 986828 w 1031584"/>
              <a:gd name="connsiteY4" fmla="*/ 572038 h 577736"/>
              <a:gd name="connsiteX5" fmla="*/ 1004935 w 1031584"/>
              <a:gd name="connsiteY5" fmla="*/ 562984 h 57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1584" h="577736">
                <a:moveTo>
                  <a:pt x="0" y="409075"/>
                </a:moveTo>
                <a:cubicBezTo>
                  <a:pt x="120713" y="415865"/>
                  <a:pt x="241426" y="422656"/>
                  <a:pt x="316871" y="354755"/>
                </a:cubicBezTo>
                <a:cubicBezTo>
                  <a:pt x="392316" y="286854"/>
                  <a:pt x="407406" y="-25491"/>
                  <a:pt x="452673" y="1669"/>
                </a:cubicBezTo>
                <a:cubicBezTo>
                  <a:pt x="497940" y="28829"/>
                  <a:pt x="499449" y="422656"/>
                  <a:pt x="588475" y="517717"/>
                </a:cubicBezTo>
                <a:cubicBezTo>
                  <a:pt x="677501" y="612778"/>
                  <a:pt x="917418" y="564494"/>
                  <a:pt x="986828" y="572038"/>
                </a:cubicBezTo>
                <a:cubicBezTo>
                  <a:pt x="1056238" y="579582"/>
                  <a:pt x="1030586" y="571283"/>
                  <a:pt x="1004935" y="562984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1219994" y="3090547"/>
            <a:ext cx="1087235" cy="1850621"/>
          </a:xfrm>
          <a:custGeom>
            <a:avLst/>
            <a:gdLst>
              <a:gd name="connsiteX0" fmla="*/ 73247 w 1087235"/>
              <a:gd name="connsiteY0" fmla="*/ 1850621 h 1850621"/>
              <a:gd name="connsiteX1" fmla="*/ 209049 w 1087235"/>
              <a:gd name="connsiteY1" fmla="*/ 1588070 h 1850621"/>
              <a:gd name="connsiteX2" fmla="*/ 18926 w 1087235"/>
              <a:gd name="connsiteY2" fmla="*/ 718938 h 1850621"/>
              <a:gd name="connsiteX3" fmla="*/ 761311 w 1087235"/>
              <a:gd name="connsiteY3" fmla="*/ 48981 h 1850621"/>
              <a:gd name="connsiteX4" fmla="*/ 1087235 w 1087235"/>
              <a:gd name="connsiteY4" fmla="*/ 103302 h 185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235" h="1850621">
                <a:moveTo>
                  <a:pt x="73247" y="1850621"/>
                </a:moveTo>
                <a:cubicBezTo>
                  <a:pt x="145674" y="1813652"/>
                  <a:pt x="218102" y="1776684"/>
                  <a:pt x="209049" y="1588070"/>
                </a:cubicBezTo>
                <a:cubicBezTo>
                  <a:pt x="199996" y="1399456"/>
                  <a:pt x="-73118" y="975453"/>
                  <a:pt x="18926" y="718938"/>
                </a:cubicBezTo>
                <a:cubicBezTo>
                  <a:pt x="110970" y="462423"/>
                  <a:pt x="583260" y="151587"/>
                  <a:pt x="761311" y="48981"/>
                </a:cubicBezTo>
                <a:cubicBezTo>
                  <a:pt x="939362" y="-53625"/>
                  <a:pt x="1013298" y="24838"/>
                  <a:pt x="1087235" y="103302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1518014" y="3181457"/>
            <a:ext cx="855979" cy="1774480"/>
          </a:xfrm>
          <a:custGeom>
            <a:avLst/>
            <a:gdLst>
              <a:gd name="connsiteX0" fmla="*/ 772524 w 855979"/>
              <a:gd name="connsiteY0" fmla="*/ 0 h 1774480"/>
              <a:gd name="connsiteX1" fmla="*/ 844951 w 855979"/>
              <a:gd name="connsiteY1" fmla="*/ 190123 h 1774480"/>
              <a:gd name="connsiteX2" fmla="*/ 564294 w 855979"/>
              <a:gd name="connsiteY2" fmla="*/ 606583 h 1774480"/>
              <a:gd name="connsiteX3" fmla="*/ 21086 w 855979"/>
              <a:gd name="connsiteY3" fmla="*/ 1204111 h 1774480"/>
              <a:gd name="connsiteX4" fmla="*/ 102567 w 855979"/>
              <a:gd name="connsiteY4" fmla="*/ 1774480 h 1774480"/>
              <a:gd name="connsiteX5" fmla="*/ 102567 w 855979"/>
              <a:gd name="connsiteY5" fmla="*/ 1774480 h 177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979" h="1774480">
                <a:moveTo>
                  <a:pt x="772524" y="0"/>
                </a:moveTo>
                <a:cubicBezTo>
                  <a:pt x="826090" y="44513"/>
                  <a:pt x="879656" y="89026"/>
                  <a:pt x="844951" y="190123"/>
                </a:cubicBezTo>
                <a:cubicBezTo>
                  <a:pt x="810246" y="291220"/>
                  <a:pt x="701605" y="437585"/>
                  <a:pt x="564294" y="606583"/>
                </a:cubicBezTo>
                <a:cubicBezTo>
                  <a:pt x="426983" y="775581"/>
                  <a:pt x="98040" y="1009462"/>
                  <a:pt x="21086" y="1204111"/>
                </a:cubicBezTo>
                <a:cubicBezTo>
                  <a:pt x="-55869" y="1398761"/>
                  <a:pt x="102567" y="1774480"/>
                  <a:pt x="102567" y="1774480"/>
                </a:cubicBezTo>
                <a:lnTo>
                  <a:pt x="102567" y="1774480"/>
                </a:ln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 bwMode="auto">
          <a:xfrm>
            <a:off x="1609328" y="4255523"/>
            <a:ext cx="1231271" cy="685645"/>
          </a:xfrm>
          <a:custGeom>
            <a:avLst/>
            <a:gdLst>
              <a:gd name="connsiteX0" fmla="*/ 0 w 1231271"/>
              <a:gd name="connsiteY0" fmla="*/ 681779 h 685645"/>
              <a:gd name="connsiteX1" fmla="*/ 325925 w 1231271"/>
              <a:gd name="connsiteY1" fmla="*/ 618405 h 685645"/>
              <a:gd name="connsiteX2" fmla="*/ 506994 w 1231271"/>
              <a:gd name="connsiteY2" fmla="*/ 220052 h 685645"/>
              <a:gd name="connsiteX3" fmla="*/ 688063 w 1231271"/>
              <a:gd name="connsiteY3" fmla="*/ 2769 h 685645"/>
              <a:gd name="connsiteX4" fmla="*/ 760491 w 1231271"/>
              <a:gd name="connsiteY4" fmla="*/ 364908 h 685645"/>
              <a:gd name="connsiteX5" fmla="*/ 1095469 w 1231271"/>
              <a:gd name="connsiteY5" fmla="*/ 437336 h 685645"/>
              <a:gd name="connsiteX6" fmla="*/ 1231271 w 1231271"/>
              <a:gd name="connsiteY6" fmla="*/ 220052 h 68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271" h="685645">
                <a:moveTo>
                  <a:pt x="0" y="681779"/>
                </a:moveTo>
                <a:cubicBezTo>
                  <a:pt x="120713" y="688569"/>
                  <a:pt x="241426" y="695359"/>
                  <a:pt x="325925" y="618405"/>
                </a:cubicBezTo>
                <a:cubicBezTo>
                  <a:pt x="410424" y="541451"/>
                  <a:pt x="446638" y="322658"/>
                  <a:pt x="506994" y="220052"/>
                </a:cubicBezTo>
                <a:cubicBezTo>
                  <a:pt x="567350" y="117446"/>
                  <a:pt x="645814" y="-21374"/>
                  <a:pt x="688063" y="2769"/>
                </a:cubicBezTo>
                <a:cubicBezTo>
                  <a:pt x="730312" y="26912"/>
                  <a:pt x="692590" y="292480"/>
                  <a:pt x="760491" y="364908"/>
                </a:cubicBezTo>
                <a:cubicBezTo>
                  <a:pt x="828392" y="437336"/>
                  <a:pt x="1017006" y="461479"/>
                  <a:pt x="1095469" y="437336"/>
                </a:cubicBezTo>
                <a:cubicBezTo>
                  <a:pt x="1173932" y="413193"/>
                  <a:pt x="1202601" y="316622"/>
                  <a:pt x="1231271" y="220052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 bwMode="auto">
          <a:xfrm>
            <a:off x="2410615" y="2679825"/>
            <a:ext cx="543616" cy="1828800"/>
          </a:xfrm>
          <a:custGeom>
            <a:avLst/>
            <a:gdLst>
              <a:gd name="connsiteX0" fmla="*/ 425513 w 543616"/>
              <a:gd name="connsiteY0" fmla="*/ 1828800 h 1828800"/>
              <a:gd name="connsiteX1" fmla="*/ 543208 w 543616"/>
              <a:gd name="connsiteY1" fmla="*/ 1077363 h 1828800"/>
              <a:gd name="connsiteX2" fmla="*/ 389299 w 543616"/>
              <a:gd name="connsiteY2" fmla="*/ 181070 h 1828800"/>
              <a:gd name="connsiteX3" fmla="*/ 0 w 543616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16" h="1828800">
                <a:moveTo>
                  <a:pt x="425513" y="1828800"/>
                </a:moveTo>
                <a:cubicBezTo>
                  <a:pt x="487378" y="1590392"/>
                  <a:pt x="549244" y="1351985"/>
                  <a:pt x="543208" y="1077363"/>
                </a:cubicBezTo>
                <a:cubicBezTo>
                  <a:pt x="537172" y="802741"/>
                  <a:pt x="479834" y="360630"/>
                  <a:pt x="389299" y="181070"/>
                </a:cubicBezTo>
                <a:cubicBezTo>
                  <a:pt x="298764" y="1510"/>
                  <a:pt x="149382" y="755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1588618" y="2679825"/>
            <a:ext cx="860079" cy="18107"/>
          </a:xfrm>
          <a:custGeom>
            <a:avLst/>
            <a:gdLst>
              <a:gd name="connsiteX0" fmla="*/ 860079 w 860079"/>
              <a:gd name="connsiteY0" fmla="*/ 0 h 18107"/>
              <a:gd name="connsiteX1" fmla="*/ 0 w 860079"/>
              <a:gd name="connsiteY1" fmla="*/ 18107 h 1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0079" h="18107">
                <a:moveTo>
                  <a:pt x="860079" y="0"/>
                </a:moveTo>
                <a:lnTo>
                  <a:pt x="0" y="18107"/>
                </a:lnTo>
              </a:path>
            </a:pathLst>
          </a:custGeom>
          <a:noFill/>
          <a:ln w="12700">
            <a:solidFill>
              <a:srgbClr val="FF0000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4273729" y="2905262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a</a:t>
            </a: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3768281" y="363862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b</a:t>
            </a: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3349009" y="430120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c</a:t>
            </a: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4088956" y="4511699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d</a:t>
            </a:r>
          </a:p>
        </p:txBody>
      </p:sp>
      <p:sp>
        <p:nvSpPr>
          <p:cNvPr id="33" name="Oval 19"/>
          <p:cNvSpPr>
            <a:spLocks noChangeArrowheads="1"/>
          </p:cNvSpPr>
          <p:nvPr/>
        </p:nvSpPr>
        <p:spPr bwMode="auto">
          <a:xfrm>
            <a:off x="5163312" y="2744924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e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5617816" y="327639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f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4704498" y="4537506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g</a:t>
            </a: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617816" y="4205256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h</a:t>
            </a: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4027829" y="3198028"/>
            <a:ext cx="325658" cy="4796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 flipH="1">
            <a:off x="3601365" y="3937502"/>
            <a:ext cx="251700" cy="40919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 flipH="1" flipV="1">
            <a:off x="3669684" y="4525931"/>
            <a:ext cx="419272" cy="1136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6" idx="1"/>
            <a:endCxn id="29" idx="5"/>
          </p:cNvCxnSpPr>
          <p:nvPr/>
        </p:nvCxnSpPr>
        <p:spPr bwMode="auto">
          <a:xfrm flipH="1" flipV="1">
            <a:off x="4547442" y="3178975"/>
            <a:ext cx="1117336" cy="107324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4" idx="1"/>
          </p:cNvCxnSpPr>
          <p:nvPr/>
        </p:nvCxnSpPr>
        <p:spPr bwMode="auto">
          <a:xfrm flipH="1" flipV="1">
            <a:off x="5454987" y="3011706"/>
            <a:ext cx="209791" cy="31164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3"/>
            <a:endCxn id="35" idx="7"/>
          </p:cNvCxnSpPr>
          <p:nvPr/>
        </p:nvCxnSpPr>
        <p:spPr bwMode="auto">
          <a:xfrm flipH="1">
            <a:off x="4978211" y="3550106"/>
            <a:ext cx="686567" cy="103436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6" idx="3"/>
            <a:endCxn id="35" idx="6"/>
          </p:cNvCxnSpPr>
          <p:nvPr/>
        </p:nvCxnSpPr>
        <p:spPr bwMode="auto">
          <a:xfrm flipH="1">
            <a:off x="5025173" y="4478969"/>
            <a:ext cx="639605" cy="21887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 flipH="1">
            <a:off x="4319972" y="3048028"/>
            <a:ext cx="921722" cy="150185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9"/>
          <p:cNvSpPr>
            <a:spLocks noChangeArrowheads="1"/>
          </p:cNvSpPr>
          <p:nvPr/>
        </p:nvSpPr>
        <p:spPr bwMode="auto">
          <a:xfrm>
            <a:off x="7323902" y="291624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a</a:t>
            </a:r>
          </a:p>
        </p:txBody>
      </p:sp>
      <p:sp>
        <p:nvSpPr>
          <p:cNvPr id="63" name="Oval 19"/>
          <p:cNvSpPr>
            <a:spLocks noChangeArrowheads="1"/>
          </p:cNvSpPr>
          <p:nvPr/>
        </p:nvSpPr>
        <p:spPr bwMode="auto">
          <a:xfrm>
            <a:off x="6818454" y="364960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b</a:t>
            </a:r>
          </a:p>
        </p:txBody>
      </p:sp>
      <p:sp>
        <p:nvSpPr>
          <p:cNvPr id="64" name="Oval 19"/>
          <p:cNvSpPr>
            <a:spLocks noChangeArrowheads="1"/>
          </p:cNvSpPr>
          <p:nvPr/>
        </p:nvSpPr>
        <p:spPr bwMode="auto">
          <a:xfrm>
            <a:off x="6399182" y="431218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c</a:t>
            </a:r>
          </a:p>
        </p:txBody>
      </p: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7139129" y="4522678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d</a:t>
            </a:r>
          </a:p>
        </p:txBody>
      </p:sp>
      <p:sp>
        <p:nvSpPr>
          <p:cNvPr id="67" name="Oval 19"/>
          <p:cNvSpPr>
            <a:spLocks noChangeArrowheads="1"/>
          </p:cNvSpPr>
          <p:nvPr/>
        </p:nvSpPr>
        <p:spPr bwMode="auto">
          <a:xfrm>
            <a:off x="8213485" y="275590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e</a:t>
            </a:r>
          </a:p>
        </p:txBody>
      </p:sp>
      <p:sp>
        <p:nvSpPr>
          <p:cNvPr id="69" name="Oval 19"/>
          <p:cNvSpPr>
            <a:spLocks noChangeArrowheads="1"/>
          </p:cNvSpPr>
          <p:nvPr/>
        </p:nvSpPr>
        <p:spPr bwMode="auto">
          <a:xfrm>
            <a:off x="8667989" y="3287372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f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71" name="Oval 19"/>
          <p:cNvSpPr>
            <a:spLocks noChangeArrowheads="1"/>
          </p:cNvSpPr>
          <p:nvPr/>
        </p:nvSpPr>
        <p:spPr bwMode="auto">
          <a:xfrm>
            <a:off x="7754671" y="454848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g</a:t>
            </a:r>
          </a:p>
        </p:txBody>
      </p:sp>
      <p:sp>
        <p:nvSpPr>
          <p:cNvPr id="72" name="Oval 19"/>
          <p:cNvSpPr>
            <a:spLocks noChangeArrowheads="1"/>
          </p:cNvSpPr>
          <p:nvPr/>
        </p:nvSpPr>
        <p:spPr bwMode="auto">
          <a:xfrm>
            <a:off x="8667989" y="421623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h</a:t>
            </a:r>
          </a:p>
        </p:txBody>
      </p:sp>
      <p:cxnSp>
        <p:nvCxnSpPr>
          <p:cNvPr id="74" name="直接连接符 73"/>
          <p:cNvCxnSpPr/>
          <p:nvPr/>
        </p:nvCxnSpPr>
        <p:spPr bwMode="auto">
          <a:xfrm flipH="1">
            <a:off x="7078002" y="3209007"/>
            <a:ext cx="325658" cy="4796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 bwMode="auto">
          <a:xfrm flipH="1">
            <a:off x="6651538" y="3948481"/>
            <a:ext cx="251700" cy="40919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 bwMode="auto">
          <a:xfrm flipH="1" flipV="1">
            <a:off x="6719857" y="4536910"/>
            <a:ext cx="419272" cy="1136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2" idx="0"/>
            <a:endCxn id="69" idx="4"/>
          </p:cNvCxnSpPr>
          <p:nvPr/>
        </p:nvCxnSpPr>
        <p:spPr bwMode="auto">
          <a:xfrm flipV="1">
            <a:off x="8828327" y="3608047"/>
            <a:ext cx="0" cy="6081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9" idx="1"/>
          </p:cNvCxnSpPr>
          <p:nvPr/>
        </p:nvCxnSpPr>
        <p:spPr bwMode="auto">
          <a:xfrm flipH="1" flipV="1">
            <a:off x="8505160" y="3022685"/>
            <a:ext cx="209791" cy="31164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62" idx="7"/>
          </p:cNvCxnSpPr>
          <p:nvPr/>
        </p:nvCxnSpPr>
        <p:spPr bwMode="auto">
          <a:xfrm flipH="1">
            <a:off x="7597615" y="2902945"/>
            <a:ext cx="615871" cy="602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2" idx="3"/>
            <a:endCxn id="71" idx="6"/>
          </p:cNvCxnSpPr>
          <p:nvPr/>
        </p:nvCxnSpPr>
        <p:spPr bwMode="auto">
          <a:xfrm flipH="1">
            <a:off x="8075346" y="4489948"/>
            <a:ext cx="639605" cy="21887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1" idx="2"/>
          </p:cNvCxnSpPr>
          <p:nvPr/>
        </p:nvCxnSpPr>
        <p:spPr bwMode="auto">
          <a:xfrm flipH="1" flipV="1">
            <a:off x="7459804" y="4697844"/>
            <a:ext cx="294867" cy="1097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03660" y="5008530"/>
            <a:ext cx="88197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最优解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39227" y="5008530"/>
            <a:ext cx="88197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近似解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4788" y="5008530"/>
            <a:ext cx="1811714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构造最小生成树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先序遍历</a:t>
            </a:r>
          </a:p>
        </p:txBody>
      </p:sp>
    </p:spTree>
    <p:extLst>
      <p:ext uri="{BB962C8B-B14F-4D97-AF65-F5344CB8AC3E}">
        <p14:creationId xmlns:p14="http://schemas.microsoft.com/office/powerpoint/2010/main" val="70652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9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性能分析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构造最小生成树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先序遍历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</m:t>
                    </m:r>
                    <m:r>
                      <a:rPr lang="en-US" altLang="zh-CN" i="1">
                        <a:latin typeface="Cambria Math"/>
                      </a:rPr>
                      <m:t>(|</m:t>
                    </m:r>
                    <m:r>
                      <a:rPr lang="en-US" altLang="zh-CN" i="1">
                        <a:latin typeface="Cambria Math"/>
                      </a:rPr>
                      <m:t>𝑽</m:t>
                    </m:r>
                    <m:r>
                      <a:rPr lang="en-US" altLang="zh-CN" i="1">
                        <a:latin typeface="Cambria Math"/>
                      </a:rPr>
                      <m:t>|)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总时间复杂度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𝑽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811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近似算法的基本概念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/>
              <a:t>顶点覆盖</a:t>
            </a:r>
            <a:r>
              <a:rPr lang="zh-CN" altLang="zh-CN" dirty="0"/>
              <a:t>问题</a:t>
            </a:r>
          </a:p>
          <a:p>
            <a:r>
              <a:rPr lang="zh-CN" altLang="en-US" dirty="0"/>
              <a:t>集合覆盖问题</a:t>
            </a:r>
            <a:endParaRPr lang="en-US" altLang="zh-CN" dirty="0"/>
          </a:p>
          <a:p>
            <a:r>
              <a:rPr lang="zh-CN" altLang="en-US" dirty="0"/>
              <a:t>旅行商问题</a:t>
            </a:r>
            <a:endParaRPr lang="zh-CN" altLang="zh-CN" dirty="0"/>
          </a:p>
          <a:p>
            <a:r>
              <a:rPr lang="zh-CN" altLang="en-US" dirty="0"/>
              <a:t>子集和问题</a:t>
            </a:r>
            <a:endParaRPr lang="en-US" altLang="zh-CN" dirty="0"/>
          </a:p>
          <a:p>
            <a:r>
              <a:rPr lang="zh-CN" altLang="en-US" dirty="0"/>
              <a:t>线性规划</a:t>
            </a:r>
            <a:endParaRPr lang="zh-CN" altLang="zh-CN" dirty="0"/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性能分析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Ratio Bound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2</a:t>
                </a:r>
              </a:p>
              <a:p>
                <a:pPr lvl="2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为最优解，路径权值和即代价为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环中删除一条边可得一棵生成树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𝑻</m:t>
                    </m:r>
                    <m:r>
                      <a:rPr lang="en-US" altLang="zh-CN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，代价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𝑻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构造的最小生成树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先序遍历实际上对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dirty="0"/>
                  <a:t>中所有的边走了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次，即代价为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按先序遍历的节点第一次访问的顺序构造的</a:t>
                </a:r>
                <a:r>
                  <a:rPr lang="en-US" altLang="zh-CN" dirty="0"/>
                  <a:t>Hamilton</a:t>
                </a:r>
                <a:r>
                  <a:rPr lang="zh-CN" altLang="en-US" dirty="0"/>
                  <a:t>环为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，是先序遍历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次访问满足三角不等式的简化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>
            <a:off x="8122434" y="124707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a</a:t>
            </a:r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7825552" y="190965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b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>
            <a:off x="8499797" y="1922114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c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7942675" y="1545956"/>
            <a:ext cx="183381" cy="3761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flipH="1" flipV="1">
            <a:off x="8452834" y="1501273"/>
            <a:ext cx="207300" cy="4208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6506801" y="122209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a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6209919" y="188467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b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6884164" y="1897129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c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 flipH="1">
            <a:off x="6483757" y="1545956"/>
            <a:ext cx="183381" cy="37615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 flipH="1" flipV="1">
            <a:off x="6723826" y="1545956"/>
            <a:ext cx="207300" cy="42084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 flipH="1" flipV="1">
            <a:off x="8158158" y="2069993"/>
            <a:ext cx="353570" cy="1245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 bwMode="auto">
          <a:xfrm flipH="1">
            <a:off x="6347213" y="1508512"/>
            <a:ext cx="183381" cy="3761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 flipH="1" flipV="1">
            <a:off x="6837201" y="1488814"/>
            <a:ext cx="207300" cy="4208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6097" y="2109089"/>
            <a:ext cx="109517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a,b,a,c,a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7661" y="2109089"/>
            <a:ext cx="90281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a,b,c,a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99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6D57-1CE9-4F5D-9F8E-93616E52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E750-CFAE-45F4-AE69-1740834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个变量</a:t>
            </a:r>
            <a:endParaRPr lang="en-US" altLang="zh-CN" dirty="0"/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个约束</a:t>
            </a:r>
            <a:endParaRPr lang="en-US" altLang="zh-CN" dirty="0"/>
          </a:p>
          <a:p>
            <a:pPr lvl="1"/>
            <a:r>
              <a:rPr lang="zh-CN" altLang="en-US" dirty="0"/>
              <a:t>以及线性目标函数</a:t>
            </a:r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在满足约束条件下求解最优目标函数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C3E49-A4F2-45D2-A4B4-1BE4511E9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13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6D57-1CE9-4F5D-9F8E-93616E52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E750-CFAE-45F4-AE69-1740834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C3E49-A4F2-45D2-A4B4-1BE4511E9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C4968-0719-47C8-B96D-C637649E9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2299393"/>
            <a:ext cx="4608512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Objective: min 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+4x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Subject to: 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15</a:t>
            </a:r>
            <a:endParaRPr lang="en-US" altLang="zh-CN" sz="2400" baseline="-250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and 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+3x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5</a:t>
            </a:r>
            <a:endParaRPr lang="en-US" altLang="zh-CN" sz="2400" baseline="-250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and 2x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5</a:t>
            </a:r>
          </a:p>
        </p:txBody>
      </p:sp>
    </p:spTree>
    <p:extLst>
      <p:ext uri="{BB962C8B-B14F-4D97-AF65-F5344CB8AC3E}">
        <p14:creationId xmlns:p14="http://schemas.microsoft.com/office/powerpoint/2010/main" val="214531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6D57-1CE9-4F5D-9F8E-93616E52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E750-CFAE-45F4-AE69-1740834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C3E49-A4F2-45D2-A4B4-1BE4511E9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B8E87D-F10A-44C8-B0CE-F9C3E2A4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21835" r="6277" b="9750"/>
          <a:stretch>
            <a:fillRect/>
          </a:stretch>
        </p:blipFill>
        <p:spPr bwMode="auto">
          <a:xfrm>
            <a:off x="344487" y="2355465"/>
            <a:ext cx="6351588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CC4968-0719-47C8-B96D-C637649E9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116" y="4309448"/>
            <a:ext cx="3430724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Objective: min 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+4x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Subject to: 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15</a:t>
            </a:r>
            <a:endParaRPr lang="en-US" altLang="zh-CN" sz="2400" baseline="-250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and 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+3x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5</a:t>
            </a:r>
            <a:endParaRPr lang="en-US" altLang="zh-CN" sz="2400" baseline="-250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and 2x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5</a:t>
            </a:r>
          </a:p>
        </p:txBody>
      </p:sp>
    </p:spTree>
    <p:extLst>
      <p:ext uri="{BB962C8B-B14F-4D97-AF65-F5344CB8AC3E}">
        <p14:creationId xmlns:p14="http://schemas.microsoft.com/office/powerpoint/2010/main" val="357574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6D57-1CE9-4F5D-9F8E-93616E52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E750-CFAE-45F4-AE69-1740834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求解线性规划方法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Simplex algorithm (Dantzig – 1947) – practical, widely used, exponential time in worst case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Ellipsoid algorithm (</a:t>
            </a:r>
            <a:r>
              <a:rPr lang="en-US" altLang="zh-CN" dirty="0" err="1">
                <a:ea typeface="宋体" panose="02010600030101010101" pitchFamily="2" charset="-122"/>
              </a:rPr>
              <a:t>Khachiyan</a:t>
            </a:r>
            <a:r>
              <a:rPr lang="en-US" altLang="zh-CN" dirty="0">
                <a:ea typeface="宋体" panose="02010600030101010101" pitchFamily="2" charset="-122"/>
              </a:rPr>
              <a:t> – 1979) – impractical, polynomial time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Interior point algorithm (</a:t>
            </a:r>
            <a:r>
              <a:rPr lang="en-US" altLang="zh-CN" dirty="0" err="1">
                <a:ea typeface="宋体" panose="02010600030101010101" pitchFamily="2" charset="-122"/>
              </a:rPr>
              <a:t>Kharmarkar</a:t>
            </a:r>
            <a:r>
              <a:rPr lang="en-US" altLang="zh-CN" dirty="0">
                <a:ea typeface="宋体" panose="02010600030101010101" pitchFamily="2" charset="-122"/>
              </a:rPr>
              <a:t> – 1984) – practical, polynomial time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C3E49-A4F2-45D2-A4B4-1BE4511E9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996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6D57-1CE9-4F5D-9F8E-93616E52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E750-CFAE-45F4-AE69-1740834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一般表示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Min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满足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C3E49-A4F2-45D2-A4B4-1BE4511E9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E589185-4918-4675-85A5-3C6478805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98107"/>
              </p:ext>
            </p:extLst>
          </p:nvPr>
        </p:nvGraphicFramePr>
        <p:xfrm>
          <a:off x="2015716" y="2384884"/>
          <a:ext cx="1332148" cy="85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482391" imgH="444307" progId="Equation.3">
                  <p:embed/>
                </p:oleObj>
              </mc:Choice>
              <mc:Fallback>
                <p:oleObj name="Equation" r:id="rId3" imgW="482391" imgH="444307" progId="Equation.3">
                  <p:embed/>
                  <p:pic>
                    <p:nvPicPr>
                      <p:cNvPr id="103428" name="Object 2">
                        <a:extLst>
                          <a:ext uri="{FF2B5EF4-FFF2-40B4-BE49-F238E27FC236}">
                            <a16:creationId xmlns:a16="http://schemas.microsoft.com/office/drawing/2014/main" id="{A3146482-2034-4048-8482-F7D83BE02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2384884"/>
                        <a:ext cx="1332148" cy="856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5B823FD-FDAA-43C5-847B-EAE115C5C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8886"/>
              </p:ext>
            </p:extLst>
          </p:nvPr>
        </p:nvGraphicFramePr>
        <p:xfrm>
          <a:off x="2015717" y="3397087"/>
          <a:ext cx="1908212" cy="1273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748975" imgH="710891" progId="Equation.3">
                  <p:embed/>
                </p:oleObj>
              </mc:Choice>
              <mc:Fallback>
                <p:oleObj name="Equation" r:id="rId5" imgW="748975" imgH="710891" progId="Equation.3">
                  <p:embed/>
                  <p:pic>
                    <p:nvPicPr>
                      <p:cNvPr id="103429" name="Object 4">
                        <a:extLst>
                          <a:ext uri="{FF2B5EF4-FFF2-40B4-BE49-F238E27FC236}">
                            <a16:creationId xmlns:a16="http://schemas.microsoft.com/office/drawing/2014/main" id="{401BE182-49D1-4776-976E-4CC34C0B6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7" y="3397087"/>
                        <a:ext cx="1908212" cy="1273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ACC9456-01C4-4129-9D59-D0AEC1DF6443}"/>
              </a:ext>
            </a:extLst>
          </p:cNvPr>
          <p:cNvSpPr/>
          <p:nvPr/>
        </p:nvSpPr>
        <p:spPr>
          <a:xfrm>
            <a:off x="4247964" y="3609020"/>
            <a:ext cx="1494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 = 1,…, m</a:t>
            </a:r>
          </a:p>
          <a:p>
            <a:pPr eaLnBrk="1" hangingPunct="1">
              <a:buFont typeface="Wingdings 2" panose="05020102010507070707" pitchFamily="82" charset="2"/>
              <a:buNone/>
            </a:pPr>
            <a:endParaRPr lang="en-US" altLang="zh-CN" dirty="0"/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 dirty="0"/>
              <a:t>j = 1,…, n</a:t>
            </a:r>
          </a:p>
        </p:txBody>
      </p:sp>
    </p:spTree>
    <p:extLst>
      <p:ext uri="{BB962C8B-B14F-4D97-AF65-F5344CB8AC3E}">
        <p14:creationId xmlns:p14="http://schemas.microsoft.com/office/powerpoint/2010/main" val="374883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  <a:r>
              <a:rPr lang="en-US" altLang="zh-CN" dirty="0"/>
              <a:t>(</a:t>
            </a:r>
            <a:r>
              <a:rPr lang="zh-CN" altLang="en-US" dirty="0"/>
              <a:t>线性规划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输入：无向图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𝑮</m:t>
                    </m:r>
                    <m:r>
                      <a:rPr lang="en-US" altLang="zh-CN" i="1">
                        <a:latin typeface="Cambria Math"/>
                      </a:rPr>
                      <m:t>=(</m:t>
                    </m:r>
                    <m:r>
                      <a:rPr lang="en-US" altLang="zh-CN" i="1">
                        <a:latin typeface="Cambria Math"/>
                      </a:rPr>
                      <m:t>𝑽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𝑬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，顶点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/>
                  <a:t>有权值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𝝎</m:t>
                    </m:r>
                    <m:r>
                      <a:rPr lang="en-US" altLang="zh-CN" b="1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𝒗</m:t>
                    </m:r>
                    <m:r>
                      <a:rPr lang="en-US" altLang="zh-CN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𝒖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𝒗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</m:oMath>
                </a14:m>
                <a:r>
                  <a:rPr lang="zh-CN" altLang="en-US" dirty="0"/>
                  <a:t>最小</a:t>
                </a:r>
                <a:endParaRPr lang="en-US" altLang="zh-CN" dirty="0"/>
              </a:p>
              <a:p>
                <a:r>
                  <a:rPr lang="zh-CN" altLang="en-US" dirty="0"/>
                  <a:t>将问题换另一种描述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为一个覆盖，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𝒗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，令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否则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要覆盖所有的边，则对任意边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</m:oMath>
                </a14:m>
                <a:r>
                  <a:rPr lang="zh-CN" altLang="en-US" dirty="0"/>
                  <a:t>，需满足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+</m:t>
                    </m:r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89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  <a:r>
              <a:rPr lang="en-US" altLang="zh-CN" dirty="0"/>
              <a:t>(</a:t>
            </a:r>
            <a:r>
              <a:rPr lang="zh-CN" altLang="en-US" dirty="0"/>
              <a:t>线性规划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问题可描述为一个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整数规划问题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目标：最小化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𝑽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𝒗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约束：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400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</a:rPr>
                      <m:t>+</m:t>
                    </m:r>
                    <m:r>
                      <a:rPr lang="en-US" altLang="zh-CN" sz="2400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</a:rPr>
                      <m:t>≥</m:t>
                    </m:r>
                    <m:r>
                      <a:rPr lang="en-US" altLang="zh-CN" sz="2400" i="1" dirty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sz="2400" b="1" i="0" dirty="0" smtClean="0">
                        <a:latin typeface="Cambria Math"/>
                      </a:rPr>
                      <m:t>={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𝟎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,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𝟏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51620" y="4473116"/>
                <a:ext cx="7308812" cy="132209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可放宽限制条件，设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取值可为浮点数，问题转换为线性规划问题</a:t>
                </a:r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使用线性规划求解，得到线性最优解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≥</m:t>
                    </m:r>
                    <m:f>
                      <m:fPr>
                        <m:ctrlPr>
                          <a:rPr lang="en-US" altLang="zh-CN" b="1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否则令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</m:oMath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4473116"/>
                <a:ext cx="7308812" cy="1322093"/>
              </a:xfrm>
              <a:prstGeom prst="rect">
                <a:avLst/>
              </a:prstGeom>
              <a:blipFill rotWithShape="1">
                <a:blip r:embed="rId3"/>
                <a:stretch>
                  <a:fillRect l="-751" t="-3226" b="-553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151620" y="3311406"/>
            <a:ext cx="43661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整数规划是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完全的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  <a:p>
            <a:pPr lvl="0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线性规划是多项式可解的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310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  <a:r>
              <a:rPr lang="en-US" altLang="zh-CN" dirty="0"/>
              <a:t>(</a:t>
            </a:r>
            <a:r>
              <a:rPr lang="zh-CN" altLang="en-US" dirty="0"/>
              <a:t>线性规划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近似算法</a:t>
            </a:r>
            <a:r>
              <a:rPr lang="en-US" altLang="zh-CN" dirty="0"/>
              <a:t>A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3528" y="202484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 algn="just" eaLnBrk="1" hangingPunct="1">
              <a:buFontTx/>
              <a:buNone/>
              <a:defRPr/>
            </a:pPr>
            <a:r>
              <a:rPr lang="en-US" altLang="zh-CN" sz="2400" b="1" dirty="0" err="1">
                <a:solidFill>
                  <a:srgbClr val="0000CC"/>
                </a:solidFill>
                <a:latin typeface="+mn-lt"/>
                <a:ea typeface="黑体" pitchFamily="49" charset="-122"/>
              </a:rPr>
              <a:t>Approx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G, w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)</a:t>
            </a: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C=0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 计算线性规划问题的最优解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x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 For   each </a:t>
            </a:r>
            <a:r>
              <a:rPr lang="en-US" altLang="zh-CN" sz="2400" b="1" i="1" dirty="0" err="1">
                <a:solidFill>
                  <a:srgbClr val="0000CC"/>
                </a:solidFill>
                <a:latin typeface="+mn-lt"/>
                <a:ea typeface="黑体" pitchFamily="49" charset="-122"/>
              </a:rPr>
              <a:t>v</a:t>
            </a:r>
            <a:r>
              <a:rPr lang="en-US" altLang="zh-CN" sz="2400" b="1" dirty="0" err="1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sz="2400" b="1" i="1" dirty="0" err="1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    Do</a:t>
            </a: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      If   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)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1/2    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Then  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C=C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{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};</a:t>
            </a:r>
          </a:p>
          <a:p>
            <a:pPr marL="990600" lvl="1" indent="-533400" algn="just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            </a:t>
            </a:r>
            <a:r>
              <a:rPr lang="en-US" altLang="zh-CN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/*</a:t>
            </a:r>
            <a:r>
              <a:rPr lang="zh-CN" altLang="en-US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用四舍五入法把线性规划的解近似为</a:t>
            </a:r>
            <a:r>
              <a:rPr lang="en-US" altLang="zh-CN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0-1</a:t>
            </a:r>
            <a:r>
              <a:rPr lang="zh-CN" altLang="en-US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规划的解 *</a:t>
            </a:r>
            <a:r>
              <a:rPr lang="en-US" altLang="zh-CN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/</a:t>
            </a:r>
          </a:p>
          <a:p>
            <a:pPr marL="990600" lvl="1" indent="-533400" algn="just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5.   Return  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3236154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  <a:r>
              <a:rPr lang="en-US" altLang="zh-CN" dirty="0"/>
              <a:t>(</a:t>
            </a:r>
            <a:r>
              <a:rPr lang="zh-CN" altLang="en-US" dirty="0"/>
              <a:t>线性规划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分析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</a:t>
                </a:r>
                <a:r>
                  <a:rPr lang="zh-CN" altLang="en-US" dirty="0"/>
                  <a:t>的近似比为</a:t>
                </a:r>
                <a:r>
                  <a:rPr lang="en-US" altLang="zh-CN" dirty="0"/>
                  <a:t>2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r>
                      <a:rPr lang="en-US" altLang="zh-CN" i="1" dirty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，故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zh-CN" altLang="en-US" dirty="0"/>
                  <a:t>至少有一个大于等于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/>
                  <a:t> 至少有一个在覆盖中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令线性规划最优解代价为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𝐳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𝐳</m:t>
                    </m:r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𝑽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𝒙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𝑽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𝒙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𝑽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 dirty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zh-CN" altLang="en-US" i="1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是线性规划可能解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𝑶𝑷𝑻</m:t>
                        </m:r>
                      </m:e>
                    </m:d>
                    <m:r>
                      <a:rPr lang="en-US" altLang="zh-CN" b="1" i="0" dirty="0" smtClean="0">
                        <a:latin typeface="Cambria Math"/>
                      </a:rPr>
                      <m:t>≥</m:t>
                    </m:r>
                    <m:r>
                      <a:rPr lang="en-US" altLang="zh-CN" b="1" i="0" dirty="0" smtClean="0">
                        <a:latin typeface="Cambria Math"/>
                      </a:rPr>
                      <m:t>𝐳</m:t>
                    </m:r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 dirty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zh-CN" altLang="en-US" i="1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7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近似算法的基本概念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实际应用中很多问题都是</a:t>
            </a:r>
            <a:r>
              <a:rPr lang="en-US" altLang="zh-CN" dirty="0"/>
              <a:t>NP-</a:t>
            </a:r>
            <a:r>
              <a:rPr lang="zh-CN" altLang="en-US" dirty="0"/>
              <a:t>完全问题</a:t>
            </a:r>
            <a:endParaRPr lang="en-US" altLang="zh-CN" dirty="0"/>
          </a:p>
          <a:p>
            <a:r>
              <a:rPr lang="zh-CN" altLang="en-US" dirty="0"/>
              <a:t>求解</a:t>
            </a:r>
            <a:r>
              <a:rPr lang="en-US" altLang="zh-CN" dirty="0"/>
              <a:t>NP-</a:t>
            </a:r>
            <a:r>
              <a:rPr lang="zh-CN" altLang="en-US" dirty="0"/>
              <a:t>完全问题很难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NP-</a:t>
            </a:r>
            <a:r>
              <a:rPr lang="zh-CN" altLang="en-US" dirty="0"/>
              <a:t>完全问题输入规模很小，可指数级穷举搜索</a:t>
            </a:r>
            <a:endParaRPr lang="en-US" altLang="zh-CN" dirty="0"/>
          </a:p>
          <a:p>
            <a:pPr lvl="1"/>
            <a:r>
              <a:rPr lang="zh-CN" altLang="en-US" dirty="0"/>
              <a:t>否则，用多项式算法近似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88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输入：有限集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，子集合的集合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dirty="0"/>
                  <a:t>有权值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a:rPr lang="en-US" altLang="zh-CN" b="1" i="0" smtClean="0">
                                <a:latin typeface="Cambria Math"/>
                                <a:ea typeface="Cambria Math"/>
                              </a:rPr>
                              <m:t>⋃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lim>
                        </m:limLow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最小</a:t>
                </a:r>
                <a:endParaRPr lang="en-US" altLang="zh-CN" dirty="0"/>
              </a:p>
              <a:p>
                <a:r>
                  <a:rPr lang="zh-CN" altLang="en-US" dirty="0"/>
                  <a:t>将问题换另一种描述</a:t>
                </a:r>
                <a:endParaRPr lang="en-US" altLang="zh-CN" dirty="0"/>
              </a:p>
              <a:p>
                <a:pPr lvl="1"/>
                <a:r>
                  <a:rPr lang="zh-CN" altLang="en-US" sz="2800" b="1" dirty="0">
                    <a:ea typeface="Cambria Math"/>
                  </a:rPr>
                  <a:t>为每一个集合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sz="2800" b="1" dirty="0">
                    <a:latin typeface="Cambria Math" panose="02040503050406030204" pitchFamily="18" charset="0"/>
                    <a:ea typeface="Cambria Math"/>
                  </a:rPr>
                  <a:t>增加一个变量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𝐦𝐢𝐧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满足：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i="1">
                        <a:latin typeface="Cambria Math"/>
                      </a:rPr>
                      <m:t>𝑼</m:t>
                    </m:r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           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800" dirty="0">
                        <a:latin typeface="Cambria Math"/>
                      </a:rPr>
                      <m:t>={</m:t>
                    </m:r>
                    <m:r>
                      <a:rPr lang="en-US" altLang="zh-CN" sz="2800" dirty="0">
                        <a:latin typeface="Cambria Math"/>
                      </a:rPr>
                      <m:t>𝟎</m:t>
                    </m:r>
                    <m:r>
                      <a:rPr lang="en-US" altLang="zh-CN" sz="2800" dirty="0">
                        <a:latin typeface="Cambria Math"/>
                      </a:rPr>
                      <m:t>,</m:t>
                    </m:r>
                    <m:r>
                      <a:rPr lang="en-US" altLang="zh-CN" sz="2800" dirty="0">
                        <a:latin typeface="Cambria Math"/>
                      </a:rPr>
                      <m:t>𝟏</m:t>
                    </m:r>
                    <m:r>
                      <a:rPr lang="en-US" altLang="zh-CN" sz="2800" dirty="0">
                        <a:latin typeface="Cambria Math"/>
                      </a:rPr>
                      <m:t>}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 b="-4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063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输入：有限集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，子集合的集合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dirty="0"/>
                  <a:t>有权值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a:rPr lang="en-US" altLang="zh-CN" b="1" i="0" smtClean="0">
                                <a:latin typeface="Cambria Math"/>
                                <a:ea typeface="Cambria Math"/>
                              </a:rPr>
                              <m:t>⋃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lim>
                        </m:limLow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最小</a:t>
                </a:r>
                <a:endParaRPr lang="en-US" altLang="zh-CN" dirty="0"/>
              </a:p>
              <a:p>
                <a:r>
                  <a:rPr lang="zh-CN" altLang="en-US" dirty="0"/>
                  <a:t>将问题换另一种描述</a:t>
                </a:r>
                <a:endParaRPr lang="en-US" altLang="zh-CN" dirty="0"/>
              </a:p>
              <a:p>
                <a:pPr lvl="1"/>
                <a:r>
                  <a:rPr lang="zh-CN" altLang="en-US" sz="2800" b="1" dirty="0">
                    <a:ea typeface="Cambria Math"/>
                  </a:rPr>
                  <a:t>为每一个集合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sz="2800" b="1" dirty="0">
                    <a:latin typeface="Cambria Math" panose="02040503050406030204" pitchFamily="18" charset="0"/>
                    <a:ea typeface="Cambria Math"/>
                  </a:rPr>
                  <a:t>增加一个变量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𝐦𝐢𝐧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满足：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i="1">
                        <a:latin typeface="Cambria Math"/>
                      </a:rPr>
                      <m:t>𝑼</m:t>
                    </m:r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           且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</m:oMath>
                </a14:m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 b="-4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005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将问题换另一种描述</a:t>
                </a:r>
                <a:endParaRPr lang="en-US" altLang="zh-CN" dirty="0"/>
              </a:p>
              <a:p>
                <a:pPr lvl="1"/>
                <a:r>
                  <a:rPr lang="zh-CN" altLang="en-US" sz="2800" b="1" dirty="0">
                    <a:ea typeface="Cambria Math"/>
                  </a:rPr>
                  <a:t>为每一个集合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sz="2800" b="1" dirty="0">
                    <a:latin typeface="Cambria Math" panose="02040503050406030204" pitchFamily="18" charset="0"/>
                    <a:ea typeface="Cambria Math"/>
                  </a:rPr>
                  <a:t>增加一个变量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𝐦𝐢𝐧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满足：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i="1">
                        <a:latin typeface="Cambria Math"/>
                      </a:rPr>
                      <m:t>𝑼</m:t>
                    </m:r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           且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</m:oMath>
                </a14:m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5AFC7-0948-47ED-9ED2-23D9C12FC3B5}"/>
              </a:ext>
            </a:extLst>
          </p:cNvPr>
          <p:cNvSpPr/>
          <p:nvPr/>
        </p:nvSpPr>
        <p:spPr>
          <a:xfrm>
            <a:off x="1187624" y="4005064"/>
            <a:ext cx="43661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整数规划是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完全的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  <a:p>
            <a:pPr lvl="0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线性规划是多项式可解的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EB2A92AE-3318-44C5-BB7E-74F1FD3E444A}"/>
                  </a:ext>
                </a:extLst>
              </p:cNvPr>
              <p:cNvSpPr txBox="1"/>
              <p:nvPr/>
            </p:nvSpPr>
            <p:spPr>
              <a:xfrm>
                <a:off x="1043608" y="4891600"/>
                <a:ext cx="7308812" cy="16358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可放宽限制条件，</a:t>
                </a:r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取值可为浮点数，问题转换为线性规划问题</a:t>
                </a:r>
                <a:endParaRPr lang="en-US" altLang="zh-CN" b="1" dirty="0">
                  <a:solidFill>
                    <a:schemeClr val="bg2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使用线性规划求解，得到线性最优解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chemeClr val="bg2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𝒇</m:t>
                    </m:r>
                  </m:oMath>
                </a14:m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为元素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𝒆</m:t>
                    </m:r>
                  </m:oMath>
                </a14:m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在子集合中出现的最大频次</a:t>
                </a:r>
                <a:endParaRPr lang="en-US" altLang="zh-CN" b="1" dirty="0">
                  <a:solidFill>
                    <a:schemeClr val="bg2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bg2"/>
                        </a:solidFill>
                        <a:latin typeface="Cambria Math"/>
                        <a:ea typeface="黑体" pitchFamily="49" charset="-122"/>
                      </a:rPr>
                      <m:t>≥</m:t>
                    </m:r>
                    <m:f>
                      <m:fPr>
                        <m:ctrlPr>
                          <a:rPr lang="en-US" altLang="zh-CN" b="1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chemeClr val="bg2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𝒇</m:t>
                        </m:r>
                      </m:den>
                    </m:f>
                  </m:oMath>
                </a14:m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chemeClr val="bg2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bg2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chemeClr val="bg2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否则令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</m:oMath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EB2A92AE-3318-44C5-BB7E-74F1FD3E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91600"/>
                <a:ext cx="7308812" cy="1635832"/>
              </a:xfrm>
              <a:prstGeom prst="rect">
                <a:avLst/>
              </a:prstGeom>
              <a:blipFill>
                <a:blip r:embed="rId3"/>
                <a:stretch>
                  <a:fillRect l="-667" t="-2602" b="-408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77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  <a:r>
              <a:rPr lang="en-US" altLang="zh-CN" dirty="0"/>
              <a:t>(</a:t>
            </a:r>
            <a:r>
              <a:rPr lang="zh-CN" altLang="en-US" dirty="0"/>
              <a:t>线性规划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分析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</a:t>
                </a:r>
                <a:r>
                  <a:rPr lang="zh-CN" altLang="en-US" dirty="0"/>
                  <a:t>的近似比为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/>
                      </a:rPr>
                      <m:t>𝑼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,…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altLang="en-US" dirty="0"/>
                  <a:t>包含了元素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ea typeface="Cambria Math"/>
                  </a:rPr>
                  <a:t>则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/>
                      </a:rPr>
                      <m:t>+…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𝒇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</m:oMath>
                </a14:m>
                <a:endParaRPr lang="en-US" altLang="zh-CN" b="1" dirty="0">
                  <a:ea typeface="Cambria Math"/>
                </a:endParaRPr>
              </a:p>
              <a:p>
                <a:pPr lvl="2"/>
                <a:r>
                  <a:rPr lang="zh-CN" altLang="en-US" dirty="0"/>
                  <a:t>令线性规划最优解代价为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𝐳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𝐳</m:t>
                    </m:r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𝑺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𝑺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  <m:t>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den>
                        </m:f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是线性规划可能解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𝑶𝑷𝑻</m:t>
                        </m:r>
                      </m:e>
                    </m:d>
                    <m:r>
                      <a:rPr lang="en-US" altLang="zh-CN" b="1" i="0" dirty="0" smtClean="0">
                        <a:latin typeface="Cambria Math"/>
                      </a:rPr>
                      <m:t>≥</m:t>
                    </m:r>
                    <m:r>
                      <a:rPr lang="en-US" altLang="zh-CN" b="1" i="0" dirty="0" smtClean="0">
                        <a:latin typeface="Cambria Math"/>
                      </a:rPr>
                      <m:t>𝐳</m:t>
                    </m:r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 b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4111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给定正整数集合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和一个正整数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最大化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43708" y="4473115"/>
                <a:ext cx="4313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𝑺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𝟕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𝟏𝟎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𝑻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altLang="zh-CN" b="1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  <m:r>
                          <a:rPr lang="en-US" altLang="zh-CN" b="1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altLang="zh-CN" b="1" i="1" dirty="0">
                    <a:latin typeface="Cambria Math"/>
                  </a:rPr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nary>
                  </m:oMath>
                </a14:m>
                <a:r>
                  <a:rPr lang="en-US" altLang="zh-CN" b="1" dirty="0">
                    <a:latin typeface="Cambria Math"/>
                  </a:rPr>
                  <a:t>=9</a:t>
                </a:r>
                <a:r>
                  <a:rPr lang="zh-CN" altLang="en-US" b="1" dirty="0">
                    <a:latin typeface="Cambria Math"/>
                  </a:rPr>
                  <a:t>最大不超过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b="1" dirty="0">
                    <a:latin typeface="Cambria Math"/>
                  </a:rPr>
                  <a:t>的结果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08" y="4473115"/>
                <a:ext cx="4313297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25472" r="-849" b="-10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82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穷举方法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给定正整数集合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和一个正整数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</m:oMath>
                </a14:m>
                <a:endParaRPr lang="en-US" altLang="zh-CN" b="1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3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3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en-US" altLang="zh-CN" sz="2300" b="1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3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3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2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300" b="1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3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3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/>
                          </a:rPr>
                          <m:t>𝟎</m:t>
                        </m:r>
                        <m:r>
                          <a:rPr lang="en-US" altLang="zh-CN" sz="230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300" b="1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3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={</m:t>
                    </m:r>
                    <m:r>
                      <a:rPr lang="en-US" altLang="zh-CN" sz="2200" i="1">
                        <a:latin typeface="Cambria Math"/>
                      </a:rPr>
                      <m:t>𝟎</m:t>
                    </m:r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}</m:t>
                    </m:r>
                  </m:oMath>
                </a14:m>
                <a:endParaRPr lang="en-US" altLang="zh-CN" sz="2200" dirty="0">
                  <a:latin typeface="Cambria Math"/>
                </a:endParaRPr>
              </a:p>
              <a:p>
                <a:pPr lvl="1"/>
                <a:r>
                  <a:rPr lang="en-US" altLang="zh-CN" dirty="0">
                    <a:latin typeface="Cambria Math"/>
                  </a:rPr>
                  <a:t>…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每步删除大于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dirty="0"/>
                  <a:t>的结果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中找最大的即为最终结果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824028" y="4617132"/>
            <a:ext cx="3852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时间复杂度是指数级的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2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</a:p>
              <a:p>
                <a:pPr lvl="1"/>
                <a:r>
                  <a:rPr lang="zh-CN" altLang="en-US" sz="2000" dirty="0"/>
                  <a:t>对穷举方法进行修改，减少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的长度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穷举法中：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给定一误差参数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/>
                  <a:t>，每次将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中相差不超过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/>
                  <a:t>的数只用一个表示</a:t>
                </a:r>
                <a:endParaRPr lang="en-US" altLang="zh-CN" sz="200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112060" y="2348879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长度是指数级的</a:t>
            </a:r>
            <a:endParaRPr lang="en-US" altLang="zh-CN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75956" y="3644020"/>
            <a:ext cx="43942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=〈10, 11, 12, 15, 20, 21, 22, 23, 24, 29〉</a:t>
            </a:r>
          </a:p>
          <a:p>
            <a:r>
              <a:rPr lang="en-US" altLang="zh-CN" b="1" i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δ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= 0.1</a:t>
            </a:r>
          </a:p>
          <a:p>
            <a:pPr marL="0" lvl="1"/>
            <a:r>
              <a:rPr lang="en-US" altLang="zh-CN" sz="2000" b="1" i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L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=〈10, 12, 15, 20, 23, 29〉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548" y="3176972"/>
            <a:ext cx="3960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Trim(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δ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) </a:t>
            </a: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=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;  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[0]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  <a:endParaRPr lang="en-US" altLang="zh-CN" sz="2000" b="1" i="1" baseline="-25000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For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To 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Do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If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zh-CN" altLang="en-US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*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1+δ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) &lt;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 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Then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加入到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末尾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 last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Return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endParaRPr lang="zh-CN" altLang="en-US" sz="2000" dirty="0">
              <a:latin typeface="+mn-lt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5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</a:p>
              <a:p>
                <a:pPr lvl="1"/>
                <a:r>
                  <a:rPr lang="zh-CN" altLang="en-US" sz="2000" dirty="0"/>
                  <a:t>对穷举方法进行修改，减少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的长度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穷举法中：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∪{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给定一误差参数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/>
                  <a:t>，每次将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中相差不超过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/>
                  <a:t>的数只用一个表示</a:t>
                </a:r>
                <a:endParaRPr lang="en-US" altLang="zh-CN" sz="200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112060" y="2348879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长度是指数级的</a:t>
            </a:r>
            <a:endParaRPr lang="en-US" altLang="zh-CN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124061" y="3176971"/>
                <a:ext cx="4572000" cy="29854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 err="1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Approx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S, T,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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)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=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S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;</a:t>
                </a:r>
                <a:endParaRPr lang="en-US" altLang="zh-CN" sz="2000" b="1" dirty="0">
                  <a:solidFill>
                    <a:srgbClr val="0000FF"/>
                  </a:solidFill>
                  <a:latin typeface="+mn-lt"/>
                  <a:ea typeface="黑体" pitchFamily="49" charset="-122"/>
                </a:endParaRP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0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{0}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For   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1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To   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Do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  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i-1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00FF"/>
                        </a:solidFill>
                        <a:latin typeface="Cambria Math"/>
                        <a:ea typeface="黑体" pitchFamily="49" charset="-122"/>
                      </a:rPr>
                      <m:t>∪ 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{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i-1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+x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}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  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=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Trim(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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/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) 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   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从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中删除大于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T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的元素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;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Return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中最大值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.</a:t>
                </a:r>
                <a:r>
                  <a:rPr lang="en-US" altLang="zh-CN" sz="2000" b="1" i="1" dirty="0">
                    <a:latin typeface="+mn-lt"/>
                    <a:ea typeface="黑体" pitchFamily="49" charset="-122"/>
                  </a:rPr>
                  <a:t> </a:t>
                </a:r>
                <a:endParaRPr lang="zh-CN" altLang="en-US" sz="2000" dirty="0">
                  <a:latin typeface="+mn-lt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61" y="3176971"/>
                <a:ext cx="4572000" cy="2985433"/>
              </a:xfrm>
              <a:prstGeom prst="rect">
                <a:avLst/>
              </a:prstGeom>
              <a:blipFill rotWithShape="1">
                <a:blip r:embed="rId3"/>
                <a:stretch>
                  <a:fillRect t="-1224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03548" y="3176972"/>
            <a:ext cx="3960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Trim(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δ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) </a:t>
            </a: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=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;  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[0]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  <a:endParaRPr lang="en-US" altLang="zh-CN" sz="2000" b="1" i="1" baseline="-25000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For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To 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Do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If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zh-CN" altLang="en-US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*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1+δ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) &lt;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 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Then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加入到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末尾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 last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Return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endParaRPr lang="zh-CN" altLang="en-US" sz="2000" dirty="0">
              <a:latin typeface="+mn-lt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9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分析</a:t>
                </a:r>
                <a:endParaRPr lang="en-US" altLang="zh-CN" dirty="0"/>
              </a:p>
              <a:p>
                <a:pPr lvl="1"/>
                <a:r>
                  <a:rPr lang="zh-CN" altLang="en-US" sz="2000" dirty="0"/>
                  <a:t>时间复杂度，与修剪后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的长度相关，而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的长度是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zh-CN" altLang="en-US" sz="2000" i="1">
                            <a:latin typeface="Cambria Math"/>
                          </a:rPr>
                          <m:t>𝜺</m:t>
                        </m:r>
                      </m:den>
                    </m:f>
                  </m:oMath>
                </a14:m>
                <a:r>
                  <a:rPr lang="zh-CN" altLang="en-US" sz="2000" dirty="0"/>
                  <a:t>的多项式</a:t>
                </a:r>
                <a:endParaRPr lang="en-US" altLang="zh-CN" sz="2000" dirty="0"/>
              </a:p>
              <a:p>
                <a:pPr lvl="2"/>
                <a:r>
                  <a:rPr lang="zh-CN" altLang="en-US" sz="1800" dirty="0"/>
                  <a:t>令修剪后的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={</m:t>
                    </m:r>
                    <m:r>
                      <a:rPr lang="en-US" altLang="zh-CN" sz="1800" i="1">
                        <a:latin typeface="Cambria Math"/>
                      </a:rPr>
                      <m:t>𝟎</m:t>
                    </m:r>
                    <m:r>
                      <a:rPr lang="en-US" altLang="zh-CN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,</m:t>
                    </m:r>
                    <m:r>
                      <a:rPr lang="en-US" altLang="zh-CN" sz="1800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1800" dirty="0"/>
                  <a:t> 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(</m:t>
                    </m:r>
                    <m:r>
                      <a:rPr lang="en-US" altLang="zh-CN" sz="1800" i="1">
                        <a:latin typeface="Cambria Math"/>
                      </a:rPr>
                      <m:t>𝟏</m:t>
                    </m:r>
                    <m:r>
                      <a:rPr lang="en-US" altLang="zh-CN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/>
                          </a:rPr>
                          <m:t>𝜺</m:t>
                        </m:r>
                      </m:num>
                      <m:den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altLang="zh-CN" sz="1800" i="1">
                        <a:latin typeface="Cambria Math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lvl="2"/>
                <a:r>
                  <a:rPr lang="zh-CN" altLang="en-US" sz="18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/>
                  <a:t>中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/>
                      </a:rPr>
                      <m:t>𝒌</m:t>
                    </m:r>
                    <m:r>
                      <a:rPr lang="en-US" altLang="zh-CN" sz="1800" b="1" i="1" dirty="0" smtClean="0">
                        <a:latin typeface="Cambria Math"/>
                      </a:rPr>
                      <m:t>+</m:t>
                    </m:r>
                    <m:r>
                      <a:rPr lang="en-US" altLang="zh-CN" sz="1800" b="1" i="1" dirty="0" smtClean="0">
                        <a:latin typeface="Cambria Math"/>
                      </a:rPr>
                      <m:t>𝟐</m:t>
                    </m:r>
                  </m:oMath>
                </a14:m>
                <a:r>
                  <a:rPr lang="zh-CN" altLang="en-US" sz="1800" dirty="0"/>
                  <a:t>个元素，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800" dirty="0"/>
                  <a:t> ，</a:t>
                </a:r>
                <a:endParaRPr lang="en-US" altLang="zh-CN" sz="1800" dirty="0"/>
              </a:p>
              <a:p>
                <a:pPr lvl="2"/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(</m:t>
                    </m:r>
                    <m:r>
                      <a:rPr lang="en-US" altLang="zh-CN" sz="1800" i="1">
                        <a:latin typeface="Cambria Math"/>
                      </a:rPr>
                      <m:t>𝟏</m:t>
                    </m:r>
                    <m:r>
                      <a:rPr lang="en-US" altLang="zh-CN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/>
                          </a:rPr>
                          <m:t>𝜺</m:t>
                        </m:r>
                      </m:num>
                      <m:den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altLang="zh-CN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…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sz="1800" dirty="0"/>
                  <a:t>，</a:t>
                </a:r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/>
                        <a:ea typeface="Cambria Math"/>
                      </a:rPr>
                      <m:t>∵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/>
                  <a:t>中所有元素都小于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∴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sz="1800" b="1" i="1" smtClean="0">
                        <a:latin typeface="Cambria Math"/>
                      </a:rPr>
                      <m:t>≤</m:t>
                    </m:r>
                    <m:r>
                      <a:rPr lang="en-US" altLang="zh-CN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1800" dirty="0"/>
                  <a:t>，</a:t>
                </a:r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/>
                        <a:ea typeface="Cambria Math"/>
                      </a:rPr>
                      <m:t>∵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800" dirty="0"/>
                  <a:t>是正整数，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∴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sz="1800" i="1">
                        <a:latin typeface="Cambria Math"/>
                      </a:rPr>
                      <m:t>≤</m:t>
                    </m:r>
                    <m:r>
                      <a:rPr lang="en-US" altLang="zh-CN" sz="1800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1800" dirty="0"/>
                  <a:t>，有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/>
                      </a:rPr>
                      <m:t>𝒌</m:t>
                    </m:r>
                    <m:r>
                      <a:rPr lang="en-US" altLang="zh-CN" sz="1800" b="1" i="0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𝑻</m:t>
                        </m:r>
                      </m:e>
                    </m:func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𝑻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8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</a:rPr>
                      <m:t>𝒌</m:t>
                    </m:r>
                    <m:r>
                      <a:rPr lang="en-US" altLang="zh-CN" sz="1800" b="1" i="1" smtClean="0">
                        <a:latin typeface="Cambria Math"/>
                      </a:rPr>
                      <m:t>+</m:t>
                    </m:r>
                    <m:r>
                      <a:rPr lang="en-US" altLang="zh-CN" sz="1800" b="1" i="1" smtClean="0">
                        <a:latin typeface="Cambria Math"/>
                      </a:rPr>
                      <m:t>𝟐</m:t>
                    </m:r>
                    <m:r>
                      <a:rPr lang="en-US" altLang="zh-CN" sz="1800" b="1" i="1" smtClean="0">
                        <a:latin typeface="Cambria Math"/>
                      </a:rPr>
                      <m:t>≤</m:t>
                    </m:r>
                    <m:r>
                      <a:rPr lang="en-US" altLang="zh-CN" sz="1800" b="1" i="1" smtClean="0">
                        <a:latin typeface="Cambria Math"/>
                      </a:rPr>
                      <m:t>𝟐</m:t>
                    </m:r>
                    <m:r>
                      <a:rPr lang="en-US" altLang="zh-CN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𝑻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800" b="1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∵</m:t>
                    </m:r>
                    <m:func>
                      <m:func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i="0" dirty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800" b="1" i="1" dirty="0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1800" i="1" dirty="0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altLang="zh-CN" sz="1800" b="1" i="1" dirty="0" smtClean="0">
                                <a:latin typeface="Cambria Math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b="0" dirty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1800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sz="1800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18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1800" i="1" dirty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800" i="1" dirty="0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en-US" altLang="zh-CN" sz="18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1800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1800" dirty="0"/>
                  <a:t>，</a:t>
                </a:r>
                <a:endParaRPr lang="en-US" altLang="zh-CN" sz="1800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≤</m:t>
                    </m:r>
                    <m:r>
                      <a:rPr lang="en-US" altLang="zh-CN" sz="1800" b="1" i="1" smtClean="0">
                        <a:latin typeface="Cambria Math"/>
                      </a:rPr>
                      <m:t>𝟐</m:t>
                    </m:r>
                    <m:r>
                      <a:rPr lang="en-US" altLang="zh-CN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𝑻</m:t>
                            </m:r>
                          </m:e>
                        </m:func>
                      </m:num>
                      <m:den>
                        <m:r>
                          <a:rPr lang="zh-CN" altLang="en-US" sz="1800" i="1" smtClean="0">
                            <a:latin typeface="Cambria Math"/>
                          </a:rPr>
                          <m:t>𝜺</m:t>
                        </m:r>
                      </m:den>
                    </m:f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7295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615300" cy="5373687"/>
              </a:xfrm>
            </p:spPr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分析</a:t>
                </a:r>
                <a:endParaRPr lang="en-US" altLang="zh-CN" dirty="0"/>
              </a:p>
              <a:p>
                <a:pPr lvl="1"/>
                <a:r>
                  <a:rPr lang="zh-CN" altLang="en-US" sz="2000" dirty="0"/>
                  <a:t>近似比为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𝟏</m:t>
                    </m:r>
                    <m:r>
                      <a:rPr lang="en-US" altLang="zh-CN" sz="2000" i="1">
                        <a:latin typeface="Cambria Math"/>
                      </a:rPr>
                      <m:t>+</m:t>
                    </m:r>
                    <m:r>
                      <a:rPr lang="en-US" altLang="zh-CN" sz="2000" b="1" i="1" smtClean="0">
                        <a:latin typeface="Cambria Math"/>
                      </a:rPr>
                      <m:t>𝟐</m:t>
                    </m:r>
                    <m:r>
                      <a:rPr lang="zh-CN" altLang="en-US" sz="2000" i="1">
                        <a:latin typeface="Cambria Math"/>
                      </a:rPr>
                      <m:t>𝜺</m:t>
                    </m:r>
                  </m:oMath>
                </a14:m>
                <a:endParaRPr lang="en-US" altLang="zh-CN" sz="2000" dirty="0"/>
              </a:p>
              <a:p>
                <a:pPr lvl="2"/>
                <a:r>
                  <a:rPr lang="zh-CN" altLang="en-US" sz="17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1700" dirty="0"/>
                  <a:t>属于穷举法</a:t>
                </a:r>
                <a:r>
                  <a:rPr lang="en-US" altLang="zh-CN" sz="1700" dirty="0"/>
                  <a:t>(</a:t>
                </a:r>
                <a:r>
                  <a:rPr lang="zh-CN" altLang="en-US" sz="1700" dirty="0"/>
                  <a:t>修剪前</a:t>
                </a:r>
                <a:r>
                  <a:rPr lang="en-US" altLang="zh-CN" sz="1700" dirty="0"/>
                  <a:t>)</a:t>
                </a:r>
                <a:r>
                  <a:rPr lang="zh-CN" altLang="en-US" sz="1700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1700" dirty="0"/>
                  <a:t>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zh-CN" altLang="en-US" sz="1700" dirty="0"/>
                  <a:t>属于修剪后的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1700" dirty="0"/>
              </a:p>
              <a:p>
                <a:pPr lvl="2"/>
                <a:r>
                  <a:rPr lang="zh-CN" altLang="en-US" sz="1700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700" dirty="0"/>
                  <a:t>中任意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1700" dirty="0"/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700" dirty="0"/>
                  <a:t>中存在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𝒛</m:t>
                    </m:r>
                  </m:oMath>
                </a14:m>
                <a:r>
                  <a:rPr lang="zh-CN" altLang="en-US" sz="1700" dirty="0"/>
                  <a:t>，使得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b="1" i="1" smtClean="0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r>
                      <a:rPr lang="en-US" altLang="zh-CN" sz="1700" b="1" i="1" smtClean="0">
                        <a:latin typeface="Cambria Math"/>
                      </a:rPr>
                      <m:t>𝒛</m:t>
                    </m:r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r>
                      <a:rPr lang="en-US" altLang="zh-CN" sz="1700" b="1" i="1" smtClean="0">
                        <a:latin typeface="Cambria Math"/>
                      </a:rPr>
                      <m:t>𝒚</m:t>
                    </m:r>
                  </m:oMath>
                </a14:m>
                <a:endParaRPr lang="en-US" altLang="zh-CN" sz="17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700" b="1" i="1" smtClean="0">
                        <a:latin typeface="Cambria Math"/>
                      </a:rPr>
                      <m:t>𝒊</m:t>
                    </m:r>
                    <m:r>
                      <a:rPr lang="en-US" altLang="zh-CN" sz="1700" b="1" i="1" smtClean="0">
                        <a:latin typeface="Cambria Math"/>
                      </a:rPr>
                      <m:t>=</m:t>
                    </m:r>
                    <m:r>
                      <a:rPr lang="en-US" altLang="zh-CN" sz="17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1700" dirty="0"/>
                  <a:t>时，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7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7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1700" dirty="0"/>
                  <a:t>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1700" dirty="0"/>
                  <a:t>，显然成立</a:t>
                </a:r>
                <a:endParaRPr lang="en-US" altLang="zh-CN" sz="1700" dirty="0"/>
              </a:p>
              <a:p>
                <a:pPr lvl="3"/>
                <a:r>
                  <a:rPr lang="zh-CN" altLang="en-US" sz="1700" dirty="0"/>
                  <a:t>假设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𝒊</m:t>
                    </m:r>
                    <m:r>
                      <a:rPr lang="en-US" altLang="zh-CN" sz="1700" i="1">
                        <a:latin typeface="Cambria Math"/>
                      </a:rPr>
                      <m:t>=</m:t>
                    </m:r>
                    <m:r>
                      <a:rPr lang="en-US" altLang="zh-CN" sz="1700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1700" dirty="0"/>
                  <a:t>时有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𝒚</m:t>
                    </m:r>
                  </m:oMath>
                </a14:m>
                <a:endParaRPr lang="en-US" altLang="zh-CN" sz="1700" dirty="0"/>
              </a:p>
              <a:p>
                <a:pPr lvl="3"/>
                <a:r>
                  <a:rPr lang="zh-CN" altLang="en-US" sz="1700" dirty="0"/>
                  <a:t>现证当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𝒊</m:t>
                    </m:r>
                    <m:r>
                      <a:rPr lang="en-US" altLang="zh-CN" sz="1700" i="1">
                        <a:latin typeface="Cambria Math"/>
                      </a:rPr>
                      <m:t>=</m:t>
                    </m:r>
                    <m:r>
                      <a:rPr lang="en-US" altLang="zh-CN" sz="1700" i="1">
                        <a:latin typeface="Cambria Math"/>
                      </a:rPr>
                      <m:t>𝒌</m:t>
                    </m:r>
                    <m:r>
                      <a:rPr lang="en-US" altLang="zh-CN" sz="1700" b="1" i="1" smtClean="0">
                        <a:latin typeface="Cambria Math"/>
                      </a:rPr>
                      <m:t>+</m:t>
                    </m:r>
                    <m:r>
                      <a:rPr lang="en-US" altLang="zh-CN" sz="17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1700" dirty="0"/>
                  <a:t>时也成立。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zh-CN" sz="1700" b="1" i="1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b="1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1700" dirty="0"/>
                  <a:t>，</a:t>
                </a:r>
                <a:endParaRPr lang="en-US" altLang="zh-CN" sz="1700" dirty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𝒚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700" b="1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700" i="1" smtClean="0">
                        <a:latin typeface="Cambria Math"/>
                        <a:ea typeface="Cambria Math"/>
                      </a:rPr>
                      <m:t>∵</m:t>
                    </m:r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zh-CN" sz="1700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700" dirty="0"/>
                  <a:t>，</a:t>
                </a:r>
                <a:endParaRPr lang="en-US" altLang="zh-CN" sz="1700" i="1" dirty="0">
                  <a:latin typeface="Cambria Math"/>
                  <a:ea typeface="Cambria Math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700" i="1" smtClean="0">
                        <a:latin typeface="Cambria Math"/>
                        <a:ea typeface="Cambria Math"/>
                      </a:rPr>
                      <m:t>∴</m:t>
                    </m:r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𝒚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700" dirty="0"/>
                  <a:t>，</a:t>
                </a:r>
                <a:endParaRPr lang="en-US" altLang="zh-CN" sz="17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700" dirty="0"/>
                  <a:t>中最优解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700" dirty="0"/>
                  <a:t>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7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700" dirty="0"/>
                  <a:t>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700" dirty="0"/>
                  <a:t>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700" dirty="0"/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altLang="zh-CN" sz="1700" i="1">
                            <a:latin typeface="Cambria Math"/>
                          </a:rPr>
                          <m:t>𝒛</m:t>
                        </m:r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sz="1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zh-CN" altLang="en-US" sz="1700" b="1" i="1" smtClean="0">
                            <a:latin typeface="Cambria Math"/>
                          </a:rPr>
                          <m:t>𝜺</m:t>
                        </m:r>
                      </m:sup>
                    </m:sSup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r>
                      <a:rPr lang="en-US" altLang="zh-CN" sz="1700" b="1" i="1" smtClean="0">
                        <a:latin typeface="Cambria Math"/>
                      </a:rPr>
                      <m:t>𝟏</m:t>
                    </m:r>
                    <m:r>
                      <a:rPr lang="en-US" altLang="zh-CN" sz="1700" b="1" i="1" smtClean="0">
                        <a:latin typeface="Cambria Math"/>
                      </a:rPr>
                      <m:t>+</m:t>
                    </m:r>
                    <m:r>
                      <a:rPr lang="en-US" altLang="zh-CN" sz="1700" b="1" i="1" smtClean="0">
                        <a:latin typeface="Cambria Math"/>
                      </a:rPr>
                      <m:t>𝟐</m:t>
                    </m:r>
                    <m:r>
                      <a:rPr lang="zh-CN" altLang="en-US" sz="1700" i="1">
                        <a:latin typeface="Cambria Math"/>
                      </a:rPr>
                      <m:t>𝜺</m:t>
                    </m:r>
                  </m:oMath>
                </a14:m>
                <a:r>
                  <a:rPr lang="zh-CN" altLang="en-US" sz="1700" dirty="0"/>
                  <a:t>，当</a:t>
                </a:r>
                <a14:m>
                  <m:oMath xmlns:m="http://schemas.openxmlformats.org/officeDocument/2006/math">
                    <m:r>
                      <a:rPr lang="zh-CN" altLang="en-US" sz="1700" i="1">
                        <a:latin typeface="Cambria Math"/>
                      </a:rPr>
                      <m:t>𝜺</m:t>
                    </m:r>
                    <m:r>
                      <a:rPr lang="en-US" altLang="zh-CN" sz="1700" b="1" i="1" smtClean="0">
                        <a:latin typeface="Cambria Math"/>
                      </a:rPr>
                      <m:t>&lt;</m:t>
                    </m:r>
                    <m:r>
                      <a:rPr lang="en-US" altLang="zh-CN" sz="17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sz="17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615300" cy="5373687"/>
              </a:xfrm>
              <a:blipFill rotWithShape="1">
                <a:blip r:embed="rId3"/>
                <a:stretch>
                  <a:fillRect l="-283" t="-2041" b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52120" y="4581128"/>
                <a:ext cx="3348372" cy="53457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 i="1">
                                        <a:latin typeface="Cambria Math"/>
                                      </a:rPr>
                                      <m:t>𝜺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400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400" b="1" i="1">
                        <a:latin typeface="Cambria Math"/>
                      </a:rPr>
                      <m:t>(</m:t>
                    </m:r>
                    <m:r>
                      <a:rPr lang="en-US" altLang="zh-CN" sz="1400" b="1" i="1">
                        <a:latin typeface="Cambria Math"/>
                      </a:rPr>
                      <m:t>𝟏</m:t>
                    </m:r>
                    <m:r>
                      <a:rPr lang="en-US" altLang="zh-CN" sz="1400" b="1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/>
                          </a:rPr>
                          <m:t>𝟏</m:t>
                        </m:r>
                        <m:r>
                          <a:rPr lang="en-US" altLang="zh-CN" sz="1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4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den>
                    </m:f>
                    <m:r>
                      <a:rPr lang="en-US" altLang="zh-CN" sz="1400" b="1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4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/>
                      </a:rPr>
                      <m:t>1</m:t>
                    </m:r>
                    <m:r>
                      <a:rPr lang="en-US" altLang="zh-CN" sz="1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 i="1">
                                        <a:latin typeface="Cambria Math"/>
                                      </a:rPr>
                                      <m:t>𝜺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4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400" b="1" i="1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zh-CN" sz="1400">
                        <a:latin typeface="Cambria Math"/>
                      </a:rPr>
                      <m:t>)&gt;0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3348372" cy="5345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78272" y="5337212"/>
                <a:ext cx="1651093" cy="600549"/>
              </a:xfrm>
              <a:prstGeom prst="rect">
                <a:avLst/>
              </a:prstGeom>
              <a:solidFill>
                <a:schemeClr val="accent5"/>
              </a:solidFill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  <m: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𝟏</m:t>
                                  </m:r>
                                  <m:r>
                                    <a:rPr lang="en-US" altLang="zh-CN" sz="1400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14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ea typeface="黑体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  <a:ea typeface="黑体" pitchFamily="49" charset="-12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14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  <a:ea typeface="黑体" pitchFamily="49" charset="-122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sup>
                          </m:sSup>
                        </m:e>
                      </m:func>
                      <m:r>
                        <a:rPr lang="en-US" altLang="zh-CN" sz="1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𝒆</m:t>
                      </m:r>
                    </m:oMath>
                  </m:oMathPara>
                </a14:m>
                <a:endParaRPr lang="zh-CN" altLang="en-US" sz="14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72" y="5337212"/>
                <a:ext cx="1651093" cy="6005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04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近似算法的基本概念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近似算法</a:t>
            </a:r>
            <a:endParaRPr lang="en-US" altLang="zh-CN" dirty="0"/>
          </a:p>
          <a:p>
            <a:pPr lvl="1"/>
            <a:r>
              <a:rPr lang="zh-CN" altLang="en-US" dirty="0"/>
              <a:t>能够给出一个优化问题的近似优化解的算法</a:t>
            </a:r>
            <a:endParaRPr lang="en-US" altLang="zh-CN" dirty="0"/>
          </a:p>
          <a:p>
            <a:pPr lvl="1"/>
            <a:r>
              <a:rPr lang="zh-CN" altLang="en-US" dirty="0"/>
              <a:t>主要解决优化问题</a:t>
            </a:r>
            <a:r>
              <a:rPr lang="en-US" altLang="zh-CN" dirty="0"/>
              <a:t>(</a:t>
            </a:r>
            <a:r>
              <a:rPr lang="zh-CN" altLang="en-US" dirty="0"/>
              <a:t>最大化、最小化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近似算法的时间复杂度分析</a:t>
            </a:r>
            <a:endParaRPr lang="en-US" altLang="zh-CN" dirty="0"/>
          </a:p>
          <a:p>
            <a:pPr lvl="1"/>
            <a:r>
              <a:rPr lang="zh-CN" altLang="en-US" dirty="0"/>
              <a:t>分析方法与传统算法一致</a:t>
            </a:r>
            <a:endParaRPr lang="en-US" altLang="zh-CN" dirty="0"/>
          </a:p>
          <a:p>
            <a:r>
              <a:rPr lang="zh-CN" altLang="en-US" dirty="0"/>
              <a:t>近似算法的近似度</a:t>
            </a:r>
            <a:r>
              <a:rPr lang="en-US" altLang="zh-CN" dirty="0"/>
              <a:t>(</a:t>
            </a:r>
            <a:r>
              <a:rPr lang="zh-CN" altLang="en-US" dirty="0"/>
              <a:t>近似解与优化解的差距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Ratio Bound</a:t>
            </a:r>
          </a:p>
          <a:p>
            <a:pPr lvl="1"/>
            <a:r>
              <a:rPr lang="zh-CN" altLang="en-US" dirty="0"/>
              <a:t>相对误差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50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5"/>
                <a:ext cx="8229600" cy="5832624"/>
              </a:xfrm>
            </p:spPr>
            <p:txBody>
              <a:bodyPr/>
              <a:lstStyle/>
              <a:p>
                <a:r>
                  <a:rPr lang="zh-CN" altLang="zh-CN" sz="1800" dirty="0"/>
                  <a:t>考虑这样一个应用问题，市场上销售的某型钢材的长度为</a:t>
                </a:r>
                <a:r>
                  <a:rPr lang="en-US" altLang="zh-CN" sz="1800" dirty="0"/>
                  <a:t>1</a:t>
                </a:r>
                <a:r>
                  <a:rPr lang="zh-CN" altLang="zh-CN" sz="1800" dirty="0"/>
                  <a:t>，现需要一些长度分别为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zh-CN" sz="1800" dirty="0"/>
                  <a:t>的小钢条（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sz="1800" dirty="0"/>
                  <a:t>），问至少要买多少根钢条进行切割？请给出一个多项式时间算法，使得买的钢条尽可能少，并分析该算法的近似比。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zh-CN" sz="1800" dirty="0"/>
                  <a:t>给定</a:t>
                </a:r>
                <a:r>
                  <a:rPr lang="en-US" altLang="zh-CN" sz="1800" i="1" dirty="0"/>
                  <a:t>n</a:t>
                </a:r>
                <a:r>
                  <a:rPr lang="zh-CN" altLang="zh-CN" sz="1800" dirty="0"/>
                  <a:t>个任务以及</a:t>
                </a:r>
                <a:r>
                  <a:rPr lang="zh-CN" altLang="en-US" sz="1800" dirty="0"/>
                  <a:t>两</a:t>
                </a:r>
                <a:r>
                  <a:rPr lang="zh-CN" altLang="zh-CN" sz="1800" dirty="0"/>
                  <a:t>机器，每个任务所需的处理时间为</a:t>
                </a:r>
                <a:r>
                  <a:rPr lang="en-US" altLang="zh-CN" sz="1800" i="1" dirty="0"/>
                  <a:t>p</a:t>
                </a:r>
                <a:r>
                  <a:rPr lang="en-US" altLang="zh-CN" sz="1800" baseline="-25000" dirty="0"/>
                  <a:t>1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p</a:t>
                </a:r>
                <a:r>
                  <a:rPr lang="en-US" altLang="zh-CN" sz="1800" baseline="-25000" dirty="0"/>
                  <a:t>2</a:t>
                </a:r>
                <a:r>
                  <a:rPr lang="en-US" altLang="zh-CN" sz="1800" dirty="0"/>
                  <a:t>, … , </a:t>
                </a:r>
                <a:r>
                  <a:rPr lang="en-US" altLang="zh-CN" sz="1800" i="1" dirty="0" err="1"/>
                  <a:t>p</a:t>
                </a:r>
                <a:r>
                  <a:rPr lang="en-US" altLang="zh-CN" sz="1800" baseline="-25000" dirty="0" err="1"/>
                  <a:t>n</a:t>
                </a:r>
                <a:r>
                  <a:rPr lang="zh-CN" altLang="zh-CN" sz="1800" dirty="0"/>
                  <a:t>。一个任务可由任一台机器执行，但不能拆开分配给多台机器执行。一台机器在一时间只能处理一个任务</a:t>
                </a:r>
                <a:r>
                  <a:rPr lang="zh-CN" altLang="en-US" sz="1800" dirty="0"/>
                  <a:t>。求两台机器的最短最长执行时间</a:t>
                </a:r>
                <a:r>
                  <a:rPr lang="zh-CN" altLang="zh-CN" sz="1800" dirty="0"/>
                  <a:t>。有一算法，它将这</a:t>
                </a:r>
                <a:r>
                  <a:rPr lang="en-US" altLang="zh-CN" sz="1800" i="1" dirty="0"/>
                  <a:t>n</a:t>
                </a:r>
                <a:r>
                  <a:rPr lang="zh-CN" altLang="zh-CN" sz="1800" dirty="0"/>
                  <a:t>个任务依次分配给这</a:t>
                </a:r>
                <a:r>
                  <a:rPr lang="zh-CN" altLang="en-US" sz="1800" dirty="0"/>
                  <a:t>两</a:t>
                </a:r>
                <a:r>
                  <a:rPr lang="zh-CN" altLang="zh-CN" sz="1800" dirty="0"/>
                  <a:t>机器。算法在分配一任务时，总是将任务分配给到目前为止分配了最少工作时间的机器。请给出该算法的近似比。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5"/>
                <a:ext cx="8229600" cy="5832624"/>
              </a:xfrm>
              <a:blipFill>
                <a:blip r:embed="rId2"/>
                <a:stretch>
                  <a:fillRect t="-940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737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近似算法的基本概念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Ratio Bound</a:t>
                </a:r>
              </a:p>
              <a:p>
                <a:pPr lvl="1"/>
                <a:r>
                  <a:rPr lang="zh-CN" altLang="en-US" dirty="0"/>
                  <a:t>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是一个优化问题的近似解，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Ratio Bound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𝑶𝑷𝑻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若问题是最大化问题，则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若问题是最小化问题，则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Ratio Bound</a:t>
                </a:r>
                <a:r>
                  <a:rPr lang="zh-CN" altLang="en-US" dirty="0"/>
                  <a:t>越大，近似解越坏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17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近似算法的基本概念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相对误差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是一个优化问题的近似解，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的相对误差为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相对误差界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zh-CN" altLang="en-US" b="1" i="1" smtClean="0">
                        <a:latin typeface="Cambria Math"/>
                      </a:rPr>
                      <m:t>𝜺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07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近似算法的基本概念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相对误差与</a:t>
                </a:r>
                <a:r>
                  <a:rPr lang="en-US" altLang="zh-CN" dirty="0"/>
                  <a:t>Ratio Bound</a:t>
                </a:r>
                <a:r>
                  <a:rPr lang="zh-CN" altLang="en-US" dirty="0"/>
                  <a:t>关系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𝜺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对于最小化问题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对于最大化问题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/>
                      </a:rPr>
                      <m:t>𝜺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sz="2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/>
                          </a:rPr>
                          <m:t>|</m:t>
                        </m:r>
                        <m:r>
                          <a:rPr lang="en-US" altLang="zh-CN" sz="2200" i="1">
                            <a:latin typeface="Cambria Math"/>
                          </a:rPr>
                          <m:t>𝑨</m:t>
                        </m:r>
                        <m:r>
                          <a:rPr lang="en-US" altLang="zh-CN" sz="2200" i="1">
                            <a:latin typeface="Cambria Math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sz="2200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𝑨</m:t>
                        </m:r>
                      </m:num>
                      <m:den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sz="2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𝑨</m:t>
                            </m:r>
                          </m:den>
                        </m:f>
                        <m:r>
                          <a:rPr lang="en-US" altLang="zh-CN" sz="2200" i="1">
                            <a:latin typeface="Cambria Math"/>
                          </a:rPr>
                          <m:t>−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den>
                    </m:f>
                    <m:r>
                      <a:rPr lang="en-US" altLang="zh-CN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200" i="1">
                            <a:latin typeface="Cambria Math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200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CN" sz="2200" b="1" i="1" smtClean="0">
                        <a:latin typeface="Cambria Math"/>
                      </a:rPr>
                      <m:t>≤</m:t>
                    </m:r>
                    <m:r>
                      <a:rPr lang="en-US" altLang="zh-CN" sz="2200" i="1">
                        <a:latin typeface="Cambria Math"/>
                      </a:rPr>
                      <m:t>𝑩</m:t>
                    </m:r>
                    <m:r>
                      <a:rPr lang="en-US" altLang="zh-CN" sz="2200" i="1">
                        <a:latin typeface="Cambria Math"/>
                      </a:rPr>
                      <m:t>(</m:t>
                    </m:r>
                    <m:r>
                      <a:rPr lang="en-US" altLang="zh-CN" sz="2200" i="1">
                        <a:latin typeface="Cambria Math"/>
                      </a:rPr>
                      <m:t>𝒏</m:t>
                    </m:r>
                    <m:r>
                      <a:rPr lang="en-US" altLang="zh-CN" sz="2200" i="1">
                        <a:latin typeface="Cambria Math"/>
                      </a:rPr>
                      <m:t>)−</m:t>
                    </m:r>
                    <m:r>
                      <a:rPr lang="en-US" altLang="zh-CN" sz="2200" i="1">
                        <a:latin typeface="Cambria Math"/>
                      </a:rPr>
                      <m:t>𝟏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sz="2900" dirty="0"/>
                  <a:t>只要求出了</a:t>
                </a:r>
                <a:r>
                  <a:rPr lang="en-US" altLang="zh-CN" sz="2900" dirty="0"/>
                  <a:t>Ratio Bound</a:t>
                </a:r>
                <a:r>
                  <a:rPr lang="zh-CN" altLang="en-US" sz="2900" dirty="0"/>
                  <a:t>，就求出了相对误差</a:t>
                </a:r>
                <a:endParaRPr lang="en-US" altLang="zh-CN" sz="2900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04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输入：无向图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输出：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𝑬</m:t>
                    </m:r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𝒗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大小最小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871700" y="3969060"/>
            <a:ext cx="4599336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顶点覆盖是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NP-</a:t>
            </a: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完全问题</a:t>
            </a:r>
          </a:p>
        </p:txBody>
      </p:sp>
    </p:spTree>
    <p:extLst>
      <p:ext uri="{BB962C8B-B14F-4D97-AF65-F5344CB8AC3E}">
        <p14:creationId xmlns:p14="http://schemas.microsoft.com/office/powerpoint/2010/main" val="7185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近似算法</a:t>
            </a:r>
            <a:r>
              <a:rPr lang="en-US" altLang="zh-CN" dirty="0"/>
              <a:t>A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r>
              <a:rPr lang="zh-CN" altLang="en-US" dirty="0"/>
              <a:t>随机选一条边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，删除与</a:t>
            </a:r>
            <a:r>
              <a:rPr lang="en-US" altLang="zh-CN" dirty="0"/>
              <a:t>u</a:t>
            </a:r>
            <a:r>
              <a:rPr lang="zh-CN" altLang="en-US" dirty="0"/>
              <a:t>或</a:t>
            </a:r>
            <a:r>
              <a:rPr lang="en-US" altLang="zh-CN" dirty="0"/>
              <a:t>v</a:t>
            </a:r>
            <a:r>
              <a:rPr lang="zh-CN" altLang="en-US" dirty="0"/>
              <a:t>相连的边</a:t>
            </a:r>
            <a:endParaRPr lang="en-US" altLang="zh-CN" dirty="0"/>
          </a:p>
          <a:p>
            <a:pPr lvl="1"/>
            <a:r>
              <a:rPr lang="zh-CN" altLang="en-US" dirty="0"/>
              <a:t>重复，直到无边，将选中的边的端点作为结果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114548" y="3402733"/>
            <a:ext cx="7191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970185" y="3547196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049586" y="3547196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2986211" y="3547196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2194048" y="340273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195635" y="4266432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2122611" y="3474171"/>
            <a:ext cx="792162" cy="6477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3159849" y="3470016"/>
            <a:ext cx="720725" cy="71913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1116134" y="3402832"/>
            <a:ext cx="719138" cy="0"/>
          </a:xfrm>
          <a:prstGeom prst="line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2195635" y="4266432"/>
            <a:ext cx="719138" cy="0"/>
          </a:xfrm>
          <a:prstGeom prst="line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167844" y="3479355"/>
            <a:ext cx="647501" cy="647700"/>
          </a:xfrm>
          <a:prstGeom prst="line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754185" y="31868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b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55772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a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835272" y="31868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c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843335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f</a:t>
            </a: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2843335" y="31868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d</a:t>
            </a: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1833685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e</a:t>
            </a: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3779960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6594" y="4616301"/>
            <a:ext cx="2786340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ea typeface="黑体" pitchFamily="49" charset="-122"/>
              </a:rPr>
              <a:t>算法解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{</a:t>
            </a:r>
            <a:r>
              <a:rPr lang="en-US" altLang="zh-CN" sz="2400" b="1" dirty="0" err="1">
                <a:solidFill>
                  <a:srgbClr val="000099"/>
                </a:solidFill>
                <a:ea typeface="黑体" pitchFamily="49" charset="-122"/>
              </a:rPr>
              <a:t>b,c,e,f,d,g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}</a:t>
            </a:r>
            <a:endParaRPr lang="zh-CN" altLang="en-US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5615048" y="3393394"/>
            <a:ext cx="7191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470685" y="3537857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6550086" y="3537857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7486711" y="3537857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694548" y="3393394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696135" y="425709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V="1">
            <a:off x="6623111" y="3464832"/>
            <a:ext cx="792162" cy="6477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7660349" y="3460677"/>
            <a:ext cx="720725" cy="71913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5254685" y="317749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b</a:t>
            </a:r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5256272" y="40410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a</a:t>
            </a:r>
          </a:p>
        </p:txBody>
      </p: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6335772" y="31774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c</a:t>
            </a:r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7343835" y="40410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f</a:t>
            </a: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7343835" y="317749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d</a:t>
            </a: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6334185" y="404109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e</a:t>
            </a: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8280460" y="40410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66080" y="4616301"/>
            <a:ext cx="206979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ea typeface="黑体" pitchFamily="49" charset="-122"/>
              </a:rPr>
              <a:t>最优解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{</a:t>
            </a:r>
            <a:r>
              <a:rPr lang="en-US" altLang="zh-CN" sz="2400" b="1" dirty="0" err="1">
                <a:solidFill>
                  <a:srgbClr val="000099"/>
                </a:solidFill>
                <a:ea typeface="黑体" pitchFamily="49" charset="-122"/>
              </a:rPr>
              <a:t>b,c,d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}</a:t>
            </a:r>
            <a:endParaRPr lang="zh-CN" altLang="en-US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754185" y="31868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b</a:t>
            </a:r>
          </a:p>
        </p:txBody>
      </p:sp>
      <p:sp>
        <p:nvSpPr>
          <p:cNvPr id="46" name="Oval 9"/>
          <p:cNvSpPr>
            <a:spLocks noChangeArrowheads="1"/>
          </p:cNvSpPr>
          <p:nvPr/>
        </p:nvSpPr>
        <p:spPr bwMode="auto">
          <a:xfrm>
            <a:off x="1835272" y="31868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c</a:t>
            </a:r>
          </a:p>
        </p:txBody>
      </p:sp>
      <p:sp>
        <p:nvSpPr>
          <p:cNvPr id="47" name="Oval 12"/>
          <p:cNvSpPr>
            <a:spLocks noChangeArrowheads="1"/>
          </p:cNvSpPr>
          <p:nvPr/>
        </p:nvSpPr>
        <p:spPr bwMode="auto">
          <a:xfrm>
            <a:off x="2843335" y="40504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f</a:t>
            </a:r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2843335" y="31868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d</a:t>
            </a: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1833685" y="40504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e</a:t>
            </a: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3779960" y="40504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909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22" grpId="0" animBg="1"/>
      <p:bldP spid="23" grpId="0" animBg="1"/>
      <p:bldP spid="2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16289</TotalTime>
  <Words>3151</Words>
  <Application>Microsoft Office PowerPoint</Application>
  <PresentationFormat>全屏显示(4:3)</PresentationFormat>
  <Paragraphs>430</Paragraphs>
  <Slides>40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仿宋_GB2312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Wingdings 2</vt:lpstr>
      <vt:lpstr>Pixel</vt:lpstr>
      <vt:lpstr>自定义设计方案</vt:lpstr>
      <vt:lpstr>Equation</vt:lpstr>
      <vt:lpstr>近似算法</vt:lpstr>
      <vt:lpstr>本章内容</vt:lpstr>
      <vt:lpstr>近似算法的基本概念</vt:lpstr>
      <vt:lpstr>近似算法的基本概念</vt:lpstr>
      <vt:lpstr>近似算法的基本概念</vt:lpstr>
      <vt:lpstr>近似算法的基本概念</vt:lpstr>
      <vt:lpstr>近似算法的基本概念</vt:lpstr>
      <vt:lpstr>顶点覆盖问题</vt:lpstr>
      <vt:lpstr>顶点覆盖问题</vt:lpstr>
      <vt:lpstr>顶点覆盖问题</vt:lpstr>
      <vt:lpstr>集合覆盖问题</vt:lpstr>
      <vt:lpstr>集合覆盖问题</vt:lpstr>
      <vt:lpstr>集合覆盖问题</vt:lpstr>
      <vt:lpstr>集合覆盖问题</vt:lpstr>
      <vt:lpstr>集合覆盖问题</vt:lpstr>
      <vt:lpstr>旅行商问题(Hamilton环)</vt:lpstr>
      <vt:lpstr>旅行商问题(Hamilton环)</vt:lpstr>
      <vt:lpstr>旅行商问题(Hamilton环)</vt:lpstr>
      <vt:lpstr>旅行商问题(Hamilton环)</vt:lpstr>
      <vt:lpstr>旅行商问题(Hamilton环)</vt:lpstr>
      <vt:lpstr>线性规划</vt:lpstr>
      <vt:lpstr>线性规划</vt:lpstr>
      <vt:lpstr>线性规划</vt:lpstr>
      <vt:lpstr>线性规划</vt:lpstr>
      <vt:lpstr>线性规划</vt:lpstr>
      <vt:lpstr>顶点覆盖问题(线性规划)</vt:lpstr>
      <vt:lpstr>顶点覆盖问题(线性规划)</vt:lpstr>
      <vt:lpstr>顶点覆盖问题(线性规划)</vt:lpstr>
      <vt:lpstr>顶点覆盖问题(线性规划)</vt:lpstr>
      <vt:lpstr>集合覆盖问题</vt:lpstr>
      <vt:lpstr>集合覆盖问题</vt:lpstr>
      <vt:lpstr>集合覆盖问题</vt:lpstr>
      <vt:lpstr>顶点覆盖问题(线性规划)</vt:lpstr>
      <vt:lpstr>子集和问题</vt:lpstr>
      <vt:lpstr>子集和问题</vt:lpstr>
      <vt:lpstr>子集和问题</vt:lpstr>
      <vt:lpstr>子集和问题</vt:lpstr>
      <vt:lpstr>子集和问题</vt:lpstr>
      <vt:lpstr>子集和问题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杨 雅君</cp:lastModifiedBy>
  <cp:revision>1969</cp:revision>
  <cp:lastPrinted>1601-01-01T00:00:00Z</cp:lastPrinted>
  <dcterms:created xsi:type="dcterms:W3CDTF">2009-06-26T00:04:30Z</dcterms:created>
  <dcterms:modified xsi:type="dcterms:W3CDTF">2021-10-29T00:16:38Z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