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60"/>
  </p:notesMasterIdLst>
  <p:handoutMasterIdLst>
    <p:handoutMasterId r:id="rId61"/>
  </p:handoutMasterIdLst>
  <p:sldIdLst>
    <p:sldId id="286" r:id="rId3"/>
    <p:sldId id="277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CCFFCC"/>
    <a:srgbClr val="0000A8"/>
    <a:srgbClr val="006600"/>
    <a:srgbClr val="660066"/>
    <a:srgbClr val="339933"/>
    <a:srgbClr val="0033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天津大学智能与计算学部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搜索算法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转换为树搜索问题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7F3A51B-085C-4E46-9732-A85AF511B3CC}"/>
              </a:ext>
            </a:extLst>
          </p:cNvPr>
          <p:cNvGrpSpPr/>
          <p:nvPr/>
        </p:nvGrpSpPr>
        <p:grpSpPr>
          <a:xfrm>
            <a:off x="2172815" y="2296122"/>
            <a:ext cx="6805176" cy="4085628"/>
            <a:chOff x="2172815" y="404812"/>
            <a:chExt cx="8281988" cy="5976938"/>
          </a:xfrm>
        </p:grpSpPr>
        <p:sp>
          <p:nvSpPr>
            <p:cNvPr id="5" name="Line 90">
              <a:extLst>
                <a:ext uri="{FF2B5EF4-FFF2-40B4-BE49-F238E27FC236}">
                  <a16:creationId xmlns:a16="http://schemas.microsoft.com/office/drawing/2014/main" id="{02A10D19-6486-41A9-AA89-15C06CAE9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6428" y="620712"/>
              <a:ext cx="2016125" cy="72072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" name="Line 92">
              <a:extLst>
                <a:ext uri="{FF2B5EF4-FFF2-40B4-BE49-F238E27FC236}">
                  <a16:creationId xmlns:a16="http://schemas.microsoft.com/office/drawing/2014/main" id="{D5E86B92-C8A9-4D8A-B8C6-308527E72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765175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" name="Line 93">
              <a:extLst>
                <a:ext uri="{FF2B5EF4-FFF2-40B4-BE49-F238E27FC236}">
                  <a16:creationId xmlns:a16="http://schemas.microsoft.com/office/drawing/2014/main" id="{29D7D748-9D85-4F2E-918A-806088388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915" y="620712"/>
              <a:ext cx="1871663" cy="649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" name="Line 94">
              <a:extLst>
                <a:ext uri="{FF2B5EF4-FFF2-40B4-BE49-F238E27FC236}">
                  <a16:creationId xmlns:a16="http://schemas.microsoft.com/office/drawing/2014/main" id="{36070C1C-BAFA-4BF6-9CE4-9701CB4E3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0664" y="1514876"/>
              <a:ext cx="399855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Line 95">
              <a:extLst>
                <a:ext uri="{FF2B5EF4-FFF2-40B4-BE49-F238E27FC236}">
                  <a16:creationId xmlns:a16="http://schemas.microsoft.com/office/drawing/2014/main" id="{D3422054-E954-42DE-9A1B-0D1808AC9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8365" y="2278062"/>
              <a:ext cx="215900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" name="Line 96">
              <a:extLst>
                <a:ext uri="{FF2B5EF4-FFF2-40B4-BE49-F238E27FC236}">
                  <a16:creationId xmlns:a16="http://schemas.microsoft.com/office/drawing/2014/main" id="{E2A89A97-5AAC-4C55-AEE9-CFE83B6D4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3540" y="3070225"/>
              <a:ext cx="360363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" name="Line 97">
              <a:extLst>
                <a:ext uri="{FF2B5EF4-FFF2-40B4-BE49-F238E27FC236}">
                  <a16:creationId xmlns:a16="http://schemas.microsoft.com/office/drawing/2014/main" id="{D2499690-2EF5-447A-B912-77C8CDC02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803" y="3070225"/>
              <a:ext cx="288925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" name="Line 98">
              <a:extLst>
                <a:ext uri="{FF2B5EF4-FFF2-40B4-BE49-F238E27FC236}">
                  <a16:creationId xmlns:a16="http://schemas.microsoft.com/office/drawing/2014/main" id="{67370A83-AB38-4E7D-AFA8-F2C392A2D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603" y="3862387"/>
              <a:ext cx="288925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" name="Line 99">
              <a:extLst>
                <a:ext uri="{FF2B5EF4-FFF2-40B4-BE49-F238E27FC236}">
                  <a16:creationId xmlns:a16="http://schemas.microsoft.com/office/drawing/2014/main" id="{96616AAE-5758-4F8D-9604-BDD9A7995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1740" y="3862387"/>
              <a:ext cx="288925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" name="Line 100">
              <a:extLst>
                <a:ext uri="{FF2B5EF4-FFF2-40B4-BE49-F238E27FC236}">
                  <a16:creationId xmlns:a16="http://schemas.microsoft.com/office/drawing/2014/main" id="{4BDAF34C-76C4-4CF8-9BE8-BAAE238D8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565" y="3862387"/>
              <a:ext cx="287338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5" name="Line 101">
              <a:extLst>
                <a:ext uri="{FF2B5EF4-FFF2-40B4-BE49-F238E27FC236}">
                  <a16:creationId xmlns:a16="http://schemas.microsoft.com/office/drawing/2014/main" id="{B4170221-01EF-468C-A553-94FCDE4FE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0165" y="4725987"/>
              <a:ext cx="360363" cy="5762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" name="Oval 58">
              <a:extLst>
                <a:ext uri="{FF2B5EF4-FFF2-40B4-BE49-F238E27FC236}">
                  <a16:creationId xmlns:a16="http://schemas.microsoft.com/office/drawing/2014/main" id="{87AB4146-DA02-4B8C-B57C-46EA088F8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404812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Oval 68">
              <a:extLst>
                <a:ext uri="{FF2B5EF4-FFF2-40B4-BE49-F238E27FC236}">
                  <a16:creationId xmlns:a16="http://schemas.microsoft.com/office/drawing/2014/main" id="{2D169B0C-4369-4086-9DC2-EF4B41B1B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803" y="1989137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" name="Oval 69">
              <a:extLst>
                <a:ext uri="{FF2B5EF4-FFF2-40B4-BE49-F238E27FC236}">
                  <a16:creationId xmlns:a16="http://schemas.microsoft.com/office/drawing/2014/main" id="{23F4013F-5D86-492B-9A91-6E86DA22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5" y="27813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Oval 70">
              <a:extLst>
                <a:ext uri="{FF2B5EF4-FFF2-40B4-BE49-F238E27FC236}">
                  <a16:creationId xmlns:a16="http://schemas.microsoft.com/office/drawing/2014/main" id="{170EE06E-B156-44F3-95C1-A48FB9DF6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640" y="3573462"/>
              <a:ext cx="360363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" name="Oval 71">
              <a:extLst>
                <a:ext uri="{FF2B5EF4-FFF2-40B4-BE49-F238E27FC236}">
                  <a16:creationId xmlns:a16="http://schemas.microsoft.com/office/drawing/2014/main" id="{F2C7AF55-05B8-416E-AA7E-0DC0F8A7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265" y="3573462"/>
              <a:ext cx="360363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1" name="Oval 72">
              <a:extLst>
                <a:ext uri="{FF2B5EF4-FFF2-40B4-BE49-F238E27FC236}">
                  <a16:creationId xmlns:a16="http://schemas.microsoft.com/office/drawing/2014/main" id="{3E09D011-AC1A-4FEC-9EBF-0C0342479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065" y="4365625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Oval 73">
              <a:extLst>
                <a:ext uri="{FF2B5EF4-FFF2-40B4-BE49-F238E27FC236}">
                  <a16:creationId xmlns:a16="http://schemas.microsoft.com/office/drawing/2014/main" id="{0D80E8F0-C5C0-459D-B20A-E687793A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440" y="4365625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" name="Oval 74">
              <a:extLst>
                <a:ext uri="{FF2B5EF4-FFF2-40B4-BE49-F238E27FC236}">
                  <a16:creationId xmlns:a16="http://schemas.microsoft.com/office/drawing/2014/main" id="{552B14DB-B39C-46C0-A1E4-2765994E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815" y="4365625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Line 102">
              <a:extLst>
                <a:ext uri="{FF2B5EF4-FFF2-40B4-BE49-F238E27FC236}">
                  <a16:creationId xmlns:a16="http://schemas.microsoft.com/office/drawing/2014/main" id="{333B2288-D91A-40C6-BC26-304441AAB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728" y="5589587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Line 103">
              <a:extLst>
                <a:ext uri="{FF2B5EF4-FFF2-40B4-BE49-F238E27FC236}">
                  <a16:creationId xmlns:a16="http://schemas.microsoft.com/office/drawing/2014/main" id="{9047F9E6-DB19-4FF0-B8FC-E5157D7A6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1485900"/>
              <a:ext cx="0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6" name="Line 104">
              <a:extLst>
                <a:ext uri="{FF2B5EF4-FFF2-40B4-BE49-F238E27FC236}">
                  <a16:creationId xmlns:a16="http://schemas.microsoft.com/office/drawing/2014/main" id="{B8D31283-7B96-4B13-936D-B0A0BF673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01828" y="2205037"/>
              <a:ext cx="720725" cy="5762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7" name="Line 105">
              <a:extLst>
                <a:ext uri="{FF2B5EF4-FFF2-40B4-BE49-F238E27FC236}">
                  <a16:creationId xmlns:a16="http://schemas.microsoft.com/office/drawing/2014/main" id="{F374AD40-AE4E-46A9-8CB6-E412A3B26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2278062"/>
              <a:ext cx="0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8" name="Line 106">
              <a:extLst>
                <a:ext uri="{FF2B5EF4-FFF2-40B4-BE49-F238E27FC236}">
                  <a16:creationId xmlns:a16="http://schemas.microsoft.com/office/drawing/2014/main" id="{30CF5100-FE05-475C-8A51-6219460EA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3141662"/>
              <a:ext cx="0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9" name="Line 107">
              <a:extLst>
                <a:ext uri="{FF2B5EF4-FFF2-40B4-BE49-F238E27FC236}">
                  <a16:creationId xmlns:a16="http://schemas.microsoft.com/office/drawing/2014/main" id="{F0557094-3EEE-406A-909F-78A5B2DF6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25565" y="3070225"/>
              <a:ext cx="360363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0" name="Line 108">
              <a:extLst>
                <a:ext uri="{FF2B5EF4-FFF2-40B4-BE49-F238E27FC236}">
                  <a16:creationId xmlns:a16="http://schemas.microsoft.com/office/drawing/2014/main" id="{3C124A9B-18EA-43AC-9151-0D646376A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828" y="3070225"/>
              <a:ext cx="360362" cy="6477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1" name="Line 109">
              <a:extLst>
                <a:ext uri="{FF2B5EF4-FFF2-40B4-BE49-F238E27FC236}">
                  <a16:creationId xmlns:a16="http://schemas.microsoft.com/office/drawing/2014/main" id="{552CFD50-5083-4DBE-AEA5-D9C3EA8AA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8590" y="3933825"/>
              <a:ext cx="287338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2" name="Line 110">
              <a:extLst>
                <a:ext uri="{FF2B5EF4-FFF2-40B4-BE49-F238E27FC236}">
                  <a16:creationId xmlns:a16="http://schemas.microsoft.com/office/drawing/2014/main" id="{438F8890-DE69-4217-A8E4-4C013C1AB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015" y="4005262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3" name="Line 111">
              <a:extLst>
                <a:ext uri="{FF2B5EF4-FFF2-40B4-BE49-F238E27FC236}">
                  <a16:creationId xmlns:a16="http://schemas.microsoft.com/office/drawing/2014/main" id="{4165EDAE-770B-4B07-8A1F-D0EFB3F86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06653" y="4797425"/>
              <a:ext cx="360362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4" name="Line 112">
              <a:extLst>
                <a:ext uri="{FF2B5EF4-FFF2-40B4-BE49-F238E27FC236}">
                  <a16:creationId xmlns:a16="http://schemas.microsoft.com/office/drawing/2014/main" id="{51E13B46-8547-43EA-A3E1-E4877CA8C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3628" y="5589587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5" name="Line 113">
              <a:extLst>
                <a:ext uri="{FF2B5EF4-FFF2-40B4-BE49-F238E27FC236}">
                  <a16:creationId xmlns:a16="http://schemas.microsoft.com/office/drawing/2014/main" id="{9731D57F-1E36-4FB5-A1D2-541DB6ED5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67240" y="1557337"/>
              <a:ext cx="358775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Line 114">
              <a:extLst>
                <a:ext uri="{FF2B5EF4-FFF2-40B4-BE49-F238E27FC236}">
                  <a16:creationId xmlns:a16="http://schemas.microsoft.com/office/drawing/2014/main" id="{4FB05F76-BBF8-4276-AE2C-535EC6A07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0478" y="1485900"/>
              <a:ext cx="360362" cy="5762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7" name="Line 115">
              <a:extLst>
                <a:ext uri="{FF2B5EF4-FFF2-40B4-BE49-F238E27FC236}">
                  <a16:creationId xmlns:a16="http://schemas.microsoft.com/office/drawing/2014/main" id="{B2163CC4-A01C-4D4C-A743-BDED0919B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99040" y="2278062"/>
              <a:ext cx="360363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8" name="Line 116">
              <a:extLst>
                <a:ext uri="{FF2B5EF4-FFF2-40B4-BE49-F238E27FC236}">
                  <a16:creationId xmlns:a16="http://schemas.microsoft.com/office/drawing/2014/main" id="{776994F3-ACF6-47D3-8D30-5A123F4F9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5303" y="2278062"/>
              <a:ext cx="358775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9" name="Line 117">
              <a:extLst>
                <a:ext uri="{FF2B5EF4-FFF2-40B4-BE49-F238E27FC236}">
                  <a16:creationId xmlns:a16="http://schemas.microsoft.com/office/drawing/2014/main" id="{20C2981A-1106-4C80-B7C9-65E0A863A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4215" y="3070225"/>
              <a:ext cx="360363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0" name="Line 118">
              <a:extLst>
                <a:ext uri="{FF2B5EF4-FFF2-40B4-BE49-F238E27FC236}">
                  <a16:creationId xmlns:a16="http://schemas.microsoft.com/office/drawing/2014/main" id="{230DAF4A-F2D5-47A7-8EF3-5DC055331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0478" y="3070225"/>
              <a:ext cx="215900" cy="6477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1" name="Line 119">
              <a:extLst>
                <a:ext uri="{FF2B5EF4-FFF2-40B4-BE49-F238E27FC236}">
                  <a16:creationId xmlns:a16="http://schemas.microsoft.com/office/drawing/2014/main" id="{D4AF72C8-D024-46FC-A7A0-656BC1D65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8540" y="3070225"/>
              <a:ext cx="360363" cy="6477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2" name="Line 120">
              <a:extLst>
                <a:ext uri="{FF2B5EF4-FFF2-40B4-BE49-F238E27FC236}">
                  <a16:creationId xmlns:a16="http://schemas.microsoft.com/office/drawing/2014/main" id="{75149500-3836-4358-882C-A96CEDD2C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8903" y="3933825"/>
              <a:ext cx="0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3" name="Oval 67">
              <a:extLst>
                <a:ext uri="{FF2B5EF4-FFF2-40B4-BE49-F238E27FC236}">
                  <a16:creationId xmlns:a16="http://schemas.microsoft.com/office/drawing/2014/main" id="{244AA74C-BFD9-4511-AD9D-0B07E03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553" y="1196975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" name="Oval 66">
              <a:extLst>
                <a:ext uri="{FF2B5EF4-FFF2-40B4-BE49-F238E27FC236}">
                  <a16:creationId xmlns:a16="http://schemas.microsoft.com/office/drawing/2014/main" id="{9EB715C2-012A-4674-839D-F0D4C3D3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503" y="1196975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Oval 59">
              <a:extLst>
                <a:ext uri="{FF2B5EF4-FFF2-40B4-BE49-F238E27FC236}">
                  <a16:creationId xmlns:a16="http://schemas.microsoft.com/office/drawing/2014/main" id="{D9D4DC24-D770-4A78-A331-7AE30249D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1196975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" name="Oval 60">
              <a:extLst>
                <a:ext uri="{FF2B5EF4-FFF2-40B4-BE49-F238E27FC236}">
                  <a16:creationId xmlns:a16="http://schemas.microsoft.com/office/drawing/2014/main" id="{890B2D06-F728-4C8A-B8F8-95DAA76EF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1989137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" name="Oval 81">
              <a:extLst>
                <a:ext uri="{FF2B5EF4-FFF2-40B4-BE49-F238E27FC236}">
                  <a16:creationId xmlns:a16="http://schemas.microsoft.com/office/drawing/2014/main" id="{A7062F0E-0D6B-4ACB-987E-536B7610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315" y="1989137"/>
              <a:ext cx="360363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8" name="Oval 82">
              <a:extLst>
                <a:ext uri="{FF2B5EF4-FFF2-40B4-BE49-F238E27FC236}">
                  <a16:creationId xmlns:a16="http://schemas.microsoft.com/office/drawing/2014/main" id="{D47F7297-5605-48F7-ACE3-407A4192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6378" y="1989137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Oval 61">
              <a:extLst>
                <a:ext uri="{FF2B5EF4-FFF2-40B4-BE49-F238E27FC236}">
                  <a16:creationId xmlns:a16="http://schemas.microsoft.com/office/drawing/2014/main" id="{58916726-4319-466F-8622-C4965D8CC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2781300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0" name="Oval 77">
              <a:extLst>
                <a:ext uri="{FF2B5EF4-FFF2-40B4-BE49-F238E27FC236}">
                  <a16:creationId xmlns:a16="http://schemas.microsoft.com/office/drawing/2014/main" id="{C605EC53-54BF-4F57-93A4-2B932757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490" y="27813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Oval 83">
              <a:extLst>
                <a:ext uri="{FF2B5EF4-FFF2-40B4-BE49-F238E27FC236}">
                  <a16:creationId xmlns:a16="http://schemas.microsoft.com/office/drawing/2014/main" id="{619FD201-4D50-407F-A07F-AA57511D9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1553" y="2781300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" name="Oval 84">
              <a:extLst>
                <a:ext uri="{FF2B5EF4-FFF2-40B4-BE49-F238E27FC236}">
                  <a16:creationId xmlns:a16="http://schemas.microsoft.com/office/drawing/2014/main" id="{26F25105-BB71-48A6-AC13-B4A7D5F02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9615" y="27813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3" name="Oval 62">
              <a:extLst>
                <a:ext uri="{FF2B5EF4-FFF2-40B4-BE49-F238E27FC236}">
                  <a16:creationId xmlns:a16="http://schemas.microsoft.com/office/drawing/2014/main" id="{56EF303F-01A9-42B9-9602-883ACEA5F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3644900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Oval 78">
              <a:extLst>
                <a:ext uri="{FF2B5EF4-FFF2-40B4-BE49-F238E27FC236}">
                  <a16:creationId xmlns:a16="http://schemas.microsoft.com/office/drawing/2014/main" id="{C274DA3F-509B-4373-B20A-1DA04B204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290" y="36449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5" name="Oval 79">
              <a:extLst>
                <a:ext uri="{FF2B5EF4-FFF2-40B4-BE49-F238E27FC236}">
                  <a16:creationId xmlns:a16="http://schemas.microsoft.com/office/drawing/2014/main" id="{E1217264-1334-46D5-9DA5-06A29031A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665" y="36449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" name="Oval 85">
              <a:extLst>
                <a:ext uri="{FF2B5EF4-FFF2-40B4-BE49-F238E27FC236}">
                  <a16:creationId xmlns:a16="http://schemas.microsoft.com/office/drawing/2014/main" id="{4A63568B-88A8-40FE-993F-9AF0B340A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315" y="3644900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7" name="Oval 86">
              <a:extLst>
                <a:ext uri="{FF2B5EF4-FFF2-40B4-BE49-F238E27FC236}">
                  <a16:creationId xmlns:a16="http://schemas.microsoft.com/office/drawing/2014/main" id="{36F68E35-BB20-4343-BEDA-1ACA8035E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1915" y="3644900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8" name="Oval 87">
              <a:extLst>
                <a:ext uri="{FF2B5EF4-FFF2-40B4-BE49-F238E27FC236}">
                  <a16:creationId xmlns:a16="http://schemas.microsoft.com/office/drawing/2014/main" id="{351DF877-B5A7-46E9-B7A3-951EF149C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4440" y="3644900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9" name="Oval 63">
              <a:extLst>
                <a:ext uri="{FF2B5EF4-FFF2-40B4-BE49-F238E27FC236}">
                  <a16:creationId xmlns:a16="http://schemas.microsoft.com/office/drawing/2014/main" id="{0AAB047A-9B9C-414B-B36F-2F4F0567E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553" y="4437062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Oval 80">
              <a:extLst>
                <a:ext uri="{FF2B5EF4-FFF2-40B4-BE49-F238E27FC236}">
                  <a16:creationId xmlns:a16="http://schemas.microsoft.com/office/drawing/2014/main" id="{D2F27D0C-65DC-42C5-9638-C4AD33F3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465" y="4365625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" name="Oval 89">
              <a:extLst>
                <a:ext uri="{FF2B5EF4-FFF2-40B4-BE49-F238E27FC236}">
                  <a16:creationId xmlns:a16="http://schemas.microsoft.com/office/drawing/2014/main" id="{EB603F66-548B-473D-B849-7D208F755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4440" y="4365625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2" name="Oval 64">
              <a:extLst>
                <a:ext uri="{FF2B5EF4-FFF2-40B4-BE49-F238E27FC236}">
                  <a16:creationId xmlns:a16="http://schemas.microsoft.com/office/drawing/2014/main" id="{8C767237-7A98-4810-9DEB-ED3646761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753" y="5229225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3" name="Oval 75">
              <a:extLst>
                <a:ext uri="{FF2B5EF4-FFF2-40B4-BE49-F238E27FC236}">
                  <a16:creationId xmlns:a16="http://schemas.microsoft.com/office/drawing/2014/main" id="{82AA1F35-0EE3-4641-9C61-ABBC01226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265" y="5229225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4" name="Oval 65">
              <a:extLst>
                <a:ext uri="{FF2B5EF4-FFF2-40B4-BE49-F238E27FC236}">
                  <a16:creationId xmlns:a16="http://schemas.microsoft.com/office/drawing/2014/main" id="{1C471E8D-10EC-4EE0-9548-14E336238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165" y="6021387"/>
              <a:ext cx="360363" cy="36036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Oval 76">
              <a:extLst>
                <a:ext uri="{FF2B5EF4-FFF2-40B4-BE49-F238E27FC236}">
                  <a16:creationId xmlns:a16="http://schemas.microsoft.com/office/drawing/2014/main" id="{D0C6115C-277C-4C37-BF90-FF5E11A2C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265" y="6021387"/>
              <a:ext cx="360363" cy="360363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6" name="Group 144">
            <a:extLst>
              <a:ext uri="{FF2B5EF4-FFF2-40B4-BE49-F238E27FC236}">
                <a16:creationId xmlns:a16="http://schemas.microsoft.com/office/drawing/2014/main" id="{B5CD5BC3-EE63-4A50-B36F-22AA077A2323}"/>
              </a:ext>
            </a:extLst>
          </p:cNvPr>
          <p:cNvGrpSpPr>
            <a:grpSpLocks/>
          </p:cNvGrpSpPr>
          <p:nvPr/>
        </p:nvGrpSpPr>
        <p:grpSpPr bwMode="auto">
          <a:xfrm>
            <a:off x="57622" y="2060618"/>
            <a:ext cx="3115232" cy="1223168"/>
            <a:chOff x="2015" y="890"/>
            <a:chExt cx="3402" cy="1179"/>
          </a:xfrm>
        </p:grpSpPr>
        <p:sp>
          <p:nvSpPr>
            <p:cNvPr id="67" name="Oval 121">
              <a:extLst>
                <a:ext uri="{FF2B5EF4-FFF2-40B4-BE49-F238E27FC236}">
                  <a16:creationId xmlns:a16="http://schemas.microsoft.com/office/drawing/2014/main" id="{A18C87B3-47EC-4BBD-AAA6-82551E049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8" name="Oval 122">
              <a:extLst>
                <a:ext uri="{FF2B5EF4-FFF2-40B4-BE49-F238E27FC236}">
                  <a16:creationId xmlns:a16="http://schemas.microsoft.com/office/drawing/2014/main" id="{6E3C7A8A-CF51-4B8D-8AB2-89E620EC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9" name="Oval 123">
              <a:extLst>
                <a:ext uri="{FF2B5EF4-FFF2-40B4-BE49-F238E27FC236}">
                  <a16:creationId xmlns:a16="http://schemas.microsoft.com/office/drawing/2014/main" id="{37D07254-AED2-47C9-BE10-C9D4912D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0" name="Oval 124">
              <a:extLst>
                <a:ext uri="{FF2B5EF4-FFF2-40B4-BE49-F238E27FC236}">
                  <a16:creationId xmlns:a16="http://schemas.microsoft.com/office/drawing/2014/main" id="{3FC0F024-C33C-4D7E-823C-A08C0914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" name="Oval 125">
              <a:extLst>
                <a:ext uri="{FF2B5EF4-FFF2-40B4-BE49-F238E27FC236}">
                  <a16:creationId xmlns:a16="http://schemas.microsoft.com/office/drawing/2014/main" id="{84DF726F-6482-41DB-9CA9-B0C0E82B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2" name="Line 126">
              <a:extLst>
                <a:ext uri="{FF2B5EF4-FFF2-40B4-BE49-F238E27FC236}">
                  <a16:creationId xmlns:a16="http://schemas.microsoft.com/office/drawing/2014/main" id="{6D67AA98-6C3A-401F-A907-124757AB8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072"/>
              <a:ext cx="7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3" name="Line 127">
              <a:extLst>
                <a:ext uri="{FF2B5EF4-FFF2-40B4-BE49-F238E27FC236}">
                  <a16:creationId xmlns:a16="http://schemas.microsoft.com/office/drawing/2014/main" id="{784051C8-B725-4AA3-9DE0-571876C18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253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4" name="Line 128">
              <a:extLst>
                <a:ext uri="{FF2B5EF4-FFF2-40B4-BE49-F238E27FC236}">
                  <a16:creationId xmlns:a16="http://schemas.microsoft.com/office/drawing/2014/main" id="{84102948-09F6-47F7-B652-D077336AB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7" y="1208"/>
              <a:ext cx="817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5" name="Line 129">
              <a:extLst>
                <a:ext uri="{FF2B5EF4-FFF2-40B4-BE49-F238E27FC236}">
                  <a16:creationId xmlns:a16="http://schemas.microsoft.com/office/drawing/2014/main" id="{4C7729A4-CE05-45E5-8C9D-7441F83CD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253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6" name="Line 130">
              <a:extLst>
                <a:ext uri="{FF2B5EF4-FFF2-40B4-BE49-F238E27FC236}">
                  <a16:creationId xmlns:a16="http://schemas.microsoft.com/office/drawing/2014/main" id="{A3259CE6-0899-4241-8C22-2CB81BCB8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1117"/>
              <a:ext cx="2813" cy="7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7" name="Line 131">
              <a:extLst>
                <a:ext uri="{FF2B5EF4-FFF2-40B4-BE49-F238E27FC236}">
                  <a16:creationId xmlns:a16="http://schemas.microsoft.com/office/drawing/2014/main" id="{FE3733FB-427A-49F4-B30B-5558F80F5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1888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8" name="Line 132">
              <a:extLst>
                <a:ext uri="{FF2B5EF4-FFF2-40B4-BE49-F238E27FC236}">
                  <a16:creationId xmlns:a16="http://schemas.microsoft.com/office/drawing/2014/main" id="{BCDFCCC7-7DB4-4A58-A93F-8D2634206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1208"/>
              <a:ext cx="0" cy="5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9" name="Line 133">
              <a:extLst>
                <a:ext uri="{FF2B5EF4-FFF2-40B4-BE49-F238E27FC236}">
                  <a16:creationId xmlns:a16="http://schemas.microsoft.com/office/drawing/2014/main" id="{7BA40416-B59D-46C1-990D-E45E27CBF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1026"/>
              <a:ext cx="7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0" name="Line 134">
              <a:extLst>
                <a:ext uri="{FF2B5EF4-FFF2-40B4-BE49-F238E27FC236}">
                  <a16:creationId xmlns:a16="http://schemas.microsoft.com/office/drawing/2014/main" id="{737605CE-DE9D-4FE3-97B0-FB41EEF2A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8" y="1208"/>
              <a:ext cx="908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1" name="Oval 135">
              <a:extLst>
                <a:ext uri="{FF2B5EF4-FFF2-40B4-BE49-F238E27FC236}">
                  <a16:creationId xmlns:a16="http://schemas.microsoft.com/office/drawing/2014/main" id="{B81B8C9A-9760-4D31-B9B9-73B4D95B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Line 136">
              <a:extLst>
                <a:ext uri="{FF2B5EF4-FFF2-40B4-BE49-F238E27FC236}">
                  <a16:creationId xmlns:a16="http://schemas.microsoft.com/office/drawing/2014/main" id="{BA207539-B856-48D2-9539-BE36F44EF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072"/>
              <a:ext cx="725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3" name="Line 137">
              <a:extLst>
                <a:ext uri="{FF2B5EF4-FFF2-40B4-BE49-F238E27FC236}">
                  <a16:creationId xmlns:a16="http://schemas.microsoft.com/office/drawing/2014/main" id="{67E2D94F-16CF-4F11-9161-3492F5B90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253"/>
              <a:ext cx="0" cy="499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4" name="Line 138">
              <a:extLst>
                <a:ext uri="{FF2B5EF4-FFF2-40B4-BE49-F238E27FC236}">
                  <a16:creationId xmlns:a16="http://schemas.microsoft.com/office/drawing/2014/main" id="{3E11F7FB-BD70-4EEE-BAE3-BD8363125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6" y="1888"/>
              <a:ext cx="635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5" name="Line 139">
              <a:extLst>
                <a:ext uri="{FF2B5EF4-FFF2-40B4-BE49-F238E27FC236}">
                  <a16:creationId xmlns:a16="http://schemas.microsoft.com/office/drawing/2014/main" id="{902358C9-5A70-4C86-AEC6-864E51D13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7" y="1208"/>
              <a:ext cx="0" cy="544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6" name="Line 140">
              <a:extLst>
                <a:ext uri="{FF2B5EF4-FFF2-40B4-BE49-F238E27FC236}">
                  <a16:creationId xmlns:a16="http://schemas.microsoft.com/office/drawing/2014/main" id="{9A0DEA5D-F917-4DF8-BF1B-D0C44C908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1026"/>
              <a:ext cx="77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7" name="Line 141">
              <a:extLst>
                <a:ext uri="{FF2B5EF4-FFF2-40B4-BE49-F238E27FC236}">
                  <a16:creationId xmlns:a16="http://schemas.microsoft.com/office/drawing/2014/main" id="{0FAE24E9-4F95-4DEE-A27E-48134443F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7" y="1117"/>
              <a:ext cx="2813" cy="72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8" name="Line 142">
              <a:extLst>
                <a:ext uri="{FF2B5EF4-FFF2-40B4-BE49-F238E27FC236}">
                  <a16:creationId xmlns:a16="http://schemas.microsoft.com/office/drawing/2014/main" id="{B2027092-5E8C-4A17-9241-9E61471DA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253"/>
              <a:ext cx="0" cy="499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9" name="Oval 143">
              <a:extLst>
                <a:ext uri="{FF2B5EF4-FFF2-40B4-BE49-F238E27FC236}">
                  <a16:creationId xmlns:a16="http://schemas.microsoft.com/office/drawing/2014/main" id="{694D52CB-8BA7-4A2E-B201-6DC486F71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20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转换为树搜索问题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9EF5CEC-8773-4D6F-847A-826CDF26F822}"/>
              </a:ext>
            </a:extLst>
          </p:cNvPr>
          <p:cNvGrpSpPr/>
          <p:nvPr/>
        </p:nvGrpSpPr>
        <p:grpSpPr>
          <a:xfrm>
            <a:off x="4932040" y="2403670"/>
            <a:ext cx="2952750" cy="3673475"/>
            <a:chOff x="5110920" y="2560498"/>
            <a:chExt cx="2952750" cy="3673475"/>
          </a:xfrm>
        </p:grpSpPr>
        <p:sp>
          <p:nvSpPr>
            <p:cNvPr id="91" name="Line 6">
              <a:extLst>
                <a:ext uri="{FF2B5EF4-FFF2-40B4-BE49-F238E27FC236}">
                  <a16:creationId xmlns:a16="http://schemas.microsoft.com/office/drawing/2014/main" id="{52D050BE-0830-4AA0-89E9-43933DE46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3807" y="2920861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25">
              <a:extLst>
                <a:ext uri="{FF2B5EF4-FFF2-40B4-BE49-F238E27FC236}">
                  <a16:creationId xmlns:a16="http://schemas.microsoft.com/office/drawing/2014/main" id="{AAF378AA-7300-4FC9-AE75-D7C49B754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3807" y="3641586"/>
              <a:ext cx="0" cy="5032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66">
              <a:extLst>
                <a:ext uri="{FF2B5EF4-FFF2-40B4-BE49-F238E27FC236}">
                  <a16:creationId xmlns:a16="http://schemas.microsoft.com/office/drawing/2014/main" id="{6BF38632-904A-457E-9A61-B69E4C4E6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0420" y="4433748"/>
              <a:ext cx="360362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67">
              <a:extLst>
                <a:ext uri="{FF2B5EF4-FFF2-40B4-BE49-F238E27FC236}">
                  <a16:creationId xmlns:a16="http://schemas.microsoft.com/office/drawing/2014/main" id="{C8038624-B579-49E9-9831-C5DCD180D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6682" y="4433748"/>
              <a:ext cx="288925" cy="5746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Line 68">
              <a:extLst>
                <a:ext uri="{FF2B5EF4-FFF2-40B4-BE49-F238E27FC236}">
                  <a16:creationId xmlns:a16="http://schemas.microsoft.com/office/drawing/2014/main" id="{06425C75-B384-4775-923F-015DCEF7C3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8257" y="3568561"/>
              <a:ext cx="1152525" cy="64928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Line 69">
              <a:extLst>
                <a:ext uri="{FF2B5EF4-FFF2-40B4-BE49-F238E27FC236}">
                  <a16:creationId xmlns:a16="http://schemas.microsoft.com/office/drawing/2014/main" id="{26D1B3BC-1B0F-491C-8B41-161DE1A5E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9707" y="3568561"/>
              <a:ext cx="935038" cy="64928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Line 70">
              <a:extLst>
                <a:ext uri="{FF2B5EF4-FFF2-40B4-BE49-F238E27FC236}">
                  <a16:creationId xmlns:a16="http://schemas.microsoft.com/office/drawing/2014/main" id="{8EF9848E-B015-4162-81BD-3EC04349D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820" y="4505186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Line 71">
              <a:extLst>
                <a:ext uri="{FF2B5EF4-FFF2-40B4-BE49-F238E27FC236}">
                  <a16:creationId xmlns:a16="http://schemas.microsoft.com/office/drawing/2014/main" id="{D232E276-ACC3-4FA7-B112-FA9368AD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820" y="5297348"/>
              <a:ext cx="0" cy="50323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Line 72">
              <a:extLst>
                <a:ext uri="{FF2B5EF4-FFF2-40B4-BE49-F238E27FC236}">
                  <a16:creationId xmlns:a16="http://schemas.microsoft.com/office/drawing/2014/main" id="{7871AF3D-ED7C-4437-B01F-834F3E0A0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770" y="4505186"/>
              <a:ext cx="0" cy="431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Line 73">
              <a:extLst>
                <a:ext uri="{FF2B5EF4-FFF2-40B4-BE49-F238E27FC236}">
                  <a16:creationId xmlns:a16="http://schemas.microsoft.com/office/drawing/2014/main" id="{F3EF15F3-20C0-484E-BC94-CFD89BB66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7770" y="5297348"/>
              <a:ext cx="0" cy="6477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" name="Oval 16">
              <a:extLst>
                <a:ext uri="{FF2B5EF4-FFF2-40B4-BE49-F238E27FC236}">
                  <a16:creationId xmlns:a16="http://schemas.microsoft.com/office/drawing/2014/main" id="{FF566E4B-E50D-4DA9-8804-BE839B060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345" y="2560498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" name="Oval 45">
              <a:extLst>
                <a:ext uri="{FF2B5EF4-FFF2-40B4-BE49-F238E27FC236}">
                  <a16:creationId xmlns:a16="http://schemas.microsoft.com/office/drawing/2014/main" id="{B1F4D094-8D79-4E3F-8063-78EB4AE7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345" y="3352661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3" name="Oval 17">
              <a:extLst>
                <a:ext uri="{FF2B5EF4-FFF2-40B4-BE49-F238E27FC236}">
                  <a16:creationId xmlns:a16="http://schemas.microsoft.com/office/drawing/2014/main" id="{219DF688-D06C-4B71-BB7A-82901980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920" y="4144823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4" name="Oval 46">
              <a:extLst>
                <a:ext uri="{FF2B5EF4-FFF2-40B4-BE49-F238E27FC236}">
                  <a16:creationId xmlns:a16="http://schemas.microsoft.com/office/drawing/2014/main" id="{495DF98F-54E7-4FC6-8E14-7CD7ACEA1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345" y="4144823"/>
              <a:ext cx="360362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ECB72973-F1C9-4FFA-9075-CD1F4F4C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3307" y="4144823"/>
              <a:ext cx="360363" cy="360363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6" name="Oval 18">
              <a:extLst>
                <a:ext uri="{FF2B5EF4-FFF2-40B4-BE49-F238E27FC236}">
                  <a16:creationId xmlns:a16="http://schemas.microsoft.com/office/drawing/2014/main" id="{0E60E8A0-1485-42DF-B3F2-CB6A6C7F3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920" y="4936986"/>
              <a:ext cx="360362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7" name="Oval 48">
              <a:extLst>
                <a:ext uri="{FF2B5EF4-FFF2-40B4-BE49-F238E27FC236}">
                  <a16:creationId xmlns:a16="http://schemas.microsoft.com/office/drawing/2014/main" id="{C3DD904E-627C-455D-8A5D-AB9CDCC4E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3307" y="4936986"/>
              <a:ext cx="360363" cy="360362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8" name="Oval 49">
              <a:extLst>
                <a:ext uri="{FF2B5EF4-FFF2-40B4-BE49-F238E27FC236}">
                  <a16:creationId xmlns:a16="http://schemas.microsoft.com/office/drawing/2014/main" id="{F46B4733-5575-40D7-BCC1-63FA832C7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1145" y="4936986"/>
              <a:ext cx="360362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9" name="Oval 50">
              <a:extLst>
                <a:ext uri="{FF2B5EF4-FFF2-40B4-BE49-F238E27FC236}">
                  <a16:creationId xmlns:a16="http://schemas.microsoft.com/office/drawing/2014/main" id="{58975584-C990-440B-A46E-7873B6CE8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4520" y="4936986"/>
              <a:ext cx="360362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0" name="Oval 43">
              <a:extLst>
                <a:ext uri="{FF2B5EF4-FFF2-40B4-BE49-F238E27FC236}">
                  <a16:creationId xmlns:a16="http://schemas.microsoft.com/office/drawing/2014/main" id="{B17E68A8-1437-4893-B4E0-71DCF384B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3307" y="5873611"/>
              <a:ext cx="360363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1" name="Oval 55">
              <a:extLst>
                <a:ext uri="{FF2B5EF4-FFF2-40B4-BE49-F238E27FC236}">
                  <a16:creationId xmlns:a16="http://schemas.microsoft.com/office/drawing/2014/main" id="{FB43951C-75DD-4038-A539-A95B433A2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920" y="5800586"/>
              <a:ext cx="360362" cy="360362"/>
            </a:xfrm>
            <a:prstGeom prst="ellipse">
              <a:avLst/>
            </a:prstGeom>
            <a:solidFill>
              <a:srgbClr val="66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12" name="Group 74">
            <a:extLst>
              <a:ext uri="{FF2B5EF4-FFF2-40B4-BE49-F238E27FC236}">
                <a16:creationId xmlns:a16="http://schemas.microsoft.com/office/drawing/2014/main" id="{5B4E1566-DDDA-4C36-BFB1-E416065468FB}"/>
              </a:ext>
            </a:extLst>
          </p:cNvPr>
          <p:cNvGrpSpPr>
            <a:grpSpLocks/>
          </p:cNvGrpSpPr>
          <p:nvPr/>
        </p:nvGrpSpPr>
        <p:grpSpPr bwMode="auto">
          <a:xfrm>
            <a:off x="471267" y="2150684"/>
            <a:ext cx="2915369" cy="1207452"/>
            <a:chOff x="1607" y="2386"/>
            <a:chExt cx="2314" cy="1135"/>
          </a:xfrm>
        </p:grpSpPr>
        <p:sp>
          <p:nvSpPr>
            <p:cNvPr id="113" name="Oval 75">
              <a:extLst>
                <a:ext uri="{FF2B5EF4-FFF2-40B4-BE49-F238E27FC236}">
                  <a16:creationId xmlns:a16="http://schemas.microsoft.com/office/drawing/2014/main" id="{065664C9-2547-41D6-8CFE-943480D0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" name="Oval 76">
              <a:extLst>
                <a:ext uri="{FF2B5EF4-FFF2-40B4-BE49-F238E27FC236}">
                  <a16:creationId xmlns:a16="http://schemas.microsoft.com/office/drawing/2014/main" id="{170A0D7B-62EE-4BF0-90EB-9271197B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5" name="Oval 77">
              <a:extLst>
                <a:ext uri="{FF2B5EF4-FFF2-40B4-BE49-F238E27FC236}">
                  <a16:creationId xmlns:a16="http://schemas.microsoft.com/office/drawing/2014/main" id="{5A8FB309-F604-4888-9BF3-DC57171C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6" name="Line 78">
              <a:extLst>
                <a:ext uri="{FF2B5EF4-FFF2-40B4-BE49-F238E27FC236}">
                  <a16:creationId xmlns:a16="http://schemas.microsoft.com/office/drawing/2014/main" id="{DBF898E7-CB19-4F6E-A01D-A78CAA9BE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" y="2524"/>
              <a:ext cx="7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" name="Line 79">
              <a:extLst>
                <a:ext uri="{FF2B5EF4-FFF2-40B4-BE49-F238E27FC236}">
                  <a16:creationId xmlns:a16="http://schemas.microsoft.com/office/drawing/2014/main" id="{176A2B12-4BDE-4D09-ABC3-A7EB7EFA9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705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" name="Line 80">
              <a:extLst>
                <a:ext uri="{FF2B5EF4-FFF2-40B4-BE49-F238E27FC236}">
                  <a16:creationId xmlns:a16="http://schemas.microsoft.com/office/drawing/2014/main" id="{DEF336E5-435F-4318-B2DB-F7DDF2950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523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Oval 81">
              <a:extLst>
                <a:ext uri="{FF2B5EF4-FFF2-40B4-BE49-F238E27FC236}">
                  <a16:creationId xmlns:a16="http://schemas.microsoft.com/office/drawing/2014/main" id="{02A0377C-1E43-45A0-A728-D978E68D5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" name="Line 82">
              <a:extLst>
                <a:ext uri="{FF2B5EF4-FFF2-40B4-BE49-F238E27FC236}">
                  <a16:creationId xmlns:a16="http://schemas.microsoft.com/office/drawing/2014/main" id="{19923A48-74EA-4EE9-9575-E5D2AA247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2704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" name="Line 83">
              <a:extLst>
                <a:ext uri="{FF2B5EF4-FFF2-40B4-BE49-F238E27FC236}">
                  <a16:creationId xmlns:a16="http://schemas.microsoft.com/office/drawing/2014/main" id="{CA591C03-0D86-4842-9630-2BFA2EC24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59"/>
              <a:ext cx="726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Line 84">
              <a:extLst>
                <a:ext uri="{FF2B5EF4-FFF2-40B4-BE49-F238E27FC236}">
                  <a16:creationId xmlns:a16="http://schemas.microsoft.com/office/drawing/2014/main" id="{33F62FC5-CFB4-47C0-A406-B863157B6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2" y="2659"/>
              <a:ext cx="726" cy="5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" name="Oval 85">
              <a:extLst>
                <a:ext uri="{FF2B5EF4-FFF2-40B4-BE49-F238E27FC236}">
                  <a16:creationId xmlns:a16="http://schemas.microsoft.com/office/drawing/2014/main" id="{336CBD02-DE5C-4470-BF2C-108533170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67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树的搜索策略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广度优先搜索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深度优先搜索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99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树的搜索策略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广度优先搜索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1. </a:t>
            </a:r>
            <a:r>
              <a:rPr lang="zh-CN" altLang="en-US" dirty="0">
                <a:latin typeface="Arial" charset="0"/>
                <a:ea typeface="黑体" pitchFamily="2" charset="-122"/>
              </a:rPr>
              <a:t>构造由根组成的队列</a:t>
            </a:r>
            <a:r>
              <a:rPr lang="en-US" altLang="zh-CN" dirty="0">
                <a:latin typeface="Arial" charset="0"/>
                <a:ea typeface="黑体" pitchFamily="2" charset="-122"/>
              </a:rPr>
              <a:t>Q</a:t>
            </a:r>
            <a:r>
              <a:rPr lang="zh-CN" altLang="en-US" dirty="0">
                <a:latin typeface="Arial" charset="0"/>
                <a:ea typeface="黑体" pitchFamily="2" charset="-122"/>
              </a:rPr>
              <a:t>；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2. If  Q </a:t>
            </a:r>
            <a:r>
              <a:rPr lang="zh-CN" altLang="en-US" dirty="0">
                <a:latin typeface="Arial" charset="0"/>
                <a:ea typeface="黑体" pitchFamily="2" charset="-122"/>
              </a:rPr>
              <a:t>的第一个元素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是目标节点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3. </a:t>
            </a:r>
            <a:r>
              <a:rPr lang="zh-CN" altLang="en-US" dirty="0">
                <a:latin typeface="Arial" charset="0"/>
                <a:ea typeface="黑体" pitchFamily="2" charset="-122"/>
              </a:rPr>
              <a:t>从</a:t>
            </a:r>
            <a:r>
              <a:rPr lang="en-US" altLang="zh-CN" dirty="0">
                <a:latin typeface="Arial" charset="0"/>
                <a:ea typeface="黑体" pitchFamily="2" charset="-122"/>
              </a:rPr>
              <a:t>Q</a:t>
            </a:r>
            <a:r>
              <a:rPr lang="zh-CN" altLang="en-US" dirty="0">
                <a:latin typeface="Arial" charset="0"/>
                <a:ea typeface="黑体" pitchFamily="2" charset="-122"/>
              </a:rPr>
              <a:t>中删除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，把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的所有子节点加入</a:t>
            </a:r>
            <a:r>
              <a:rPr lang="en-US" altLang="zh-CN" dirty="0">
                <a:latin typeface="Arial" charset="0"/>
                <a:ea typeface="黑体" pitchFamily="2" charset="-122"/>
              </a:rPr>
              <a:t>Q</a:t>
            </a:r>
            <a:r>
              <a:rPr lang="zh-CN" altLang="en-US" dirty="0">
                <a:latin typeface="Arial" charset="0"/>
                <a:ea typeface="黑体" pitchFamily="2" charset="-122"/>
              </a:rPr>
              <a:t>的末尾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4. If  Q</a:t>
            </a:r>
            <a:r>
              <a:rPr lang="zh-CN" altLang="en-US" dirty="0">
                <a:latin typeface="Arial" charset="0"/>
                <a:ea typeface="黑体" pitchFamily="2" charset="-122"/>
              </a:rPr>
              <a:t>空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</a:t>
            </a:r>
            <a:r>
              <a:rPr lang="zh-CN" altLang="en-US" dirty="0">
                <a:latin typeface="Arial" charset="0"/>
                <a:ea typeface="黑体" pitchFamily="2" charset="-122"/>
              </a:rPr>
              <a:t>失败   </a:t>
            </a:r>
            <a:r>
              <a:rPr lang="en-US" altLang="zh-CN" dirty="0">
                <a:latin typeface="Arial" charset="0"/>
                <a:ea typeface="黑体" pitchFamily="2" charset="-122"/>
              </a:rPr>
              <a:t>Else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dirty="0">
                <a:latin typeface="Arial" charset="0"/>
                <a:ea typeface="黑体" pitchFamily="2" charset="-122"/>
              </a:rPr>
              <a:t> 2.</a:t>
            </a: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18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>
                <a:latin typeface="Arial" charset="0"/>
                <a:ea typeface="黑体" pitchFamily="2" charset="-122"/>
              </a:rPr>
              <a:t>数码问题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广度优先搜索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97" name="Rectangle 60">
            <a:extLst>
              <a:ext uri="{FF2B5EF4-FFF2-40B4-BE49-F238E27FC236}">
                <a16:creationId xmlns:a16="http://schemas.microsoft.com/office/drawing/2014/main" id="{12DD40E7-F0B0-40E4-AE1D-F06D551DC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830" y="1904191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98" name="Line 61">
            <a:extLst>
              <a:ext uri="{FF2B5EF4-FFF2-40B4-BE49-F238E27FC236}">
                <a16:creationId xmlns:a16="http://schemas.microsoft.com/office/drawing/2014/main" id="{33BD0FFD-4CF0-4BAC-9F22-4C35EC224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830" y="2290232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99" name="Line 62">
            <a:extLst>
              <a:ext uri="{FF2B5EF4-FFF2-40B4-BE49-F238E27FC236}">
                <a16:creationId xmlns:a16="http://schemas.microsoft.com/office/drawing/2014/main" id="{199811E8-DCCD-4313-8E99-76F800B3C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830" y="2676273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0" name="Line 63">
            <a:extLst>
              <a:ext uri="{FF2B5EF4-FFF2-40B4-BE49-F238E27FC236}">
                <a16:creationId xmlns:a16="http://schemas.microsoft.com/office/drawing/2014/main" id="{E43D0B4D-C543-4F58-B798-0DEA743CA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689" y="1904191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1" name="Line 64">
            <a:extLst>
              <a:ext uri="{FF2B5EF4-FFF2-40B4-BE49-F238E27FC236}">
                <a16:creationId xmlns:a16="http://schemas.microsoft.com/office/drawing/2014/main" id="{DA501757-0B99-4CE5-8FBF-3AF418F56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4854" y="1904191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2" name="Text Box 65">
            <a:extLst>
              <a:ext uri="{FF2B5EF4-FFF2-40B4-BE49-F238E27FC236}">
                <a16:creationId xmlns:a16="http://schemas.microsoft.com/office/drawing/2014/main" id="{4D963616-9588-46C3-B7E0-7A0B06D05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445" y="1869904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3" name="Text Box 66">
            <a:extLst>
              <a:ext uri="{FF2B5EF4-FFF2-40B4-BE49-F238E27FC236}">
                <a16:creationId xmlns:a16="http://schemas.microsoft.com/office/drawing/2014/main" id="{4F45E3EC-8E36-4EF5-9C9D-2552D9111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07" y="2272454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4" name="Text Box 67">
            <a:extLst>
              <a:ext uri="{FF2B5EF4-FFF2-40B4-BE49-F238E27FC236}">
                <a16:creationId xmlns:a16="http://schemas.microsoft.com/office/drawing/2014/main" id="{42C7FDE3-068E-473E-9E9C-FD087C4A2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445" y="2276263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5" name="Text Box 68">
            <a:extLst>
              <a:ext uri="{FF2B5EF4-FFF2-40B4-BE49-F238E27FC236}">
                <a16:creationId xmlns:a16="http://schemas.microsoft.com/office/drawing/2014/main" id="{CDD29598-6703-4E43-B73F-957FF5AE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231" y="2276263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6" name="Text Box 69">
            <a:extLst>
              <a:ext uri="{FF2B5EF4-FFF2-40B4-BE49-F238E27FC236}">
                <a16:creationId xmlns:a16="http://schemas.microsoft.com/office/drawing/2014/main" id="{9A7F2219-86A7-4217-900C-2A3291FA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079" y="2621668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7" name="Text Box 70">
            <a:extLst>
              <a:ext uri="{FF2B5EF4-FFF2-40B4-BE49-F238E27FC236}">
                <a16:creationId xmlns:a16="http://schemas.microsoft.com/office/drawing/2014/main" id="{FF9DBCF0-1DA5-424B-959A-12040D4E7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445" y="2621668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8" name="Text Box 71">
            <a:extLst>
              <a:ext uri="{FF2B5EF4-FFF2-40B4-BE49-F238E27FC236}">
                <a16:creationId xmlns:a16="http://schemas.microsoft.com/office/drawing/2014/main" id="{37C3337F-9079-4ABF-988C-16D11EE8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07" y="2621668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9" name="Text Box 72">
            <a:extLst>
              <a:ext uri="{FF2B5EF4-FFF2-40B4-BE49-F238E27FC236}">
                <a16:creationId xmlns:a16="http://schemas.microsoft.com/office/drawing/2014/main" id="{EEA657C4-8DF6-46A5-9560-095FFEFC0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231" y="1869904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4" name="Rectangle 87">
            <a:extLst>
              <a:ext uri="{FF2B5EF4-FFF2-40B4-BE49-F238E27FC236}">
                <a16:creationId xmlns:a16="http://schemas.microsoft.com/office/drawing/2014/main" id="{C9B2B3D1-EDB2-4F39-BE5C-F59E05CB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534" y="351692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85" name="Line 88">
            <a:extLst>
              <a:ext uri="{FF2B5EF4-FFF2-40B4-BE49-F238E27FC236}">
                <a16:creationId xmlns:a16="http://schemas.microsoft.com/office/drawing/2014/main" id="{9A9E1366-86D0-4C72-BA17-05EC858C2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534" y="390297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6" name="Line 89">
            <a:extLst>
              <a:ext uri="{FF2B5EF4-FFF2-40B4-BE49-F238E27FC236}">
                <a16:creationId xmlns:a16="http://schemas.microsoft.com/office/drawing/2014/main" id="{0F8864BC-8E1B-4856-86F7-21BCE31A7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6534" y="428901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7" name="Line 90">
            <a:extLst>
              <a:ext uri="{FF2B5EF4-FFF2-40B4-BE49-F238E27FC236}">
                <a16:creationId xmlns:a16="http://schemas.microsoft.com/office/drawing/2014/main" id="{520AA4E9-90DD-45DA-9FF0-71C1F6675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1393" y="351692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8" name="Line 91">
            <a:extLst>
              <a:ext uri="{FF2B5EF4-FFF2-40B4-BE49-F238E27FC236}">
                <a16:creationId xmlns:a16="http://schemas.microsoft.com/office/drawing/2014/main" id="{5D261A6E-C5C7-41BD-A06B-11AC8B0E6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558" y="351692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9" name="Text Box 92">
            <a:extLst>
              <a:ext uri="{FF2B5EF4-FFF2-40B4-BE49-F238E27FC236}">
                <a16:creationId xmlns:a16="http://schemas.microsoft.com/office/drawing/2014/main" id="{E25BCDE6-04CF-46BE-9D14-81C04E59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678" y="348518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0" name="Text Box 93">
            <a:extLst>
              <a:ext uri="{FF2B5EF4-FFF2-40B4-BE49-F238E27FC236}">
                <a16:creationId xmlns:a16="http://schemas.microsoft.com/office/drawing/2014/main" id="{7E35DCE8-7EA3-466E-9192-768648DD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11" y="388519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1" name="Text Box 94">
            <a:extLst>
              <a:ext uri="{FF2B5EF4-FFF2-40B4-BE49-F238E27FC236}">
                <a16:creationId xmlns:a16="http://schemas.microsoft.com/office/drawing/2014/main" id="{901620AC-C7A1-4B4C-BEA9-002E6293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149" y="388900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92" name="Text Box 95">
            <a:extLst>
              <a:ext uri="{FF2B5EF4-FFF2-40B4-BE49-F238E27FC236}">
                <a16:creationId xmlns:a16="http://schemas.microsoft.com/office/drawing/2014/main" id="{78D9C476-CFF7-4F09-84B7-EAFFCE2D2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935" y="388900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3" name="Text Box 96">
            <a:extLst>
              <a:ext uri="{FF2B5EF4-FFF2-40B4-BE49-F238E27FC236}">
                <a16:creationId xmlns:a16="http://schemas.microsoft.com/office/drawing/2014/main" id="{A813B3F7-0D84-477D-8512-C5CCEF8E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783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4" name="Text Box 97">
            <a:extLst>
              <a:ext uri="{FF2B5EF4-FFF2-40B4-BE49-F238E27FC236}">
                <a16:creationId xmlns:a16="http://schemas.microsoft.com/office/drawing/2014/main" id="{DF7E7ECF-0AFA-4550-AE54-EB01FC53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149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5" name="Text Box 98">
            <a:extLst>
              <a:ext uri="{FF2B5EF4-FFF2-40B4-BE49-F238E27FC236}">
                <a16:creationId xmlns:a16="http://schemas.microsoft.com/office/drawing/2014/main" id="{4222DC54-76E6-4657-AAA5-94CB9C6F8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911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" name="Text Box 99">
            <a:extLst>
              <a:ext uri="{FF2B5EF4-FFF2-40B4-BE49-F238E27FC236}">
                <a16:creationId xmlns:a16="http://schemas.microsoft.com/office/drawing/2014/main" id="{316BD9D4-A136-4CE2-A814-658E96A4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935" y="34826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" name="Rectangle 101">
            <a:extLst>
              <a:ext uri="{FF2B5EF4-FFF2-40B4-BE49-F238E27FC236}">
                <a16:creationId xmlns:a16="http://schemas.microsoft.com/office/drawing/2014/main" id="{7385E196-A21E-4F93-836F-964C8775B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308" y="351692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72" name="Line 102">
            <a:extLst>
              <a:ext uri="{FF2B5EF4-FFF2-40B4-BE49-F238E27FC236}">
                <a16:creationId xmlns:a16="http://schemas.microsoft.com/office/drawing/2014/main" id="{65958A22-C719-457A-87A7-FA206A398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3308" y="390297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3" name="Line 103">
            <a:extLst>
              <a:ext uri="{FF2B5EF4-FFF2-40B4-BE49-F238E27FC236}">
                <a16:creationId xmlns:a16="http://schemas.microsoft.com/office/drawing/2014/main" id="{05537847-FB38-4648-8D84-6EF9E4207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3308" y="428901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4" name="Line 104">
            <a:extLst>
              <a:ext uri="{FF2B5EF4-FFF2-40B4-BE49-F238E27FC236}">
                <a16:creationId xmlns:a16="http://schemas.microsoft.com/office/drawing/2014/main" id="{0D7232C4-5085-439B-8693-EB8279965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8167" y="351692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5" name="Line 105">
            <a:extLst>
              <a:ext uri="{FF2B5EF4-FFF2-40B4-BE49-F238E27FC236}">
                <a16:creationId xmlns:a16="http://schemas.microsoft.com/office/drawing/2014/main" id="{16016573-F323-40AA-A3D4-7FEE90767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332" y="351692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6" name="Text Box 106">
            <a:extLst>
              <a:ext uri="{FF2B5EF4-FFF2-40B4-BE49-F238E27FC236}">
                <a16:creationId xmlns:a16="http://schemas.microsoft.com/office/drawing/2014/main" id="{B24A54D0-8B33-470C-990A-BA2AB95BE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696" y="348518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" name="Text Box 107">
            <a:extLst>
              <a:ext uri="{FF2B5EF4-FFF2-40B4-BE49-F238E27FC236}">
                <a16:creationId xmlns:a16="http://schemas.microsoft.com/office/drawing/2014/main" id="{ACF2B0F1-52AC-417E-B46F-9E995B25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685" y="34826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" name="Text Box 108">
            <a:extLst>
              <a:ext uri="{FF2B5EF4-FFF2-40B4-BE49-F238E27FC236}">
                <a16:creationId xmlns:a16="http://schemas.microsoft.com/office/drawing/2014/main" id="{451A64D4-448C-41E5-AEA8-6A9D9F89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923" y="388900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9" name="Text Box 109">
            <a:extLst>
              <a:ext uri="{FF2B5EF4-FFF2-40B4-BE49-F238E27FC236}">
                <a16:creationId xmlns:a16="http://schemas.microsoft.com/office/drawing/2014/main" id="{21464815-25B5-4602-85FF-12B40ED5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709" y="388900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0" name="Text Box 110">
            <a:extLst>
              <a:ext uri="{FF2B5EF4-FFF2-40B4-BE49-F238E27FC236}">
                <a16:creationId xmlns:a16="http://schemas.microsoft.com/office/drawing/2014/main" id="{AD7FD79A-5040-4833-9447-EE4C646B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3557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" name="Text Box 111">
            <a:extLst>
              <a:ext uri="{FF2B5EF4-FFF2-40B4-BE49-F238E27FC236}">
                <a16:creationId xmlns:a16="http://schemas.microsoft.com/office/drawing/2014/main" id="{84250F26-809B-4260-A88D-5797581AC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923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" name="Text Box 112">
            <a:extLst>
              <a:ext uri="{FF2B5EF4-FFF2-40B4-BE49-F238E27FC236}">
                <a16:creationId xmlns:a16="http://schemas.microsoft.com/office/drawing/2014/main" id="{C32CDB91-5635-49DE-B244-5CA5EDFD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685" y="423440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3" name="Text Box 113">
            <a:extLst>
              <a:ext uri="{FF2B5EF4-FFF2-40B4-BE49-F238E27FC236}">
                <a16:creationId xmlns:a16="http://schemas.microsoft.com/office/drawing/2014/main" id="{DDF0B6CF-ED92-4578-BE71-A1F2A808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709" y="34826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" name="Rectangle 115">
            <a:extLst>
              <a:ext uri="{FF2B5EF4-FFF2-40B4-BE49-F238E27FC236}">
                <a16:creationId xmlns:a16="http://schemas.microsoft.com/office/drawing/2014/main" id="{525D1CED-055B-4C7B-8281-7866822D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243" y="529728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9" name="Line 116">
            <a:extLst>
              <a:ext uri="{FF2B5EF4-FFF2-40B4-BE49-F238E27FC236}">
                <a16:creationId xmlns:a16="http://schemas.microsoft.com/office/drawing/2014/main" id="{DC248832-C63C-460D-AD17-E28228302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5243" y="568333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0" name="Line 117">
            <a:extLst>
              <a:ext uri="{FF2B5EF4-FFF2-40B4-BE49-F238E27FC236}">
                <a16:creationId xmlns:a16="http://schemas.microsoft.com/office/drawing/2014/main" id="{ECE26184-15C8-4CB6-85BA-1BA36D77B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5243" y="606937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1" name="Line 118">
            <a:extLst>
              <a:ext uri="{FF2B5EF4-FFF2-40B4-BE49-F238E27FC236}">
                <a16:creationId xmlns:a16="http://schemas.microsoft.com/office/drawing/2014/main" id="{A1F16C8B-E38F-4F5B-B1E2-0742DD3CF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0102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2" name="Line 119">
            <a:extLst>
              <a:ext uri="{FF2B5EF4-FFF2-40B4-BE49-F238E27FC236}">
                <a16:creationId xmlns:a16="http://schemas.microsoft.com/office/drawing/2014/main" id="{94132F1E-7E8C-4CA4-92CD-D39C16761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6267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63" name="Text Box 120">
            <a:extLst>
              <a:ext uri="{FF2B5EF4-FFF2-40B4-BE49-F238E27FC236}">
                <a16:creationId xmlns:a16="http://schemas.microsoft.com/office/drawing/2014/main" id="{77D803D5-0DAC-4B04-ABB3-0C330871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631" y="52655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4" name="Text Box 121">
            <a:extLst>
              <a:ext uri="{FF2B5EF4-FFF2-40B4-BE49-F238E27FC236}">
                <a16:creationId xmlns:a16="http://schemas.microsoft.com/office/drawing/2014/main" id="{19E87573-97CE-4C93-86C4-A86F47B57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620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" name="Text Box 122">
            <a:extLst>
              <a:ext uri="{FF2B5EF4-FFF2-40B4-BE49-F238E27FC236}">
                <a16:creationId xmlns:a16="http://schemas.microsoft.com/office/drawing/2014/main" id="{07A34739-F34C-4003-AD7C-D731336A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080" y="566936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6" name="Text Box 123">
            <a:extLst>
              <a:ext uri="{FF2B5EF4-FFF2-40B4-BE49-F238E27FC236}">
                <a16:creationId xmlns:a16="http://schemas.microsoft.com/office/drawing/2014/main" id="{79849F32-DA31-4CD9-BAA7-8BBD6381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644" y="566936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" name="Text Box 124">
            <a:extLst>
              <a:ext uri="{FF2B5EF4-FFF2-40B4-BE49-F238E27FC236}">
                <a16:creationId xmlns:a16="http://schemas.microsoft.com/office/drawing/2014/main" id="{B821AA36-89BA-4E1E-965F-A37028681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492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8" name="Text Box 125">
            <a:extLst>
              <a:ext uri="{FF2B5EF4-FFF2-40B4-BE49-F238E27FC236}">
                <a16:creationId xmlns:a16="http://schemas.microsoft.com/office/drawing/2014/main" id="{687BEECD-0A0C-4D3C-8E2F-1A017720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858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" name="Text Box 126">
            <a:extLst>
              <a:ext uri="{FF2B5EF4-FFF2-40B4-BE49-F238E27FC236}">
                <a16:creationId xmlns:a16="http://schemas.microsoft.com/office/drawing/2014/main" id="{CF76ECE8-9D7A-44A0-B943-A56B91A75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620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" name="Text Box 127">
            <a:extLst>
              <a:ext uri="{FF2B5EF4-FFF2-40B4-BE49-F238E27FC236}">
                <a16:creationId xmlns:a16="http://schemas.microsoft.com/office/drawing/2014/main" id="{83317D8D-2C58-4110-8B1F-8FCB84488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644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" name="Rectangle 128">
            <a:extLst>
              <a:ext uri="{FF2B5EF4-FFF2-40B4-BE49-F238E27FC236}">
                <a16:creationId xmlns:a16="http://schemas.microsoft.com/office/drawing/2014/main" id="{41CE0AFD-A5CA-49C3-92E1-31EE413B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211" y="529728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46" name="Line 129">
            <a:extLst>
              <a:ext uri="{FF2B5EF4-FFF2-40B4-BE49-F238E27FC236}">
                <a16:creationId xmlns:a16="http://schemas.microsoft.com/office/drawing/2014/main" id="{A8DC4119-FC34-4B2A-8145-DF4159FE9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0211" y="568333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7" name="Line 130">
            <a:extLst>
              <a:ext uri="{FF2B5EF4-FFF2-40B4-BE49-F238E27FC236}">
                <a16:creationId xmlns:a16="http://schemas.microsoft.com/office/drawing/2014/main" id="{104D6B52-A871-4780-802A-7E184A40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0211" y="606937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8" name="Line 131">
            <a:extLst>
              <a:ext uri="{FF2B5EF4-FFF2-40B4-BE49-F238E27FC236}">
                <a16:creationId xmlns:a16="http://schemas.microsoft.com/office/drawing/2014/main" id="{73BAC227-E370-4482-A856-0722E8D05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5070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9" name="Line 132">
            <a:extLst>
              <a:ext uri="{FF2B5EF4-FFF2-40B4-BE49-F238E27FC236}">
                <a16:creationId xmlns:a16="http://schemas.microsoft.com/office/drawing/2014/main" id="{A78F6EC1-90AE-4B39-B36F-3754CAAA8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235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50" name="Text Box 133">
            <a:extLst>
              <a:ext uri="{FF2B5EF4-FFF2-40B4-BE49-F238E27FC236}">
                <a16:creationId xmlns:a16="http://schemas.microsoft.com/office/drawing/2014/main" id="{8EDBB076-7CB1-4210-B4AF-5A6B4384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599" y="52655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" name="Text Box 134">
            <a:extLst>
              <a:ext uri="{FF2B5EF4-FFF2-40B4-BE49-F238E27FC236}">
                <a16:creationId xmlns:a16="http://schemas.microsoft.com/office/drawing/2014/main" id="{D2BEFF09-3BC1-4909-BC37-72CEC5EE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588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" name="Text Box 135">
            <a:extLst>
              <a:ext uri="{FF2B5EF4-FFF2-40B4-BE49-F238E27FC236}">
                <a16:creationId xmlns:a16="http://schemas.microsoft.com/office/drawing/2014/main" id="{E6EC6286-20AA-4B93-A239-DF15816BE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826" y="566936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3" name="Text Box 136">
            <a:extLst>
              <a:ext uri="{FF2B5EF4-FFF2-40B4-BE49-F238E27FC236}">
                <a16:creationId xmlns:a16="http://schemas.microsoft.com/office/drawing/2014/main" id="{D36E294E-739A-437A-BE76-47BBEA3A2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612" y="566936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" name="Text Box 137">
            <a:extLst>
              <a:ext uri="{FF2B5EF4-FFF2-40B4-BE49-F238E27FC236}">
                <a16:creationId xmlns:a16="http://schemas.microsoft.com/office/drawing/2014/main" id="{CB35CF0B-4EDF-499C-ABD1-4C1D1C88C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460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5" name="Text Box 138">
            <a:extLst>
              <a:ext uri="{FF2B5EF4-FFF2-40B4-BE49-F238E27FC236}">
                <a16:creationId xmlns:a16="http://schemas.microsoft.com/office/drawing/2014/main" id="{90BFD591-D4A9-491F-B800-68E9B9444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826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6" name="Text Box 139">
            <a:extLst>
              <a:ext uri="{FF2B5EF4-FFF2-40B4-BE49-F238E27FC236}">
                <a16:creationId xmlns:a16="http://schemas.microsoft.com/office/drawing/2014/main" id="{2DBE1318-DFF8-4C25-8824-714F2558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588" y="566936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7" name="Text Box 140">
            <a:extLst>
              <a:ext uri="{FF2B5EF4-FFF2-40B4-BE49-F238E27FC236}">
                <a16:creationId xmlns:a16="http://schemas.microsoft.com/office/drawing/2014/main" id="{37210BCC-4651-4151-8E0F-6620F1B02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612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2" name="Rectangle 145">
            <a:extLst>
              <a:ext uri="{FF2B5EF4-FFF2-40B4-BE49-F238E27FC236}">
                <a16:creationId xmlns:a16="http://schemas.microsoft.com/office/drawing/2014/main" id="{C6C3CE04-0093-4D8F-A077-8C055E23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908" y="5297289"/>
            <a:ext cx="1185883" cy="1158124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33" name="Line 146">
            <a:extLst>
              <a:ext uri="{FF2B5EF4-FFF2-40B4-BE49-F238E27FC236}">
                <a16:creationId xmlns:a16="http://schemas.microsoft.com/office/drawing/2014/main" id="{953C2A5F-299D-426A-9519-EB3D7F931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908" y="5683330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4" name="Line 147">
            <a:extLst>
              <a:ext uri="{FF2B5EF4-FFF2-40B4-BE49-F238E27FC236}">
                <a16:creationId xmlns:a16="http://schemas.microsoft.com/office/drawing/2014/main" id="{A6C0CBB1-8DE5-4868-99C0-1CBAC5186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908" y="6069371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5" name="Line 148">
            <a:extLst>
              <a:ext uri="{FF2B5EF4-FFF2-40B4-BE49-F238E27FC236}">
                <a16:creationId xmlns:a16="http://schemas.microsoft.com/office/drawing/2014/main" id="{4B3CEEA0-C877-4685-8D7D-8707C9C5B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767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6" name="Line 149">
            <a:extLst>
              <a:ext uri="{FF2B5EF4-FFF2-40B4-BE49-F238E27FC236}">
                <a16:creationId xmlns:a16="http://schemas.microsoft.com/office/drawing/2014/main" id="{20EBFC9A-B4A3-42C9-AA82-829F71F3A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6932" y="5297289"/>
            <a:ext cx="0" cy="1158124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37" name="Text Box 150">
            <a:extLst>
              <a:ext uri="{FF2B5EF4-FFF2-40B4-BE49-F238E27FC236}">
                <a16:creationId xmlns:a16="http://schemas.microsoft.com/office/drawing/2014/main" id="{929683F2-5F24-44B1-A9E9-7F528A9C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052" y="526554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" name="Text Box 151">
            <a:extLst>
              <a:ext uri="{FF2B5EF4-FFF2-40B4-BE49-F238E27FC236}">
                <a16:creationId xmlns:a16="http://schemas.microsoft.com/office/drawing/2014/main" id="{110FE17F-62A4-4633-8559-DBA3BD908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285" y="566555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" name="Text Box 152">
            <a:extLst>
              <a:ext uri="{FF2B5EF4-FFF2-40B4-BE49-F238E27FC236}">
                <a16:creationId xmlns:a16="http://schemas.microsoft.com/office/drawing/2014/main" id="{5E260F82-0529-46EE-8DA8-26EB22617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523" y="5669361"/>
            <a:ext cx="319025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0" name="Text Box 153">
            <a:extLst>
              <a:ext uri="{FF2B5EF4-FFF2-40B4-BE49-F238E27FC236}">
                <a16:creationId xmlns:a16="http://schemas.microsoft.com/office/drawing/2014/main" id="{5FE37C59-A89A-4BAB-99DD-04B63F64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309" y="5669361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" name="Text Box 154">
            <a:extLst>
              <a:ext uri="{FF2B5EF4-FFF2-40B4-BE49-F238E27FC236}">
                <a16:creationId xmlns:a16="http://schemas.microsoft.com/office/drawing/2014/main" id="{6EBB90F8-A9A6-4199-BBBD-5265429C6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157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2" name="Text Box 155">
            <a:extLst>
              <a:ext uri="{FF2B5EF4-FFF2-40B4-BE49-F238E27FC236}">
                <a16:creationId xmlns:a16="http://schemas.microsoft.com/office/drawing/2014/main" id="{51BC7FF8-AA7C-42BC-AE18-BFF17DA58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523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3" name="Text Box 156">
            <a:extLst>
              <a:ext uri="{FF2B5EF4-FFF2-40B4-BE49-F238E27FC236}">
                <a16:creationId xmlns:a16="http://schemas.microsoft.com/office/drawing/2014/main" id="{921F08DC-8EFA-4CD7-B770-37E3F60E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285" y="6014766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4" name="Text Box 157">
            <a:extLst>
              <a:ext uri="{FF2B5EF4-FFF2-40B4-BE49-F238E27FC236}">
                <a16:creationId xmlns:a16="http://schemas.microsoft.com/office/drawing/2014/main" id="{9AB956AF-29B4-4235-A886-657806D4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379" y="5263002"/>
            <a:ext cx="338637" cy="46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Rectangle 159">
            <a:extLst>
              <a:ext uri="{FF2B5EF4-FFF2-40B4-BE49-F238E27FC236}">
                <a16:creationId xmlns:a16="http://schemas.microsoft.com/office/drawing/2014/main" id="{65F25C0C-6A6A-4788-A3B9-10D2327F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245221"/>
            <a:ext cx="1185883" cy="1158122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sp>
        <p:nvSpPr>
          <p:cNvPr id="20" name="Line 160">
            <a:extLst>
              <a:ext uri="{FF2B5EF4-FFF2-40B4-BE49-F238E27FC236}">
                <a16:creationId xmlns:a16="http://schemas.microsoft.com/office/drawing/2014/main" id="{4E711C18-F454-4DE4-9053-D954A2B27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632" y="5631262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1" name="Line 161">
            <a:extLst>
              <a:ext uri="{FF2B5EF4-FFF2-40B4-BE49-F238E27FC236}">
                <a16:creationId xmlns:a16="http://schemas.microsoft.com/office/drawing/2014/main" id="{A3C4FD88-C1D4-421E-960C-89E1897D6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632" y="6017303"/>
            <a:ext cx="1185883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2" name="Line 162">
            <a:extLst>
              <a:ext uri="{FF2B5EF4-FFF2-40B4-BE49-F238E27FC236}">
                <a16:creationId xmlns:a16="http://schemas.microsoft.com/office/drawing/2014/main" id="{171ADD13-3266-4EC5-B86B-794B085BB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491" y="5245221"/>
            <a:ext cx="0" cy="115812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3" name="Line 163">
            <a:extLst>
              <a:ext uri="{FF2B5EF4-FFF2-40B4-BE49-F238E27FC236}">
                <a16:creationId xmlns:a16="http://schemas.microsoft.com/office/drawing/2014/main" id="{3541B873-45E8-4790-A10F-756C93BF5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0656" y="5245221"/>
            <a:ext cx="0" cy="115812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4" name="Text Box 164">
            <a:extLst>
              <a:ext uri="{FF2B5EF4-FFF2-40B4-BE49-F238E27FC236}">
                <a16:creationId xmlns:a16="http://schemas.microsoft.com/office/drawing/2014/main" id="{A2602617-1F26-4F03-9E44-B35DF3138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776" y="5213475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" name="Text Box 165">
            <a:extLst>
              <a:ext uri="{FF2B5EF4-FFF2-40B4-BE49-F238E27FC236}">
                <a16:creationId xmlns:a16="http://schemas.microsoft.com/office/drawing/2014/main" id="{BE3B25B7-90C0-4699-982B-E83967542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009" y="5613484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Text Box 166">
            <a:extLst>
              <a:ext uri="{FF2B5EF4-FFF2-40B4-BE49-F238E27FC236}">
                <a16:creationId xmlns:a16="http://schemas.microsoft.com/office/drawing/2014/main" id="{AE12FDDD-38B5-490B-9BF6-166771316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247" y="5217284"/>
            <a:ext cx="319025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" name="Text Box 167">
            <a:extLst>
              <a:ext uri="{FF2B5EF4-FFF2-40B4-BE49-F238E27FC236}">
                <a16:creationId xmlns:a16="http://schemas.microsoft.com/office/drawing/2014/main" id="{2960AA64-F026-4347-86A4-3D547201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033" y="5617293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Text Box 168">
            <a:extLst>
              <a:ext uri="{FF2B5EF4-FFF2-40B4-BE49-F238E27FC236}">
                <a16:creationId xmlns:a16="http://schemas.microsoft.com/office/drawing/2014/main" id="{59CDB839-7075-4D7B-B47A-F72D5B6C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881" y="5962698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" name="Text Box 169">
            <a:extLst>
              <a:ext uri="{FF2B5EF4-FFF2-40B4-BE49-F238E27FC236}">
                <a16:creationId xmlns:a16="http://schemas.microsoft.com/office/drawing/2014/main" id="{B117FB44-0DE1-4159-8142-5D66F9130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247" y="5962698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0" name="Text Box 170">
            <a:extLst>
              <a:ext uri="{FF2B5EF4-FFF2-40B4-BE49-F238E27FC236}">
                <a16:creationId xmlns:a16="http://schemas.microsoft.com/office/drawing/2014/main" id="{D5E33CFC-6976-4236-90A4-4B1E2D0C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009" y="5962698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" name="Text Box 171">
            <a:extLst>
              <a:ext uri="{FF2B5EF4-FFF2-40B4-BE49-F238E27FC236}">
                <a16:creationId xmlns:a16="http://schemas.microsoft.com/office/drawing/2014/main" id="{B6CA7321-5ECF-4C09-B6F4-83A50F5A4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033" y="5210935"/>
            <a:ext cx="338637" cy="462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" name="Line 175">
            <a:extLst>
              <a:ext uri="{FF2B5EF4-FFF2-40B4-BE49-F238E27FC236}">
                <a16:creationId xmlns:a16="http://schemas.microsoft.com/office/drawing/2014/main" id="{28B3B97E-5B37-4DA2-A962-E38185252A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0130" y="2619128"/>
            <a:ext cx="1363701" cy="9219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4" name="Line 176">
            <a:extLst>
              <a:ext uri="{FF2B5EF4-FFF2-40B4-BE49-F238E27FC236}">
                <a16:creationId xmlns:a16="http://schemas.microsoft.com/office/drawing/2014/main" id="{70BAF19E-5CB9-46E7-82F6-F71399773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9713" y="2619128"/>
            <a:ext cx="1246027" cy="9219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5" name="Line 177">
            <a:extLst>
              <a:ext uri="{FF2B5EF4-FFF2-40B4-BE49-F238E27FC236}">
                <a16:creationId xmlns:a16="http://schemas.microsoft.com/office/drawing/2014/main" id="{31C97D5F-27B9-46E1-B6B3-4EB9EEA76A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4247" y="4404567"/>
            <a:ext cx="592287" cy="86478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Line 178">
            <a:extLst>
              <a:ext uri="{FF2B5EF4-FFF2-40B4-BE49-F238E27FC236}">
                <a16:creationId xmlns:a16="http://schemas.microsoft.com/office/drawing/2014/main" id="{B2985F00-F994-4025-B30B-9CE29F2C3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2418" y="4404567"/>
            <a:ext cx="474614" cy="9219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7" name="Line 179">
            <a:extLst>
              <a:ext uri="{FF2B5EF4-FFF2-40B4-BE49-F238E27FC236}">
                <a16:creationId xmlns:a16="http://schemas.microsoft.com/office/drawing/2014/main" id="{6679C96E-78BA-4198-8350-B076139DB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8694" y="4462981"/>
            <a:ext cx="474614" cy="86351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8" name="Line 180">
            <a:extLst>
              <a:ext uri="{FF2B5EF4-FFF2-40B4-BE49-F238E27FC236}">
                <a16:creationId xmlns:a16="http://schemas.microsoft.com/office/drawing/2014/main" id="{60E80B14-178E-4A96-B8C4-101F9369D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9192" y="4404567"/>
            <a:ext cx="474614" cy="9219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77393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树的搜索策略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深度优先搜索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1. </a:t>
            </a:r>
            <a:r>
              <a:rPr lang="zh-CN" altLang="en-US" dirty="0">
                <a:latin typeface="Arial" charset="0"/>
                <a:ea typeface="黑体" pitchFamily="2" charset="-122"/>
              </a:rPr>
              <a:t>构造一个由根构成的单元素栈</a:t>
            </a:r>
            <a:r>
              <a:rPr lang="en-US" altLang="zh-CN" dirty="0">
                <a:latin typeface="Arial" charset="0"/>
                <a:ea typeface="黑体" pitchFamily="2" charset="-122"/>
              </a:rPr>
              <a:t>S;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2. If  Top(S)</a:t>
            </a:r>
            <a:r>
              <a:rPr lang="zh-CN" altLang="en-US" dirty="0">
                <a:latin typeface="Arial" charset="0"/>
                <a:ea typeface="黑体" pitchFamily="2" charset="-122"/>
              </a:rPr>
              <a:t>是目标节点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3. Pop(S),  </a:t>
            </a:r>
            <a:r>
              <a:rPr lang="zh-CN" altLang="en-US" dirty="0">
                <a:latin typeface="Arial" charset="0"/>
                <a:ea typeface="黑体" pitchFamily="2" charset="-122"/>
              </a:rPr>
              <a:t>把</a:t>
            </a:r>
            <a:r>
              <a:rPr lang="en-US" altLang="zh-CN" dirty="0">
                <a:latin typeface="Arial" charset="0"/>
                <a:ea typeface="黑体" pitchFamily="2" charset="-122"/>
              </a:rPr>
              <a:t>Top(S)</a:t>
            </a:r>
            <a:r>
              <a:rPr lang="zh-CN" altLang="en-US" dirty="0">
                <a:latin typeface="Arial" charset="0"/>
                <a:ea typeface="黑体" pitchFamily="2" charset="-122"/>
              </a:rPr>
              <a:t>的所有子节点压入栈顶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4. If  S</a:t>
            </a:r>
            <a:r>
              <a:rPr lang="zh-CN" altLang="en-US" dirty="0">
                <a:latin typeface="Arial" charset="0"/>
                <a:ea typeface="黑体" pitchFamily="2" charset="-122"/>
              </a:rPr>
              <a:t>空 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失败    </a:t>
            </a:r>
            <a:r>
              <a:rPr lang="en-US" altLang="zh-CN" dirty="0">
                <a:latin typeface="Arial" charset="0"/>
                <a:ea typeface="黑体" pitchFamily="2" charset="-122"/>
              </a:rPr>
              <a:t>Else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dirty="0">
                <a:latin typeface="Arial" charset="0"/>
                <a:ea typeface="黑体" pitchFamily="2" charset="-122"/>
              </a:rPr>
              <a:t> 2.</a:t>
            </a: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61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求解子集合和问题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输入</a:t>
            </a:r>
            <a:r>
              <a:rPr lang="en-US" altLang="zh-CN" dirty="0">
                <a:latin typeface="Arial" charset="0"/>
                <a:ea typeface="黑体" pitchFamily="2" charset="-122"/>
              </a:rPr>
              <a:t>: S={7, 5, 1, 2, 10}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输出</a:t>
            </a:r>
            <a:r>
              <a:rPr lang="en-US" altLang="zh-CN" dirty="0">
                <a:latin typeface="Arial" charset="0"/>
                <a:ea typeface="黑体" pitchFamily="2" charset="-122"/>
              </a:rPr>
              <a:t>: </a:t>
            </a:r>
            <a:r>
              <a:rPr lang="zh-CN" altLang="en-US" dirty="0">
                <a:latin typeface="Arial" charset="0"/>
                <a:ea typeface="黑体" pitchFamily="2" charset="-122"/>
              </a:rPr>
              <a:t>是否存在</a:t>
            </a:r>
            <a:r>
              <a:rPr lang="en-US" altLang="zh-CN" dirty="0">
                <a:latin typeface="Arial" charset="0"/>
                <a:ea typeface="黑体" pitchFamily="2" charset="-122"/>
              </a:rPr>
              <a:t>S’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latin typeface="Arial" charset="0"/>
                <a:ea typeface="黑体" pitchFamily="2" charset="-122"/>
              </a:rPr>
              <a:t>S,  </a:t>
            </a:r>
            <a:r>
              <a:rPr lang="zh-CN" altLang="en-US" dirty="0">
                <a:latin typeface="Arial" charset="0"/>
                <a:ea typeface="黑体" pitchFamily="2" charset="-122"/>
              </a:rPr>
              <a:t>使得</a:t>
            </a:r>
            <a:r>
              <a:rPr lang="en-US" altLang="zh-CN" dirty="0">
                <a:latin typeface="Arial" charset="0"/>
                <a:ea typeface="黑体" pitchFamily="2" charset="-122"/>
              </a:rPr>
              <a:t>Sum(S’)=9</a:t>
            </a: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38231A3D-6BCE-4337-B2FB-99D34B2673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4310" y="3311324"/>
            <a:ext cx="486420" cy="7190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D4D31B4B-4EB8-4B44-83BD-519F9412B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9680" y="4311111"/>
            <a:ext cx="912540" cy="77983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29B8E4F4-A469-4574-8D82-304A2A214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1645" y="4366071"/>
            <a:ext cx="10355" cy="70526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F8973465-25DD-485A-B083-23584CBBD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3253" y="4289124"/>
            <a:ext cx="790600" cy="72035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id="{D4A241EA-B67B-4AA3-9735-54E8A7015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3455" y="5403056"/>
            <a:ext cx="304180" cy="60008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C88133D6-3FF0-4700-B2A2-76AD5634B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330" y="5394050"/>
            <a:ext cx="304180" cy="60008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22DA674F-039B-4976-9714-A1059D58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369" y="2965976"/>
            <a:ext cx="364480" cy="35951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B6E1862E-C4E8-4CBB-B827-F7EE36B7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991092"/>
            <a:ext cx="364480" cy="35951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894DA00-4A4B-4749-9CF4-37DDEC86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60" y="5075125"/>
            <a:ext cx="364480" cy="359519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F9B69BCA-AB8B-4AF9-8CDA-9E966125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70" y="5043148"/>
            <a:ext cx="364480" cy="359519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5" name="Oval 11">
            <a:extLst>
              <a:ext uri="{FF2B5EF4-FFF2-40B4-BE49-F238E27FC236}">
                <a16:creationId xmlns:a16="http://schemas.microsoft.com/office/drawing/2014/main" id="{1C3A8E25-A0CA-4D89-8700-EB7336EC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973" y="4923900"/>
            <a:ext cx="364480" cy="359519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26E0D370-D89E-4635-862B-5340CF39D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339" y="5968963"/>
            <a:ext cx="364480" cy="359519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1BBD2648-4A58-4041-95C7-529F85BE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183" y="5968963"/>
            <a:ext cx="364480" cy="359519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F037EE7F-EA54-43D2-9126-C9DC3AB41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84984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B34971F2-EA30-4E08-8BCC-4F7D52E81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4366071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" name="Text Box 20">
            <a:extLst>
              <a:ext uri="{FF2B5EF4-FFF2-40B4-BE49-F238E27FC236}">
                <a16:creationId xmlns:a16="http://schemas.microsoft.com/office/drawing/2014/main" id="{81F38465-A011-4A90-A58A-5C0075A6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3275" y="4426813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5CAACED2-AB1B-403A-8327-8EF478147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604" y="4177810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id="{92083A24-EE49-450E-B243-20EC10DA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695" y="5376740"/>
            <a:ext cx="305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3" name="Text Box 23">
            <a:extLst>
              <a:ext uri="{FF2B5EF4-FFF2-40B4-BE49-F238E27FC236}">
                <a16:creationId xmlns:a16="http://schemas.microsoft.com/office/drawing/2014/main" id="{87922B17-BFF6-4612-8F71-E0974DE4D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476" y="5310753"/>
            <a:ext cx="5873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856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求解汉密尔顿环问题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grpSp>
        <p:nvGrpSpPr>
          <p:cNvPr id="24" name="Group 37">
            <a:extLst>
              <a:ext uri="{FF2B5EF4-FFF2-40B4-BE49-F238E27FC236}">
                <a16:creationId xmlns:a16="http://schemas.microsoft.com/office/drawing/2014/main" id="{26FF9623-ABB7-4AFE-8828-2D6B19500C6B}"/>
              </a:ext>
            </a:extLst>
          </p:cNvPr>
          <p:cNvGrpSpPr>
            <a:grpSpLocks/>
          </p:cNvGrpSpPr>
          <p:nvPr/>
        </p:nvGrpSpPr>
        <p:grpSpPr bwMode="auto">
          <a:xfrm>
            <a:off x="130052" y="2024796"/>
            <a:ext cx="2655651" cy="2019060"/>
            <a:chOff x="356" y="663"/>
            <a:chExt cx="1977" cy="1451"/>
          </a:xfrm>
        </p:grpSpPr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294C3874-0103-44CB-A8DD-3AC8AF02C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799"/>
              <a:ext cx="49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5F15E3B5-790F-4A40-AC3C-0879301A9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799"/>
              <a:ext cx="54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30">
              <a:extLst>
                <a:ext uri="{FF2B5EF4-FFF2-40B4-BE49-F238E27FC236}">
                  <a16:creationId xmlns:a16="http://schemas.microsoft.com/office/drawing/2014/main" id="{769BCED7-2D8B-4329-B513-A0BBAB758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935"/>
              <a:ext cx="0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31">
              <a:extLst>
                <a:ext uri="{FF2B5EF4-FFF2-40B4-BE49-F238E27FC236}">
                  <a16:creationId xmlns:a16="http://schemas.microsoft.com/office/drawing/2014/main" id="{072CF1F9-26CE-401A-AC29-DA2E2C54C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" y="1389"/>
              <a:ext cx="499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84A62F9-8DE3-4414-A8C2-5B996CF3F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845"/>
              <a:ext cx="590" cy="45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6F531DB9-57B5-455E-ABFF-A08E8CEA5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" y="845"/>
              <a:ext cx="590" cy="45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774E0815-10B7-4C0E-844B-4981E1648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1" y="890"/>
              <a:ext cx="635" cy="45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98E1AE5-33FD-4106-B9A7-D26DD642F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0" y="1480"/>
              <a:ext cx="590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2696A297-048E-430D-AF11-781E041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" y="820"/>
              <a:ext cx="124" cy="1117"/>
            </a:xfrm>
            <a:custGeom>
              <a:avLst/>
              <a:gdLst>
                <a:gd name="T0" fmla="*/ 107 w 124"/>
                <a:gd name="T1" fmla="*/ 0 h 1117"/>
                <a:gd name="T2" fmla="*/ 89 w 124"/>
                <a:gd name="T3" fmla="*/ 53 h 1117"/>
                <a:gd name="T4" fmla="*/ 72 w 124"/>
                <a:gd name="T5" fmla="*/ 79 h 1117"/>
                <a:gd name="T6" fmla="*/ 37 w 124"/>
                <a:gd name="T7" fmla="*/ 149 h 1117"/>
                <a:gd name="T8" fmla="*/ 11 w 124"/>
                <a:gd name="T9" fmla="*/ 376 h 1117"/>
                <a:gd name="T10" fmla="*/ 37 w 124"/>
                <a:gd name="T11" fmla="*/ 891 h 1117"/>
                <a:gd name="T12" fmla="*/ 89 w 124"/>
                <a:gd name="T13" fmla="*/ 1048 h 1117"/>
                <a:gd name="T14" fmla="*/ 124 w 124"/>
                <a:gd name="T15" fmla="*/ 1091 h 1117"/>
                <a:gd name="T16" fmla="*/ 115 w 124"/>
                <a:gd name="T17" fmla="*/ 1117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117">
                  <a:moveTo>
                    <a:pt x="107" y="0"/>
                  </a:moveTo>
                  <a:cubicBezTo>
                    <a:pt x="101" y="18"/>
                    <a:pt x="99" y="37"/>
                    <a:pt x="89" y="53"/>
                  </a:cubicBezTo>
                  <a:cubicBezTo>
                    <a:pt x="83" y="62"/>
                    <a:pt x="76" y="70"/>
                    <a:pt x="72" y="79"/>
                  </a:cubicBezTo>
                  <a:cubicBezTo>
                    <a:pt x="40" y="151"/>
                    <a:pt x="72" y="112"/>
                    <a:pt x="37" y="149"/>
                  </a:cubicBezTo>
                  <a:cubicBezTo>
                    <a:pt x="0" y="256"/>
                    <a:pt x="20" y="183"/>
                    <a:pt x="11" y="376"/>
                  </a:cubicBezTo>
                  <a:cubicBezTo>
                    <a:pt x="19" y="548"/>
                    <a:pt x="21" y="720"/>
                    <a:pt x="37" y="891"/>
                  </a:cubicBezTo>
                  <a:cubicBezTo>
                    <a:pt x="41" y="940"/>
                    <a:pt x="74" y="1000"/>
                    <a:pt x="89" y="1048"/>
                  </a:cubicBezTo>
                  <a:cubicBezTo>
                    <a:pt x="95" y="1066"/>
                    <a:pt x="114" y="1076"/>
                    <a:pt x="124" y="1091"/>
                  </a:cubicBezTo>
                  <a:cubicBezTo>
                    <a:pt x="121" y="1100"/>
                    <a:pt x="115" y="1117"/>
                    <a:pt x="115" y="1117"/>
                  </a:cubicBez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060BB99E-7517-46AC-81B6-6A07F8C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2C2E3219-961E-425B-BB6A-42F00F9A8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5" name="Oval 12">
              <a:extLst>
                <a:ext uri="{FF2B5EF4-FFF2-40B4-BE49-F238E27FC236}">
                  <a16:creationId xmlns:a16="http://schemas.microsoft.com/office/drawing/2014/main" id="{93359E84-9C65-46CF-B52D-783963C56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6" name="Oval 26">
              <a:extLst>
                <a:ext uri="{FF2B5EF4-FFF2-40B4-BE49-F238E27FC236}">
                  <a16:creationId xmlns:a16="http://schemas.microsoft.com/office/drawing/2014/main" id="{868498FD-BCB9-4CCF-8901-6EE36EA0A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Oval 25">
              <a:extLst>
                <a:ext uri="{FF2B5EF4-FFF2-40B4-BE49-F238E27FC236}">
                  <a16:creationId xmlns:a16="http://schemas.microsoft.com/office/drawing/2014/main" id="{554A7E40-FBCC-40F4-8E25-F76F6AF23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25597E5A-2A58-43A7-9171-AC8D4F202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59" name="Line 54">
            <a:extLst>
              <a:ext uri="{FF2B5EF4-FFF2-40B4-BE49-F238E27FC236}">
                <a16:creationId xmlns:a16="http://schemas.microsoft.com/office/drawing/2014/main" id="{0E492FF6-A07A-4D24-B09C-2F138D7AD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6622" y="1429074"/>
            <a:ext cx="1439862" cy="7191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C70BF80B-25B8-41D8-8B05-FE3A840C2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2384" y="1571949"/>
            <a:ext cx="360363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56">
            <a:extLst>
              <a:ext uri="{FF2B5EF4-FFF2-40B4-BE49-F238E27FC236}">
                <a16:creationId xmlns:a16="http://schemas.microsoft.com/office/drawing/2014/main" id="{85168987-C758-493C-994E-46CC75012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6847" y="1429074"/>
            <a:ext cx="1871662" cy="7191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65">
            <a:extLst>
              <a:ext uri="{FF2B5EF4-FFF2-40B4-BE49-F238E27FC236}">
                <a16:creationId xmlns:a16="http://schemas.microsoft.com/office/drawing/2014/main" id="{CA2F16AA-D5FF-4C64-BB19-E347B028C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8922" y="2364111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66">
            <a:extLst>
              <a:ext uri="{FF2B5EF4-FFF2-40B4-BE49-F238E27FC236}">
                <a16:creationId xmlns:a16="http://schemas.microsoft.com/office/drawing/2014/main" id="{C7E2F44E-D9C7-46F5-A5C1-988EE6152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6622" y="2364111"/>
            <a:ext cx="360362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67">
            <a:extLst>
              <a:ext uri="{FF2B5EF4-FFF2-40B4-BE49-F238E27FC236}">
                <a16:creationId xmlns:a16="http://schemas.microsoft.com/office/drawing/2014/main" id="{E7F59F83-7380-45DE-AD7E-4C44CE42E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7484" y="3156274"/>
            <a:ext cx="0" cy="3603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68">
            <a:extLst>
              <a:ext uri="{FF2B5EF4-FFF2-40B4-BE49-F238E27FC236}">
                <a16:creationId xmlns:a16="http://schemas.microsoft.com/office/drawing/2014/main" id="{DC7288B4-726E-4726-89AD-9AE461BD0D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8559" y="3803974"/>
            <a:ext cx="215900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69">
            <a:extLst>
              <a:ext uri="{FF2B5EF4-FFF2-40B4-BE49-F238E27FC236}">
                <a16:creationId xmlns:a16="http://schemas.microsoft.com/office/drawing/2014/main" id="{ECFFEB19-27A4-445F-A49A-1ACC01316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0359" y="3803974"/>
            <a:ext cx="144463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70">
            <a:extLst>
              <a:ext uri="{FF2B5EF4-FFF2-40B4-BE49-F238E27FC236}">
                <a16:creationId xmlns:a16="http://schemas.microsoft.com/office/drawing/2014/main" id="{84AB4395-BA0A-467F-8458-A010CC243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6984" y="3156274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71">
            <a:extLst>
              <a:ext uri="{FF2B5EF4-FFF2-40B4-BE49-F238E27FC236}">
                <a16:creationId xmlns:a16="http://schemas.microsoft.com/office/drawing/2014/main" id="{41862573-A1A5-4420-99AE-728BB00E01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8059" y="3803974"/>
            <a:ext cx="217488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72">
            <a:extLst>
              <a:ext uri="{FF2B5EF4-FFF2-40B4-BE49-F238E27FC236}">
                <a16:creationId xmlns:a16="http://schemas.microsoft.com/office/drawing/2014/main" id="{9722C06B-783B-4985-9CB4-17EE36285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447" y="3803974"/>
            <a:ext cx="142875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C1BC3FB1-AA1C-41AC-86E6-D92AD6E2E6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5047" y="2364111"/>
            <a:ext cx="576262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74">
            <a:extLst>
              <a:ext uri="{FF2B5EF4-FFF2-40B4-BE49-F238E27FC236}">
                <a16:creationId xmlns:a16="http://schemas.microsoft.com/office/drawing/2014/main" id="{582675CA-97FA-4132-85D9-40C2D5900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747" y="2437136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75">
            <a:extLst>
              <a:ext uri="{FF2B5EF4-FFF2-40B4-BE49-F238E27FC236}">
                <a16:creationId xmlns:a16="http://schemas.microsoft.com/office/drawing/2014/main" id="{6116D900-6EDE-46AD-BB10-DADF321B8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209" y="2364111"/>
            <a:ext cx="576263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76">
            <a:extLst>
              <a:ext uri="{FF2B5EF4-FFF2-40B4-BE49-F238E27FC236}">
                <a16:creationId xmlns:a16="http://schemas.microsoft.com/office/drawing/2014/main" id="{850F182B-63DF-4782-A55F-DF9012379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609" y="3156274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77">
            <a:extLst>
              <a:ext uri="{FF2B5EF4-FFF2-40B4-BE49-F238E27FC236}">
                <a16:creationId xmlns:a16="http://schemas.microsoft.com/office/drawing/2014/main" id="{C82159A3-064C-4444-BA3B-343223002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609" y="3876999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Line 78">
            <a:extLst>
              <a:ext uri="{FF2B5EF4-FFF2-40B4-BE49-F238E27FC236}">
                <a16:creationId xmlns:a16="http://schemas.microsoft.com/office/drawing/2014/main" id="{87CE6907-113C-4D62-B916-75B6E5615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747" y="3876999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Line 79">
            <a:extLst>
              <a:ext uri="{FF2B5EF4-FFF2-40B4-BE49-F238E27FC236}">
                <a16:creationId xmlns:a16="http://schemas.microsoft.com/office/drawing/2014/main" id="{CFA4876F-91A6-4C93-B04F-7723FE717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747" y="3156274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80">
            <a:extLst>
              <a:ext uri="{FF2B5EF4-FFF2-40B4-BE49-F238E27FC236}">
                <a16:creationId xmlns:a16="http://schemas.microsoft.com/office/drawing/2014/main" id="{996FAF7B-FDDA-4287-BCBE-1B0EBE861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334" y="3156274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81">
            <a:extLst>
              <a:ext uri="{FF2B5EF4-FFF2-40B4-BE49-F238E27FC236}">
                <a16:creationId xmlns:a16="http://schemas.microsoft.com/office/drawing/2014/main" id="{75289BDD-29A7-43EF-92BD-70E6BD828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334" y="3948436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82">
            <a:extLst>
              <a:ext uri="{FF2B5EF4-FFF2-40B4-BE49-F238E27FC236}">
                <a16:creationId xmlns:a16="http://schemas.microsoft.com/office/drawing/2014/main" id="{BB283786-88D3-4791-8390-EFDFF69E0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5997" y="2364111"/>
            <a:ext cx="287337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83">
            <a:extLst>
              <a:ext uri="{FF2B5EF4-FFF2-40B4-BE49-F238E27FC236}">
                <a16:creationId xmlns:a16="http://schemas.microsoft.com/office/drawing/2014/main" id="{E0CFE256-FBB9-4D96-9F07-BBED8245F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334" y="4740599"/>
            <a:ext cx="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Line 84">
            <a:extLst>
              <a:ext uri="{FF2B5EF4-FFF2-40B4-BE49-F238E27FC236}">
                <a16:creationId xmlns:a16="http://schemas.microsoft.com/office/drawing/2014/main" id="{C617F3DC-0778-46E0-8CE4-26634CAEE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3334" y="5532761"/>
            <a:ext cx="0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Oval 38">
            <a:extLst>
              <a:ext uri="{FF2B5EF4-FFF2-40B4-BE49-F238E27FC236}">
                <a16:creationId xmlns:a16="http://schemas.microsoft.com/office/drawing/2014/main" id="{7C623A1B-1614-4C8B-8A0E-E68A6E58E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4" y="1211586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" name="Oval 39">
            <a:extLst>
              <a:ext uri="{FF2B5EF4-FFF2-40B4-BE49-F238E27FC236}">
                <a16:creationId xmlns:a16="http://schemas.microsoft.com/office/drawing/2014/main" id="{225B382A-1AF7-4B96-B7EC-3C8023CC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284" y="2076774"/>
            <a:ext cx="360363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Oval 40">
            <a:extLst>
              <a:ext uri="{FF2B5EF4-FFF2-40B4-BE49-F238E27FC236}">
                <a16:creationId xmlns:a16="http://schemas.microsoft.com/office/drawing/2014/main" id="{13C4CF4A-2895-4005-95E0-DFCA8CB4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84" y="2076774"/>
            <a:ext cx="360363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5" name="Oval 46">
            <a:extLst>
              <a:ext uri="{FF2B5EF4-FFF2-40B4-BE49-F238E27FC236}">
                <a16:creationId xmlns:a16="http://schemas.microsoft.com/office/drawing/2014/main" id="{5185AF77-BD4A-4AA0-B017-F8787317F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284" y="2076774"/>
            <a:ext cx="360363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6" name="Oval 41">
            <a:extLst>
              <a:ext uri="{FF2B5EF4-FFF2-40B4-BE49-F238E27FC236}">
                <a16:creationId xmlns:a16="http://schemas.microsoft.com/office/drawing/2014/main" id="{E2ED3794-EA1E-4BE8-B047-1501E7B4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284" y="2795911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7" name="Oval 47">
            <a:extLst>
              <a:ext uri="{FF2B5EF4-FFF2-40B4-BE49-F238E27FC236}">
                <a16:creationId xmlns:a16="http://schemas.microsoft.com/office/drawing/2014/main" id="{6A4D8B56-9F9F-43DB-8195-05409810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147" y="2795911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8" name="Oval 48">
            <a:extLst>
              <a:ext uri="{FF2B5EF4-FFF2-40B4-BE49-F238E27FC236}">
                <a16:creationId xmlns:a16="http://schemas.microsoft.com/office/drawing/2014/main" id="{97C1C477-980D-4062-B456-5CE8D0D81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284" y="2795911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9" name="Oval 49">
            <a:extLst>
              <a:ext uri="{FF2B5EF4-FFF2-40B4-BE49-F238E27FC236}">
                <a16:creationId xmlns:a16="http://schemas.microsoft.com/office/drawing/2014/main" id="{8431DD47-0140-4958-BB30-432F100DC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009" y="2795911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0" name="Oval 57">
            <a:extLst>
              <a:ext uri="{FF2B5EF4-FFF2-40B4-BE49-F238E27FC236}">
                <a16:creationId xmlns:a16="http://schemas.microsoft.com/office/drawing/2014/main" id="{5C6205AB-ED58-4905-BC51-64E871E05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522" y="2795911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1" name="Oval 58">
            <a:extLst>
              <a:ext uri="{FF2B5EF4-FFF2-40B4-BE49-F238E27FC236}">
                <a16:creationId xmlns:a16="http://schemas.microsoft.com/office/drawing/2014/main" id="{A16C84C1-B4FA-4D44-96E8-B804EB96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022" y="2795911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" name="Oval 42">
            <a:extLst>
              <a:ext uri="{FF2B5EF4-FFF2-40B4-BE49-F238E27FC236}">
                <a16:creationId xmlns:a16="http://schemas.microsoft.com/office/drawing/2014/main" id="{ECEA1403-BEBD-48CC-B74C-576B4E8EB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72" y="3588074"/>
            <a:ext cx="360362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4BF3CF39-22F8-451F-B59F-739F056D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147" y="3516636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Oval 51">
            <a:extLst>
              <a:ext uri="{FF2B5EF4-FFF2-40B4-BE49-F238E27FC236}">
                <a16:creationId xmlns:a16="http://schemas.microsoft.com/office/drawing/2014/main" id="{661B4287-76D0-4923-B92E-819338B5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284" y="3516636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5" name="Oval 59">
            <a:extLst>
              <a:ext uri="{FF2B5EF4-FFF2-40B4-BE49-F238E27FC236}">
                <a16:creationId xmlns:a16="http://schemas.microsoft.com/office/drawing/2014/main" id="{747FD987-F598-4B4C-B66E-83977D68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022" y="3516636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6" name="Oval 60">
            <a:extLst>
              <a:ext uri="{FF2B5EF4-FFF2-40B4-BE49-F238E27FC236}">
                <a16:creationId xmlns:a16="http://schemas.microsoft.com/office/drawing/2014/main" id="{9AFF8EED-EB48-43AB-A094-7F967B987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522" y="3516636"/>
            <a:ext cx="360362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7" name="Oval 43">
            <a:extLst>
              <a:ext uri="{FF2B5EF4-FFF2-40B4-BE49-F238E27FC236}">
                <a16:creationId xmlns:a16="http://schemas.microsoft.com/office/drawing/2014/main" id="{7291DEE3-2D74-4076-90C5-2DD21656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284" y="4380236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8" name="Oval 52">
            <a:extLst>
              <a:ext uri="{FF2B5EF4-FFF2-40B4-BE49-F238E27FC236}">
                <a16:creationId xmlns:a16="http://schemas.microsoft.com/office/drawing/2014/main" id="{CE1BD2C5-FF17-42DB-B70A-EB5905159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147" y="4308799"/>
            <a:ext cx="360362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9" name="Oval 53">
            <a:extLst>
              <a:ext uri="{FF2B5EF4-FFF2-40B4-BE49-F238E27FC236}">
                <a16:creationId xmlns:a16="http://schemas.microsoft.com/office/drawing/2014/main" id="{4B0E5F47-002C-4A91-A89D-B95F5513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284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0" name="Oval 61">
            <a:extLst>
              <a:ext uri="{FF2B5EF4-FFF2-40B4-BE49-F238E27FC236}">
                <a16:creationId xmlns:a16="http://schemas.microsoft.com/office/drawing/2014/main" id="{BA3BBFB2-5230-46A5-B497-2F9E5107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859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1" name="Oval 62">
            <a:extLst>
              <a:ext uri="{FF2B5EF4-FFF2-40B4-BE49-F238E27FC236}">
                <a16:creationId xmlns:a16="http://schemas.microsoft.com/office/drawing/2014/main" id="{E5811AC2-427A-40FA-ADA8-896E7CD5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184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" name="Oval 63">
            <a:extLst>
              <a:ext uri="{FF2B5EF4-FFF2-40B4-BE49-F238E27FC236}">
                <a16:creationId xmlns:a16="http://schemas.microsoft.com/office/drawing/2014/main" id="{B1EDC778-AA33-491E-B85C-F3701C72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359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3" name="Oval 64">
            <a:extLst>
              <a:ext uri="{FF2B5EF4-FFF2-40B4-BE49-F238E27FC236}">
                <a16:creationId xmlns:a16="http://schemas.microsoft.com/office/drawing/2014/main" id="{CB7FA14D-FE20-484F-9C4A-6D33B73DF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659" y="4308799"/>
            <a:ext cx="360363" cy="360362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4" name="Oval 44">
            <a:extLst>
              <a:ext uri="{FF2B5EF4-FFF2-40B4-BE49-F238E27FC236}">
                <a16:creationId xmlns:a16="http://schemas.microsoft.com/office/drawing/2014/main" id="{9102E38C-45E9-4AF8-8A26-792A33D0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284" y="5172399"/>
            <a:ext cx="360363" cy="360362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id="{7D44CE34-238A-4261-A6EF-1374D13C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72" y="6035999"/>
            <a:ext cx="360362" cy="360362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187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Best first strategy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分支界限法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在深度优先搜索过程中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我们经常遇到多个节点可以扩展的情况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首先扩展哪个</a:t>
            </a:r>
            <a:r>
              <a:rPr lang="en-US" altLang="zh-CN" dirty="0">
                <a:latin typeface="Arial" charset="0"/>
                <a:ea typeface="黑体" pitchFamily="2" charset="-122"/>
              </a:rPr>
              <a:t>?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爬山策略使用贪心方法确定搜索的方向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是优化的深度优先搜索策略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爬山策略使用启发式测度来排序节点扩展的顺序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5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树的搜索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人员分配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旅行商问题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A*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用</a:t>
            </a:r>
            <a:r>
              <a:rPr lang="en-US" altLang="zh-CN" dirty="0">
                <a:latin typeface="Arial" charset="0"/>
                <a:ea typeface="黑体" pitchFamily="2" charset="-122"/>
              </a:rPr>
              <a:t>8-Puzzle</a:t>
            </a:r>
            <a:r>
              <a:rPr lang="zh-CN" altLang="en-US" dirty="0">
                <a:latin typeface="Arial" charset="0"/>
                <a:ea typeface="黑体" pitchFamily="2" charset="-122"/>
              </a:rPr>
              <a:t>问题来说明爬山策略的思想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启发式测度函数</a:t>
            </a:r>
            <a:r>
              <a:rPr lang="en-US" altLang="zh-CN" dirty="0">
                <a:latin typeface="Arial" charset="0"/>
                <a:ea typeface="黑体" pitchFamily="2" charset="-122"/>
              </a:rPr>
              <a:t>:  f(n)=W(n), W(n)</a:t>
            </a:r>
            <a:r>
              <a:rPr lang="zh-CN" altLang="en-US" dirty="0">
                <a:latin typeface="Arial" charset="0"/>
                <a:ea typeface="黑体" pitchFamily="2" charset="-122"/>
              </a:rPr>
              <a:t>是节点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中处于错误位置的方块数</a:t>
            </a:r>
            <a:r>
              <a:rPr lang="en-US" altLang="zh-CN" dirty="0">
                <a:latin typeface="Arial" charset="0"/>
                <a:ea typeface="黑体" pitchFamily="2" charset="-122"/>
              </a:rPr>
              <a:t>.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例如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如果节点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如下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则</a:t>
            </a:r>
            <a:r>
              <a:rPr lang="en-US" altLang="zh-CN" dirty="0">
                <a:latin typeface="Arial" charset="0"/>
                <a:ea typeface="黑体" pitchFamily="2" charset="-122"/>
              </a:rPr>
              <a:t>f(n)=3, </a:t>
            </a:r>
            <a:r>
              <a:rPr lang="zh-CN" altLang="en-US" dirty="0">
                <a:latin typeface="Arial" charset="0"/>
                <a:ea typeface="黑体" pitchFamily="2" charset="-122"/>
              </a:rPr>
              <a:t>因为方块</a:t>
            </a:r>
            <a:r>
              <a:rPr lang="en-US" altLang="zh-CN" dirty="0"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latin typeface="Arial" charset="0"/>
                <a:ea typeface="黑体" pitchFamily="2" charset="-122"/>
              </a:rPr>
              <a:t>、</a:t>
            </a:r>
            <a:r>
              <a:rPr lang="en-US" altLang="zh-CN" dirty="0">
                <a:latin typeface="Arial" charset="0"/>
                <a:ea typeface="黑体" pitchFamily="2" charset="-122"/>
              </a:rPr>
              <a:t>2</a:t>
            </a:r>
            <a:r>
              <a:rPr lang="zh-CN" altLang="en-US" dirty="0">
                <a:latin typeface="Arial" charset="0"/>
                <a:ea typeface="黑体" pitchFamily="2" charset="-122"/>
              </a:rPr>
              <a:t>、</a:t>
            </a:r>
            <a:r>
              <a:rPr lang="en-US" altLang="zh-CN" dirty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>
                <a:latin typeface="Arial" charset="0"/>
                <a:ea typeface="黑体" pitchFamily="2" charset="-122"/>
              </a:rPr>
              <a:t>处于错误位置</a:t>
            </a:r>
            <a:r>
              <a:rPr lang="en-US" altLang="zh-CN" dirty="0">
                <a:latin typeface="Arial" charset="0"/>
                <a:ea typeface="黑体" pitchFamily="2" charset="-122"/>
              </a:rPr>
              <a:t>.</a:t>
            </a: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62BE0F4-200E-4948-9021-5E2B9748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551983"/>
            <a:ext cx="1439862" cy="1447800"/>
          </a:xfrm>
          <a:prstGeom prst="rect">
            <a:avLst/>
          </a:prstGeom>
          <a:solidFill>
            <a:srgbClr val="CCFFCC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 sz="200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B01DE61E-2F1E-4173-99DD-D4E8ED93A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5034583"/>
            <a:ext cx="14398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F5C2C30E-ABDA-4829-804A-F878C0605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936" y="5517183"/>
            <a:ext cx="14398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EEBD87C-8337-4FCA-B475-46C974F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361" y="4551983"/>
            <a:ext cx="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A53E6291-B285-453B-B299-184CF261A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373" y="4551983"/>
            <a:ext cx="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D76E819-D4DE-4DD4-82A4-80EABA87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211" y="45122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E98F3509-A628-4989-A305-6932CD9E1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673" y="45091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2B971972-F283-4FF5-B48E-801F7FAEA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961" y="50171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49CFD85E-83C0-4D8F-AAEF-7E0BAF3B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11" y="50171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9FCA274A-C076-4BD3-82B7-FDC47A20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998" y="54489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793C3372-EAD5-46EA-B7CB-D8C472711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198" y="54489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75DF6B-D425-4B67-955D-ACF9B78F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673" y="54489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440E6AE6-6C58-4F69-9C06-E5227C3F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111" y="450912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203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5" name="Group 234">
            <a:extLst>
              <a:ext uri="{FF2B5EF4-FFF2-40B4-BE49-F238E27FC236}">
                <a16:creationId xmlns:a16="http://schemas.microsoft.com/office/drawing/2014/main" id="{435BC6C8-6968-4D6B-8FE4-66526A3ABF53}"/>
              </a:ext>
            </a:extLst>
          </p:cNvPr>
          <p:cNvGrpSpPr>
            <a:grpSpLocks/>
          </p:cNvGrpSpPr>
          <p:nvPr/>
        </p:nvGrpSpPr>
        <p:grpSpPr bwMode="auto">
          <a:xfrm>
            <a:off x="5370694" y="1232657"/>
            <a:ext cx="998397" cy="990616"/>
            <a:chOff x="2968" y="-17"/>
            <a:chExt cx="727" cy="789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C2DFAE7-AD2D-4383-B57B-93332207B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C99D2FBC-BD35-4C4E-A590-57688FAAF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50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7EEBD300-ADA4-448D-AB0D-D74E2BBA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48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F5298D02-10B0-4D8F-9497-E9999A1FF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FC7D318D-67CB-4832-A747-8C988EF6A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19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1142F2AA-FF8C-4D9C-B025-7B9E1CAD7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-1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524177B0-38C3-4049-9657-D79775A27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2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6EA42737-1FFD-4DF1-B044-6CA76C31E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20A56A48-8A8F-4A6A-B923-1EE7DB4A2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21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ADDFA51D-A1A0-49ED-B360-C2DB3931E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43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3D453597-86CB-4CC0-86BA-EECD661D5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4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E15C16EB-E27A-439F-A8A3-9D0A4A2BA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4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C322D988-88A7-45FA-8973-BE478D616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-1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9" name="Group 241">
            <a:extLst>
              <a:ext uri="{FF2B5EF4-FFF2-40B4-BE49-F238E27FC236}">
                <a16:creationId xmlns:a16="http://schemas.microsoft.com/office/drawing/2014/main" id="{205F13D4-4410-46EE-B884-F51F66421E98}"/>
              </a:ext>
            </a:extLst>
          </p:cNvPr>
          <p:cNvGrpSpPr>
            <a:grpSpLocks/>
          </p:cNvGrpSpPr>
          <p:nvPr/>
        </p:nvGrpSpPr>
        <p:grpSpPr bwMode="auto">
          <a:xfrm>
            <a:off x="4434069" y="2438385"/>
            <a:ext cx="998397" cy="990615"/>
            <a:chOff x="2378" y="858"/>
            <a:chExt cx="727" cy="789"/>
          </a:xfrm>
        </p:grpSpPr>
        <p:sp>
          <p:nvSpPr>
            <p:cNvPr id="20" name="Rectangle 113">
              <a:extLst>
                <a:ext uri="{FF2B5EF4-FFF2-40B4-BE49-F238E27FC236}">
                  <a16:creationId xmlns:a16="http://schemas.microsoft.com/office/drawing/2014/main" id="{476B0368-9DFC-4BD4-BED2-5B6D8E249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Line 114">
              <a:extLst>
                <a:ext uri="{FF2B5EF4-FFF2-40B4-BE49-F238E27FC236}">
                  <a16:creationId xmlns:a16="http://schemas.microsoft.com/office/drawing/2014/main" id="{93DC1DFE-6228-4FA2-9BF2-8D47A6FE5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125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2" name="Line 115">
              <a:extLst>
                <a:ext uri="{FF2B5EF4-FFF2-40B4-BE49-F238E27FC236}">
                  <a16:creationId xmlns:a16="http://schemas.microsoft.com/office/drawing/2014/main" id="{42F3CA88-4253-42F7-AF6A-042B83C05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356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3" name="Line 116">
              <a:extLst>
                <a:ext uri="{FF2B5EF4-FFF2-40B4-BE49-F238E27FC236}">
                  <a16:creationId xmlns:a16="http://schemas.microsoft.com/office/drawing/2014/main" id="{4199E060-9207-4172-82CF-289224C21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" y="894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4" name="Line 117">
              <a:extLst>
                <a:ext uri="{FF2B5EF4-FFF2-40B4-BE49-F238E27FC236}">
                  <a16:creationId xmlns:a16="http://schemas.microsoft.com/office/drawing/2014/main" id="{A79985BB-00B5-4E02-B2DA-6E072CB3F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894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Text Box 118">
              <a:extLst>
                <a:ext uri="{FF2B5EF4-FFF2-40B4-BE49-F238E27FC236}">
                  <a16:creationId xmlns:a16="http://schemas.microsoft.com/office/drawing/2014/main" id="{249BD833-8E33-4C90-A0AB-8CF19DD8D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85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B25A86AE-C0D7-4478-8DED-710FBCDC2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10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120">
              <a:extLst>
                <a:ext uri="{FF2B5EF4-FFF2-40B4-BE49-F238E27FC236}">
                  <a16:creationId xmlns:a16="http://schemas.microsoft.com/office/drawing/2014/main" id="{F6CED35B-EEEE-4631-A37D-28581A096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" name="Text Box 121">
              <a:extLst>
                <a:ext uri="{FF2B5EF4-FFF2-40B4-BE49-F238E27FC236}">
                  <a16:creationId xmlns:a16="http://schemas.microsoft.com/office/drawing/2014/main" id="{85222E10-372A-42BC-80E3-E8E3846F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08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122">
              <a:extLst>
                <a:ext uri="{FF2B5EF4-FFF2-40B4-BE49-F238E27FC236}">
                  <a16:creationId xmlns:a16="http://schemas.microsoft.com/office/drawing/2014/main" id="{96B22B1E-E9C9-4F44-8CA5-5C4F7A414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31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123">
              <a:extLst>
                <a:ext uri="{FF2B5EF4-FFF2-40B4-BE49-F238E27FC236}">
                  <a16:creationId xmlns:a16="http://schemas.microsoft.com/office/drawing/2014/main" id="{ED4DB241-1CA6-4DC7-8277-41B205AED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132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Text Box 124">
              <a:extLst>
                <a:ext uri="{FF2B5EF4-FFF2-40B4-BE49-F238E27FC236}">
                  <a16:creationId xmlns:a16="http://schemas.microsoft.com/office/drawing/2014/main" id="{959CC3D4-A14A-44C7-8A9F-6C9A02661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32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" name="Text Box 125">
              <a:extLst>
                <a:ext uri="{FF2B5EF4-FFF2-40B4-BE49-F238E27FC236}">
                  <a16:creationId xmlns:a16="http://schemas.microsoft.com/office/drawing/2014/main" id="{0605E457-7214-40BC-8E69-E43E1C8E1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85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oup 244">
            <a:extLst>
              <a:ext uri="{FF2B5EF4-FFF2-40B4-BE49-F238E27FC236}">
                <a16:creationId xmlns:a16="http://schemas.microsoft.com/office/drawing/2014/main" id="{45E690A9-737D-4807-B740-8F9F8C54063D}"/>
              </a:ext>
            </a:extLst>
          </p:cNvPr>
          <p:cNvGrpSpPr>
            <a:grpSpLocks/>
          </p:cNvGrpSpPr>
          <p:nvPr/>
        </p:nvGrpSpPr>
        <p:grpSpPr bwMode="auto">
          <a:xfrm>
            <a:off x="1838986" y="3577300"/>
            <a:ext cx="998397" cy="989358"/>
            <a:chOff x="700" y="1721"/>
            <a:chExt cx="727" cy="788"/>
          </a:xfrm>
        </p:grpSpPr>
        <p:sp>
          <p:nvSpPr>
            <p:cNvPr id="34" name="Rectangle 126">
              <a:extLst>
                <a:ext uri="{FF2B5EF4-FFF2-40B4-BE49-F238E27FC236}">
                  <a16:creationId xmlns:a16="http://schemas.microsoft.com/office/drawing/2014/main" id="{4DE57F64-1628-4972-B995-6C0FA1F8B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" name="Line 127">
              <a:extLst>
                <a:ext uri="{FF2B5EF4-FFF2-40B4-BE49-F238E27FC236}">
                  <a16:creationId xmlns:a16="http://schemas.microsoft.com/office/drawing/2014/main" id="{D3B1431F-C12D-477E-BDC2-7293B4D81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987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Line 128">
              <a:extLst>
                <a:ext uri="{FF2B5EF4-FFF2-40B4-BE49-F238E27FC236}">
                  <a16:creationId xmlns:a16="http://schemas.microsoft.com/office/drawing/2014/main" id="{8A38054F-8714-4F50-B764-AB8CBE26E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218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7" name="Line 129">
              <a:extLst>
                <a:ext uri="{FF2B5EF4-FFF2-40B4-BE49-F238E27FC236}">
                  <a16:creationId xmlns:a16="http://schemas.microsoft.com/office/drawing/2014/main" id="{8A11C207-5452-482F-BEC7-CD77A8F62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1756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8" name="Line 130">
              <a:extLst>
                <a:ext uri="{FF2B5EF4-FFF2-40B4-BE49-F238E27FC236}">
                  <a16:creationId xmlns:a16="http://schemas.microsoft.com/office/drawing/2014/main" id="{74B694A0-0876-4FA4-AC0C-E72F069AF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1" y="1756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9" name="Text Box 131">
              <a:extLst>
                <a:ext uri="{FF2B5EF4-FFF2-40B4-BE49-F238E27FC236}">
                  <a16:creationId xmlns:a16="http://schemas.microsoft.com/office/drawing/2014/main" id="{84920BAD-F4B8-4A10-ABD7-02C2E8B06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7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 Box 132">
              <a:extLst>
                <a:ext uri="{FF2B5EF4-FFF2-40B4-BE49-F238E27FC236}">
                  <a16:creationId xmlns:a16="http://schemas.microsoft.com/office/drawing/2014/main" id="{F3C2E549-F9FB-49E9-A975-FC102BA42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196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 Box 133">
              <a:extLst>
                <a:ext uri="{FF2B5EF4-FFF2-40B4-BE49-F238E27FC236}">
                  <a16:creationId xmlns:a16="http://schemas.microsoft.com/office/drawing/2014/main" id="{B4974F6E-CB10-45F1-8AC1-DC314AB73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962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2" name="Text Box 134">
              <a:extLst>
                <a:ext uri="{FF2B5EF4-FFF2-40B4-BE49-F238E27FC236}">
                  <a16:creationId xmlns:a16="http://schemas.microsoft.com/office/drawing/2014/main" id="{15EBC60E-A68F-44EA-BF22-B7D4801FA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194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" name="Text Box 135">
              <a:extLst>
                <a:ext uri="{FF2B5EF4-FFF2-40B4-BE49-F238E27FC236}">
                  <a16:creationId xmlns:a16="http://schemas.microsoft.com/office/drawing/2014/main" id="{74EC903E-7BDA-4443-B444-9F5EE998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17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Text Box 136">
              <a:extLst>
                <a:ext uri="{FF2B5EF4-FFF2-40B4-BE49-F238E27FC236}">
                  <a16:creationId xmlns:a16="http://schemas.microsoft.com/office/drawing/2014/main" id="{FD28C803-0DB2-4AE7-BA54-D2C3B7D3E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219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5" name="Text Box 137">
              <a:extLst>
                <a:ext uri="{FF2B5EF4-FFF2-40B4-BE49-F238E27FC236}">
                  <a16:creationId xmlns:a16="http://schemas.microsoft.com/office/drawing/2014/main" id="{A483F16C-E7C2-416E-9C5F-A29297A8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19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" name="Text Box 138">
              <a:extLst>
                <a:ext uri="{FF2B5EF4-FFF2-40B4-BE49-F238E27FC236}">
                  <a16:creationId xmlns:a16="http://schemas.microsoft.com/office/drawing/2014/main" id="{96DE63A5-63A6-49DC-9A57-E64D8D8B6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17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7" name="Group 245">
            <a:extLst>
              <a:ext uri="{FF2B5EF4-FFF2-40B4-BE49-F238E27FC236}">
                <a16:creationId xmlns:a16="http://schemas.microsoft.com/office/drawing/2014/main" id="{CDAD5FC1-BC6D-4767-9894-411BFF402D5A}"/>
              </a:ext>
            </a:extLst>
          </p:cNvPr>
          <p:cNvGrpSpPr>
            <a:grpSpLocks/>
          </p:cNvGrpSpPr>
          <p:nvPr/>
        </p:nvGrpSpPr>
        <p:grpSpPr bwMode="auto">
          <a:xfrm>
            <a:off x="3580135" y="3535182"/>
            <a:ext cx="998396" cy="989358"/>
            <a:chOff x="1803" y="1707"/>
            <a:chExt cx="727" cy="788"/>
          </a:xfrm>
        </p:grpSpPr>
        <p:sp>
          <p:nvSpPr>
            <p:cNvPr id="48" name="Rectangle 139">
              <a:extLst>
                <a:ext uri="{FF2B5EF4-FFF2-40B4-BE49-F238E27FC236}">
                  <a16:creationId xmlns:a16="http://schemas.microsoft.com/office/drawing/2014/main" id="{72D32AEF-B6E0-43AF-BB7F-B61545700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49" name="Line 140">
              <a:extLst>
                <a:ext uri="{FF2B5EF4-FFF2-40B4-BE49-F238E27FC236}">
                  <a16:creationId xmlns:a16="http://schemas.microsoft.com/office/drawing/2014/main" id="{7CDA0782-391A-4C1F-A59F-7EEDEC774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97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0" name="Line 141">
              <a:extLst>
                <a:ext uri="{FF2B5EF4-FFF2-40B4-BE49-F238E27FC236}">
                  <a16:creationId xmlns:a16="http://schemas.microsoft.com/office/drawing/2014/main" id="{FB1CD360-D6CE-4009-8E84-D2798275F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2204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1" name="Line 142">
              <a:extLst>
                <a:ext uri="{FF2B5EF4-FFF2-40B4-BE49-F238E27FC236}">
                  <a16:creationId xmlns:a16="http://schemas.microsoft.com/office/drawing/2014/main" id="{A87720E7-0217-4B84-8374-02E3329BE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1742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2" name="Line 143">
              <a:extLst>
                <a:ext uri="{FF2B5EF4-FFF2-40B4-BE49-F238E27FC236}">
                  <a16:creationId xmlns:a16="http://schemas.microsoft.com/office/drawing/2014/main" id="{549DD372-CF07-4612-8E06-C35A56D50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742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3" name="Text Box 144">
              <a:extLst>
                <a:ext uri="{FF2B5EF4-FFF2-40B4-BE49-F238E27FC236}">
                  <a16:creationId xmlns:a16="http://schemas.microsoft.com/office/drawing/2014/main" id="{04486737-230B-4186-B28E-F7EFF90A0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70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Text Box 145">
              <a:extLst>
                <a:ext uri="{FF2B5EF4-FFF2-40B4-BE49-F238E27FC236}">
                  <a16:creationId xmlns:a16="http://schemas.microsoft.com/office/drawing/2014/main" id="{63BCAFDB-7F52-41EC-94AD-0F14D1CA5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94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146">
              <a:extLst>
                <a:ext uri="{FF2B5EF4-FFF2-40B4-BE49-F238E27FC236}">
                  <a16:creationId xmlns:a16="http://schemas.microsoft.com/office/drawing/2014/main" id="{DEAD4FA6-F178-46B9-A2C0-B2DD41651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1933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6" name="Text Box 147">
              <a:extLst>
                <a:ext uri="{FF2B5EF4-FFF2-40B4-BE49-F238E27FC236}">
                  <a16:creationId xmlns:a16="http://schemas.microsoft.com/office/drawing/2014/main" id="{4281F8C4-4FAE-4E78-8C43-BFD522DA1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193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Text Box 148">
              <a:extLst>
                <a:ext uri="{FF2B5EF4-FFF2-40B4-BE49-F238E27FC236}">
                  <a16:creationId xmlns:a16="http://schemas.microsoft.com/office/drawing/2014/main" id="{5CD32B0E-5039-4871-B277-73C2E591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16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8" name="Text Box 149">
              <a:extLst>
                <a:ext uri="{FF2B5EF4-FFF2-40B4-BE49-F238E27FC236}">
                  <a16:creationId xmlns:a16="http://schemas.microsoft.com/office/drawing/2014/main" id="{4FD4D984-43B4-4AE3-865A-6517D995C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9" name="Text Box 150">
              <a:extLst>
                <a:ext uri="{FF2B5EF4-FFF2-40B4-BE49-F238E27FC236}">
                  <a16:creationId xmlns:a16="http://schemas.microsoft.com/office/drawing/2014/main" id="{5FE9AEBE-2D0B-452F-A396-2AB162565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17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0" name="Text Box 151">
              <a:extLst>
                <a:ext uri="{FF2B5EF4-FFF2-40B4-BE49-F238E27FC236}">
                  <a16:creationId xmlns:a16="http://schemas.microsoft.com/office/drawing/2014/main" id="{6249C7E5-4CCB-4478-922E-CAE05E45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70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1" name="Group 246">
            <a:extLst>
              <a:ext uri="{FF2B5EF4-FFF2-40B4-BE49-F238E27FC236}">
                <a16:creationId xmlns:a16="http://schemas.microsoft.com/office/drawing/2014/main" id="{AE467AD4-CCDB-4E56-B4A2-748251857208}"/>
              </a:ext>
            </a:extLst>
          </p:cNvPr>
          <p:cNvGrpSpPr>
            <a:grpSpLocks/>
          </p:cNvGrpSpPr>
          <p:nvPr/>
        </p:nvGrpSpPr>
        <p:grpSpPr bwMode="auto">
          <a:xfrm>
            <a:off x="2616152" y="4741923"/>
            <a:ext cx="998397" cy="990615"/>
            <a:chOff x="1214" y="2614"/>
            <a:chExt cx="727" cy="789"/>
          </a:xfrm>
        </p:grpSpPr>
        <p:sp>
          <p:nvSpPr>
            <p:cNvPr id="62" name="Rectangle 152">
              <a:extLst>
                <a:ext uri="{FF2B5EF4-FFF2-40B4-BE49-F238E27FC236}">
                  <a16:creationId xmlns:a16="http://schemas.microsoft.com/office/drawing/2014/main" id="{AA02170D-D1FE-4BDF-A1B7-D9A0D6809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63" name="Line 153">
              <a:extLst>
                <a:ext uri="{FF2B5EF4-FFF2-40B4-BE49-F238E27FC236}">
                  <a16:creationId xmlns:a16="http://schemas.microsoft.com/office/drawing/2014/main" id="{4CE3523B-95D3-41B6-9FE3-6C7E91F93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288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4" name="Line 154">
              <a:extLst>
                <a:ext uri="{FF2B5EF4-FFF2-40B4-BE49-F238E27FC236}">
                  <a16:creationId xmlns:a16="http://schemas.microsoft.com/office/drawing/2014/main" id="{B83487B6-8D0E-4940-B583-BB9248FDE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3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5" name="Line 155">
              <a:extLst>
                <a:ext uri="{FF2B5EF4-FFF2-40B4-BE49-F238E27FC236}">
                  <a16:creationId xmlns:a16="http://schemas.microsoft.com/office/drawing/2014/main" id="{709EA20E-1C3D-447B-87E1-8F86F52EB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265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6" name="Line 156">
              <a:extLst>
                <a:ext uri="{FF2B5EF4-FFF2-40B4-BE49-F238E27FC236}">
                  <a16:creationId xmlns:a16="http://schemas.microsoft.com/office/drawing/2014/main" id="{9EDBAB4F-8BF0-42E2-8588-6E86ED5E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265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67" name="Text Box 157">
              <a:extLst>
                <a:ext uri="{FF2B5EF4-FFF2-40B4-BE49-F238E27FC236}">
                  <a16:creationId xmlns:a16="http://schemas.microsoft.com/office/drawing/2014/main" id="{EFD21181-F806-4562-97AF-0E1A5B991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61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8" name="Text Box 158">
              <a:extLst>
                <a:ext uri="{FF2B5EF4-FFF2-40B4-BE49-F238E27FC236}">
                  <a16:creationId xmlns:a16="http://schemas.microsoft.com/office/drawing/2014/main" id="{BEC2EE3D-75E3-459E-B50D-A0FA943E0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61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" name="Text Box 159">
              <a:extLst>
                <a:ext uri="{FF2B5EF4-FFF2-40B4-BE49-F238E27FC236}">
                  <a16:creationId xmlns:a16="http://schemas.microsoft.com/office/drawing/2014/main" id="{71722651-9831-4C5C-A396-1A01A90A8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840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0" name="Text Box 160">
              <a:extLst>
                <a:ext uri="{FF2B5EF4-FFF2-40B4-BE49-F238E27FC236}">
                  <a16:creationId xmlns:a16="http://schemas.microsoft.com/office/drawing/2014/main" id="{C822DAAD-56F0-4E6B-B4D9-D14D3ACF7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84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" name="Text Box 161">
              <a:extLst>
                <a:ext uri="{FF2B5EF4-FFF2-40B4-BE49-F238E27FC236}">
                  <a16:creationId xmlns:a16="http://schemas.microsoft.com/office/drawing/2014/main" id="{84192D25-28B5-4541-888F-6BEF6339D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306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2" name="Text Box 162">
              <a:extLst>
                <a:ext uri="{FF2B5EF4-FFF2-40B4-BE49-F238E27FC236}">
                  <a16:creationId xmlns:a16="http://schemas.microsoft.com/office/drawing/2014/main" id="{9913419F-A5E9-46B8-9991-20DA6E4E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308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3" name="Text Box 163">
              <a:extLst>
                <a:ext uri="{FF2B5EF4-FFF2-40B4-BE49-F238E27FC236}">
                  <a16:creationId xmlns:a16="http://schemas.microsoft.com/office/drawing/2014/main" id="{BCDF2F91-D599-4BE9-9845-0B17A9912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308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74" name="Text Box 164">
              <a:extLst>
                <a:ext uri="{FF2B5EF4-FFF2-40B4-BE49-F238E27FC236}">
                  <a16:creationId xmlns:a16="http://schemas.microsoft.com/office/drawing/2014/main" id="{FDCFE1C7-3EFB-4EE8-AE41-CA7BFDADA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6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75" name="Group 247">
            <a:extLst>
              <a:ext uri="{FF2B5EF4-FFF2-40B4-BE49-F238E27FC236}">
                <a16:creationId xmlns:a16="http://schemas.microsoft.com/office/drawing/2014/main" id="{EA55D91C-983E-4F72-883A-4EB8B9FB453D}"/>
              </a:ext>
            </a:extLst>
          </p:cNvPr>
          <p:cNvGrpSpPr>
            <a:grpSpLocks/>
          </p:cNvGrpSpPr>
          <p:nvPr/>
        </p:nvGrpSpPr>
        <p:grpSpPr bwMode="auto">
          <a:xfrm>
            <a:off x="1627369" y="5845536"/>
            <a:ext cx="998397" cy="1006937"/>
            <a:chOff x="610" y="3521"/>
            <a:chExt cx="727" cy="802"/>
          </a:xfrm>
        </p:grpSpPr>
        <p:sp>
          <p:nvSpPr>
            <p:cNvPr id="76" name="Rectangle 165">
              <a:extLst>
                <a:ext uri="{FF2B5EF4-FFF2-40B4-BE49-F238E27FC236}">
                  <a16:creationId xmlns:a16="http://schemas.microsoft.com/office/drawing/2014/main" id="{7AE0612E-352D-4B46-82EF-2F6888724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77" name="Line 166">
              <a:extLst>
                <a:ext uri="{FF2B5EF4-FFF2-40B4-BE49-F238E27FC236}">
                  <a16:creationId xmlns:a16="http://schemas.microsoft.com/office/drawing/2014/main" id="{C34A3D31-C0D4-439A-B69D-A83D9FD7D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380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8" name="Line 167">
              <a:extLst>
                <a:ext uri="{FF2B5EF4-FFF2-40B4-BE49-F238E27FC236}">
                  <a16:creationId xmlns:a16="http://schemas.microsoft.com/office/drawing/2014/main" id="{D7770FF3-9F64-4D16-962E-3D4E085FA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403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9" name="Line 168">
              <a:extLst>
                <a:ext uri="{FF2B5EF4-FFF2-40B4-BE49-F238E27FC236}">
                  <a16:creationId xmlns:a16="http://schemas.microsoft.com/office/drawing/2014/main" id="{1EED7B9D-BE70-45DF-BE62-0979D2358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357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0" name="Line 169">
              <a:extLst>
                <a:ext uri="{FF2B5EF4-FFF2-40B4-BE49-F238E27FC236}">
                  <a16:creationId xmlns:a16="http://schemas.microsoft.com/office/drawing/2014/main" id="{AB57AF7B-D260-457F-AEEB-BC1389578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" y="357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1" name="Text Box 170">
              <a:extLst>
                <a:ext uri="{FF2B5EF4-FFF2-40B4-BE49-F238E27FC236}">
                  <a16:creationId xmlns:a16="http://schemas.microsoft.com/office/drawing/2014/main" id="{BFD871F3-91FA-4F05-AD9E-A73A4A624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" name="Text Box 171">
              <a:extLst>
                <a:ext uri="{FF2B5EF4-FFF2-40B4-BE49-F238E27FC236}">
                  <a16:creationId xmlns:a16="http://schemas.microsoft.com/office/drawing/2014/main" id="{AF6AD718-664A-4E8C-8F2B-25B3684E1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3" name="Text Box 172">
              <a:extLst>
                <a:ext uri="{FF2B5EF4-FFF2-40B4-BE49-F238E27FC236}">
                  <a16:creationId xmlns:a16="http://schemas.microsoft.com/office/drawing/2014/main" id="{DEBB2C28-1143-487F-A678-7DC98C38E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" y="3776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Text Box 173">
              <a:extLst>
                <a:ext uri="{FF2B5EF4-FFF2-40B4-BE49-F238E27FC236}">
                  <a16:creationId xmlns:a16="http://schemas.microsoft.com/office/drawing/2014/main" id="{FAC13FCD-4252-49BC-8DAA-54AB38B62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76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5" name="Text Box 174">
              <a:extLst>
                <a:ext uri="{FF2B5EF4-FFF2-40B4-BE49-F238E27FC236}">
                  <a16:creationId xmlns:a16="http://schemas.microsoft.com/office/drawing/2014/main" id="{F9283571-B493-4040-A583-8190D8D53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9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6" name="Text Box 175">
              <a:extLst>
                <a:ext uri="{FF2B5EF4-FFF2-40B4-BE49-F238E27FC236}">
                  <a16:creationId xmlns:a16="http://schemas.microsoft.com/office/drawing/2014/main" id="{0B5F8B5B-78DB-4235-BB74-53D5D3A95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400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7" name="Text Box 176">
              <a:extLst>
                <a:ext uri="{FF2B5EF4-FFF2-40B4-BE49-F238E27FC236}">
                  <a16:creationId xmlns:a16="http://schemas.microsoft.com/office/drawing/2014/main" id="{7A60FD1B-803C-47BC-9C68-302D18041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400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8" name="Text Box 177">
              <a:extLst>
                <a:ext uri="{FF2B5EF4-FFF2-40B4-BE49-F238E27FC236}">
                  <a16:creationId xmlns:a16="http://schemas.microsoft.com/office/drawing/2014/main" id="{50BE37D8-9FC6-4152-A779-222CBFA71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53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89" name="Group 248">
            <a:extLst>
              <a:ext uri="{FF2B5EF4-FFF2-40B4-BE49-F238E27FC236}">
                <a16:creationId xmlns:a16="http://schemas.microsoft.com/office/drawing/2014/main" id="{9FA3FF39-9C6C-4430-8A7B-E7CF79EC9FBF}"/>
              </a:ext>
            </a:extLst>
          </p:cNvPr>
          <p:cNvGrpSpPr>
            <a:grpSpLocks/>
          </p:cNvGrpSpPr>
          <p:nvPr/>
        </p:nvGrpSpPr>
        <p:grpSpPr bwMode="auto">
          <a:xfrm>
            <a:off x="3594281" y="5841222"/>
            <a:ext cx="998396" cy="990615"/>
            <a:chOff x="1849" y="3521"/>
            <a:chExt cx="727" cy="789"/>
          </a:xfrm>
        </p:grpSpPr>
        <p:sp>
          <p:nvSpPr>
            <p:cNvPr id="90" name="Rectangle 178">
              <a:extLst>
                <a:ext uri="{FF2B5EF4-FFF2-40B4-BE49-F238E27FC236}">
                  <a16:creationId xmlns:a16="http://schemas.microsoft.com/office/drawing/2014/main" id="{65CAB6BC-1567-4E2D-A989-6A0D53D54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91" name="Line 179">
              <a:extLst>
                <a:ext uri="{FF2B5EF4-FFF2-40B4-BE49-F238E27FC236}">
                  <a16:creationId xmlns:a16="http://schemas.microsoft.com/office/drawing/2014/main" id="{D166E64A-9BA2-4B7F-A245-5EC4A7BD7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3788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2" name="Line 180">
              <a:extLst>
                <a:ext uri="{FF2B5EF4-FFF2-40B4-BE49-F238E27FC236}">
                  <a16:creationId xmlns:a16="http://schemas.microsoft.com/office/drawing/2014/main" id="{48642D1E-B422-417C-AC11-2032167C1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4019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3" name="Line 181">
              <a:extLst>
                <a:ext uri="{FF2B5EF4-FFF2-40B4-BE49-F238E27FC236}">
                  <a16:creationId xmlns:a16="http://schemas.microsoft.com/office/drawing/2014/main" id="{2E61C45F-4976-4593-B4C8-914E4AD02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557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4" name="Line 182">
              <a:extLst>
                <a:ext uri="{FF2B5EF4-FFF2-40B4-BE49-F238E27FC236}">
                  <a16:creationId xmlns:a16="http://schemas.microsoft.com/office/drawing/2014/main" id="{BE77B1D4-F7DA-4E8E-A5F2-DE13E04CC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557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5" name="Text Box 183">
              <a:extLst>
                <a:ext uri="{FF2B5EF4-FFF2-40B4-BE49-F238E27FC236}">
                  <a16:creationId xmlns:a16="http://schemas.microsoft.com/office/drawing/2014/main" id="{E1FC9F58-BD8D-4513-8AD3-6D3927E94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5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6" name="Text Box 184">
              <a:extLst>
                <a:ext uri="{FF2B5EF4-FFF2-40B4-BE49-F238E27FC236}">
                  <a16:creationId xmlns:a16="http://schemas.microsoft.com/office/drawing/2014/main" id="{C5E9EEFC-7975-47A4-844C-F6017BAC6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7" name="Text Box 185">
              <a:extLst>
                <a:ext uri="{FF2B5EF4-FFF2-40B4-BE49-F238E27FC236}">
                  <a16:creationId xmlns:a16="http://schemas.microsoft.com/office/drawing/2014/main" id="{6E07E727-D550-4651-9DBA-2010482C0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748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8" name="Text Box 186">
              <a:extLst>
                <a:ext uri="{FF2B5EF4-FFF2-40B4-BE49-F238E27FC236}">
                  <a16:creationId xmlns:a16="http://schemas.microsoft.com/office/drawing/2014/main" id="{04CE890B-7427-45F3-A905-2AB8AC50A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74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9" name="Text Box 187">
              <a:extLst>
                <a:ext uri="{FF2B5EF4-FFF2-40B4-BE49-F238E27FC236}">
                  <a16:creationId xmlns:a16="http://schemas.microsoft.com/office/drawing/2014/main" id="{708CFD0D-B708-4E87-AE10-41D6DFF4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397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0" name="Text Box 188">
              <a:extLst>
                <a:ext uri="{FF2B5EF4-FFF2-40B4-BE49-F238E27FC236}">
                  <a16:creationId xmlns:a16="http://schemas.microsoft.com/office/drawing/2014/main" id="{7D24856F-3847-4B50-B354-E45522A9B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99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1" name="Text Box 189">
              <a:extLst>
                <a:ext uri="{FF2B5EF4-FFF2-40B4-BE49-F238E27FC236}">
                  <a16:creationId xmlns:a16="http://schemas.microsoft.com/office/drawing/2014/main" id="{DA289B30-ACCC-4249-BA49-E6ED772FA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374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2" name="Text Box 190">
              <a:extLst>
                <a:ext uri="{FF2B5EF4-FFF2-40B4-BE49-F238E27FC236}">
                  <a16:creationId xmlns:a16="http://schemas.microsoft.com/office/drawing/2014/main" id="{6F6BF23E-4257-4231-8890-143FA30A4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5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03" name="Group 242">
            <a:extLst>
              <a:ext uri="{FF2B5EF4-FFF2-40B4-BE49-F238E27FC236}">
                <a16:creationId xmlns:a16="http://schemas.microsoft.com/office/drawing/2014/main" id="{25BF9942-D71E-4F2D-864D-425E8BEF8B4A}"/>
              </a:ext>
            </a:extLst>
          </p:cNvPr>
          <p:cNvGrpSpPr>
            <a:grpSpLocks/>
          </p:cNvGrpSpPr>
          <p:nvPr/>
        </p:nvGrpSpPr>
        <p:grpSpPr bwMode="auto">
          <a:xfrm>
            <a:off x="6307319" y="2417748"/>
            <a:ext cx="998397" cy="990615"/>
            <a:chOff x="3558" y="845"/>
            <a:chExt cx="727" cy="789"/>
          </a:xfrm>
        </p:grpSpPr>
        <p:sp>
          <p:nvSpPr>
            <p:cNvPr id="104" name="Rectangle 191">
              <a:extLst>
                <a:ext uri="{FF2B5EF4-FFF2-40B4-BE49-F238E27FC236}">
                  <a16:creationId xmlns:a16="http://schemas.microsoft.com/office/drawing/2014/main" id="{7D310E83-CFD6-4021-86BA-2626A7B6F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5" name="Line 192">
              <a:extLst>
                <a:ext uri="{FF2B5EF4-FFF2-40B4-BE49-F238E27FC236}">
                  <a16:creationId xmlns:a16="http://schemas.microsoft.com/office/drawing/2014/main" id="{EA85AA17-FF51-4EF1-A911-CB5D9800A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6" name="Line 193">
              <a:extLst>
                <a:ext uri="{FF2B5EF4-FFF2-40B4-BE49-F238E27FC236}">
                  <a16:creationId xmlns:a16="http://schemas.microsoft.com/office/drawing/2014/main" id="{142F72FA-67B4-49D3-854C-12A604CD3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7" name="Line 194">
              <a:extLst>
                <a:ext uri="{FF2B5EF4-FFF2-40B4-BE49-F238E27FC236}">
                  <a16:creationId xmlns:a16="http://schemas.microsoft.com/office/drawing/2014/main" id="{30B8D2BB-C462-4550-A72F-D27EE7860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8" name="Line 195">
              <a:extLst>
                <a:ext uri="{FF2B5EF4-FFF2-40B4-BE49-F238E27FC236}">
                  <a16:creationId xmlns:a16="http://schemas.microsoft.com/office/drawing/2014/main" id="{D58FBCFB-A30A-4E81-BC41-91CF3A308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9" name="Text Box 196">
              <a:extLst>
                <a:ext uri="{FF2B5EF4-FFF2-40B4-BE49-F238E27FC236}">
                  <a16:creationId xmlns:a16="http://schemas.microsoft.com/office/drawing/2014/main" id="{0A87A701-55DD-4A3A-A8FD-27330BD0A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0" name="Text Box 197">
              <a:extLst>
                <a:ext uri="{FF2B5EF4-FFF2-40B4-BE49-F238E27FC236}">
                  <a16:creationId xmlns:a16="http://schemas.microsoft.com/office/drawing/2014/main" id="{2E7D1DD4-EB5A-4EC5-809E-B9C341C7A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" name="Text Box 198">
              <a:extLst>
                <a:ext uri="{FF2B5EF4-FFF2-40B4-BE49-F238E27FC236}">
                  <a16:creationId xmlns:a16="http://schemas.microsoft.com/office/drawing/2014/main" id="{796A1891-2726-4C28-AA94-81BE01399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2" name="Text Box 199">
              <a:extLst>
                <a:ext uri="{FF2B5EF4-FFF2-40B4-BE49-F238E27FC236}">
                  <a16:creationId xmlns:a16="http://schemas.microsoft.com/office/drawing/2014/main" id="{6EF06715-EB15-4B8D-B269-12BEE0F29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3" name="Text Box 200">
              <a:extLst>
                <a:ext uri="{FF2B5EF4-FFF2-40B4-BE49-F238E27FC236}">
                  <a16:creationId xmlns:a16="http://schemas.microsoft.com/office/drawing/2014/main" id="{CE4DB3D5-4CB4-4056-9667-811D3A41A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4" name="Text Box 201">
              <a:extLst>
                <a:ext uri="{FF2B5EF4-FFF2-40B4-BE49-F238E27FC236}">
                  <a16:creationId xmlns:a16="http://schemas.microsoft.com/office/drawing/2014/main" id="{78EE3CB4-C407-4C32-AD73-77405C10C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5" name="Text Box 202">
              <a:extLst>
                <a:ext uri="{FF2B5EF4-FFF2-40B4-BE49-F238E27FC236}">
                  <a16:creationId xmlns:a16="http://schemas.microsoft.com/office/drawing/2014/main" id="{B49A84B3-C069-47AB-B07F-DE86EADB6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6" name="Text Box 203">
              <a:extLst>
                <a:ext uri="{FF2B5EF4-FFF2-40B4-BE49-F238E27FC236}">
                  <a16:creationId xmlns:a16="http://schemas.microsoft.com/office/drawing/2014/main" id="{9BD790B3-6FDF-4651-A8A6-136BA1EFC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17" name="Group 243">
            <a:extLst>
              <a:ext uri="{FF2B5EF4-FFF2-40B4-BE49-F238E27FC236}">
                <a16:creationId xmlns:a16="http://schemas.microsoft.com/office/drawing/2014/main" id="{44EE8F78-2ACD-4E01-9883-1D6629CFF302}"/>
              </a:ext>
            </a:extLst>
          </p:cNvPr>
          <p:cNvGrpSpPr>
            <a:grpSpLocks/>
          </p:cNvGrpSpPr>
          <p:nvPr/>
        </p:nvGrpSpPr>
        <p:grpSpPr bwMode="auto">
          <a:xfrm>
            <a:off x="7848364" y="2417748"/>
            <a:ext cx="998397" cy="990615"/>
            <a:chOff x="4616" y="845"/>
            <a:chExt cx="727" cy="789"/>
          </a:xfrm>
        </p:grpSpPr>
        <p:sp>
          <p:nvSpPr>
            <p:cNvPr id="118" name="Rectangle 217">
              <a:extLst>
                <a:ext uri="{FF2B5EF4-FFF2-40B4-BE49-F238E27FC236}">
                  <a16:creationId xmlns:a16="http://schemas.microsoft.com/office/drawing/2014/main" id="{0D68EE20-D465-4203-939C-E309CFB72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9" name="Line 218">
              <a:extLst>
                <a:ext uri="{FF2B5EF4-FFF2-40B4-BE49-F238E27FC236}">
                  <a16:creationId xmlns:a16="http://schemas.microsoft.com/office/drawing/2014/main" id="{C0960DA1-68D3-44DD-8DB5-41F7E7B24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0" name="Line 219">
              <a:extLst>
                <a:ext uri="{FF2B5EF4-FFF2-40B4-BE49-F238E27FC236}">
                  <a16:creationId xmlns:a16="http://schemas.microsoft.com/office/drawing/2014/main" id="{0B4B12BD-5650-41ED-8C13-CBD97AD0E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1" name="Line 220">
              <a:extLst>
                <a:ext uri="{FF2B5EF4-FFF2-40B4-BE49-F238E27FC236}">
                  <a16:creationId xmlns:a16="http://schemas.microsoft.com/office/drawing/2014/main" id="{9FD8FB71-19F6-4AB9-84C2-F82B84512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2" name="Line 221">
              <a:extLst>
                <a:ext uri="{FF2B5EF4-FFF2-40B4-BE49-F238E27FC236}">
                  <a16:creationId xmlns:a16="http://schemas.microsoft.com/office/drawing/2014/main" id="{E66C0B61-E68D-4416-9345-2F9FBCD09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23" name="Text Box 222">
              <a:extLst>
                <a:ext uri="{FF2B5EF4-FFF2-40B4-BE49-F238E27FC236}">
                  <a16:creationId xmlns:a16="http://schemas.microsoft.com/office/drawing/2014/main" id="{FFFC4376-D371-47FB-A077-0DB73D644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4" name="Text Box 223">
              <a:extLst>
                <a:ext uri="{FF2B5EF4-FFF2-40B4-BE49-F238E27FC236}">
                  <a16:creationId xmlns:a16="http://schemas.microsoft.com/office/drawing/2014/main" id="{1D0CE90B-4CE3-4DC5-B9F5-31248EE5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5" name="Text Box 224">
              <a:extLst>
                <a:ext uri="{FF2B5EF4-FFF2-40B4-BE49-F238E27FC236}">
                  <a16:creationId xmlns:a16="http://schemas.microsoft.com/office/drawing/2014/main" id="{71AB9C41-250C-4F59-93F8-1E8CB3B70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6" name="Text Box 225">
              <a:extLst>
                <a:ext uri="{FF2B5EF4-FFF2-40B4-BE49-F238E27FC236}">
                  <a16:creationId xmlns:a16="http://schemas.microsoft.com/office/drawing/2014/main" id="{499E17FB-CB4B-4B82-9E9B-070CD8E75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7" name="Text Box 226">
              <a:extLst>
                <a:ext uri="{FF2B5EF4-FFF2-40B4-BE49-F238E27FC236}">
                  <a16:creationId xmlns:a16="http://schemas.microsoft.com/office/drawing/2014/main" id="{676E4579-CD04-4C5D-B3DA-67857ECBE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8" name="Text Box 227">
              <a:extLst>
                <a:ext uri="{FF2B5EF4-FFF2-40B4-BE49-F238E27FC236}">
                  <a16:creationId xmlns:a16="http://schemas.microsoft.com/office/drawing/2014/main" id="{3C708398-0944-49A2-B994-6D7B357F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07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9" name="Text Box 228">
              <a:extLst>
                <a:ext uri="{FF2B5EF4-FFF2-40B4-BE49-F238E27FC236}">
                  <a16:creationId xmlns:a16="http://schemas.microsoft.com/office/drawing/2014/main" id="{6FA58442-706D-4801-ADBC-90EF4F93E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0" name="Text Box 229">
              <a:extLst>
                <a:ext uri="{FF2B5EF4-FFF2-40B4-BE49-F238E27FC236}">
                  <a16:creationId xmlns:a16="http://schemas.microsoft.com/office/drawing/2014/main" id="{9EAD31F9-35DE-42BB-8117-898691AE1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31" name="Line 230">
            <a:extLst>
              <a:ext uri="{FF2B5EF4-FFF2-40B4-BE49-F238E27FC236}">
                <a16:creationId xmlns:a16="http://schemas.microsoft.com/office/drawing/2014/main" id="{AD1D341E-7DF3-4C70-B0FA-800690089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0104" y="1719384"/>
            <a:ext cx="2146856" cy="701504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2" name="Line 231">
            <a:extLst>
              <a:ext uri="{FF2B5EF4-FFF2-40B4-BE49-F238E27FC236}">
                <a16:creationId xmlns:a16="http://schemas.microsoft.com/office/drawing/2014/main" id="{04AD1BFD-33A4-41F3-A228-0B61CB733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0010" y="1994623"/>
            <a:ext cx="311741" cy="45575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3" name="Line 232">
            <a:extLst>
              <a:ext uri="{FF2B5EF4-FFF2-40B4-BE49-F238E27FC236}">
                <a16:creationId xmlns:a16="http://schemas.microsoft.com/office/drawing/2014/main" id="{64607D9E-B3F1-4C2B-876A-475D2157C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2498" y="1994623"/>
            <a:ext cx="373540" cy="45575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4" name="Line 233">
            <a:extLst>
              <a:ext uri="{FF2B5EF4-FFF2-40B4-BE49-F238E27FC236}">
                <a16:creationId xmlns:a16="http://schemas.microsoft.com/office/drawing/2014/main" id="{3E9395DE-39C0-4B16-813B-4454E46D6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0193" y="1794378"/>
            <a:ext cx="1807276" cy="62651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grpSp>
        <p:nvGrpSpPr>
          <p:cNvPr id="135" name="Group 249">
            <a:extLst>
              <a:ext uri="{FF2B5EF4-FFF2-40B4-BE49-F238E27FC236}">
                <a16:creationId xmlns:a16="http://schemas.microsoft.com/office/drawing/2014/main" id="{4DE86441-16B5-4F43-A23E-143DDE88CE8C}"/>
              </a:ext>
            </a:extLst>
          </p:cNvPr>
          <p:cNvGrpSpPr>
            <a:grpSpLocks/>
          </p:cNvGrpSpPr>
          <p:nvPr/>
        </p:nvGrpSpPr>
        <p:grpSpPr bwMode="auto">
          <a:xfrm>
            <a:off x="2701002" y="2411296"/>
            <a:ext cx="998397" cy="989360"/>
            <a:chOff x="1244" y="846"/>
            <a:chExt cx="727" cy="788"/>
          </a:xfrm>
        </p:grpSpPr>
        <p:sp>
          <p:nvSpPr>
            <p:cNvPr id="136" name="Rectangle 204">
              <a:extLst>
                <a:ext uri="{FF2B5EF4-FFF2-40B4-BE49-F238E27FC236}">
                  <a16:creationId xmlns:a16="http://schemas.microsoft.com/office/drawing/2014/main" id="{31898A11-DAE6-4997-8BD9-F83AC1B40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7" name="Line 205">
              <a:extLst>
                <a:ext uri="{FF2B5EF4-FFF2-40B4-BE49-F238E27FC236}">
                  <a16:creationId xmlns:a16="http://schemas.microsoft.com/office/drawing/2014/main" id="{6C3E1906-570D-4EF6-88B9-BDE75616F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8" name="Line 206">
              <a:extLst>
                <a:ext uri="{FF2B5EF4-FFF2-40B4-BE49-F238E27FC236}">
                  <a16:creationId xmlns:a16="http://schemas.microsoft.com/office/drawing/2014/main" id="{67481915-8419-4362-A944-86149E9E7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9" name="Line 207">
              <a:extLst>
                <a:ext uri="{FF2B5EF4-FFF2-40B4-BE49-F238E27FC236}">
                  <a16:creationId xmlns:a16="http://schemas.microsoft.com/office/drawing/2014/main" id="{FDF29CC4-5836-4ED9-9320-2F3BD59F2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0" name="Line 208">
              <a:extLst>
                <a:ext uri="{FF2B5EF4-FFF2-40B4-BE49-F238E27FC236}">
                  <a16:creationId xmlns:a16="http://schemas.microsoft.com/office/drawing/2014/main" id="{285A5707-49A3-4C9B-939B-E68586122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1" name="Text Box 209">
              <a:extLst>
                <a:ext uri="{FF2B5EF4-FFF2-40B4-BE49-F238E27FC236}">
                  <a16:creationId xmlns:a16="http://schemas.microsoft.com/office/drawing/2014/main" id="{4244D4D0-2CCD-4291-AB73-31101011C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2" name="Text Box 210">
              <a:extLst>
                <a:ext uri="{FF2B5EF4-FFF2-40B4-BE49-F238E27FC236}">
                  <a16:creationId xmlns:a16="http://schemas.microsoft.com/office/drawing/2014/main" id="{613862A5-A829-4871-8C04-44942C5C6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" name="Text Box 211">
              <a:extLst>
                <a:ext uri="{FF2B5EF4-FFF2-40B4-BE49-F238E27FC236}">
                  <a16:creationId xmlns:a16="http://schemas.microsoft.com/office/drawing/2014/main" id="{C2D9AAC0-1B86-4DC9-A69A-D92871FA1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4" name="Text Box 212">
              <a:extLst>
                <a:ext uri="{FF2B5EF4-FFF2-40B4-BE49-F238E27FC236}">
                  <a16:creationId xmlns:a16="http://schemas.microsoft.com/office/drawing/2014/main" id="{B0A58BE2-8884-4C85-A5BB-7A5D544C2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5" name="Text Box 213">
              <a:extLst>
                <a:ext uri="{FF2B5EF4-FFF2-40B4-BE49-F238E27FC236}">
                  <a16:creationId xmlns:a16="http://schemas.microsoft.com/office/drawing/2014/main" id="{64D151AF-CD48-475C-8638-E7D765E5C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6" name="Text Box 214">
              <a:extLst>
                <a:ext uri="{FF2B5EF4-FFF2-40B4-BE49-F238E27FC236}">
                  <a16:creationId xmlns:a16="http://schemas.microsoft.com/office/drawing/2014/main" id="{5ADBF2CB-9E0C-4855-A6D3-FB480B18C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7" name="Text Box 215">
              <a:extLst>
                <a:ext uri="{FF2B5EF4-FFF2-40B4-BE49-F238E27FC236}">
                  <a16:creationId xmlns:a16="http://schemas.microsoft.com/office/drawing/2014/main" id="{054ADA92-1B89-42C1-80A0-49C7F34F9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8" name="Text Box 216">
              <a:extLst>
                <a:ext uri="{FF2B5EF4-FFF2-40B4-BE49-F238E27FC236}">
                  <a16:creationId xmlns:a16="http://schemas.microsoft.com/office/drawing/2014/main" id="{20C216DC-9717-491C-BC94-25182499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49" name="Line 235">
            <a:extLst>
              <a:ext uri="{FF2B5EF4-FFF2-40B4-BE49-F238E27FC236}">
                <a16:creationId xmlns:a16="http://schemas.microsoft.com/office/drawing/2014/main" id="{C0FAF51A-D16E-4AAE-AD8C-593130BC4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430" y="3140885"/>
            <a:ext cx="248569" cy="39925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0" name="Line 236">
            <a:extLst>
              <a:ext uri="{FF2B5EF4-FFF2-40B4-BE49-F238E27FC236}">
                <a16:creationId xmlns:a16="http://schemas.microsoft.com/office/drawing/2014/main" id="{D202B49B-7D94-44A6-90B7-0297FE910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865" y="3112394"/>
            <a:ext cx="310368" cy="39925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1" name="Line 237">
            <a:extLst>
              <a:ext uri="{FF2B5EF4-FFF2-40B4-BE49-F238E27FC236}">
                <a16:creationId xmlns:a16="http://schemas.microsoft.com/office/drawing/2014/main" id="{8FA41976-4275-4559-9390-8B10A8AC8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520" y="4271826"/>
            <a:ext cx="249942" cy="45575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2" name="Line 238">
            <a:extLst>
              <a:ext uri="{FF2B5EF4-FFF2-40B4-BE49-F238E27FC236}">
                <a16:creationId xmlns:a16="http://schemas.microsoft.com/office/drawing/2014/main" id="{FF08FC00-2BE0-4FEF-A222-FE570C56A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1973" y="5429327"/>
            <a:ext cx="311742" cy="45575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3" name="Line 239">
            <a:extLst>
              <a:ext uri="{FF2B5EF4-FFF2-40B4-BE49-F238E27FC236}">
                <a16:creationId xmlns:a16="http://schemas.microsoft.com/office/drawing/2014/main" id="{408258C1-474C-48C7-B2B2-069836946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346" y="5343219"/>
            <a:ext cx="373540" cy="51225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4" name="Text Box 250">
            <a:extLst>
              <a:ext uri="{FF2B5EF4-FFF2-40B4-BE49-F238E27FC236}">
                <a16:creationId xmlns:a16="http://schemas.microsoft.com/office/drawing/2014/main" id="{5FC2D6BC-811B-4D96-A9CA-45B3B79F7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360" y="2596475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5" name="Text Box 251">
            <a:extLst>
              <a:ext uri="{FF2B5EF4-FFF2-40B4-BE49-F238E27FC236}">
                <a16:creationId xmlns:a16="http://schemas.microsoft.com/office/drawing/2014/main" id="{DE87378D-60E2-4C45-82B6-8BB181361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24" y="2604743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6" name="Text Box 252">
            <a:extLst>
              <a:ext uri="{FF2B5EF4-FFF2-40B4-BE49-F238E27FC236}">
                <a16:creationId xmlns:a16="http://schemas.microsoft.com/office/drawing/2014/main" id="{60661416-BD47-407A-895A-6C541BE4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53" y="2627472"/>
            <a:ext cx="2566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7" name="Text Box 253">
            <a:extLst>
              <a:ext uri="{FF2B5EF4-FFF2-40B4-BE49-F238E27FC236}">
                <a16:creationId xmlns:a16="http://schemas.microsoft.com/office/drawing/2014/main" id="{E9985315-2446-409E-B55E-C8F72983D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909" y="2633368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8" name="Text Box 254">
            <a:extLst>
              <a:ext uri="{FF2B5EF4-FFF2-40B4-BE49-F238E27FC236}">
                <a16:creationId xmlns:a16="http://schemas.microsoft.com/office/drawing/2014/main" id="{B53A58B7-06FB-4892-8180-D81E2E6D8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602" y="3734646"/>
            <a:ext cx="241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9" name="Text Box 255">
            <a:extLst>
              <a:ext uri="{FF2B5EF4-FFF2-40B4-BE49-F238E27FC236}">
                <a16:creationId xmlns:a16="http://schemas.microsoft.com/office/drawing/2014/main" id="{35F34EDE-2DEB-4EDE-A71E-19E75871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918" y="3717801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0" name="Text Box 256">
            <a:extLst>
              <a:ext uri="{FF2B5EF4-FFF2-40B4-BE49-F238E27FC236}">
                <a16:creationId xmlns:a16="http://schemas.microsoft.com/office/drawing/2014/main" id="{F7E1E64C-07EB-4C54-9378-BA1A23E9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665" y="4894271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1" name="Text Box 257">
            <a:extLst>
              <a:ext uri="{FF2B5EF4-FFF2-40B4-BE49-F238E27FC236}">
                <a16:creationId xmlns:a16="http://schemas.microsoft.com/office/drawing/2014/main" id="{AF6C7F7F-B06E-4C1D-A6BB-C917C902B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868" y="6054395"/>
            <a:ext cx="2361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2" name="Text Box 258">
            <a:extLst>
              <a:ext uri="{FF2B5EF4-FFF2-40B4-BE49-F238E27FC236}">
                <a16:creationId xmlns:a16="http://schemas.microsoft.com/office/drawing/2014/main" id="{A52FB83C-4221-404C-B545-9FB2FC26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058" y="6123240"/>
            <a:ext cx="313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" name="AutoShape 260">
            <a:extLst>
              <a:ext uri="{FF2B5EF4-FFF2-40B4-BE49-F238E27FC236}">
                <a16:creationId xmlns:a16="http://schemas.microsoft.com/office/drawing/2014/main" id="{FF17F6C1-0903-4828-B8A6-F03ABEB11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946" y="4165662"/>
            <a:ext cx="1805903" cy="570011"/>
          </a:xfrm>
          <a:prstGeom prst="wedgeRoundRectCallout">
            <a:avLst>
              <a:gd name="adj1" fmla="val -65265"/>
              <a:gd name="adj2" fmla="val -269147"/>
              <a:gd name="adj3" fmla="val 16667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70297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爬山法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1. </a:t>
            </a:r>
            <a:r>
              <a:rPr lang="zh-CN" altLang="en-US" dirty="0">
                <a:latin typeface="Arial" charset="0"/>
                <a:ea typeface="黑体" pitchFamily="2" charset="-122"/>
              </a:rPr>
              <a:t>构造由根组成的单元素栈</a:t>
            </a:r>
            <a:r>
              <a:rPr lang="en-US" altLang="zh-CN" dirty="0">
                <a:latin typeface="Arial" charset="0"/>
                <a:ea typeface="黑体" pitchFamily="2" charset="-122"/>
              </a:rPr>
              <a:t>S;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2.  If  Top(S)</a:t>
            </a:r>
            <a:r>
              <a:rPr lang="zh-CN" altLang="en-US" dirty="0">
                <a:latin typeface="Arial" charset="0"/>
                <a:ea typeface="黑体" pitchFamily="2" charset="-122"/>
              </a:rPr>
              <a:t>是目标节点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3.  Pop(S);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4.  S</a:t>
            </a:r>
            <a:r>
              <a:rPr lang="zh-CN" altLang="en-US" dirty="0">
                <a:latin typeface="Arial" charset="0"/>
                <a:ea typeface="黑体" pitchFamily="2" charset="-122"/>
              </a:rPr>
              <a:t>的子节点按照其启发测度由大到小的顺序压入</a:t>
            </a:r>
            <a:r>
              <a:rPr lang="en-US" altLang="zh-CN" dirty="0">
                <a:latin typeface="Arial" charset="0"/>
                <a:ea typeface="黑体" pitchFamily="2" charset="-122"/>
              </a:rPr>
              <a:t>S;  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5.  If  S</a:t>
            </a:r>
            <a:r>
              <a:rPr lang="zh-CN" altLang="en-US" dirty="0">
                <a:latin typeface="Arial" charset="0"/>
                <a:ea typeface="黑体" pitchFamily="2" charset="-122"/>
              </a:rPr>
              <a:t>空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失败  </a:t>
            </a:r>
            <a:r>
              <a:rPr lang="en-US" altLang="zh-CN" dirty="0">
                <a:latin typeface="Arial" charset="0"/>
                <a:ea typeface="黑体" pitchFamily="2" charset="-122"/>
              </a:rPr>
              <a:t>Else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dirty="0">
                <a:latin typeface="Arial" charset="0"/>
                <a:ea typeface="黑体" pitchFamily="2" charset="-122"/>
              </a:rPr>
              <a:t> 2.</a:t>
            </a: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04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Best first strategy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结合深度优先和广度优先的优点 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根据一个评价函数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在目前产生的所有节点中选择具有最小评价函数值的节点进行扩展</a:t>
            </a:r>
            <a:r>
              <a:rPr lang="en-US" altLang="zh-CN" dirty="0">
                <a:latin typeface="Arial" charset="0"/>
                <a:ea typeface="黑体" pitchFamily="2" charset="-122"/>
              </a:rPr>
              <a:t>.</a:t>
            </a: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71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Best first 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092B1CD-17BB-427A-9673-970ED8E27F9D}"/>
              </a:ext>
            </a:extLst>
          </p:cNvPr>
          <p:cNvGrpSpPr>
            <a:grpSpLocks/>
          </p:cNvGrpSpPr>
          <p:nvPr/>
        </p:nvGrpSpPr>
        <p:grpSpPr bwMode="auto">
          <a:xfrm>
            <a:off x="5693359" y="875430"/>
            <a:ext cx="1048554" cy="1063625"/>
            <a:chOff x="2968" y="-17"/>
            <a:chExt cx="727" cy="789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2C5CE4B-3747-4832-827A-1E093A31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56ADC8EC-E8E2-4189-86F7-3C33D376B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50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9480950-78BA-4D1A-96EF-960C3B952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48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B369856A-888A-4CBE-B721-65F8761BF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" y="19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C04D2AA-8836-43EE-8BA0-C6267DADF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9" y="19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654102FD-B452-4DEF-A8F1-C9818D1D1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-1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263D265F-E8E8-4131-9D87-D1655ADA3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2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3074A0DD-1212-4933-B3D7-2006ECC44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C59AF50-4063-4F45-8DBA-6CC9341C7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21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5737AAE7-3B5A-4C83-BC3E-D5C7F24CF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43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0CAC126-6F35-44C6-B2BC-D0B91EE3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4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7A651834-17B4-4756-8526-C395ED97C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4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1FEA936D-233A-457B-8EED-145FF70F8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-1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4BE5CE55-5227-4699-B2D3-04EA7D26FFF1}"/>
              </a:ext>
            </a:extLst>
          </p:cNvPr>
          <p:cNvGrpSpPr>
            <a:grpSpLocks/>
          </p:cNvGrpSpPr>
          <p:nvPr/>
        </p:nvGrpSpPr>
        <p:grpSpPr bwMode="auto">
          <a:xfrm>
            <a:off x="2944276" y="2162934"/>
            <a:ext cx="1048554" cy="1063624"/>
            <a:chOff x="2378" y="858"/>
            <a:chExt cx="727" cy="789"/>
          </a:xfrm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48106608-E46B-4474-9816-CAC554016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A62E94C6-B8A7-405F-93DD-3E7F0F0E1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125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16DD847B-2BB4-43C6-A232-68C627B3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356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423E6DCF-8553-491A-A400-05C52B2B2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" y="894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FAFE4998-B267-4822-A774-392F254BF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894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5723B38E-76B3-43AE-90E2-2D06C4949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85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7BFF4A3E-0FD9-4648-9D66-EF6B7D4F5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10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96B74230-3EBF-4578-B76B-F75244C42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8153DEAC-6BAE-423C-8854-2164F7008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08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B9CE397A-A2FC-4E0D-AA27-292DC9251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131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3FDB8BC2-40CB-4593-BB7F-CB5A06595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1" y="132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35DEEF5C-9A9C-46E6-8BAE-0929A36EA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32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EA4A061F-D1E0-407B-863E-2ACEA8ADC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85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3" name="Group 103">
            <a:extLst>
              <a:ext uri="{FF2B5EF4-FFF2-40B4-BE49-F238E27FC236}">
                <a16:creationId xmlns:a16="http://schemas.microsoft.com/office/drawing/2014/main" id="{0A6DED14-7865-4CDB-8CBA-3F606A793936}"/>
              </a:ext>
            </a:extLst>
          </p:cNvPr>
          <p:cNvGrpSpPr>
            <a:grpSpLocks/>
          </p:cNvGrpSpPr>
          <p:nvPr/>
        </p:nvGrpSpPr>
        <p:grpSpPr bwMode="auto">
          <a:xfrm>
            <a:off x="6403918" y="2162934"/>
            <a:ext cx="1048554" cy="1063624"/>
            <a:chOff x="3558" y="845"/>
            <a:chExt cx="727" cy="789"/>
          </a:xfrm>
        </p:grpSpPr>
        <p:sp>
          <p:nvSpPr>
            <p:cNvPr id="34" name="Rectangle 104">
              <a:extLst>
                <a:ext uri="{FF2B5EF4-FFF2-40B4-BE49-F238E27FC236}">
                  <a16:creationId xmlns:a16="http://schemas.microsoft.com/office/drawing/2014/main" id="{CA73D276-551E-43F0-9F55-BF87AC29F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5" name="Line 105">
              <a:extLst>
                <a:ext uri="{FF2B5EF4-FFF2-40B4-BE49-F238E27FC236}">
                  <a16:creationId xmlns:a16="http://schemas.microsoft.com/office/drawing/2014/main" id="{ABCCEAFC-65FA-4CCA-8077-24C5758CA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E9582387-84D1-4386-A25A-E6E6F0C2F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1DE121CF-D733-49AA-A49A-FB53ED486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8" name="Line 108">
              <a:extLst>
                <a:ext uri="{FF2B5EF4-FFF2-40B4-BE49-F238E27FC236}">
                  <a16:creationId xmlns:a16="http://schemas.microsoft.com/office/drawing/2014/main" id="{3A0331CC-F92D-452E-A323-C6FBF7B81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39" name="Text Box 109">
              <a:extLst>
                <a:ext uri="{FF2B5EF4-FFF2-40B4-BE49-F238E27FC236}">
                  <a16:creationId xmlns:a16="http://schemas.microsoft.com/office/drawing/2014/main" id="{422A5AE0-29EF-4D06-90AF-B0104F394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Text Box 110">
              <a:extLst>
                <a:ext uri="{FF2B5EF4-FFF2-40B4-BE49-F238E27FC236}">
                  <a16:creationId xmlns:a16="http://schemas.microsoft.com/office/drawing/2014/main" id="{5C6E0266-F6D4-4588-84F2-635DE5214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" name="Text Box 111">
              <a:extLst>
                <a:ext uri="{FF2B5EF4-FFF2-40B4-BE49-F238E27FC236}">
                  <a16:creationId xmlns:a16="http://schemas.microsoft.com/office/drawing/2014/main" id="{5EB8E045-00AA-43A1-94C7-5773F432A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2" name="Text Box 112">
              <a:extLst>
                <a:ext uri="{FF2B5EF4-FFF2-40B4-BE49-F238E27FC236}">
                  <a16:creationId xmlns:a16="http://schemas.microsoft.com/office/drawing/2014/main" id="{84BFD097-C8C5-4DC5-B0E8-679ABECCE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" name="Text Box 113">
              <a:extLst>
                <a:ext uri="{FF2B5EF4-FFF2-40B4-BE49-F238E27FC236}">
                  <a16:creationId xmlns:a16="http://schemas.microsoft.com/office/drawing/2014/main" id="{DB42CF98-CC5B-410D-9AE3-00A0559D4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" name="Text Box 114">
              <a:extLst>
                <a:ext uri="{FF2B5EF4-FFF2-40B4-BE49-F238E27FC236}">
                  <a16:creationId xmlns:a16="http://schemas.microsoft.com/office/drawing/2014/main" id="{84DE8FD3-F4A1-45BA-8366-4A552AA8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5" name="Text Box 115">
              <a:extLst>
                <a:ext uri="{FF2B5EF4-FFF2-40B4-BE49-F238E27FC236}">
                  <a16:creationId xmlns:a16="http://schemas.microsoft.com/office/drawing/2014/main" id="{02EB5A54-C0CD-47C2-9789-E02E49A57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7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" name="Text Box 116">
              <a:extLst>
                <a:ext uri="{FF2B5EF4-FFF2-40B4-BE49-F238E27FC236}">
                  <a16:creationId xmlns:a16="http://schemas.microsoft.com/office/drawing/2014/main" id="{31433303-94CA-449E-8B85-EDECB9DF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7" name="Group 117">
            <a:extLst>
              <a:ext uri="{FF2B5EF4-FFF2-40B4-BE49-F238E27FC236}">
                <a16:creationId xmlns:a16="http://schemas.microsoft.com/office/drawing/2014/main" id="{A1778D54-4D18-4045-9216-CB10B36CC342}"/>
              </a:ext>
            </a:extLst>
          </p:cNvPr>
          <p:cNvGrpSpPr>
            <a:grpSpLocks/>
          </p:cNvGrpSpPr>
          <p:nvPr/>
        </p:nvGrpSpPr>
        <p:grpSpPr bwMode="auto">
          <a:xfrm>
            <a:off x="7831987" y="2162934"/>
            <a:ext cx="1048554" cy="1063624"/>
            <a:chOff x="4616" y="845"/>
            <a:chExt cx="727" cy="789"/>
          </a:xfrm>
        </p:grpSpPr>
        <p:sp>
          <p:nvSpPr>
            <p:cNvPr id="48" name="Rectangle 118">
              <a:extLst>
                <a:ext uri="{FF2B5EF4-FFF2-40B4-BE49-F238E27FC236}">
                  <a16:creationId xmlns:a16="http://schemas.microsoft.com/office/drawing/2014/main" id="{42A13643-D354-45F1-B846-6B01CB0A8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9" name="Line 119">
              <a:extLst>
                <a:ext uri="{FF2B5EF4-FFF2-40B4-BE49-F238E27FC236}">
                  <a16:creationId xmlns:a16="http://schemas.microsoft.com/office/drawing/2014/main" id="{EF9A9D97-3C27-4D2A-BA2C-0A0F20B3E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0" name="Line 120">
              <a:extLst>
                <a:ext uri="{FF2B5EF4-FFF2-40B4-BE49-F238E27FC236}">
                  <a16:creationId xmlns:a16="http://schemas.microsoft.com/office/drawing/2014/main" id="{06027FFD-E1B6-4D6D-B1EE-434283A2D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1" name="Line 121">
              <a:extLst>
                <a:ext uri="{FF2B5EF4-FFF2-40B4-BE49-F238E27FC236}">
                  <a16:creationId xmlns:a16="http://schemas.microsoft.com/office/drawing/2014/main" id="{DB351DF3-3997-4599-8809-AC58C5820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1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2" name="Line 122">
              <a:extLst>
                <a:ext uri="{FF2B5EF4-FFF2-40B4-BE49-F238E27FC236}">
                  <a16:creationId xmlns:a16="http://schemas.microsoft.com/office/drawing/2014/main" id="{EF9E9736-D7F2-430A-B3BE-36B43E297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7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53" name="Text Box 123">
              <a:extLst>
                <a:ext uri="{FF2B5EF4-FFF2-40B4-BE49-F238E27FC236}">
                  <a16:creationId xmlns:a16="http://schemas.microsoft.com/office/drawing/2014/main" id="{A918C4F1-A425-4D78-ABCC-111C9EDFC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D0C3CDE4-E9F3-4A7B-BB1D-51B71E7E3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125">
              <a:extLst>
                <a:ext uri="{FF2B5EF4-FFF2-40B4-BE49-F238E27FC236}">
                  <a16:creationId xmlns:a16="http://schemas.microsoft.com/office/drawing/2014/main" id="{414637B5-4461-4E76-83A5-B824AE053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6" name="Text Box 126">
              <a:extLst>
                <a:ext uri="{FF2B5EF4-FFF2-40B4-BE49-F238E27FC236}">
                  <a16:creationId xmlns:a16="http://schemas.microsoft.com/office/drawing/2014/main" id="{D7F831B1-49A7-4389-B6A7-89AD9779B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Text Box 127">
              <a:extLst>
                <a:ext uri="{FF2B5EF4-FFF2-40B4-BE49-F238E27FC236}">
                  <a16:creationId xmlns:a16="http://schemas.microsoft.com/office/drawing/2014/main" id="{C4D9475E-02AC-4E9E-BB2F-45B992442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8" name="Text Box 128">
              <a:extLst>
                <a:ext uri="{FF2B5EF4-FFF2-40B4-BE49-F238E27FC236}">
                  <a16:creationId xmlns:a16="http://schemas.microsoft.com/office/drawing/2014/main" id="{7D84FD3C-0469-4068-B4E6-4205E4863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9" y="107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9" name="Text Box 129">
              <a:extLst>
                <a:ext uri="{FF2B5EF4-FFF2-40B4-BE49-F238E27FC236}">
                  <a16:creationId xmlns:a16="http://schemas.microsoft.com/office/drawing/2014/main" id="{C00EC7FE-C63F-443B-9A5E-B372811D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0" name="Text Box 130">
              <a:extLst>
                <a:ext uri="{FF2B5EF4-FFF2-40B4-BE49-F238E27FC236}">
                  <a16:creationId xmlns:a16="http://schemas.microsoft.com/office/drawing/2014/main" id="{2989BC84-4D69-4665-8EDB-E52F4387A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1" name="Line 131">
            <a:extLst>
              <a:ext uri="{FF2B5EF4-FFF2-40B4-BE49-F238E27FC236}">
                <a16:creationId xmlns:a16="http://schemas.microsoft.com/office/drawing/2014/main" id="{DAE19F37-841F-4D37-BFFF-4F5944536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446" y="1419607"/>
            <a:ext cx="2340912" cy="74746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2" name="Line 132">
            <a:extLst>
              <a:ext uri="{FF2B5EF4-FFF2-40B4-BE49-F238E27FC236}">
                <a16:creationId xmlns:a16="http://schemas.microsoft.com/office/drawing/2014/main" id="{408D1DD5-8BDC-4A3E-837D-D8FE22A7CC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3396" y="1657787"/>
            <a:ext cx="327402" cy="48934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3" name="Line 133">
            <a:extLst>
              <a:ext uri="{FF2B5EF4-FFF2-40B4-BE49-F238E27FC236}">
                <a16:creationId xmlns:a16="http://schemas.microsoft.com/office/drawing/2014/main" id="{191C8EBF-0E23-4B00-94A3-D54A13449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763" y="1655587"/>
            <a:ext cx="392306" cy="48934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4" name="Line 134">
            <a:extLst>
              <a:ext uri="{FF2B5EF4-FFF2-40B4-BE49-F238E27FC236}">
                <a16:creationId xmlns:a16="http://schemas.microsoft.com/office/drawing/2014/main" id="{D1F742CE-E340-426C-9449-EE2ADB2DC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3340" y="1401030"/>
            <a:ext cx="1479224" cy="723019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5" name="Text Box 155">
            <a:extLst>
              <a:ext uri="{FF2B5EF4-FFF2-40B4-BE49-F238E27FC236}">
                <a16:creationId xmlns:a16="http://schemas.microsoft.com/office/drawing/2014/main" id="{E7E00BA3-6FE2-49EF-9C69-567B92A9D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272" y="2438529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" name="Text Box 156">
            <a:extLst>
              <a:ext uri="{FF2B5EF4-FFF2-40B4-BE49-F238E27FC236}">
                <a16:creationId xmlns:a16="http://schemas.microsoft.com/office/drawing/2014/main" id="{F96C784A-DD50-4F81-8CA7-C4CAB4C6C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508" y="2422148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7" name="Text Box 157">
            <a:extLst>
              <a:ext uri="{FF2B5EF4-FFF2-40B4-BE49-F238E27FC236}">
                <a16:creationId xmlns:a16="http://schemas.microsoft.com/office/drawing/2014/main" id="{722468EE-9BAF-46F4-B5D1-CA1B8F71E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672" y="2422148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68" name="Group 135">
            <a:extLst>
              <a:ext uri="{FF2B5EF4-FFF2-40B4-BE49-F238E27FC236}">
                <a16:creationId xmlns:a16="http://schemas.microsoft.com/office/drawing/2014/main" id="{0ADEB69C-D5C7-4D48-B1FD-2FBB22EDC94B}"/>
              </a:ext>
            </a:extLst>
          </p:cNvPr>
          <p:cNvGrpSpPr>
            <a:grpSpLocks/>
          </p:cNvGrpSpPr>
          <p:nvPr/>
        </p:nvGrpSpPr>
        <p:grpSpPr bwMode="auto">
          <a:xfrm>
            <a:off x="4763174" y="2162692"/>
            <a:ext cx="1048553" cy="1062274"/>
            <a:chOff x="1244" y="846"/>
            <a:chExt cx="727" cy="788"/>
          </a:xfrm>
        </p:grpSpPr>
        <p:sp>
          <p:nvSpPr>
            <p:cNvPr id="69" name="Rectangle 136">
              <a:extLst>
                <a:ext uri="{FF2B5EF4-FFF2-40B4-BE49-F238E27FC236}">
                  <a16:creationId xmlns:a16="http://schemas.microsoft.com/office/drawing/2014/main" id="{7DCDBCDD-F934-4B46-8552-D1B9C197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" name="Line 137">
              <a:extLst>
                <a:ext uri="{FF2B5EF4-FFF2-40B4-BE49-F238E27FC236}">
                  <a16:creationId xmlns:a16="http://schemas.microsoft.com/office/drawing/2014/main" id="{6D240AB4-0A6C-4994-B428-3B9CD44AE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1" name="Line 138">
              <a:extLst>
                <a:ext uri="{FF2B5EF4-FFF2-40B4-BE49-F238E27FC236}">
                  <a16:creationId xmlns:a16="http://schemas.microsoft.com/office/drawing/2014/main" id="{479578AE-E8B4-46F6-BD32-DD5097C44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34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2" name="Line 139">
              <a:extLst>
                <a:ext uri="{FF2B5EF4-FFF2-40B4-BE49-F238E27FC236}">
                  <a16:creationId xmlns:a16="http://schemas.microsoft.com/office/drawing/2014/main" id="{BC682EBD-3F98-4938-8502-F139E17B3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3" name="Line 140">
              <a:extLst>
                <a:ext uri="{FF2B5EF4-FFF2-40B4-BE49-F238E27FC236}">
                  <a16:creationId xmlns:a16="http://schemas.microsoft.com/office/drawing/2014/main" id="{FDD05A62-378F-49B6-9C91-EBA8880F9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" y="881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74" name="Text Box 141">
              <a:extLst>
                <a:ext uri="{FF2B5EF4-FFF2-40B4-BE49-F238E27FC236}">
                  <a16:creationId xmlns:a16="http://schemas.microsoft.com/office/drawing/2014/main" id="{6D9F3198-72CB-4569-B4F2-E229343AF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5" name="Text Box 142">
              <a:extLst>
                <a:ext uri="{FF2B5EF4-FFF2-40B4-BE49-F238E27FC236}">
                  <a16:creationId xmlns:a16="http://schemas.microsoft.com/office/drawing/2014/main" id="{494918D6-ABCF-4B74-9368-448E3FA44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0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Text Box 143">
              <a:extLst>
                <a:ext uri="{FF2B5EF4-FFF2-40B4-BE49-F238E27FC236}">
                  <a16:creationId xmlns:a16="http://schemas.microsoft.com/office/drawing/2014/main" id="{D3D292BF-84A6-4399-9B6A-C8E42390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7" name="Text Box 144">
              <a:extLst>
                <a:ext uri="{FF2B5EF4-FFF2-40B4-BE49-F238E27FC236}">
                  <a16:creationId xmlns:a16="http://schemas.microsoft.com/office/drawing/2014/main" id="{D86D87AD-69BF-4D46-86CB-4C57EC900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107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8" name="Text Box 145">
              <a:extLst>
                <a:ext uri="{FF2B5EF4-FFF2-40B4-BE49-F238E27FC236}">
                  <a16:creationId xmlns:a16="http://schemas.microsoft.com/office/drawing/2014/main" id="{7EACABA4-5723-4BC1-91BC-53A435B6C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" y="129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9" name="Text Box 146">
              <a:extLst>
                <a:ext uri="{FF2B5EF4-FFF2-40B4-BE49-F238E27FC236}">
                  <a16:creationId xmlns:a16="http://schemas.microsoft.com/office/drawing/2014/main" id="{28FAEFB2-C72A-40ED-8F68-E9F8C4D88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0" name="Text Box 147">
              <a:extLst>
                <a:ext uri="{FF2B5EF4-FFF2-40B4-BE49-F238E27FC236}">
                  <a16:creationId xmlns:a16="http://schemas.microsoft.com/office/drawing/2014/main" id="{3CFE7749-7D0D-4643-A7EF-9F659E7C4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13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1" name="Text Box 148">
              <a:extLst>
                <a:ext uri="{FF2B5EF4-FFF2-40B4-BE49-F238E27FC236}">
                  <a16:creationId xmlns:a16="http://schemas.microsoft.com/office/drawing/2014/main" id="{2CB9BBF5-FA1D-4514-8880-849C357AD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84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82" name="Line 149">
            <a:extLst>
              <a:ext uri="{FF2B5EF4-FFF2-40B4-BE49-F238E27FC236}">
                <a16:creationId xmlns:a16="http://schemas.microsoft.com/office/drawing/2014/main" id="{72E76E4A-2147-45AD-A68F-6E0905891E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147" y="3169694"/>
            <a:ext cx="147134" cy="439161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3" name="Line 150">
            <a:extLst>
              <a:ext uri="{FF2B5EF4-FFF2-40B4-BE49-F238E27FC236}">
                <a16:creationId xmlns:a16="http://schemas.microsoft.com/office/drawing/2014/main" id="{117B343E-5CF3-49DA-B043-6558702E7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457" y="3142735"/>
            <a:ext cx="949883" cy="45349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4" name="Text Box 154">
            <a:extLst>
              <a:ext uri="{FF2B5EF4-FFF2-40B4-BE49-F238E27FC236}">
                <a16:creationId xmlns:a16="http://schemas.microsoft.com/office/drawing/2014/main" id="{F59F2DEF-CAF9-4853-BBEB-CF97D4175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476" y="2430733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85" name="Group 33">
            <a:extLst>
              <a:ext uri="{FF2B5EF4-FFF2-40B4-BE49-F238E27FC236}">
                <a16:creationId xmlns:a16="http://schemas.microsoft.com/office/drawing/2014/main" id="{AEACEF81-06FA-4BE4-A189-D0F28EFA0071}"/>
              </a:ext>
            </a:extLst>
          </p:cNvPr>
          <p:cNvGrpSpPr>
            <a:grpSpLocks/>
          </p:cNvGrpSpPr>
          <p:nvPr/>
        </p:nvGrpSpPr>
        <p:grpSpPr bwMode="auto">
          <a:xfrm>
            <a:off x="4747389" y="3538472"/>
            <a:ext cx="1048553" cy="1062276"/>
            <a:chOff x="700" y="1721"/>
            <a:chExt cx="727" cy="788"/>
          </a:xfrm>
        </p:grpSpPr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1AF373B4-49CF-42D9-BE11-C0B874F0F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87" name="Line 35">
              <a:extLst>
                <a:ext uri="{FF2B5EF4-FFF2-40B4-BE49-F238E27FC236}">
                  <a16:creationId xmlns:a16="http://schemas.microsoft.com/office/drawing/2014/main" id="{12C7C039-16EB-449D-AE66-A2096E97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987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8" name="Line 36">
              <a:extLst>
                <a:ext uri="{FF2B5EF4-FFF2-40B4-BE49-F238E27FC236}">
                  <a16:creationId xmlns:a16="http://schemas.microsoft.com/office/drawing/2014/main" id="{75C71378-535F-4D60-9D88-8147ADCFE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2218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FC9C6637-EA76-4B7B-BB87-6C629052F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" y="1756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0" name="Line 38">
              <a:extLst>
                <a:ext uri="{FF2B5EF4-FFF2-40B4-BE49-F238E27FC236}">
                  <a16:creationId xmlns:a16="http://schemas.microsoft.com/office/drawing/2014/main" id="{80DBA886-0A32-40D5-BC7D-B060382E9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1" y="1756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91" name="Text Box 39">
              <a:extLst>
                <a:ext uri="{FF2B5EF4-FFF2-40B4-BE49-F238E27FC236}">
                  <a16:creationId xmlns:a16="http://schemas.microsoft.com/office/drawing/2014/main" id="{E8597928-FFB5-4569-B944-7DABCF087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7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" name="Text Box 40">
              <a:extLst>
                <a:ext uri="{FF2B5EF4-FFF2-40B4-BE49-F238E27FC236}">
                  <a16:creationId xmlns:a16="http://schemas.microsoft.com/office/drawing/2014/main" id="{4D538B60-3A82-45A5-9926-C03C0489F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196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" name="Text Box 41">
              <a:extLst>
                <a:ext uri="{FF2B5EF4-FFF2-40B4-BE49-F238E27FC236}">
                  <a16:creationId xmlns:a16="http://schemas.microsoft.com/office/drawing/2014/main" id="{4C448304-33F3-464D-8B3A-AB350F3BA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962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94" name="Text Box 42">
              <a:extLst>
                <a:ext uri="{FF2B5EF4-FFF2-40B4-BE49-F238E27FC236}">
                  <a16:creationId xmlns:a16="http://schemas.microsoft.com/office/drawing/2014/main" id="{FE54DE41-5BB4-4E1A-B643-FB5591803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194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5" name="Text Box 43">
              <a:extLst>
                <a:ext uri="{FF2B5EF4-FFF2-40B4-BE49-F238E27FC236}">
                  <a16:creationId xmlns:a16="http://schemas.microsoft.com/office/drawing/2014/main" id="{88465A89-4B3F-4E17-B749-163F2B60F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217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6" name="Text Box 44">
              <a:extLst>
                <a:ext uri="{FF2B5EF4-FFF2-40B4-BE49-F238E27FC236}">
                  <a16:creationId xmlns:a16="http://schemas.microsoft.com/office/drawing/2014/main" id="{FC5FE350-7D83-4D88-B4FF-888203035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219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7" name="Text Box 45">
              <a:extLst>
                <a:ext uri="{FF2B5EF4-FFF2-40B4-BE49-F238E27FC236}">
                  <a16:creationId xmlns:a16="http://schemas.microsoft.com/office/drawing/2014/main" id="{6C5C49D0-DFF5-46FF-9020-72F96C189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19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8" name="Text Box 46">
              <a:extLst>
                <a:ext uri="{FF2B5EF4-FFF2-40B4-BE49-F238E27FC236}">
                  <a16:creationId xmlns:a16="http://schemas.microsoft.com/office/drawing/2014/main" id="{C40CA73E-CECE-4EFE-A2CA-CB463EE24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17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99" name="Group 47">
            <a:extLst>
              <a:ext uri="{FF2B5EF4-FFF2-40B4-BE49-F238E27FC236}">
                <a16:creationId xmlns:a16="http://schemas.microsoft.com/office/drawing/2014/main" id="{84D8DD23-8ACD-4EA4-B599-51B84D9515A9}"/>
              </a:ext>
            </a:extLst>
          </p:cNvPr>
          <p:cNvGrpSpPr>
            <a:grpSpLocks/>
          </p:cNvGrpSpPr>
          <p:nvPr/>
        </p:nvGrpSpPr>
        <p:grpSpPr bwMode="auto">
          <a:xfrm>
            <a:off x="6498403" y="3516247"/>
            <a:ext cx="1048554" cy="1062276"/>
            <a:chOff x="1803" y="1707"/>
            <a:chExt cx="727" cy="788"/>
          </a:xfrm>
        </p:grpSpPr>
        <p:sp>
          <p:nvSpPr>
            <p:cNvPr id="100" name="Rectangle 48">
              <a:extLst>
                <a:ext uri="{FF2B5EF4-FFF2-40B4-BE49-F238E27FC236}">
                  <a16:creationId xmlns:a16="http://schemas.microsoft.com/office/drawing/2014/main" id="{2D59EB35-9892-4EE5-8D5B-051296F6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01" name="Line 49">
              <a:extLst>
                <a:ext uri="{FF2B5EF4-FFF2-40B4-BE49-F238E27FC236}">
                  <a16:creationId xmlns:a16="http://schemas.microsoft.com/office/drawing/2014/main" id="{A26A0BD9-93C9-45C7-B599-2B2388E70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1973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2" name="Line 50">
              <a:extLst>
                <a:ext uri="{FF2B5EF4-FFF2-40B4-BE49-F238E27FC236}">
                  <a16:creationId xmlns:a16="http://schemas.microsoft.com/office/drawing/2014/main" id="{DE53AC95-52D7-4135-9DA5-DF3DB79DB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2204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3" name="Line 51">
              <a:extLst>
                <a:ext uri="{FF2B5EF4-FFF2-40B4-BE49-F238E27FC236}">
                  <a16:creationId xmlns:a16="http://schemas.microsoft.com/office/drawing/2014/main" id="{2242D63C-8624-45BC-B375-DE294C11D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1742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4" name="Line 52">
              <a:extLst>
                <a:ext uri="{FF2B5EF4-FFF2-40B4-BE49-F238E27FC236}">
                  <a16:creationId xmlns:a16="http://schemas.microsoft.com/office/drawing/2014/main" id="{4DA563FF-A740-4413-BE2E-A9CFF1E7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1742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05" name="Text Box 53">
              <a:extLst>
                <a:ext uri="{FF2B5EF4-FFF2-40B4-BE49-F238E27FC236}">
                  <a16:creationId xmlns:a16="http://schemas.microsoft.com/office/drawing/2014/main" id="{D07559FC-CA22-446F-83DC-0F3B2B046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70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6" name="Text Box 54">
              <a:extLst>
                <a:ext uri="{FF2B5EF4-FFF2-40B4-BE49-F238E27FC236}">
                  <a16:creationId xmlns:a16="http://schemas.microsoft.com/office/drawing/2014/main" id="{75CAD03B-0588-4413-9F6C-ACDC573FB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194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" name="Text Box 55">
              <a:extLst>
                <a:ext uri="{FF2B5EF4-FFF2-40B4-BE49-F238E27FC236}">
                  <a16:creationId xmlns:a16="http://schemas.microsoft.com/office/drawing/2014/main" id="{D829A0F0-C235-4FE2-B654-35870C421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" y="1933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08" name="Text Box 56">
              <a:extLst>
                <a:ext uri="{FF2B5EF4-FFF2-40B4-BE49-F238E27FC236}">
                  <a16:creationId xmlns:a16="http://schemas.microsoft.com/office/drawing/2014/main" id="{E4E47E5B-CE2C-4933-8299-AABD3A0A5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193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9" name="Text Box 57">
              <a:extLst>
                <a:ext uri="{FF2B5EF4-FFF2-40B4-BE49-F238E27FC236}">
                  <a16:creationId xmlns:a16="http://schemas.microsoft.com/office/drawing/2014/main" id="{A30A1695-A3FC-4522-BD86-6C580B862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160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0" name="Text Box 58">
              <a:extLst>
                <a:ext uri="{FF2B5EF4-FFF2-40B4-BE49-F238E27FC236}">
                  <a16:creationId xmlns:a16="http://schemas.microsoft.com/office/drawing/2014/main" id="{0FD2E479-6BA1-4A21-913F-8221979F8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1" name="Text Box 59">
              <a:extLst>
                <a:ext uri="{FF2B5EF4-FFF2-40B4-BE49-F238E27FC236}">
                  <a16:creationId xmlns:a16="http://schemas.microsoft.com/office/drawing/2014/main" id="{0F36F7C2-6C18-42AE-8ACB-79FB27A7D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217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2" name="Text Box 60">
              <a:extLst>
                <a:ext uri="{FF2B5EF4-FFF2-40B4-BE49-F238E27FC236}">
                  <a16:creationId xmlns:a16="http://schemas.microsoft.com/office/drawing/2014/main" id="{F05320FE-A5C8-446E-84A3-FFC65F9C2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707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13" name="Group 61">
            <a:extLst>
              <a:ext uri="{FF2B5EF4-FFF2-40B4-BE49-F238E27FC236}">
                <a16:creationId xmlns:a16="http://schemas.microsoft.com/office/drawing/2014/main" id="{E12618D9-8BEB-4331-B445-E7A2E849DD04}"/>
              </a:ext>
            </a:extLst>
          </p:cNvPr>
          <p:cNvGrpSpPr>
            <a:grpSpLocks/>
          </p:cNvGrpSpPr>
          <p:nvPr/>
        </p:nvGrpSpPr>
        <p:grpSpPr bwMode="auto">
          <a:xfrm>
            <a:off x="5528522" y="4669632"/>
            <a:ext cx="1048553" cy="1063624"/>
            <a:chOff x="1214" y="2614"/>
            <a:chExt cx="727" cy="789"/>
          </a:xfrm>
        </p:grpSpPr>
        <p:sp>
          <p:nvSpPr>
            <p:cNvPr id="114" name="Rectangle 62">
              <a:extLst>
                <a:ext uri="{FF2B5EF4-FFF2-40B4-BE49-F238E27FC236}">
                  <a16:creationId xmlns:a16="http://schemas.microsoft.com/office/drawing/2014/main" id="{620C1FB0-8FDE-4875-8732-7FA62C16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15" name="Line 63">
              <a:extLst>
                <a:ext uri="{FF2B5EF4-FFF2-40B4-BE49-F238E27FC236}">
                  <a16:creationId xmlns:a16="http://schemas.microsoft.com/office/drawing/2014/main" id="{066C0338-0876-4A9E-9902-0EAA957B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288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6" name="Line 64">
              <a:extLst>
                <a:ext uri="{FF2B5EF4-FFF2-40B4-BE49-F238E27FC236}">
                  <a16:creationId xmlns:a16="http://schemas.microsoft.com/office/drawing/2014/main" id="{A0DBEB13-181E-44D7-8E28-2976F8A98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311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7" name="Line 65">
              <a:extLst>
                <a:ext uri="{FF2B5EF4-FFF2-40B4-BE49-F238E27FC236}">
                  <a16:creationId xmlns:a16="http://schemas.microsoft.com/office/drawing/2014/main" id="{DA4B9B4F-71C5-4D73-9600-58EBFD885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265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8" name="Line 66">
              <a:extLst>
                <a:ext uri="{FF2B5EF4-FFF2-40B4-BE49-F238E27FC236}">
                  <a16:creationId xmlns:a16="http://schemas.microsoft.com/office/drawing/2014/main" id="{15AB6FA0-4745-4072-8D97-129FE18E1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265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19" name="Text Box 67">
              <a:extLst>
                <a:ext uri="{FF2B5EF4-FFF2-40B4-BE49-F238E27FC236}">
                  <a16:creationId xmlns:a16="http://schemas.microsoft.com/office/drawing/2014/main" id="{9C960211-1CFF-44F2-8C6E-0C8267CA1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61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0" name="Text Box 68">
              <a:extLst>
                <a:ext uri="{FF2B5EF4-FFF2-40B4-BE49-F238E27FC236}">
                  <a16:creationId xmlns:a16="http://schemas.microsoft.com/office/drawing/2014/main" id="{3919BFBF-0838-4B35-8C72-A2A83A7F7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61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1" name="Text Box 69">
              <a:extLst>
                <a:ext uri="{FF2B5EF4-FFF2-40B4-BE49-F238E27FC236}">
                  <a16:creationId xmlns:a16="http://schemas.microsoft.com/office/drawing/2014/main" id="{AB68D9C0-BE93-4B83-A474-38F8487D2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840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2" name="Text Box 70">
              <a:extLst>
                <a:ext uri="{FF2B5EF4-FFF2-40B4-BE49-F238E27FC236}">
                  <a16:creationId xmlns:a16="http://schemas.microsoft.com/office/drawing/2014/main" id="{6BE52105-A414-4213-8430-1D34BB2B6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84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3" name="Text Box 71">
              <a:extLst>
                <a:ext uri="{FF2B5EF4-FFF2-40B4-BE49-F238E27FC236}">
                  <a16:creationId xmlns:a16="http://schemas.microsoft.com/office/drawing/2014/main" id="{5CD9DF7B-BE58-4A0D-9AE8-41526DBEF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306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4" name="Text Box 72">
              <a:extLst>
                <a:ext uri="{FF2B5EF4-FFF2-40B4-BE49-F238E27FC236}">
                  <a16:creationId xmlns:a16="http://schemas.microsoft.com/office/drawing/2014/main" id="{14447F9F-4270-43D5-BEE2-3FD2E70D8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308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5" name="Text Box 73">
              <a:extLst>
                <a:ext uri="{FF2B5EF4-FFF2-40B4-BE49-F238E27FC236}">
                  <a16:creationId xmlns:a16="http://schemas.microsoft.com/office/drawing/2014/main" id="{FE6C72A6-7C2C-49F7-9292-5C3237867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308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6" name="Text Box 74">
              <a:extLst>
                <a:ext uri="{FF2B5EF4-FFF2-40B4-BE49-F238E27FC236}">
                  <a16:creationId xmlns:a16="http://schemas.microsoft.com/office/drawing/2014/main" id="{713BAE02-4A6C-4249-BE69-0798E33C4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261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27" name="Group 75">
            <a:extLst>
              <a:ext uri="{FF2B5EF4-FFF2-40B4-BE49-F238E27FC236}">
                <a16:creationId xmlns:a16="http://schemas.microsoft.com/office/drawing/2014/main" id="{2C221C22-686F-4549-BC42-7004B1AF753D}"/>
              </a:ext>
            </a:extLst>
          </p:cNvPr>
          <p:cNvGrpSpPr>
            <a:grpSpLocks/>
          </p:cNvGrpSpPr>
          <p:nvPr/>
        </p:nvGrpSpPr>
        <p:grpSpPr bwMode="auto">
          <a:xfrm>
            <a:off x="4281488" y="5769737"/>
            <a:ext cx="1048553" cy="1081150"/>
            <a:chOff x="610" y="3521"/>
            <a:chExt cx="727" cy="802"/>
          </a:xfrm>
        </p:grpSpPr>
        <p:sp>
          <p:nvSpPr>
            <p:cNvPr id="128" name="Rectangle 76">
              <a:extLst>
                <a:ext uri="{FF2B5EF4-FFF2-40B4-BE49-F238E27FC236}">
                  <a16:creationId xmlns:a16="http://schemas.microsoft.com/office/drawing/2014/main" id="{81375AD9-7FBA-4A93-B302-2692864D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29" name="Line 77">
              <a:extLst>
                <a:ext uri="{FF2B5EF4-FFF2-40B4-BE49-F238E27FC236}">
                  <a16:creationId xmlns:a16="http://schemas.microsoft.com/office/drawing/2014/main" id="{BECD3189-20C8-4649-B0B4-638E3CF35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3801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0" name="Line 78">
              <a:extLst>
                <a:ext uri="{FF2B5EF4-FFF2-40B4-BE49-F238E27FC236}">
                  <a16:creationId xmlns:a16="http://schemas.microsoft.com/office/drawing/2014/main" id="{E5907851-C3EE-4E2E-97EB-747B1DAE7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" y="4032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1" name="Line 79">
              <a:extLst>
                <a:ext uri="{FF2B5EF4-FFF2-40B4-BE49-F238E27FC236}">
                  <a16:creationId xmlns:a16="http://schemas.microsoft.com/office/drawing/2014/main" id="{99F67BD6-5835-42F1-9EF4-16F7E5E25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357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2" name="Line 80">
              <a:extLst>
                <a:ext uri="{FF2B5EF4-FFF2-40B4-BE49-F238E27FC236}">
                  <a16:creationId xmlns:a16="http://schemas.microsoft.com/office/drawing/2014/main" id="{91599428-0881-43B2-B4BE-74C2BE231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" y="3570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33" name="Text Box 81">
              <a:extLst>
                <a:ext uri="{FF2B5EF4-FFF2-40B4-BE49-F238E27FC236}">
                  <a16:creationId xmlns:a16="http://schemas.microsoft.com/office/drawing/2014/main" id="{CDC7A5D8-BCA6-487C-9889-C20C477D6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4" name="Text Box 82">
              <a:extLst>
                <a:ext uri="{FF2B5EF4-FFF2-40B4-BE49-F238E27FC236}">
                  <a16:creationId xmlns:a16="http://schemas.microsoft.com/office/drawing/2014/main" id="{A8860135-A6FF-4462-A026-0B432EF69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5" name="Text Box 83">
              <a:extLst>
                <a:ext uri="{FF2B5EF4-FFF2-40B4-BE49-F238E27FC236}">
                  <a16:creationId xmlns:a16="http://schemas.microsoft.com/office/drawing/2014/main" id="{8EA6B56C-4566-4885-8EE1-54D1C187D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" y="3776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6" name="Text Box 84">
              <a:extLst>
                <a:ext uri="{FF2B5EF4-FFF2-40B4-BE49-F238E27FC236}">
                  <a16:creationId xmlns:a16="http://schemas.microsoft.com/office/drawing/2014/main" id="{83C28F3B-6DC4-4C84-828A-9CF3C130B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76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7" name="Text Box 85">
              <a:extLst>
                <a:ext uri="{FF2B5EF4-FFF2-40B4-BE49-F238E27FC236}">
                  <a16:creationId xmlns:a16="http://schemas.microsoft.com/office/drawing/2014/main" id="{DE133402-35C8-4BF5-9EC7-DDB9328F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5" y="398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8" name="Text Box 86">
              <a:extLst>
                <a:ext uri="{FF2B5EF4-FFF2-40B4-BE49-F238E27FC236}">
                  <a16:creationId xmlns:a16="http://schemas.microsoft.com/office/drawing/2014/main" id="{47D90CDA-2B83-4D42-91B4-8211E4F2C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400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9" name="Text Box 87">
              <a:extLst>
                <a:ext uri="{FF2B5EF4-FFF2-40B4-BE49-F238E27FC236}">
                  <a16:creationId xmlns:a16="http://schemas.microsoft.com/office/drawing/2014/main" id="{04107DED-A332-45E2-A93A-8789DD571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4004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0" name="Text Box 88">
              <a:extLst>
                <a:ext uri="{FF2B5EF4-FFF2-40B4-BE49-F238E27FC236}">
                  <a16:creationId xmlns:a16="http://schemas.microsoft.com/office/drawing/2014/main" id="{F07D03DB-543D-453E-BD88-443BC489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53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41" name="Group 89">
            <a:extLst>
              <a:ext uri="{FF2B5EF4-FFF2-40B4-BE49-F238E27FC236}">
                <a16:creationId xmlns:a16="http://schemas.microsoft.com/office/drawing/2014/main" id="{EA90F646-8857-456A-9DF9-E46ACDE56CF9}"/>
              </a:ext>
            </a:extLst>
          </p:cNvPr>
          <p:cNvGrpSpPr>
            <a:grpSpLocks/>
          </p:cNvGrpSpPr>
          <p:nvPr/>
        </p:nvGrpSpPr>
        <p:grpSpPr bwMode="auto">
          <a:xfrm>
            <a:off x="6536586" y="5766626"/>
            <a:ext cx="1048554" cy="1063624"/>
            <a:chOff x="1849" y="3521"/>
            <a:chExt cx="727" cy="789"/>
          </a:xfrm>
        </p:grpSpPr>
        <p:sp>
          <p:nvSpPr>
            <p:cNvPr id="142" name="Rectangle 90">
              <a:extLst>
                <a:ext uri="{FF2B5EF4-FFF2-40B4-BE49-F238E27FC236}">
                  <a16:creationId xmlns:a16="http://schemas.microsoft.com/office/drawing/2014/main" id="{4F2ACFBE-3037-4C73-A94D-4B67171FE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43" name="Line 91">
              <a:extLst>
                <a:ext uri="{FF2B5EF4-FFF2-40B4-BE49-F238E27FC236}">
                  <a16:creationId xmlns:a16="http://schemas.microsoft.com/office/drawing/2014/main" id="{0A0FCDE3-DA2B-4C1C-B961-5AE7254B2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3788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4" name="Line 92">
              <a:extLst>
                <a:ext uri="{FF2B5EF4-FFF2-40B4-BE49-F238E27FC236}">
                  <a16:creationId xmlns:a16="http://schemas.microsoft.com/office/drawing/2014/main" id="{2840BE02-84AF-4E2D-916C-FC670ED7C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" y="4019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5" name="Line 93">
              <a:extLst>
                <a:ext uri="{FF2B5EF4-FFF2-40B4-BE49-F238E27FC236}">
                  <a16:creationId xmlns:a16="http://schemas.microsoft.com/office/drawing/2014/main" id="{8F3057F1-5A42-4590-9D94-47707C5C6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557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6" name="Line 94">
              <a:extLst>
                <a:ext uri="{FF2B5EF4-FFF2-40B4-BE49-F238E27FC236}">
                  <a16:creationId xmlns:a16="http://schemas.microsoft.com/office/drawing/2014/main" id="{C5BC2B8A-917B-4B8E-81F8-E1E0974EA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557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47" name="Text Box 95">
              <a:extLst>
                <a:ext uri="{FF2B5EF4-FFF2-40B4-BE49-F238E27FC236}">
                  <a16:creationId xmlns:a16="http://schemas.microsoft.com/office/drawing/2014/main" id="{E2A9CDBB-AECA-457E-8BBF-198F8C2A4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5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8" name="Text Box 96">
              <a:extLst>
                <a:ext uri="{FF2B5EF4-FFF2-40B4-BE49-F238E27FC236}">
                  <a16:creationId xmlns:a16="http://schemas.microsoft.com/office/drawing/2014/main" id="{8E193B99-17DA-474F-B52C-3CE2B4AC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352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9" name="Text Box 97">
              <a:extLst>
                <a:ext uri="{FF2B5EF4-FFF2-40B4-BE49-F238E27FC236}">
                  <a16:creationId xmlns:a16="http://schemas.microsoft.com/office/drawing/2014/main" id="{0CF0EE1C-3F2F-4FF7-B198-70A1BEA8D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748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0" name="Text Box 98">
              <a:extLst>
                <a:ext uri="{FF2B5EF4-FFF2-40B4-BE49-F238E27FC236}">
                  <a16:creationId xmlns:a16="http://schemas.microsoft.com/office/drawing/2014/main" id="{4BB618EC-1847-4065-AFFA-8F933F93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74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1" name="Text Box 99">
              <a:extLst>
                <a:ext uri="{FF2B5EF4-FFF2-40B4-BE49-F238E27FC236}">
                  <a16:creationId xmlns:a16="http://schemas.microsoft.com/office/drawing/2014/main" id="{ABA85C23-EE82-435E-A409-74C763E66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397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2" name="Text Box 100">
              <a:extLst>
                <a:ext uri="{FF2B5EF4-FFF2-40B4-BE49-F238E27FC236}">
                  <a16:creationId xmlns:a16="http://schemas.microsoft.com/office/drawing/2014/main" id="{2D8C4DF0-F641-4085-B316-29374D4E4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3991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3" name="Text Box 101">
              <a:extLst>
                <a:ext uri="{FF2B5EF4-FFF2-40B4-BE49-F238E27FC236}">
                  <a16:creationId xmlns:a16="http://schemas.microsoft.com/office/drawing/2014/main" id="{FB92852B-306A-4A5C-8181-6B68B6EA8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374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4" name="Text Box 102">
              <a:extLst>
                <a:ext uri="{FF2B5EF4-FFF2-40B4-BE49-F238E27FC236}">
                  <a16:creationId xmlns:a16="http://schemas.microsoft.com/office/drawing/2014/main" id="{774A55CA-C917-4AAB-8BB8-3E97E7369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5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55" name="Line 151">
            <a:extLst>
              <a:ext uri="{FF2B5EF4-FFF2-40B4-BE49-F238E27FC236}">
                <a16:creationId xmlns:a16="http://schemas.microsoft.com/office/drawing/2014/main" id="{554231C8-FAB0-4B9F-98F4-3D35DCDED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5040" y="4258803"/>
            <a:ext cx="229372" cy="50234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6" name="Line 152">
            <a:extLst>
              <a:ext uri="{FF2B5EF4-FFF2-40B4-BE49-F238E27FC236}">
                <a16:creationId xmlns:a16="http://schemas.microsoft.com/office/drawing/2014/main" id="{1E542130-C8CE-4D3B-BB0F-52664FAF4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445" y="5325433"/>
            <a:ext cx="327402" cy="48934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7" name="Line 153">
            <a:extLst>
              <a:ext uri="{FF2B5EF4-FFF2-40B4-BE49-F238E27FC236}">
                <a16:creationId xmlns:a16="http://schemas.microsoft.com/office/drawing/2014/main" id="{CCCE9F2C-CD08-4C2B-8699-2A42111BA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614" y="5303223"/>
            <a:ext cx="392306" cy="550011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58" name="Text Box 158">
            <a:extLst>
              <a:ext uri="{FF2B5EF4-FFF2-40B4-BE49-F238E27FC236}">
                <a16:creationId xmlns:a16="http://schemas.microsoft.com/office/drawing/2014/main" id="{9B5702EB-E44C-43DD-9F1E-1ED0A4980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889" y="3775703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9" name="Text Box 159">
            <a:extLst>
              <a:ext uri="{FF2B5EF4-FFF2-40B4-BE49-F238E27FC236}">
                <a16:creationId xmlns:a16="http://schemas.microsoft.com/office/drawing/2014/main" id="{BD85FDDE-B5B9-4997-82A3-C0DBCBCA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676" y="3761414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0" name="Text Box 160">
            <a:extLst>
              <a:ext uri="{FF2B5EF4-FFF2-40B4-BE49-F238E27FC236}">
                <a16:creationId xmlns:a16="http://schemas.microsoft.com/office/drawing/2014/main" id="{556BD9EE-A34E-45B8-B365-57727511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538" y="4893411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1" name="Text Box 161">
            <a:extLst>
              <a:ext uri="{FF2B5EF4-FFF2-40B4-BE49-F238E27FC236}">
                <a16:creationId xmlns:a16="http://schemas.microsoft.com/office/drawing/2014/main" id="{0013D999-5567-440A-A973-89F6F8F9D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72" y="6011552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2" name="Text Box 162">
            <a:extLst>
              <a:ext uri="{FF2B5EF4-FFF2-40B4-BE49-F238E27FC236}">
                <a16:creationId xmlns:a16="http://schemas.microsoft.com/office/drawing/2014/main" id="{27F714AA-51CD-4D9D-92E9-6D0664EAE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684" y="6011552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163" name="Group 195">
            <a:extLst>
              <a:ext uri="{FF2B5EF4-FFF2-40B4-BE49-F238E27FC236}">
                <a16:creationId xmlns:a16="http://schemas.microsoft.com/office/drawing/2014/main" id="{FAC4063B-AD74-466D-AB15-14EC9CC9295E}"/>
              </a:ext>
            </a:extLst>
          </p:cNvPr>
          <p:cNvGrpSpPr>
            <a:grpSpLocks/>
          </p:cNvGrpSpPr>
          <p:nvPr/>
        </p:nvGrpSpPr>
        <p:grpSpPr bwMode="auto">
          <a:xfrm>
            <a:off x="1758491" y="3589512"/>
            <a:ext cx="1048554" cy="1063624"/>
            <a:chOff x="836" y="1752"/>
            <a:chExt cx="727" cy="789"/>
          </a:xfrm>
        </p:grpSpPr>
        <p:sp>
          <p:nvSpPr>
            <p:cNvPr id="164" name="Rectangle 167">
              <a:extLst>
                <a:ext uri="{FF2B5EF4-FFF2-40B4-BE49-F238E27FC236}">
                  <a16:creationId xmlns:a16="http://schemas.microsoft.com/office/drawing/2014/main" id="{F81BF7F9-86E0-4D13-A55A-C8DCB9C52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5" name="Line 168">
              <a:extLst>
                <a:ext uri="{FF2B5EF4-FFF2-40B4-BE49-F238E27FC236}">
                  <a16:creationId xmlns:a16="http://schemas.microsoft.com/office/drawing/2014/main" id="{89EF7906-DCF1-495A-9A6C-997E3F391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2019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6" name="Line 169">
              <a:extLst>
                <a:ext uri="{FF2B5EF4-FFF2-40B4-BE49-F238E27FC236}">
                  <a16:creationId xmlns:a16="http://schemas.microsoft.com/office/drawing/2014/main" id="{868B6161-76F9-497A-998F-9C94D1D8C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2250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7" name="Line 170">
              <a:extLst>
                <a:ext uri="{FF2B5EF4-FFF2-40B4-BE49-F238E27FC236}">
                  <a16:creationId xmlns:a16="http://schemas.microsoft.com/office/drawing/2014/main" id="{9545CD65-0DAA-4450-A723-641CACA01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1" y="1788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8" name="Line 171">
              <a:extLst>
                <a:ext uri="{FF2B5EF4-FFF2-40B4-BE49-F238E27FC236}">
                  <a16:creationId xmlns:a16="http://schemas.microsoft.com/office/drawing/2014/main" id="{1ECA9035-B102-49B9-928A-DEA0A0F49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7" y="1788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69" name="Text Box 172">
              <a:extLst>
                <a:ext uri="{FF2B5EF4-FFF2-40B4-BE49-F238E27FC236}">
                  <a16:creationId xmlns:a16="http://schemas.microsoft.com/office/drawing/2014/main" id="{5A707623-3D29-4F47-ACF3-01D3DD607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" y="197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0" name="Text Box 173">
              <a:extLst>
                <a:ext uri="{FF2B5EF4-FFF2-40B4-BE49-F238E27FC236}">
                  <a16:creationId xmlns:a16="http://schemas.microsoft.com/office/drawing/2014/main" id="{FADB8AF6-5926-493C-B589-AF0E57B0C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199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1" name="Text Box 174">
              <a:extLst>
                <a:ext uri="{FF2B5EF4-FFF2-40B4-BE49-F238E27FC236}">
                  <a16:creationId xmlns:a16="http://schemas.microsoft.com/office/drawing/2014/main" id="{7F5C828E-BBE2-4EB8-B421-A923B7B01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1752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2" name="Text Box 175">
              <a:extLst>
                <a:ext uri="{FF2B5EF4-FFF2-40B4-BE49-F238E27FC236}">
                  <a16:creationId xmlns:a16="http://schemas.microsoft.com/office/drawing/2014/main" id="{EF5FD135-87F6-4193-A3B6-B7CEBF026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197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3" name="Text Box 176">
              <a:extLst>
                <a:ext uri="{FF2B5EF4-FFF2-40B4-BE49-F238E27FC236}">
                  <a16:creationId xmlns:a16="http://schemas.microsoft.com/office/drawing/2014/main" id="{A2F6D1AE-433F-4009-9B7C-91717101F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" y="220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" name="Text Box 177">
              <a:extLst>
                <a:ext uri="{FF2B5EF4-FFF2-40B4-BE49-F238E27FC236}">
                  <a16:creationId xmlns:a16="http://schemas.microsoft.com/office/drawing/2014/main" id="{E7604A05-3041-472D-BC5D-BB3878030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9" y="22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5" name="Text Box 178">
              <a:extLst>
                <a:ext uri="{FF2B5EF4-FFF2-40B4-BE49-F238E27FC236}">
                  <a16:creationId xmlns:a16="http://schemas.microsoft.com/office/drawing/2014/main" id="{A1DF8F66-F621-474C-A2AA-EEA55F554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22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6" name="Text Box 179">
              <a:extLst>
                <a:ext uri="{FF2B5EF4-FFF2-40B4-BE49-F238E27FC236}">
                  <a16:creationId xmlns:a16="http://schemas.microsoft.com/office/drawing/2014/main" id="{87E9ED66-76D0-4AA0-861B-30E957DEE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" y="17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77" name="Text Box 180">
            <a:extLst>
              <a:ext uri="{FF2B5EF4-FFF2-40B4-BE49-F238E27FC236}">
                <a16:creationId xmlns:a16="http://schemas.microsoft.com/office/drawing/2014/main" id="{621AEE37-878E-46F0-A169-771F3C4DE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502" y="3834439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178" name="Group 198">
            <a:extLst>
              <a:ext uri="{FF2B5EF4-FFF2-40B4-BE49-F238E27FC236}">
                <a16:creationId xmlns:a16="http://schemas.microsoft.com/office/drawing/2014/main" id="{EDA9FF73-DF8B-45D9-948C-71C402763F63}"/>
              </a:ext>
            </a:extLst>
          </p:cNvPr>
          <p:cNvGrpSpPr>
            <a:grpSpLocks/>
          </p:cNvGrpSpPr>
          <p:nvPr/>
        </p:nvGrpSpPr>
        <p:grpSpPr bwMode="auto">
          <a:xfrm>
            <a:off x="3270660" y="3589512"/>
            <a:ext cx="1048554" cy="1063624"/>
            <a:chOff x="1698" y="1752"/>
            <a:chExt cx="727" cy="789"/>
          </a:xfrm>
        </p:grpSpPr>
        <p:sp>
          <p:nvSpPr>
            <p:cNvPr id="179" name="Rectangle 181">
              <a:extLst>
                <a:ext uri="{FF2B5EF4-FFF2-40B4-BE49-F238E27FC236}">
                  <a16:creationId xmlns:a16="http://schemas.microsoft.com/office/drawing/2014/main" id="{810858F0-7743-43E3-A70B-63F9DEB04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0" name="Line 182">
              <a:extLst>
                <a:ext uri="{FF2B5EF4-FFF2-40B4-BE49-F238E27FC236}">
                  <a16:creationId xmlns:a16="http://schemas.microsoft.com/office/drawing/2014/main" id="{C743DA97-F599-4C75-BB5B-A5F606247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2019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1" name="Line 183">
              <a:extLst>
                <a:ext uri="{FF2B5EF4-FFF2-40B4-BE49-F238E27FC236}">
                  <a16:creationId xmlns:a16="http://schemas.microsoft.com/office/drawing/2014/main" id="{D4543518-3217-48BF-9846-5B80F9B39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2250"/>
              <a:ext cx="70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2" name="Line 184">
              <a:extLst>
                <a:ext uri="{FF2B5EF4-FFF2-40B4-BE49-F238E27FC236}">
                  <a16:creationId xmlns:a16="http://schemas.microsoft.com/office/drawing/2014/main" id="{443FECBE-6E13-4233-BCCF-77262524B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1788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3" name="Line 185">
              <a:extLst>
                <a:ext uri="{FF2B5EF4-FFF2-40B4-BE49-F238E27FC236}">
                  <a16:creationId xmlns:a16="http://schemas.microsoft.com/office/drawing/2014/main" id="{12824CBF-F606-487F-A4E6-C5793B963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788"/>
              <a:ext cx="0" cy="6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184" name="Text Box 186">
              <a:extLst>
                <a:ext uri="{FF2B5EF4-FFF2-40B4-BE49-F238E27FC236}">
                  <a16:creationId xmlns:a16="http://schemas.microsoft.com/office/drawing/2014/main" id="{8AD9EEC5-3927-44E0-AB3A-61086C95A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175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5" name="Text Box 187">
              <a:extLst>
                <a:ext uri="{FF2B5EF4-FFF2-40B4-BE49-F238E27FC236}">
                  <a16:creationId xmlns:a16="http://schemas.microsoft.com/office/drawing/2014/main" id="{47387E4F-75ED-4240-B93E-9FB59A426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1995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" name="Text Box 188">
              <a:extLst>
                <a:ext uri="{FF2B5EF4-FFF2-40B4-BE49-F238E27FC236}">
                  <a16:creationId xmlns:a16="http://schemas.microsoft.com/office/drawing/2014/main" id="{6364BE1C-A6F9-4371-A31F-029868C9A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" y="1752"/>
              <a:ext cx="19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87" name="Text Box 189">
              <a:extLst>
                <a:ext uri="{FF2B5EF4-FFF2-40B4-BE49-F238E27FC236}">
                  <a16:creationId xmlns:a16="http://schemas.microsoft.com/office/drawing/2014/main" id="{6808795A-6135-4C26-A592-C94AAB37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979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8" name="Text Box 190">
              <a:extLst>
                <a:ext uri="{FF2B5EF4-FFF2-40B4-BE49-F238E27FC236}">
                  <a16:creationId xmlns:a16="http://schemas.microsoft.com/office/drawing/2014/main" id="{55440CDD-5658-49EF-ACDA-2B385CE74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" y="2206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89" name="Text Box 191">
              <a:extLst>
                <a:ext uri="{FF2B5EF4-FFF2-40B4-BE49-F238E27FC236}">
                  <a16:creationId xmlns:a16="http://schemas.microsoft.com/office/drawing/2014/main" id="{5B77B976-100B-421F-B45C-117F50C57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" y="2222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0" name="Text Box 192">
              <a:extLst>
                <a:ext uri="{FF2B5EF4-FFF2-40B4-BE49-F238E27FC236}">
                  <a16:creationId xmlns:a16="http://schemas.microsoft.com/office/drawing/2014/main" id="{0E5F8788-581C-45E4-95A3-5900BA15D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2008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91" name="Text Box 193">
              <a:extLst>
                <a:ext uri="{FF2B5EF4-FFF2-40B4-BE49-F238E27FC236}">
                  <a16:creationId xmlns:a16="http://schemas.microsoft.com/office/drawing/2014/main" id="{4AAB4FFF-5315-4ACF-9EF6-BB2B77E0B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753"/>
              <a:ext cx="2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192" name="Text Box 194">
            <a:extLst>
              <a:ext uri="{FF2B5EF4-FFF2-40B4-BE49-F238E27FC236}">
                <a16:creationId xmlns:a16="http://schemas.microsoft.com/office/drawing/2014/main" id="{A9AF920F-7D09-4897-BE12-817BB3E23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158" y="3834439"/>
            <a:ext cx="328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3" name="Line 196">
            <a:extLst>
              <a:ext uri="{FF2B5EF4-FFF2-40B4-BE49-F238E27FC236}">
                <a16:creationId xmlns:a16="http://schemas.microsoft.com/office/drawing/2014/main" id="{0098EB87-7BD9-4D58-947F-B0C8D357C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0757" y="3191509"/>
            <a:ext cx="692363" cy="47629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94" name="Line 197">
            <a:extLst>
              <a:ext uri="{FF2B5EF4-FFF2-40B4-BE49-F238E27FC236}">
                <a16:creationId xmlns:a16="http://schemas.microsoft.com/office/drawing/2014/main" id="{0FBE3F70-E71D-44E9-B5F9-1704F9719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399" y="3183301"/>
            <a:ext cx="304480" cy="49772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4907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84" grpId="0"/>
      <p:bldP spid="158" grpId="0"/>
      <p:bldP spid="159" grpId="0"/>
      <p:bldP spid="160" grpId="0"/>
      <p:bldP spid="161" grpId="0"/>
      <p:bldP spid="162" grpId="0"/>
      <p:bldP spid="177" grpId="0"/>
      <p:bldP spid="1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Best first strategy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1. </a:t>
            </a:r>
            <a:r>
              <a:rPr lang="zh-CN" altLang="en-US" dirty="0">
                <a:latin typeface="Arial" charset="0"/>
                <a:ea typeface="黑体" pitchFamily="2" charset="-122"/>
              </a:rPr>
              <a:t>使用评价函数构造一个堆</a:t>
            </a:r>
            <a:r>
              <a:rPr lang="en-US" altLang="zh-CN" dirty="0">
                <a:latin typeface="Arial" charset="0"/>
                <a:ea typeface="黑体" pitchFamily="2" charset="-122"/>
              </a:rPr>
              <a:t>H, </a:t>
            </a:r>
            <a:r>
              <a:rPr lang="zh-CN" altLang="en-US" dirty="0">
                <a:latin typeface="Arial" charset="0"/>
                <a:ea typeface="黑体" pitchFamily="2" charset="-122"/>
              </a:rPr>
              <a:t>首先构造由根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      组成的单元素堆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 2.  If  H </a:t>
            </a:r>
            <a:r>
              <a:rPr lang="zh-CN" altLang="en-US" dirty="0">
                <a:latin typeface="Arial" charset="0"/>
                <a:ea typeface="黑体" pitchFamily="2" charset="-122"/>
              </a:rPr>
              <a:t>的根</a:t>
            </a:r>
            <a:r>
              <a:rPr lang="en-US" altLang="zh-CN" dirty="0">
                <a:latin typeface="Arial" charset="0"/>
                <a:ea typeface="黑体" pitchFamily="2" charset="-122"/>
              </a:rPr>
              <a:t>r</a:t>
            </a:r>
            <a:r>
              <a:rPr lang="zh-CN" altLang="en-US" dirty="0">
                <a:latin typeface="Arial" charset="0"/>
                <a:ea typeface="黑体" pitchFamily="2" charset="-122"/>
              </a:rPr>
              <a:t>是目标节点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停止</a:t>
            </a:r>
            <a:r>
              <a:rPr lang="en-US" altLang="zh-CN" dirty="0">
                <a:latin typeface="Arial" charset="0"/>
                <a:ea typeface="黑体" pitchFamily="2" charset="-122"/>
              </a:rPr>
              <a:t>;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 3.  </a:t>
            </a:r>
            <a:r>
              <a:rPr lang="zh-CN" altLang="en-US" dirty="0">
                <a:latin typeface="Arial" charset="0"/>
                <a:ea typeface="黑体" pitchFamily="2" charset="-122"/>
              </a:rPr>
              <a:t>从</a:t>
            </a:r>
            <a:r>
              <a:rPr lang="en-US" altLang="zh-CN" dirty="0">
                <a:latin typeface="Arial" charset="0"/>
                <a:ea typeface="黑体" pitchFamily="2" charset="-122"/>
              </a:rPr>
              <a:t>H</a:t>
            </a:r>
            <a:r>
              <a:rPr lang="zh-CN" altLang="en-US" dirty="0">
                <a:latin typeface="Arial" charset="0"/>
                <a:ea typeface="黑体" pitchFamily="2" charset="-122"/>
              </a:rPr>
              <a:t>中删除</a:t>
            </a:r>
            <a:r>
              <a:rPr lang="en-US" altLang="zh-CN" dirty="0">
                <a:latin typeface="Arial" charset="0"/>
                <a:ea typeface="黑体" pitchFamily="2" charset="-122"/>
              </a:rPr>
              <a:t>r, </a:t>
            </a:r>
            <a:r>
              <a:rPr lang="zh-CN" altLang="en-US" dirty="0">
                <a:latin typeface="Arial" charset="0"/>
                <a:ea typeface="黑体" pitchFamily="2" charset="-122"/>
              </a:rPr>
              <a:t>把</a:t>
            </a:r>
            <a:r>
              <a:rPr lang="en-US" altLang="zh-CN" dirty="0">
                <a:latin typeface="Arial" charset="0"/>
                <a:ea typeface="黑体" pitchFamily="2" charset="-122"/>
              </a:rPr>
              <a:t>r</a:t>
            </a:r>
            <a:r>
              <a:rPr lang="zh-CN" altLang="en-US" dirty="0">
                <a:latin typeface="Arial" charset="0"/>
                <a:ea typeface="黑体" pitchFamily="2" charset="-122"/>
              </a:rPr>
              <a:t>的子节点插入</a:t>
            </a:r>
            <a:r>
              <a:rPr lang="en-US" altLang="zh-CN" dirty="0">
                <a:latin typeface="Arial" charset="0"/>
                <a:ea typeface="黑体" pitchFamily="2" charset="-122"/>
              </a:rPr>
              <a:t>H; 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 4.  If H</a:t>
            </a:r>
            <a:r>
              <a:rPr lang="zh-CN" altLang="en-US" dirty="0">
                <a:latin typeface="Arial" charset="0"/>
                <a:ea typeface="黑体" pitchFamily="2" charset="-122"/>
              </a:rPr>
              <a:t>空  </a:t>
            </a:r>
            <a:r>
              <a:rPr lang="en-US" altLang="zh-CN" dirty="0">
                <a:latin typeface="Arial" charset="0"/>
                <a:ea typeface="黑体" pitchFamily="2" charset="-122"/>
              </a:rPr>
              <a:t>Then  </a:t>
            </a:r>
            <a:r>
              <a:rPr lang="zh-CN" altLang="en-US" dirty="0">
                <a:latin typeface="Arial" charset="0"/>
                <a:ea typeface="黑体" pitchFamily="2" charset="-122"/>
              </a:rPr>
              <a:t>失败   </a:t>
            </a:r>
            <a:r>
              <a:rPr lang="en-US" altLang="zh-CN" dirty="0">
                <a:latin typeface="Arial" charset="0"/>
                <a:ea typeface="黑体" pitchFamily="2" charset="-122"/>
              </a:rPr>
              <a:t>Else  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dirty="0">
                <a:latin typeface="Arial" charset="0"/>
                <a:ea typeface="黑体" pitchFamily="2" charset="-122"/>
              </a:rPr>
              <a:t> 2.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653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搜索策略的优化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分支界限法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产生分支的机制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使用前面的任意一种策略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产生一个界限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latin typeface="Arial" charset="0"/>
                <a:ea typeface="黑体" pitchFamily="2" charset="-122"/>
              </a:rPr>
              <a:t>可以通过发现可能解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进行分支界限搜索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即剪除不可能产生优化解的分支</a:t>
            </a:r>
            <a:r>
              <a:rPr lang="en-US" altLang="zh-CN" dirty="0">
                <a:latin typeface="Arial" charset="0"/>
                <a:ea typeface="黑体" pitchFamily="2" charset="-122"/>
              </a:rPr>
              <a:t>.</a:t>
            </a: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0/1</a:t>
            </a:r>
            <a:r>
              <a:rPr lang="zh-CN" altLang="en-US" dirty="0">
                <a:latin typeface="Arial" charset="0"/>
                <a:ea typeface="黑体" pitchFamily="2" charset="-122"/>
              </a:rPr>
              <a:t>背包问题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给定 </a:t>
            </a:r>
            <a:r>
              <a:rPr lang="en-US" altLang="zh-CN" dirty="0">
                <a:latin typeface="Arial" charset="0"/>
                <a:ea typeface="黑体" pitchFamily="2" charset="-122"/>
              </a:rPr>
              <a:t>n </a:t>
            </a:r>
            <a:r>
              <a:rPr lang="zh-CN" altLang="en-US" dirty="0">
                <a:latin typeface="Arial" charset="0"/>
                <a:ea typeface="黑体" pitchFamily="2" charset="-122"/>
              </a:rPr>
              <a:t>个物品和一个背包，物品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 </a:t>
            </a:r>
            <a:r>
              <a:rPr lang="zh-CN" altLang="en-US" dirty="0">
                <a:latin typeface="Arial" charset="0"/>
                <a:ea typeface="黑体" pitchFamily="2" charset="-122"/>
              </a:rPr>
              <a:t>的重量是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wi</a:t>
            </a:r>
            <a:r>
              <a:rPr lang="zh-CN" altLang="en-US" dirty="0">
                <a:latin typeface="Arial" charset="0"/>
                <a:ea typeface="黑体" pitchFamily="2" charset="-122"/>
              </a:rPr>
              <a:t>，价值</a:t>
            </a:r>
            <a:r>
              <a:rPr lang="en-US" altLang="zh-CN" dirty="0">
                <a:latin typeface="Arial" charset="0"/>
                <a:ea typeface="黑体" pitchFamily="2" charset="-122"/>
              </a:rPr>
              <a:t>vi ,  </a:t>
            </a:r>
            <a:r>
              <a:rPr lang="zh-CN" altLang="en-US" dirty="0">
                <a:latin typeface="Arial" charset="0"/>
                <a:ea typeface="黑体" pitchFamily="2" charset="-122"/>
              </a:rPr>
              <a:t>背包容量为</a:t>
            </a:r>
            <a:r>
              <a:rPr lang="en-US" altLang="zh-CN" dirty="0">
                <a:latin typeface="Arial" charset="0"/>
                <a:ea typeface="黑体" pitchFamily="2" charset="-122"/>
              </a:rPr>
              <a:t>C,  </a:t>
            </a:r>
            <a:r>
              <a:rPr lang="zh-CN" altLang="en-US" dirty="0">
                <a:latin typeface="Arial" charset="0"/>
                <a:ea typeface="黑体" pitchFamily="2" charset="-122"/>
              </a:rPr>
              <a:t>问如何选择装入背包的物品，使装入背包中的物品的总价值最大？</a:t>
            </a: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461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endParaRPr lang="en-US" altLang="zh-CN" dirty="0"/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人的集合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P=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{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1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2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…,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n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},  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1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&lt;P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2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&lt; …&lt;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n</a:t>
            </a:r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工作的集合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J=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{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1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2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…, 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n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},  J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是偏序集合</a:t>
            </a: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矩阵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[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C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ij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],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C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ij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是工作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分配到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的代价</a:t>
            </a:r>
            <a:endParaRPr lang="en-US" altLang="zh-CN" sz="2400" dirty="0">
              <a:solidFill>
                <a:schemeClr val="bg2"/>
              </a:solidFill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输出</a:t>
            </a:r>
            <a:endParaRPr lang="en-US" altLang="zh-CN" dirty="0">
              <a:latin typeface="+mn-lt"/>
            </a:endParaRP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矩阵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[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ij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],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ij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=1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表示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被分配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,  </a:t>
            </a:r>
            <a:r>
              <a:rPr lang="en-US" altLang="zh-CN" sz="24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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i,j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C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ij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最小</a:t>
            </a: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每个人被分配一种工作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不同人分配不同工作</a:t>
            </a:r>
          </a:p>
          <a:p>
            <a:pPr lvl="1" algn="just"/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如果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f(P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i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)</a:t>
            </a:r>
            <a:r>
              <a:rPr lang="en-US" altLang="zh-CN" sz="24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f(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j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)</a:t>
            </a:r>
            <a:r>
              <a:rPr lang="en-US" altLang="zh-CN" sz="2400" dirty="0">
                <a:solidFill>
                  <a:schemeClr val="bg2"/>
                </a:solidFill>
                <a:latin typeface="+mn-lt"/>
              </a:rPr>
              <a:t>,  </a:t>
            </a:r>
            <a:r>
              <a:rPr lang="zh-CN" altLang="en-US" sz="2400" dirty="0">
                <a:solidFill>
                  <a:schemeClr val="bg2"/>
                </a:solidFill>
                <a:latin typeface="+mn-lt"/>
              </a:rPr>
              <a:t>则</a:t>
            </a:r>
            <a:r>
              <a:rPr lang="en-US" altLang="zh-CN" sz="2400" i="1" dirty="0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>
                <a:solidFill>
                  <a:schemeClr val="bg2"/>
                </a:solidFill>
                <a:latin typeface="+mn-lt"/>
              </a:rPr>
              <a:t>i </a:t>
            </a:r>
            <a:r>
              <a:rPr lang="en-US" altLang="zh-CN" sz="2400" dirty="0">
                <a:solidFill>
                  <a:schemeClr val="bg2"/>
                </a:solidFill>
                <a:latin typeface="+mn-lt"/>
                <a:sym typeface="Symbol" panose="05050102010706020507" pitchFamily="18" charset="2"/>
              </a:rPr>
              <a:t> </a:t>
            </a:r>
            <a:r>
              <a:rPr lang="en-US" altLang="zh-CN" sz="2400" i="1" dirty="0" err="1">
                <a:solidFill>
                  <a:schemeClr val="bg2"/>
                </a:solidFill>
                <a:latin typeface="+mn-lt"/>
              </a:rPr>
              <a:t>P</a:t>
            </a:r>
            <a:r>
              <a:rPr lang="en-US" altLang="zh-CN" sz="2400" i="1" baseline="-25000" dirty="0" err="1">
                <a:solidFill>
                  <a:schemeClr val="bg2"/>
                </a:solidFill>
                <a:latin typeface="+mn-lt"/>
              </a:rPr>
              <a:t>j</a:t>
            </a:r>
            <a:endParaRPr lang="zh-CN" altLang="en-US" sz="2400" i="1" baseline="-25000" dirty="0">
              <a:solidFill>
                <a:schemeClr val="bg2"/>
              </a:solidFill>
              <a:latin typeface="+mn-lt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65B4CC-6A72-4D39-BD71-C62C2A0533E4}"/>
              </a:ext>
            </a:extLst>
          </p:cNvPr>
          <p:cNvSpPr/>
          <p:nvPr/>
        </p:nvSpPr>
        <p:spPr>
          <a:xfrm>
            <a:off x="1763688" y="5246484"/>
            <a:ext cx="6372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给定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P={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, 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, 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} , 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={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, 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, 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},  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endParaRPr lang="en-US" altLang="zh-CN" sz="2000" b="1" dirty="0">
              <a:latin typeface="+mn-lt"/>
              <a:ea typeface="黑体" panose="02010609060101010101" pitchFamily="49" charset="-122"/>
            </a:endParaRPr>
          </a:p>
          <a:p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 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是可能的解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.</a:t>
            </a:r>
          </a:p>
          <a:p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latin typeface="+mn-lt"/>
                <a:ea typeface="黑体" panose="02010609060101010101" pitchFamily="49" charset="-122"/>
              </a:rPr>
              <a:t>J</a:t>
            </a:r>
            <a:r>
              <a:rPr lang="en-US" altLang="zh-CN" sz="2000" b="1" i="1" baseline="-25000" dirty="0">
                <a:latin typeface="+mn-lt"/>
                <a:ea typeface="黑体" panose="02010609060101010101" pitchFamily="49" charset="-122"/>
              </a:rPr>
              <a:t>2 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</a:rPr>
              <a:t>不可能是解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73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转换为树搜索问题</a:t>
            </a:r>
            <a:endParaRPr lang="en-US" altLang="zh-CN" dirty="0"/>
          </a:p>
          <a:p>
            <a:pPr lvl="1" algn="just"/>
            <a:r>
              <a:rPr lang="zh-CN" altLang="en-US" dirty="0"/>
              <a:t>拓朴排序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偏序集合</a:t>
            </a:r>
            <a:r>
              <a:rPr lang="en-US" altLang="zh-CN" dirty="0"/>
              <a:t>(S, </a:t>
            </a:r>
            <a:r>
              <a:rPr lang="en-US" altLang="zh-CN" sz="2800" dirty="0">
                <a:solidFill>
                  <a:srgbClr val="0000CC"/>
                </a:solidFill>
                <a:sym typeface="Symbol" panose="05050102010706020507" pitchFamily="18" charset="2"/>
              </a:rPr>
              <a:t> 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S</a:t>
            </a:r>
            <a:r>
              <a:rPr lang="zh-CN" altLang="en-US" dirty="0"/>
              <a:t>的拓朴序列是</a:t>
            </a:r>
            <a:r>
              <a:rPr lang="en-US" altLang="zh-CN" dirty="0"/>
              <a:t>&lt;s1, s2, …, </a:t>
            </a:r>
            <a:r>
              <a:rPr lang="en-US" altLang="zh-CN" dirty="0" err="1"/>
              <a:t>sn</a:t>
            </a:r>
            <a:r>
              <a:rPr lang="en-US" altLang="zh-CN" dirty="0"/>
              <a:t>&gt;, </a:t>
            </a:r>
          </a:p>
          <a:p>
            <a:pPr lvl="1"/>
            <a:r>
              <a:rPr lang="en-US" altLang="zh-CN" dirty="0"/>
              <a:t>         </a:t>
            </a:r>
            <a:r>
              <a:rPr lang="zh-CN" altLang="en-US" dirty="0"/>
              <a:t>满足</a:t>
            </a:r>
            <a:r>
              <a:rPr lang="en-US" altLang="zh-CN" dirty="0"/>
              <a:t>: </a:t>
            </a:r>
            <a:r>
              <a:rPr lang="zh-CN" altLang="en-US" dirty="0"/>
              <a:t>如果</a:t>
            </a:r>
            <a:r>
              <a:rPr lang="en-US" altLang="zh-CN" dirty="0" err="1"/>
              <a:t>si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  </a:t>
            </a:r>
            <a:r>
              <a:rPr lang="en-US" altLang="zh-CN" dirty="0" err="1"/>
              <a:t>sj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 err="1"/>
              <a:t>si</a:t>
            </a:r>
            <a:r>
              <a:rPr lang="zh-CN" altLang="en-US" dirty="0"/>
              <a:t>排在</a:t>
            </a:r>
            <a:r>
              <a:rPr lang="en-US" altLang="zh-CN" dirty="0" err="1"/>
              <a:t>sj</a:t>
            </a:r>
            <a:r>
              <a:rPr lang="zh-CN" altLang="en-US" dirty="0"/>
              <a:t>的前面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0A44BFAD-3144-4753-8A86-8A38E31C89E1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3969060"/>
            <a:ext cx="2844316" cy="2726754"/>
            <a:chOff x="2260" y="2341"/>
            <a:chExt cx="1960" cy="1860"/>
          </a:xfrm>
        </p:grpSpPr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F52A28BE-9448-48F1-AC55-DBD21D644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" y="2341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1560C4F6-3588-4E59-94CB-BB4E2454F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3157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176EB2B6-547D-4AD8-9D81-45A90769F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795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7740F675-71E1-4A42-AFDE-48978F1CA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3473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3BCCC9C9-70D8-4DDB-AADC-65E94730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3157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6BB5682B-511D-4401-8386-EE22A6701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3836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9BB43C28-5A76-4D2D-A4C8-BDE1F564F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3520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231B1E1F-64A2-46B2-BFBD-5299B37C2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" y="2795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769943DD-D872-4AAD-BBA0-567E71D8D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3157"/>
              <a:ext cx="3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</a:t>
              </a:r>
              <a:r>
                <a:rPr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B7613B4-61F9-4A5C-ADCD-72AB1D094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3" y="2704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011E9C76-9C4C-4C2C-BAE0-3603DB8EA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2704"/>
              <a:ext cx="182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004693F4-12A9-446D-84E0-56E932CC5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113"/>
              <a:ext cx="90" cy="18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145BD01-924A-4358-B66B-17933EA6E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0" y="3475"/>
              <a:ext cx="91" cy="13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AA4BED2D-8DF5-4674-B05A-2F3989B15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3794"/>
              <a:ext cx="136" cy="22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A2EA8D33-6D00-4426-9533-329C3886E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6" y="3113"/>
              <a:ext cx="91" cy="181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9980D261-0BCE-46F4-8CD8-A546824D4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58"/>
              <a:ext cx="136" cy="1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CA3529CC-A1B8-4232-B921-475943559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" y="3521"/>
              <a:ext cx="136" cy="1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Text Box 29">
            <a:extLst>
              <a:ext uri="{FF2B5EF4-FFF2-40B4-BE49-F238E27FC236}">
                <a16:creationId xmlns:a16="http://schemas.microsoft.com/office/drawing/2014/main" id="{3A2E83C4-A1F8-4073-B16D-D3F5879D6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8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ADE3C2C7-BCC3-49F8-B8ED-879F20A1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222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09673D98-E59D-42C8-B43E-96DA354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4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D7276AB6-D2F2-4500-AF2A-839D8B6E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822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Text Box 33">
            <a:extLst>
              <a:ext uri="{FF2B5EF4-FFF2-40B4-BE49-F238E27FC236}">
                <a16:creationId xmlns:a16="http://schemas.microsoft.com/office/drawing/2014/main" id="{5E525B14-4240-4FEA-89FB-CBD145B1E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622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0F00CC14-90AE-47E6-AEA7-22C8B2437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872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Text Box 35">
            <a:extLst>
              <a:ext uri="{FF2B5EF4-FFF2-40B4-BE49-F238E27FC236}">
                <a16:creationId xmlns:a16="http://schemas.microsoft.com/office/drawing/2014/main" id="{F1B4A4AD-40B7-4A18-8A3C-C177299CA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2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41C326F5-87F6-4673-932D-6A28F60B5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0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C35C7A37-AFCD-4698-B214-B480D27E9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847" y="4433298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859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问题的解空间</a:t>
            </a:r>
            <a:endParaRPr lang="en-US" altLang="zh-CN" dirty="0"/>
          </a:p>
          <a:p>
            <a:pPr lvl="1"/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k1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2 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baseline="-25000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k2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…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 err="1">
                <a:latin typeface="+mn-lt"/>
              </a:rPr>
              <a:t>P</a:t>
            </a:r>
            <a:r>
              <a:rPr lang="en-US" altLang="zh-CN" sz="2400" i="1" baseline="-25000" dirty="0" err="1">
                <a:latin typeface="+mn-lt"/>
              </a:rPr>
              <a:t>n</a:t>
            </a:r>
            <a:r>
              <a:rPr lang="en-US" altLang="zh-CN" sz="2400" i="1" baseline="-25000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baseline="-25000" dirty="0">
                <a:latin typeface="+mn-lt"/>
              </a:rPr>
              <a:t> </a:t>
            </a:r>
            <a:r>
              <a:rPr lang="en-US" altLang="zh-CN" sz="2400" i="1" dirty="0" err="1">
                <a:latin typeface="+mn-lt"/>
              </a:rPr>
              <a:t>J</a:t>
            </a:r>
            <a:r>
              <a:rPr lang="en-US" altLang="zh-CN" sz="2400" i="1" baseline="-25000" dirty="0" err="1">
                <a:latin typeface="+mn-lt"/>
              </a:rPr>
              <a:t>kn</a:t>
            </a:r>
            <a:r>
              <a:rPr lang="zh-CN" altLang="en-US" sz="2400" dirty="0">
                <a:latin typeface="+mn-lt"/>
              </a:rPr>
              <a:t>是一个可能解，则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k1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k2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…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 err="1">
                <a:latin typeface="+mn-lt"/>
              </a:rPr>
              <a:t>J</a:t>
            </a:r>
            <a:r>
              <a:rPr lang="en-US" altLang="zh-CN" sz="2400" i="1" baseline="-25000" dirty="0" err="1">
                <a:latin typeface="+mn-lt"/>
              </a:rPr>
              <a:t>kn</a:t>
            </a:r>
            <a:r>
              <a:rPr lang="zh-CN" altLang="en-US" sz="2400" dirty="0">
                <a:latin typeface="+mn-lt"/>
              </a:rPr>
              <a:t>必是一个拓朴排序的序列</a:t>
            </a:r>
            <a:r>
              <a:rPr lang="en-US" altLang="zh-CN" sz="2400" dirty="0">
                <a:latin typeface="+mn-lt"/>
              </a:rPr>
              <a:t>.</a:t>
            </a:r>
          </a:p>
          <a:p>
            <a:pPr lvl="1"/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dirty="0">
                <a:latin typeface="+mn-lt"/>
              </a:rPr>
              <a:t>={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P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P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P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dirty="0">
                <a:latin typeface="+mn-lt"/>
              </a:rPr>
              <a:t>}, 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dirty="0">
                <a:latin typeface="+mn-lt"/>
              </a:rPr>
              <a:t>={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dirty="0">
                <a:latin typeface="+mn-lt"/>
              </a:rPr>
              <a:t>}, 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zh-CN" altLang="en-US" sz="2400" dirty="0">
                <a:latin typeface="+mn-lt"/>
              </a:rPr>
              <a:t>的偏序如下</a:t>
            </a:r>
            <a:endParaRPr lang="en-US" altLang="zh-CN" sz="2400" dirty="0">
              <a:latin typeface="+mn-lt"/>
            </a:endParaRPr>
          </a:p>
          <a:p>
            <a:pPr lvl="1"/>
            <a:endParaRPr lang="en-US" altLang="zh-CN" sz="2400" dirty="0">
              <a:latin typeface="+mn-lt"/>
            </a:endParaRPr>
          </a:p>
          <a:p>
            <a:pPr lvl="1"/>
            <a:endParaRPr lang="en-US" altLang="zh-CN" sz="2400" dirty="0">
              <a:latin typeface="+mn-lt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lvl="1"/>
            <a:r>
              <a:rPr lang="zh-CN" altLang="en-US" sz="2400" dirty="0">
                <a:latin typeface="+mn-lt"/>
              </a:rPr>
              <a:t>则 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(J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 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 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i="1" dirty="0">
                <a:latin typeface="+mn-lt"/>
              </a:rPr>
              <a:t>、     </a:t>
            </a:r>
            <a:r>
              <a:rPr lang="en-US" altLang="zh-CN" sz="2400" i="1" dirty="0">
                <a:latin typeface="+mn-lt"/>
              </a:rPr>
              <a:t> (J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 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i="1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(J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 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dirty="0">
                <a:latin typeface="+mn-lt"/>
              </a:rPr>
              <a:t>是拓朴排序序列</a:t>
            </a:r>
            <a:endParaRPr lang="en-US" altLang="zh-CN" sz="2400" dirty="0">
              <a:latin typeface="+mn-lt"/>
            </a:endParaRPr>
          </a:p>
          <a:p>
            <a:pPr lvl="1"/>
            <a:r>
              <a:rPr lang="en-US" altLang="zh-CN" sz="2400" dirty="0">
                <a:latin typeface="+mn-lt"/>
              </a:rPr>
              <a:t> (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, J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)</a:t>
            </a:r>
            <a:r>
              <a:rPr lang="zh-CN" altLang="en-US" sz="2400" dirty="0">
                <a:latin typeface="+mn-lt"/>
              </a:rPr>
              <a:t>对应于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i="1" baseline="-250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3</a:t>
            </a: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+mn-lt"/>
              </a:rPr>
              <a:t> J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i="1" baseline="-25000" dirty="0">
                <a:latin typeface="+mn-lt"/>
              </a:rPr>
              <a:t>4</a:t>
            </a:r>
            <a:r>
              <a:rPr lang="en-US" altLang="zh-CN" sz="2400" i="1" dirty="0">
                <a:latin typeface="+mn-lt"/>
              </a:rPr>
              <a:t> </a:t>
            </a:r>
            <a:r>
              <a:rPr lang="en-US" altLang="zh-CN" sz="2400" i="1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+mn-lt"/>
              </a:rPr>
              <a:t> J</a:t>
            </a:r>
            <a:r>
              <a:rPr lang="en-US" altLang="zh-CN" sz="2400" i="1" baseline="-25000" dirty="0">
                <a:latin typeface="+mn-lt"/>
              </a:rPr>
              <a:t>3</a:t>
            </a:r>
            <a:endParaRPr lang="zh-CN" altLang="en-US" sz="2400" dirty="0">
              <a:latin typeface="+mn-lt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pSp>
        <p:nvGrpSpPr>
          <p:cNvPr id="6" name="Group 84">
            <a:extLst>
              <a:ext uri="{FF2B5EF4-FFF2-40B4-BE49-F238E27FC236}">
                <a16:creationId xmlns:a16="http://schemas.microsoft.com/office/drawing/2014/main" id="{12CC402F-F978-420D-950F-8E8420E1B31A}"/>
              </a:ext>
            </a:extLst>
          </p:cNvPr>
          <p:cNvGrpSpPr>
            <a:grpSpLocks/>
          </p:cNvGrpSpPr>
          <p:nvPr/>
        </p:nvGrpSpPr>
        <p:grpSpPr bwMode="auto">
          <a:xfrm>
            <a:off x="3095837" y="3320988"/>
            <a:ext cx="1656184" cy="1224136"/>
            <a:chOff x="2650" y="1842"/>
            <a:chExt cx="1134" cy="917"/>
          </a:xfrm>
        </p:grpSpPr>
        <p:sp>
          <p:nvSpPr>
            <p:cNvPr id="7" name="Text Box 76">
              <a:extLst>
                <a:ext uri="{FF2B5EF4-FFF2-40B4-BE49-F238E27FC236}">
                  <a16:creationId xmlns:a16="http://schemas.microsoft.com/office/drawing/2014/main" id="{4D8EA95F-12CF-4F90-8244-5BC334553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84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Text Box 77">
              <a:extLst>
                <a:ext uri="{FF2B5EF4-FFF2-40B4-BE49-F238E27FC236}">
                  <a16:creationId xmlns:a16="http://schemas.microsoft.com/office/drawing/2014/main" id="{136CD4FC-876F-4AC2-8E3C-109DF2865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184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Text Box 78">
              <a:extLst>
                <a:ext uri="{FF2B5EF4-FFF2-40B4-BE49-F238E27FC236}">
                  <a16:creationId xmlns:a16="http://schemas.microsoft.com/office/drawing/2014/main" id="{18299109-AA1E-4D72-99E8-235757C4B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42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" name="Text Box 79">
              <a:extLst>
                <a:ext uri="{FF2B5EF4-FFF2-40B4-BE49-F238E27FC236}">
                  <a16:creationId xmlns:a16="http://schemas.microsoft.com/office/drawing/2014/main" id="{F8E6D3ED-7A0F-4418-B1BA-AF540B0C6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" name="Line 80">
              <a:extLst>
                <a:ext uri="{FF2B5EF4-FFF2-40B4-BE49-F238E27FC236}">
                  <a16:creationId xmlns:a16="http://schemas.microsoft.com/office/drawing/2014/main" id="{3A30D77A-358C-4959-94C8-C244C0FE6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160"/>
              <a:ext cx="0" cy="317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1">
              <a:extLst>
                <a:ext uri="{FF2B5EF4-FFF2-40B4-BE49-F238E27FC236}">
                  <a16:creationId xmlns:a16="http://schemas.microsoft.com/office/drawing/2014/main" id="{AB0CB64B-3285-495D-8416-2212BFFB4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069"/>
              <a:ext cx="590" cy="454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82">
              <a:extLst>
                <a:ext uri="{FF2B5EF4-FFF2-40B4-BE49-F238E27FC236}">
                  <a16:creationId xmlns:a16="http://schemas.microsoft.com/office/drawing/2014/main" id="{C5D3F868-724D-4AE1-A2DA-B930FF8FB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60"/>
              <a:ext cx="0" cy="317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4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很多问题可以表示成为树。于是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这些问题可以使用树搜索算法来求解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457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问题的树表示</a:t>
            </a:r>
            <a:r>
              <a:rPr lang="en-US" altLang="zh-CN" dirty="0"/>
              <a:t>(</a:t>
            </a:r>
            <a:r>
              <a:rPr lang="zh-CN" altLang="en-US" dirty="0"/>
              <a:t>即用树表示所有拓朴排序序列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grpSp>
        <p:nvGrpSpPr>
          <p:cNvPr id="33" name="Group 98">
            <a:extLst>
              <a:ext uri="{FF2B5EF4-FFF2-40B4-BE49-F238E27FC236}">
                <a16:creationId xmlns:a16="http://schemas.microsoft.com/office/drawing/2014/main" id="{DA0FEB35-71DB-4CDC-97D5-60773AE6A446}"/>
              </a:ext>
            </a:extLst>
          </p:cNvPr>
          <p:cNvGrpSpPr>
            <a:grpSpLocks/>
          </p:cNvGrpSpPr>
          <p:nvPr/>
        </p:nvGrpSpPr>
        <p:grpSpPr bwMode="auto">
          <a:xfrm>
            <a:off x="1295636" y="2204864"/>
            <a:ext cx="5689600" cy="3746500"/>
            <a:chOff x="745" y="1207"/>
            <a:chExt cx="3584" cy="2360"/>
          </a:xfrm>
        </p:grpSpPr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46B89944-88F3-414F-93FF-F27E94767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344"/>
              <a:ext cx="862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78">
              <a:extLst>
                <a:ext uri="{FF2B5EF4-FFF2-40B4-BE49-F238E27FC236}">
                  <a16:creationId xmlns:a16="http://schemas.microsoft.com/office/drawing/2014/main" id="{E2D429EC-41FB-4FD4-AF1E-ABAD98E58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1344"/>
              <a:ext cx="771" cy="3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79">
              <a:extLst>
                <a:ext uri="{FF2B5EF4-FFF2-40B4-BE49-F238E27FC236}">
                  <a16:creationId xmlns:a16="http://schemas.microsoft.com/office/drawing/2014/main" id="{0F30007F-45CB-42CA-81DB-FC542A9F0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" y="1797"/>
              <a:ext cx="408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80">
              <a:extLst>
                <a:ext uri="{FF2B5EF4-FFF2-40B4-BE49-F238E27FC236}">
                  <a16:creationId xmlns:a16="http://schemas.microsoft.com/office/drawing/2014/main" id="{1729939F-9BC6-4D70-BBFA-60422776A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9" y="1797"/>
              <a:ext cx="272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81">
              <a:extLst>
                <a:ext uri="{FF2B5EF4-FFF2-40B4-BE49-F238E27FC236}">
                  <a16:creationId xmlns:a16="http://schemas.microsoft.com/office/drawing/2014/main" id="{335631A6-3270-45D5-A87C-DA0624DDB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7" y="2341"/>
              <a:ext cx="226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82">
              <a:extLst>
                <a:ext uri="{FF2B5EF4-FFF2-40B4-BE49-F238E27FC236}">
                  <a16:creationId xmlns:a16="http://schemas.microsoft.com/office/drawing/2014/main" id="{29AAF75F-127E-422F-89BF-8D935D305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341"/>
              <a:ext cx="181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83">
              <a:extLst>
                <a:ext uri="{FF2B5EF4-FFF2-40B4-BE49-F238E27FC236}">
                  <a16:creationId xmlns:a16="http://schemas.microsoft.com/office/drawing/2014/main" id="{9FBA83B1-66CC-4783-8CBB-87094D018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1" y="2931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4">
              <a:extLst>
                <a:ext uri="{FF2B5EF4-FFF2-40B4-BE49-F238E27FC236}">
                  <a16:creationId xmlns:a16="http://schemas.microsoft.com/office/drawing/2014/main" id="{62CE5080-8396-41F0-97DE-BCECFACC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931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85">
              <a:extLst>
                <a:ext uri="{FF2B5EF4-FFF2-40B4-BE49-F238E27FC236}">
                  <a16:creationId xmlns:a16="http://schemas.microsoft.com/office/drawing/2014/main" id="{A8601428-CC15-4FAE-BD1D-FBCBD840C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387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86">
              <a:extLst>
                <a:ext uri="{FF2B5EF4-FFF2-40B4-BE49-F238E27FC236}">
                  <a16:creationId xmlns:a16="http://schemas.microsoft.com/office/drawing/2014/main" id="{0A6F8D9A-984B-4323-AA18-B8BFEB699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2931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93">
              <a:extLst>
                <a:ext uri="{FF2B5EF4-FFF2-40B4-BE49-F238E27FC236}">
                  <a16:creationId xmlns:a16="http://schemas.microsoft.com/office/drawing/2014/main" id="{8E5842A2-AF88-4C24-9DF6-C1CB83DFC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976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94">
              <a:extLst>
                <a:ext uri="{FF2B5EF4-FFF2-40B4-BE49-F238E27FC236}">
                  <a16:creationId xmlns:a16="http://schemas.microsoft.com/office/drawing/2014/main" id="{EA7B5D8B-2DE9-4A09-BFDA-A7B7FE152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2976"/>
              <a:ext cx="0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95">
              <a:extLst>
                <a:ext uri="{FF2B5EF4-FFF2-40B4-BE49-F238E27FC236}">
                  <a16:creationId xmlns:a16="http://schemas.microsoft.com/office/drawing/2014/main" id="{7CA069E2-A8DD-4530-9B08-C3B0E13CD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3" y="2387"/>
              <a:ext cx="181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96">
              <a:extLst>
                <a:ext uri="{FF2B5EF4-FFF2-40B4-BE49-F238E27FC236}">
                  <a16:creationId xmlns:a16="http://schemas.microsoft.com/office/drawing/2014/main" id="{141F1D5F-8EF7-4F19-B0CE-13CCCE615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2387"/>
              <a:ext cx="181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97">
              <a:extLst>
                <a:ext uri="{FF2B5EF4-FFF2-40B4-BE49-F238E27FC236}">
                  <a16:creationId xmlns:a16="http://schemas.microsoft.com/office/drawing/2014/main" id="{F68991D9-3CF2-41A2-9043-5C49C69AB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" y="1888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43">
              <a:extLst>
                <a:ext uri="{FF2B5EF4-FFF2-40B4-BE49-F238E27FC236}">
                  <a16:creationId xmlns:a16="http://schemas.microsoft.com/office/drawing/2014/main" id="{887B5EE9-F39C-4580-8720-0A88AE3CF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207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Oval 62">
              <a:extLst>
                <a:ext uri="{FF2B5EF4-FFF2-40B4-BE49-F238E27FC236}">
                  <a16:creationId xmlns:a16="http://schemas.microsoft.com/office/drawing/2014/main" id="{E94BEAAE-8F61-4263-91DE-DE8D5936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615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38C7AAD9-0788-4CFD-9225-200663651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1661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2" name="Oval 63">
              <a:extLst>
                <a:ext uri="{FF2B5EF4-FFF2-40B4-BE49-F238E27FC236}">
                  <a16:creationId xmlns:a16="http://schemas.microsoft.com/office/drawing/2014/main" id="{067B0A37-C2EE-4C9D-99A0-ECA41577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216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28D35197-1B8B-45D3-8EB4-EABE2C2E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16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Oval 72">
              <a:extLst>
                <a:ext uri="{FF2B5EF4-FFF2-40B4-BE49-F238E27FC236}">
                  <a16:creationId xmlns:a16="http://schemas.microsoft.com/office/drawing/2014/main" id="{1193E7A8-FB53-4766-9BCD-67004509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205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Oval 64">
              <a:extLst>
                <a:ext uri="{FF2B5EF4-FFF2-40B4-BE49-F238E27FC236}">
                  <a16:creationId xmlns:a16="http://schemas.microsoft.com/office/drawing/2014/main" id="{C3C9A4FB-647C-4F0A-A344-97023BFE7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6" name="Oval 65">
              <a:extLst>
                <a:ext uri="{FF2B5EF4-FFF2-40B4-BE49-F238E27FC236}">
                  <a16:creationId xmlns:a16="http://schemas.microsoft.com/office/drawing/2014/main" id="{A3C17951-6214-4D47-ACA2-BC294E46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7" name="Oval 69">
              <a:extLst>
                <a:ext uri="{FF2B5EF4-FFF2-40B4-BE49-F238E27FC236}">
                  <a16:creationId xmlns:a16="http://schemas.microsoft.com/office/drawing/2014/main" id="{EDC33413-587F-433E-9F54-5F866240E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8" name="Oval 73">
              <a:extLst>
                <a:ext uri="{FF2B5EF4-FFF2-40B4-BE49-F238E27FC236}">
                  <a16:creationId xmlns:a16="http://schemas.microsoft.com/office/drawing/2014/main" id="{93A9DE1D-0AFA-4993-9CE8-315DD087B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9" name="Oval 74">
              <a:extLst>
                <a:ext uri="{FF2B5EF4-FFF2-40B4-BE49-F238E27FC236}">
                  <a16:creationId xmlns:a16="http://schemas.microsoft.com/office/drawing/2014/main" id="{F2EE2A71-D4A5-447A-A96D-017CC6FF7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" name="Oval 66">
              <a:extLst>
                <a:ext uri="{FF2B5EF4-FFF2-40B4-BE49-F238E27FC236}">
                  <a16:creationId xmlns:a16="http://schemas.microsoft.com/office/drawing/2014/main" id="{5EFB381C-AEB7-4C6B-8138-819F9E2BF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1" name="Oval 67">
              <a:extLst>
                <a:ext uri="{FF2B5EF4-FFF2-40B4-BE49-F238E27FC236}">
                  <a16:creationId xmlns:a16="http://schemas.microsoft.com/office/drawing/2014/main" id="{BD637C42-2236-41AF-ACBC-1E88F694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2" name="Oval 70">
              <a:extLst>
                <a:ext uri="{FF2B5EF4-FFF2-40B4-BE49-F238E27FC236}">
                  <a16:creationId xmlns:a16="http://schemas.microsoft.com/office/drawing/2014/main" id="{45772715-30C0-4A24-9601-2381F921D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3" name="Oval 75">
              <a:extLst>
                <a:ext uri="{FF2B5EF4-FFF2-40B4-BE49-F238E27FC236}">
                  <a16:creationId xmlns:a16="http://schemas.microsoft.com/office/drawing/2014/main" id="{2B47ECD5-FF3C-4779-964C-33F2ACA21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4" name="Oval 76">
              <a:extLst>
                <a:ext uri="{FF2B5EF4-FFF2-40B4-BE49-F238E27FC236}">
                  <a16:creationId xmlns:a16="http://schemas.microsoft.com/office/drawing/2014/main" id="{6BEBDD1D-1959-4F9C-A7A2-C2EDA905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051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拓朴序列树的生成算法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 </a:t>
            </a:r>
            <a:r>
              <a:rPr lang="zh-CN" altLang="en-US" dirty="0"/>
              <a:t>偏序集合</a:t>
            </a:r>
            <a:r>
              <a:rPr lang="en-US" altLang="zh-CN" dirty="0"/>
              <a:t>S, </a:t>
            </a:r>
            <a:r>
              <a:rPr lang="zh-CN" altLang="en-US" dirty="0"/>
              <a:t>树根</a:t>
            </a:r>
            <a:r>
              <a:rPr lang="en-US" altLang="zh-CN" dirty="0"/>
              <a:t>root.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 </a:t>
            </a:r>
            <a:r>
              <a:rPr lang="zh-CN" altLang="en-US" dirty="0"/>
              <a:t>由</a:t>
            </a:r>
            <a:r>
              <a:rPr lang="en-US" altLang="zh-CN" dirty="0"/>
              <a:t>S</a:t>
            </a:r>
            <a:r>
              <a:rPr lang="zh-CN" altLang="en-US" dirty="0"/>
              <a:t>的所有拓朴排序序列构成的树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1.  </a:t>
            </a:r>
            <a:r>
              <a:rPr lang="zh-CN" altLang="en-US" dirty="0"/>
              <a:t>生成树根</a:t>
            </a:r>
            <a:r>
              <a:rPr lang="en-US" altLang="zh-CN" dirty="0"/>
              <a:t>root;</a:t>
            </a:r>
          </a:p>
          <a:p>
            <a:pPr lvl="1"/>
            <a:r>
              <a:rPr lang="en-US" altLang="zh-CN" dirty="0"/>
              <a:t>2.  </a:t>
            </a:r>
            <a:r>
              <a:rPr lang="zh-CN" altLang="en-US" dirty="0"/>
              <a:t>选择偏序集中没有前序元素的所有元素</a:t>
            </a:r>
            <a:r>
              <a:rPr lang="en-US" altLang="zh-CN" dirty="0"/>
              <a:t>, </a:t>
            </a:r>
            <a:r>
              <a:rPr lang="zh-CN" altLang="en-US" dirty="0"/>
              <a:t>作为</a:t>
            </a:r>
          </a:p>
          <a:p>
            <a:pPr lvl="1"/>
            <a:r>
              <a:rPr lang="zh-CN" altLang="en-US" dirty="0"/>
              <a:t>     </a:t>
            </a:r>
            <a:r>
              <a:rPr lang="en-US" altLang="zh-CN" dirty="0"/>
              <a:t>root</a:t>
            </a:r>
            <a:r>
              <a:rPr lang="zh-CN" altLang="en-US" dirty="0"/>
              <a:t>的子节点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3.  For  root</a:t>
            </a:r>
            <a:r>
              <a:rPr lang="zh-CN" altLang="en-US" dirty="0"/>
              <a:t>的每个字节点</a:t>
            </a:r>
            <a:r>
              <a:rPr lang="en-US" altLang="zh-CN" dirty="0"/>
              <a:t>v   Do</a:t>
            </a:r>
          </a:p>
          <a:p>
            <a:pPr lvl="1"/>
            <a:r>
              <a:rPr lang="en-US" altLang="zh-CN" dirty="0"/>
              <a:t>4.        S=S-{v};</a:t>
            </a:r>
          </a:p>
          <a:p>
            <a:pPr lvl="1"/>
            <a:r>
              <a:rPr lang="en-US" altLang="zh-CN" dirty="0"/>
              <a:t>5.        </a:t>
            </a:r>
            <a:r>
              <a:rPr lang="zh-CN" altLang="en-US" dirty="0"/>
              <a:t>把</a:t>
            </a:r>
            <a:r>
              <a:rPr lang="en-US" altLang="zh-CN" dirty="0"/>
              <a:t>v</a:t>
            </a:r>
            <a:r>
              <a:rPr lang="zh-CN" altLang="en-US" dirty="0"/>
              <a:t>作为根</a:t>
            </a:r>
            <a:r>
              <a:rPr lang="en-US" altLang="zh-CN" dirty="0"/>
              <a:t>, </a:t>
            </a:r>
            <a:r>
              <a:rPr lang="zh-CN" altLang="en-US" dirty="0"/>
              <a:t>递归地处理</a:t>
            </a:r>
            <a:r>
              <a:rPr lang="en-US" altLang="zh-CN" dirty="0"/>
              <a:t>S.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3681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拓朴序列树的生成算法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grpSp>
        <p:nvGrpSpPr>
          <p:cNvPr id="5" name="Group 88">
            <a:extLst>
              <a:ext uri="{FF2B5EF4-FFF2-40B4-BE49-F238E27FC236}">
                <a16:creationId xmlns:a16="http://schemas.microsoft.com/office/drawing/2014/main" id="{7B604E9E-1496-47D5-BCB0-7953BC7C45B4}"/>
              </a:ext>
            </a:extLst>
          </p:cNvPr>
          <p:cNvGrpSpPr>
            <a:grpSpLocks/>
          </p:cNvGrpSpPr>
          <p:nvPr/>
        </p:nvGrpSpPr>
        <p:grpSpPr bwMode="auto">
          <a:xfrm>
            <a:off x="1727733" y="1915988"/>
            <a:ext cx="1081088" cy="1003300"/>
            <a:chOff x="1062" y="167"/>
            <a:chExt cx="681" cy="632"/>
          </a:xfrm>
          <a:solidFill>
            <a:srgbClr val="CCFFCC"/>
          </a:solidFill>
        </p:grpSpPr>
        <p:sp>
          <p:nvSpPr>
            <p:cNvPr id="6" name="Rectangle 87">
              <a:extLst>
                <a:ext uri="{FF2B5EF4-FFF2-40B4-BE49-F238E27FC236}">
                  <a16:creationId xmlns:a16="http://schemas.microsoft.com/office/drawing/2014/main" id="{29BD3715-DEDC-4366-A12A-7AE12D425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210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70">
              <a:extLst>
                <a:ext uri="{FF2B5EF4-FFF2-40B4-BE49-F238E27FC236}">
                  <a16:creationId xmlns:a16="http://schemas.microsoft.com/office/drawing/2014/main" id="{91580A17-2809-467D-B626-7E2F09EF2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2" y="167"/>
              <a:ext cx="681" cy="632"/>
              <a:chOff x="926" y="1437"/>
              <a:chExt cx="681" cy="632"/>
            </a:xfrm>
            <a:grpFill/>
          </p:grpSpPr>
          <p:sp>
            <p:nvSpPr>
              <p:cNvPr id="8" name="Text Box 6">
                <a:extLst>
                  <a:ext uri="{FF2B5EF4-FFF2-40B4-BE49-F238E27FC236}">
                    <a16:creationId xmlns:a16="http://schemas.microsoft.com/office/drawing/2014/main" id="{9AFC18C7-D315-449A-A88E-735F6A896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6" y="1437"/>
                <a:ext cx="264" cy="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FAF1ED3B-5ABB-455F-91C7-1284F47261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1437"/>
                <a:ext cx="264" cy="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0" name="Text Box 8">
                <a:extLst>
                  <a:ext uri="{FF2B5EF4-FFF2-40B4-BE49-F238E27FC236}">
                    <a16:creationId xmlns:a16="http://schemas.microsoft.com/office/drawing/2014/main" id="{03253185-3079-448D-956A-610180E82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" y="1800"/>
                <a:ext cx="264" cy="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16DEF00E-E9AC-4D1C-8D89-33DA9D256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" y="1796"/>
                <a:ext cx="264" cy="26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2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FBA64693-E651-49E6-B74E-04BA3CF80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3" y="1661"/>
                <a:ext cx="272" cy="182"/>
              </a:xfrm>
              <a:prstGeom prst="line">
                <a:avLst/>
              </a:prstGeom>
              <a:grp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CACA1835-C4A8-4716-97A5-C75C6EA4E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1" y="1687"/>
                <a:ext cx="0" cy="155"/>
              </a:xfrm>
              <a:prstGeom prst="line">
                <a:avLst/>
              </a:prstGeom>
              <a:grp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69">
                <a:extLst>
                  <a:ext uri="{FF2B5EF4-FFF2-40B4-BE49-F238E27FC236}">
                    <a16:creationId xmlns:a16="http://schemas.microsoft.com/office/drawing/2014/main" id="{702DA0FF-2FE8-4323-B2F9-A1DB03203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1687"/>
                <a:ext cx="0" cy="155"/>
              </a:xfrm>
              <a:prstGeom prst="line">
                <a:avLst/>
              </a:prstGeom>
              <a:grpFill/>
              <a:ln w="38100" cap="sq">
                <a:solidFill>
                  <a:srgbClr val="FF0000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19">
            <a:extLst>
              <a:ext uri="{FF2B5EF4-FFF2-40B4-BE49-F238E27FC236}">
                <a16:creationId xmlns:a16="http://schemas.microsoft.com/office/drawing/2014/main" id="{65189C7A-5FFE-4653-826C-CDFE297D3383}"/>
              </a:ext>
            </a:extLst>
          </p:cNvPr>
          <p:cNvGrpSpPr>
            <a:grpSpLocks/>
          </p:cNvGrpSpPr>
          <p:nvPr/>
        </p:nvGrpSpPr>
        <p:grpSpPr bwMode="auto">
          <a:xfrm>
            <a:off x="649821" y="3212976"/>
            <a:ext cx="1079500" cy="1003300"/>
            <a:chOff x="610" y="890"/>
            <a:chExt cx="680" cy="632"/>
          </a:xfrm>
          <a:solidFill>
            <a:srgbClr val="CCFFCC"/>
          </a:solidFill>
        </p:grpSpPr>
        <p:sp>
          <p:nvSpPr>
            <p:cNvPr id="16" name="Rectangle 90">
              <a:extLst>
                <a:ext uri="{FF2B5EF4-FFF2-40B4-BE49-F238E27FC236}">
                  <a16:creationId xmlns:a16="http://schemas.microsoft.com/office/drawing/2014/main" id="{C86EC866-C071-46AF-97C4-CF214007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933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93">
              <a:extLst>
                <a:ext uri="{FF2B5EF4-FFF2-40B4-BE49-F238E27FC236}">
                  <a16:creationId xmlns:a16="http://schemas.microsoft.com/office/drawing/2014/main" id="{3CA70412-F5B5-4FF5-975C-E23F3E805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" y="890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 Box 94">
              <a:extLst>
                <a:ext uri="{FF2B5EF4-FFF2-40B4-BE49-F238E27FC236}">
                  <a16:creationId xmlns:a16="http://schemas.microsoft.com/office/drawing/2014/main" id="{D8E8DA51-BBBD-47D0-B1B2-CB411F46D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" y="1253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Text Box 95">
              <a:extLst>
                <a:ext uri="{FF2B5EF4-FFF2-40B4-BE49-F238E27FC236}">
                  <a16:creationId xmlns:a16="http://schemas.microsoft.com/office/drawing/2014/main" id="{E4463548-FA66-4AD4-8772-0C36611B0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249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ine 97">
              <a:extLst>
                <a:ext uri="{FF2B5EF4-FFF2-40B4-BE49-F238E27FC236}">
                  <a16:creationId xmlns:a16="http://schemas.microsoft.com/office/drawing/2014/main" id="{86A3B7C1-A70F-497D-B304-A87E2A5C9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" y="1140"/>
              <a:ext cx="0" cy="155"/>
            </a:xfrm>
            <a:prstGeom prst="line">
              <a:avLst/>
            </a:prstGeom>
            <a:grp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145">
            <a:extLst>
              <a:ext uri="{FF2B5EF4-FFF2-40B4-BE49-F238E27FC236}">
                <a16:creationId xmlns:a16="http://schemas.microsoft.com/office/drawing/2014/main" id="{467DDBCE-47F2-42C0-9EC5-865FB19E6A8C}"/>
              </a:ext>
            </a:extLst>
          </p:cNvPr>
          <p:cNvGrpSpPr>
            <a:grpSpLocks/>
          </p:cNvGrpSpPr>
          <p:nvPr/>
        </p:nvGrpSpPr>
        <p:grpSpPr bwMode="auto">
          <a:xfrm>
            <a:off x="2735796" y="3212976"/>
            <a:ext cx="1081087" cy="1003300"/>
            <a:chOff x="1743" y="890"/>
            <a:chExt cx="681" cy="632"/>
          </a:xfrm>
          <a:solidFill>
            <a:srgbClr val="CCFFCC"/>
          </a:solidFill>
        </p:grpSpPr>
        <p:sp>
          <p:nvSpPr>
            <p:cNvPr id="22" name="Rectangle 100">
              <a:extLst>
                <a:ext uri="{FF2B5EF4-FFF2-40B4-BE49-F238E27FC236}">
                  <a16:creationId xmlns:a16="http://schemas.microsoft.com/office/drawing/2014/main" id="{7CD97B00-0159-4FBC-81A2-7FA687702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933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02">
              <a:extLst>
                <a:ext uri="{FF2B5EF4-FFF2-40B4-BE49-F238E27FC236}">
                  <a16:creationId xmlns:a16="http://schemas.microsoft.com/office/drawing/2014/main" id="{0FEEC360-28DF-4D68-966D-8AAF309B7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890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Text Box 103">
              <a:extLst>
                <a:ext uri="{FF2B5EF4-FFF2-40B4-BE49-F238E27FC236}">
                  <a16:creationId xmlns:a16="http://schemas.microsoft.com/office/drawing/2014/main" id="{B53E7D81-C164-4833-AFBF-E935ABB79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36"/>
              <a:ext cx="116" cy="2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zh-CN" sz="22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04">
              <a:extLst>
                <a:ext uri="{FF2B5EF4-FFF2-40B4-BE49-F238E27FC236}">
                  <a16:creationId xmlns:a16="http://schemas.microsoft.com/office/drawing/2014/main" id="{A4F7B589-60DD-492F-8530-43D13BCBD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253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Text Box 105">
              <a:extLst>
                <a:ext uri="{FF2B5EF4-FFF2-40B4-BE49-F238E27FC236}">
                  <a16:creationId xmlns:a16="http://schemas.microsoft.com/office/drawing/2014/main" id="{8D5EB799-A06F-4445-9944-85DE3AE58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1249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Line 106">
              <a:extLst>
                <a:ext uri="{FF2B5EF4-FFF2-40B4-BE49-F238E27FC236}">
                  <a16:creationId xmlns:a16="http://schemas.microsoft.com/office/drawing/2014/main" id="{D4538318-02E8-4BBC-AD99-D577FC0F1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1114"/>
              <a:ext cx="272" cy="182"/>
            </a:xfrm>
            <a:prstGeom prst="line">
              <a:avLst/>
            </a:prstGeom>
            <a:grp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108">
              <a:extLst>
                <a:ext uri="{FF2B5EF4-FFF2-40B4-BE49-F238E27FC236}">
                  <a16:creationId xmlns:a16="http://schemas.microsoft.com/office/drawing/2014/main" id="{02F4C23D-3323-4765-AFFC-D9864FBD5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0" y="1140"/>
              <a:ext cx="0" cy="155"/>
            </a:xfrm>
            <a:prstGeom prst="line">
              <a:avLst/>
            </a:prstGeom>
            <a:grp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" name="Group 132">
            <a:extLst>
              <a:ext uri="{FF2B5EF4-FFF2-40B4-BE49-F238E27FC236}">
                <a16:creationId xmlns:a16="http://schemas.microsoft.com/office/drawing/2014/main" id="{7AA3810D-79A5-4BBC-8E08-5712F0C92D3A}"/>
              </a:ext>
            </a:extLst>
          </p:cNvPr>
          <p:cNvGrpSpPr>
            <a:grpSpLocks/>
          </p:cNvGrpSpPr>
          <p:nvPr/>
        </p:nvGrpSpPr>
        <p:grpSpPr bwMode="auto">
          <a:xfrm>
            <a:off x="144996" y="4576638"/>
            <a:ext cx="1079500" cy="935038"/>
            <a:chOff x="20" y="1749"/>
            <a:chExt cx="680" cy="589"/>
          </a:xfrm>
          <a:solidFill>
            <a:srgbClr val="CCFFCC"/>
          </a:solidFill>
        </p:grpSpPr>
        <p:sp>
          <p:nvSpPr>
            <p:cNvPr id="30" name="Rectangle 109">
              <a:extLst>
                <a:ext uri="{FF2B5EF4-FFF2-40B4-BE49-F238E27FC236}">
                  <a16:creationId xmlns:a16="http://schemas.microsoft.com/office/drawing/2014/main" id="{5432F476-6DF3-46E4-8F9B-26ADDC0C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1749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11">
              <a:extLst>
                <a:ext uri="{FF2B5EF4-FFF2-40B4-BE49-F238E27FC236}">
                  <a16:creationId xmlns:a16="http://schemas.microsoft.com/office/drawing/2014/main" id="{CCFCAB74-4387-48B5-8054-916FBFBDB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2069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" name="Text Box 112">
              <a:extLst>
                <a:ext uri="{FF2B5EF4-FFF2-40B4-BE49-F238E27FC236}">
                  <a16:creationId xmlns:a16="http://schemas.microsoft.com/office/drawing/2014/main" id="{6CB8A4DC-7D5D-4B05-978E-00CECFF89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065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3" name="Group 133">
            <a:extLst>
              <a:ext uri="{FF2B5EF4-FFF2-40B4-BE49-F238E27FC236}">
                <a16:creationId xmlns:a16="http://schemas.microsoft.com/office/drawing/2014/main" id="{9F587B4A-62C9-49D8-BE71-E106159FA7D1}"/>
              </a:ext>
            </a:extLst>
          </p:cNvPr>
          <p:cNvGrpSpPr>
            <a:grpSpLocks/>
          </p:cNvGrpSpPr>
          <p:nvPr/>
        </p:nvGrpSpPr>
        <p:grpSpPr bwMode="auto">
          <a:xfrm>
            <a:off x="1511833" y="4508376"/>
            <a:ext cx="431800" cy="1003300"/>
            <a:chOff x="1426" y="1706"/>
            <a:chExt cx="272" cy="632"/>
          </a:xfrm>
          <a:solidFill>
            <a:srgbClr val="CCFFCC"/>
          </a:solidFill>
        </p:grpSpPr>
        <p:sp>
          <p:nvSpPr>
            <p:cNvPr id="34" name="Rectangle 114">
              <a:extLst>
                <a:ext uri="{FF2B5EF4-FFF2-40B4-BE49-F238E27FC236}">
                  <a16:creationId xmlns:a16="http://schemas.microsoft.com/office/drawing/2014/main" id="{8E2B0404-2320-4439-9498-D8295A17D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749"/>
              <a:ext cx="272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15">
              <a:extLst>
                <a:ext uri="{FF2B5EF4-FFF2-40B4-BE49-F238E27FC236}">
                  <a16:creationId xmlns:a16="http://schemas.microsoft.com/office/drawing/2014/main" id="{AC1EE98B-705B-4E65-B86E-F29FE9310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1706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Text Box 117">
              <a:extLst>
                <a:ext uri="{FF2B5EF4-FFF2-40B4-BE49-F238E27FC236}">
                  <a16:creationId xmlns:a16="http://schemas.microsoft.com/office/drawing/2014/main" id="{F8F40FC8-20ED-4BAB-A5B9-88E899A86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2065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Line 118">
              <a:extLst>
                <a:ext uri="{FF2B5EF4-FFF2-40B4-BE49-F238E27FC236}">
                  <a16:creationId xmlns:a16="http://schemas.microsoft.com/office/drawing/2014/main" id="{E286163A-B6C7-4351-8ADC-26133A37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1956"/>
              <a:ext cx="0" cy="155"/>
            </a:xfrm>
            <a:prstGeom prst="line">
              <a:avLst/>
            </a:prstGeom>
            <a:grp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8" name="Group 122">
            <a:extLst>
              <a:ext uri="{FF2B5EF4-FFF2-40B4-BE49-F238E27FC236}">
                <a16:creationId xmlns:a16="http://schemas.microsoft.com/office/drawing/2014/main" id="{74C499F0-8BF4-4A3C-8C06-196339C877FC}"/>
              </a:ext>
            </a:extLst>
          </p:cNvPr>
          <p:cNvGrpSpPr>
            <a:grpSpLocks/>
          </p:cNvGrpSpPr>
          <p:nvPr/>
        </p:nvGrpSpPr>
        <p:grpSpPr bwMode="auto">
          <a:xfrm>
            <a:off x="760946" y="5876801"/>
            <a:ext cx="463550" cy="431800"/>
            <a:chOff x="0" y="2704"/>
            <a:chExt cx="292" cy="272"/>
          </a:xfrm>
          <a:solidFill>
            <a:srgbClr val="CCFFCC"/>
          </a:solidFill>
        </p:grpSpPr>
        <p:sp>
          <p:nvSpPr>
            <p:cNvPr id="39" name="Rectangle 120">
              <a:extLst>
                <a:ext uri="{FF2B5EF4-FFF2-40B4-BE49-F238E27FC236}">
                  <a16:creationId xmlns:a16="http://schemas.microsoft.com/office/drawing/2014/main" id="{83D04166-C269-47DC-A611-1B7C1A80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4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21">
              <a:extLst>
                <a:ext uri="{FF2B5EF4-FFF2-40B4-BE49-F238E27FC236}">
                  <a16:creationId xmlns:a16="http://schemas.microsoft.com/office/drawing/2014/main" id="{96101123-1B00-4334-B342-73EF4339A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704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41" name="Group 134">
            <a:extLst>
              <a:ext uri="{FF2B5EF4-FFF2-40B4-BE49-F238E27FC236}">
                <a16:creationId xmlns:a16="http://schemas.microsoft.com/office/drawing/2014/main" id="{BD3AF2DC-7CDC-4732-BE43-136D3A07CF16}"/>
              </a:ext>
            </a:extLst>
          </p:cNvPr>
          <p:cNvGrpSpPr>
            <a:grpSpLocks/>
          </p:cNvGrpSpPr>
          <p:nvPr/>
        </p:nvGrpSpPr>
        <p:grpSpPr bwMode="auto">
          <a:xfrm>
            <a:off x="113246" y="5876801"/>
            <a:ext cx="463550" cy="431800"/>
            <a:chOff x="272" y="2568"/>
            <a:chExt cx="292" cy="272"/>
          </a:xfrm>
          <a:solidFill>
            <a:srgbClr val="CCFFCC"/>
          </a:solidFill>
        </p:grpSpPr>
        <p:sp>
          <p:nvSpPr>
            <p:cNvPr id="42" name="Rectangle 124">
              <a:extLst>
                <a:ext uri="{FF2B5EF4-FFF2-40B4-BE49-F238E27FC236}">
                  <a16:creationId xmlns:a16="http://schemas.microsoft.com/office/drawing/2014/main" id="{2A5D63BB-312D-4907-9F22-765D0981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" y="2568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125">
              <a:extLst>
                <a:ext uri="{FF2B5EF4-FFF2-40B4-BE49-F238E27FC236}">
                  <a16:creationId xmlns:a16="http://schemas.microsoft.com/office/drawing/2014/main" id="{0C11E99C-9E9C-475F-8A19-474872DE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2568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4" name="Group 126">
            <a:extLst>
              <a:ext uri="{FF2B5EF4-FFF2-40B4-BE49-F238E27FC236}">
                <a16:creationId xmlns:a16="http://schemas.microsoft.com/office/drawing/2014/main" id="{6CF47123-0AC3-4596-B5B8-7F30402B5114}"/>
              </a:ext>
            </a:extLst>
          </p:cNvPr>
          <p:cNvGrpSpPr>
            <a:grpSpLocks/>
          </p:cNvGrpSpPr>
          <p:nvPr/>
        </p:nvGrpSpPr>
        <p:grpSpPr bwMode="auto">
          <a:xfrm>
            <a:off x="1511833" y="5876801"/>
            <a:ext cx="463550" cy="431800"/>
            <a:chOff x="0" y="2704"/>
            <a:chExt cx="292" cy="272"/>
          </a:xfrm>
          <a:solidFill>
            <a:srgbClr val="CCFFCC"/>
          </a:solidFill>
        </p:grpSpPr>
        <p:sp>
          <p:nvSpPr>
            <p:cNvPr id="45" name="Rectangle 127">
              <a:extLst>
                <a:ext uri="{FF2B5EF4-FFF2-40B4-BE49-F238E27FC236}">
                  <a16:creationId xmlns:a16="http://schemas.microsoft.com/office/drawing/2014/main" id="{B584760B-5ED3-4C0E-BFA8-A3F379EC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4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128">
              <a:extLst>
                <a:ext uri="{FF2B5EF4-FFF2-40B4-BE49-F238E27FC236}">
                  <a16:creationId xmlns:a16="http://schemas.microsoft.com/office/drawing/2014/main" id="{486E317B-0A91-45D4-9BBF-A2EEEAB1B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704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7" name="Group 135">
            <a:extLst>
              <a:ext uri="{FF2B5EF4-FFF2-40B4-BE49-F238E27FC236}">
                <a16:creationId xmlns:a16="http://schemas.microsoft.com/office/drawing/2014/main" id="{50AA57AE-D6A9-4C98-877B-C66CAFC0BDA1}"/>
              </a:ext>
            </a:extLst>
          </p:cNvPr>
          <p:cNvGrpSpPr>
            <a:grpSpLocks/>
          </p:cNvGrpSpPr>
          <p:nvPr/>
        </p:nvGrpSpPr>
        <p:grpSpPr bwMode="auto">
          <a:xfrm>
            <a:off x="2737383" y="4581401"/>
            <a:ext cx="1079500" cy="935037"/>
            <a:chOff x="20" y="1749"/>
            <a:chExt cx="680" cy="589"/>
          </a:xfrm>
          <a:solidFill>
            <a:srgbClr val="CCFFCC"/>
          </a:solidFill>
        </p:grpSpPr>
        <p:sp>
          <p:nvSpPr>
            <p:cNvPr id="48" name="Rectangle 136">
              <a:extLst>
                <a:ext uri="{FF2B5EF4-FFF2-40B4-BE49-F238E27FC236}">
                  <a16:creationId xmlns:a16="http://schemas.microsoft.com/office/drawing/2014/main" id="{04416E9B-D451-43E5-8258-9A5D01B64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1749"/>
              <a:ext cx="680" cy="5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Text Box 137">
              <a:extLst>
                <a:ext uri="{FF2B5EF4-FFF2-40B4-BE49-F238E27FC236}">
                  <a16:creationId xmlns:a16="http://schemas.microsoft.com/office/drawing/2014/main" id="{F0002EEC-524C-42AF-8258-B5940A86F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" y="2069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138">
              <a:extLst>
                <a:ext uri="{FF2B5EF4-FFF2-40B4-BE49-F238E27FC236}">
                  <a16:creationId xmlns:a16="http://schemas.microsoft.com/office/drawing/2014/main" id="{922CCF33-A983-413C-A693-64C4A47A4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2065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51" name="Group 139">
            <a:extLst>
              <a:ext uri="{FF2B5EF4-FFF2-40B4-BE49-F238E27FC236}">
                <a16:creationId xmlns:a16="http://schemas.microsoft.com/office/drawing/2014/main" id="{24CC6DC1-42E0-444A-A2D5-E4684D3E82CD}"/>
              </a:ext>
            </a:extLst>
          </p:cNvPr>
          <p:cNvGrpSpPr>
            <a:grpSpLocks/>
          </p:cNvGrpSpPr>
          <p:nvPr/>
        </p:nvGrpSpPr>
        <p:grpSpPr bwMode="auto">
          <a:xfrm>
            <a:off x="3353333" y="5876801"/>
            <a:ext cx="463550" cy="431800"/>
            <a:chOff x="0" y="2704"/>
            <a:chExt cx="292" cy="272"/>
          </a:xfrm>
          <a:solidFill>
            <a:srgbClr val="CCFFCC"/>
          </a:solidFill>
        </p:grpSpPr>
        <p:sp>
          <p:nvSpPr>
            <p:cNvPr id="52" name="Rectangle 140">
              <a:extLst>
                <a:ext uri="{FF2B5EF4-FFF2-40B4-BE49-F238E27FC236}">
                  <a16:creationId xmlns:a16="http://schemas.microsoft.com/office/drawing/2014/main" id="{83CACD1B-AA50-46AD-A1B8-849123B1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4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141">
              <a:extLst>
                <a:ext uri="{FF2B5EF4-FFF2-40B4-BE49-F238E27FC236}">
                  <a16:creationId xmlns:a16="http://schemas.microsoft.com/office/drawing/2014/main" id="{FD7035E9-80D1-4A9E-96AF-E6F3EF039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704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54" name="Group 142">
            <a:extLst>
              <a:ext uri="{FF2B5EF4-FFF2-40B4-BE49-F238E27FC236}">
                <a16:creationId xmlns:a16="http://schemas.microsoft.com/office/drawing/2014/main" id="{022E6661-AAE7-451A-B04F-F6A1D8EAA30A}"/>
              </a:ext>
            </a:extLst>
          </p:cNvPr>
          <p:cNvGrpSpPr>
            <a:grpSpLocks/>
          </p:cNvGrpSpPr>
          <p:nvPr/>
        </p:nvGrpSpPr>
        <p:grpSpPr bwMode="auto">
          <a:xfrm>
            <a:off x="2737383" y="5876801"/>
            <a:ext cx="463550" cy="431800"/>
            <a:chOff x="0" y="2704"/>
            <a:chExt cx="292" cy="272"/>
          </a:xfrm>
          <a:solidFill>
            <a:srgbClr val="CCFFCC"/>
          </a:solidFill>
        </p:grpSpPr>
        <p:sp>
          <p:nvSpPr>
            <p:cNvPr id="55" name="Rectangle 143">
              <a:extLst>
                <a:ext uri="{FF2B5EF4-FFF2-40B4-BE49-F238E27FC236}">
                  <a16:creationId xmlns:a16="http://schemas.microsoft.com/office/drawing/2014/main" id="{A4E377BB-C3AE-4449-BDEB-055F9F18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04"/>
              <a:ext cx="292" cy="272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44">
              <a:extLst>
                <a:ext uri="{FF2B5EF4-FFF2-40B4-BE49-F238E27FC236}">
                  <a16:creationId xmlns:a16="http://schemas.microsoft.com/office/drawing/2014/main" id="{B658A80C-5943-4B35-B5D1-5DE79FE9F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" y="2704"/>
              <a:ext cx="264" cy="2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J</a:t>
              </a:r>
              <a:r>
                <a:rPr lang="en-US" altLang="zh-CN" sz="22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57" name="Line 146">
            <a:extLst>
              <a:ext uri="{FF2B5EF4-FFF2-40B4-BE49-F238E27FC236}">
                <a16:creationId xmlns:a16="http://schemas.microsoft.com/office/drawing/2014/main" id="{93CD7008-5D44-4EE5-B0E7-E0952B0755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1471" y="2925638"/>
            <a:ext cx="865187" cy="35877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147">
            <a:extLst>
              <a:ext uri="{FF2B5EF4-FFF2-40B4-BE49-F238E27FC236}">
                <a16:creationId xmlns:a16="http://schemas.microsoft.com/office/drawing/2014/main" id="{5DF811D0-B048-4DAE-BDFC-37B3DF0C9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5433" y="2925638"/>
            <a:ext cx="865188" cy="35877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148">
            <a:extLst>
              <a:ext uri="{FF2B5EF4-FFF2-40B4-BE49-F238E27FC236}">
                <a16:creationId xmlns:a16="http://schemas.microsoft.com/office/drawing/2014/main" id="{29622B70-A4DF-49FC-A495-C40C9E038B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233" y="4221038"/>
            <a:ext cx="287338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149">
            <a:extLst>
              <a:ext uri="{FF2B5EF4-FFF2-40B4-BE49-F238E27FC236}">
                <a16:creationId xmlns:a16="http://schemas.microsoft.com/office/drawing/2014/main" id="{3A4CAE56-4977-4152-A5C9-7030EB2B9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0396" y="4221038"/>
            <a:ext cx="287337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150">
            <a:extLst>
              <a:ext uri="{FF2B5EF4-FFF2-40B4-BE49-F238E27FC236}">
                <a16:creationId xmlns:a16="http://schemas.microsoft.com/office/drawing/2014/main" id="{16E9B105-2044-469B-AB41-031EEE2922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871" y="5516438"/>
            <a:ext cx="144462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151">
            <a:extLst>
              <a:ext uri="{FF2B5EF4-FFF2-40B4-BE49-F238E27FC236}">
                <a16:creationId xmlns:a16="http://schemas.microsoft.com/office/drawing/2014/main" id="{EA883744-8F56-43D9-A0D7-77713B8F8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71" y="5516438"/>
            <a:ext cx="144462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152">
            <a:extLst>
              <a:ext uri="{FF2B5EF4-FFF2-40B4-BE49-F238E27FC236}">
                <a16:creationId xmlns:a16="http://schemas.microsoft.com/office/drawing/2014/main" id="{D0F186FD-B6BC-4AC1-8D1E-BDBA55DDF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733" y="5516438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153">
            <a:extLst>
              <a:ext uri="{FF2B5EF4-FFF2-40B4-BE49-F238E27FC236}">
                <a16:creationId xmlns:a16="http://schemas.microsoft.com/office/drawing/2014/main" id="{90E2D69E-2EEC-48C8-A867-9F7CDE20E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2058" y="4221038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154">
            <a:extLst>
              <a:ext uri="{FF2B5EF4-FFF2-40B4-BE49-F238E27FC236}">
                <a16:creationId xmlns:a16="http://schemas.microsoft.com/office/drawing/2014/main" id="{1EE456FD-3122-45DC-9BC7-BFF6CBD30A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1696" y="5516438"/>
            <a:ext cx="144462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155">
            <a:extLst>
              <a:ext uri="{FF2B5EF4-FFF2-40B4-BE49-F238E27FC236}">
                <a16:creationId xmlns:a16="http://schemas.microsoft.com/office/drawing/2014/main" id="{9F04255D-BE2E-4A30-8227-D3C7AFDC2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3496" y="5516438"/>
            <a:ext cx="21590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14">
            <a:extLst>
              <a:ext uri="{FF2B5EF4-FFF2-40B4-BE49-F238E27FC236}">
                <a16:creationId xmlns:a16="http://schemas.microsoft.com/office/drawing/2014/main" id="{D3007454-11FC-4189-BCA0-36BA6B87D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0191" y="1627189"/>
            <a:ext cx="782237" cy="68335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15D5FA20-9930-42FC-8A12-0C0A1226C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4231" y="1646238"/>
            <a:ext cx="701616" cy="7207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16">
            <a:extLst>
              <a:ext uri="{FF2B5EF4-FFF2-40B4-BE49-F238E27FC236}">
                <a16:creationId xmlns:a16="http://schemas.microsoft.com/office/drawing/2014/main" id="{97C8ADF3-84B2-4173-89FF-F07C2AC31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130" y="2563813"/>
            <a:ext cx="647700" cy="6477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34797FA5-4727-4E12-A0B6-75B647FE7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3067" y="2582800"/>
            <a:ext cx="43180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18">
            <a:extLst>
              <a:ext uri="{FF2B5EF4-FFF2-40B4-BE49-F238E27FC236}">
                <a16:creationId xmlns:a16="http://schemas.microsoft.com/office/drawing/2014/main" id="{1EA0C063-DEC6-4037-85DF-3D32D819BF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5867" y="3427413"/>
            <a:ext cx="358775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19">
            <a:extLst>
              <a:ext uri="{FF2B5EF4-FFF2-40B4-BE49-F238E27FC236}">
                <a16:creationId xmlns:a16="http://schemas.microsoft.com/office/drawing/2014/main" id="{4D27298A-2BF4-4587-B59A-98BCB18F8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567" y="3427413"/>
            <a:ext cx="287338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20">
            <a:extLst>
              <a:ext uri="{FF2B5EF4-FFF2-40B4-BE49-F238E27FC236}">
                <a16:creationId xmlns:a16="http://schemas.microsoft.com/office/drawing/2014/main" id="{949C5F20-3308-4D6D-AFB7-5E508458E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2842" y="4364038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Line 21">
            <a:extLst>
              <a:ext uri="{FF2B5EF4-FFF2-40B4-BE49-F238E27FC236}">
                <a16:creationId xmlns:a16="http://schemas.microsoft.com/office/drawing/2014/main" id="{19FC7234-1402-420A-8708-7CD4D4811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0905" y="4364038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993E24A0-2AE4-40E0-9F6A-A7AB0E3C0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364" y="3500438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Line 23">
            <a:extLst>
              <a:ext uri="{FF2B5EF4-FFF2-40B4-BE49-F238E27FC236}">
                <a16:creationId xmlns:a16="http://schemas.microsoft.com/office/drawing/2014/main" id="{864B472A-E4E1-4307-BDD5-31DE7D1BD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364" y="4364038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8097CE52-E22F-4F90-A606-D02E7BE83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240" y="4435475"/>
            <a:ext cx="0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B548150B-929C-4E0B-B1D3-F80AA5968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6302" y="4435475"/>
            <a:ext cx="0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26">
            <a:extLst>
              <a:ext uri="{FF2B5EF4-FFF2-40B4-BE49-F238E27FC236}">
                <a16:creationId xmlns:a16="http://schemas.microsoft.com/office/drawing/2014/main" id="{8F916ADE-3D24-4B1A-9D98-A146C1EC8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9677" y="3500438"/>
            <a:ext cx="287338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74103DF1-EB7A-4E59-BDA9-3C9D7B3C0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5940" y="3500438"/>
            <a:ext cx="287337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E3E03BEC-FA6E-4424-A84B-BB5F59829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1477" y="2708275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" name="Oval 29">
            <a:extLst>
              <a:ext uri="{FF2B5EF4-FFF2-40B4-BE49-F238E27FC236}">
                <a16:creationId xmlns:a16="http://schemas.microsoft.com/office/drawing/2014/main" id="{5B4F0BA9-6460-43A2-982B-B360A156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430" y="1373920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" name="Oval 30">
            <a:extLst>
              <a:ext uri="{FF2B5EF4-FFF2-40B4-BE49-F238E27FC236}">
                <a16:creationId xmlns:a16="http://schemas.microsoft.com/office/drawing/2014/main" id="{BC40E2A6-4DC2-43C4-8C55-EA0CDFBE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392" y="2274888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3AAB6E6A-415E-465C-BCC9-848AA65A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577" y="2347913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" name="Oval 32">
            <a:extLst>
              <a:ext uri="{FF2B5EF4-FFF2-40B4-BE49-F238E27FC236}">
                <a16:creationId xmlns:a16="http://schemas.microsoft.com/office/drawing/2014/main" id="{61A94EDE-8B5F-40CF-B805-76A561A2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205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6" name="Oval 33">
            <a:extLst>
              <a:ext uri="{FF2B5EF4-FFF2-40B4-BE49-F238E27FC236}">
                <a16:creationId xmlns:a16="http://schemas.microsoft.com/office/drawing/2014/main" id="{A1A5FD68-8115-4D42-A397-B74B79D6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464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7" name="Oval 34">
            <a:extLst>
              <a:ext uri="{FF2B5EF4-FFF2-40B4-BE49-F238E27FC236}">
                <a16:creationId xmlns:a16="http://schemas.microsoft.com/office/drawing/2014/main" id="{6894FEC1-3208-424B-99C5-D4C008EE8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577" y="3211513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8" name="Oval 35">
            <a:extLst>
              <a:ext uri="{FF2B5EF4-FFF2-40B4-BE49-F238E27FC236}">
                <a16:creationId xmlns:a16="http://schemas.microsoft.com/office/drawing/2014/main" id="{B15231DA-95AF-4ADD-AF89-7B6DF765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942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9" name="Oval 36">
            <a:extLst>
              <a:ext uri="{FF2B5EF4-FFF2-40B4-BE49-F238E27FC236}">
                <a16:creationId xmlns:a16="http://schemas.microsoft.com/office/drawing/2014/main" id="{876190F8-6AB2-4BAD-BA38-1A21F6560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005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0" name="Oval 37">
            <a:extLst>
              <a:ext uri="{FF2B5EF4-FFF2-40B4-BE49-F238E27FC236}">
                <a16:creationId xmlns:a16="http://schemas.microsoft.com/office/drawing/2014/main" id="{64AD1B98-A054-48BB-A5F2-97D48A65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464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1" name="Oval 38">
            <a:extLst>
              <a:ext uri="{FF2B5EF4-FFF2-40B4-BE49-F238E27FC236}">
                <a16:creationId xmlns:a16="http://schemas.microsoft.com/office/drawing/2014/main" id="{97B62631-AAEC-4E1A-A6F9-81DA29D8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340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" name="Oval 39">
            <a:extLst>
              <a:ext uri="{FF2B5EF4-FFF2-40B4-BE49-F238E27FC236}">
                <a16:creationId xmlns:a16="http://schemas.microsoft.com/office/drawing/2014/main" id="{7AD33599-B73E-432D-A026-E79A01224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2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3" name="Oval 40">
            <a:extLst>
              <a:ext uri="{FF2B5EF4-FFF2-40B4-BE49-F238E27FC236}">
                <a16:creationId xmlns:a16="http://schemas.microsoft.com/office/drawing/2014/main" id="{1E041907-EBED-48EA-B5E6-1475A60A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005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4" name="Oval 41">
            <a:extLst>
              <a:ext uri="{FF2B5EF4-FFF2-40B4-BE49-F238E27FC236}">
                <a16:creationId xmlns:a16="http://schemas.microsoft.com/office/drawing/2014/main" id="{AB461F40-A244-44C4-8082-39ED091E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942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5" name="Oval 42">
            <a:extLst>
              <a:ext uri="{FF2B5EF4-FFF2-40B4-BE49-F238E27FC236}">
                <a16:creationId xmlns:a16="http://schemas.microsoft.com/office/drawing/2014/main" id="{87581AB8-7528-4017-B747-197870D46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464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6" name="Oval 43">
            <a:extLst>
              <a:ext uri="{FF2B5EF4-FFF2-40B4-BE49-F238E27FC236}">
                <a16:creationId xmlns:a16="http://schemas.microsoft.com/office/drawing/2014/main" id="{8D249BE5-18D2-4EEF-822F-FD5A64F7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2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7" name="Oval 44">
            <a:extLst>
              <a:ext uri="{FF2B5EF4-FFF2-40B4-BE49-F238E27FC236}">
                <a16:creationId xmlns:a16="http://schemas.microsoft.com/office/drawing/2014/main" id="{320A41DB-B9C1-4134-A398-EB006622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340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34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计算解的代价的下界</a:t>
            </a:r>
          </a:p>
          <a:p>
            <a:pPr lvl="1"/>
            <a:r>
              <a:rPr lang="zh-CN" altLang="en-US" dirty="0"/>
              <a:t>把代价矩阵某行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的各元素减去同一个数</a:t>
            </a:r>
            <a:r>
              <a:rPr lang="en-US" altLang="zh-CN" dirty="0"/>
              <a:t>, </a:t>
            </a:r>
            <a:r>
              <a:rPr lang="zh-CN" altLang="en-US" dirty="0"/>
              <a:t>不影响优化解的求解</a:t>
            </a:r>
            <a:endParaRPr lang="en-US" altLang="zh-CN" dirty="0"/>
          </a:p>
          <a:p>
            <a:pPr lvl="1"/>
            <a:r>
              <a:rPr lang="zh-CN" altLang="en-US" dirty="0"/>
              <a:t>代价矩阵的每行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减去同一个数</a:t>
            </a:r>
            <a:r>
              <a:rPr lang="en-US" altLang="zh-CN" dirty="0"/>
              <a:t>(</a:t>
            </a:r>
            <a:r>
              <a:rPr lang="zh-CN" altLang="en-US" dirty="0"/>
              <a:t>该行或列的最小数</a:t>
            </a:r>
            <a:r>
              <a:rPr lang="en-US" altLang="zh-CN" dirty="0"/>
              <a:t>), </a:t>
            </a:r>
            <a:r>
              <a:rPr lang="zh-CN" altLang="en-US" dirty="0"/>
              <a:t>使得每行和每列至少有一个零</a:t>
            </a:r>
            <a:r>
              <a:rPr lang="en-US" altLang="zh-CN" dirty="0"/>
              <a:t>, </a:t>
            </a:r>
            <a:r>
              <a:rPr lang="zh-CN" altLang="en-US" dirty="0"/>
              <a:t>其余各元素非负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每行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减去的数的和即为解的下界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51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减去的数的和即为解的下界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AFEF9A0-CC5A-4A4E-8F05-0FE59462D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94521"/>
              </p:ext>
            </p:extLst>
          </p:nvPr>
        </p:nvGraphicFramePr>
        <p:xfrm>
          <a:off x="6330045" y="2732747"/>
          <a:ext cx="2831611" cy="2320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000" imgH="634680" progId="Equation.3">
                  <p:embed/>
                </p:oleObj>
              </mc:Choice>
              <mc:Fallback>
                <p:oleObj name="公式" r:id="rId2" imgW="711000" imgH="634680" progId="Equation.3">
                  <p:embed/>
                  <p:pic>
                    <p:nvPicPr>
                      <p:cNvPr id="819205" name="Object 5">
                        <a:extLst>
                          <a:ext uri="{FF2B5EF4-FFF2-40B4-BE49-F238E27FC236}">
                            <a16:creationId xmlns:a16="http://schemas.microsoft.com/office/drawing/2014/main" id="{8CAAE86D-DDD3-43E4-A551-E66A1810E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045" y="2732747"/>
                        <a:ext cx="2831611" cy="2320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D518891B-8D42-4AF6-8F49-232A5ACDC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919" y="2758410"/>
            <a:ext cx="8787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-12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F99D829-DB4B-4D4F-8D08-37F7B5E88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208" y="3334673"/>
            <a:ext cx="10196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-26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B6E5BDC-9D01-4004-882D-2CBF3830C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331" y="3837910"/>
            <a:ext cx="6940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-3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1440F889-DACE-43A5-A316-434E08CCD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558" y="4487198"/>
            <a:ext cx="858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-10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EBE6C16-B710-4808-A9B8-5083D9F1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305" y="4993610"/>
            <a:ext cx="7388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+mn-lt"/>
              </a:rPr>
              <a:t>-3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194D0A5B-CB1A-4484-85C6-FBAB490B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885" y="3905493"/>
            <a:ext cx="610221" cy="210782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08CBD0E-2A26-433A-AAEE-B49C9D5B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763" y="5648334"/>
            <a:ext cx="6485616" cy="646331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解代价下界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49" charset="-122"/>
              </a:rPr>
              <a:t>=12+26+3+10+3=54</a:t>
            </a: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7DA898E1-EE65-48B1-B043-CC7E6440401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12876"/>
            <a:ext cx="3518093" cy="2811462"/>
            <a:chOff x="382" y="845"/>
            <a:chExt cx="2358" cy="1814"/>
          </a:xfrm>
        </p:grpSpPr>
        <p:graphicFrame>
          <p:nvGraphicFramePr>
            <p:cNvPr id="14" name="Object 4">
              <a:extLst>
                <a:ext uri="{FF2B5EF4-FFF2-40B4-BE49-F238E27FC236}">
                  <a16:creationId xmlns:a16="http://schemas.microsoft.com/office/drawing/2014/main" id="{842ED822-6562-4D97-8B7F-98FC952C6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" y="1162"/>
            <a:ext cx="2120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825480" imgH="634680" progId="Equation.3">
                    <p:embed/>
                  </p:oleObj>
                </mc:Choice>
                <mc:Fallback>
                  <p:oleObj name="公式" r:id="rId4" imgW="825480" imgH="634680" progId="Equation.3">
                    <p:embed/>
                    <p:pic>
                      <p:nvPicPr>
                        <p:cNvPr id="819204" name="Object 4">
                          <a:extLst>
                            <a:ext uri="{FF2B5EF4-FFF2-40B4-BE49-F238E27FC236}">
                              <a16:creationId xmlns:a16="http://schemas.microsoft.com/office/drawing/2014/main" id="{548467FD-D281-412B-8EE6-541959E254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1162"/>
                          <a:ext cx="2120" cy="1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8628C8AA-C596-48CF-9108-460645E56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858"/>
              <a:ext cx="32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J</a:t>
              </a:r>
              <a:r>
                <a:rPr lang="en-US" altLang="zh-CN" sz="2800" b="1" i="1" baseline="-25000">
                  <a:latin typeface="+mn-lt"/>
                </a:rPr>
                <a:t>1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5B73288C-ACB2-4A4C-B14C-3B61E5665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" y="845"/>
              <a:ext cx="32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J</a:t>
              </a:r>
              <a:r>
                <a:rPr lang="en-US" altLang="zh-CN" sz="2800" b="1" i="1" baseline="-25000">
                  <a:latin typeface="+mn-lt"/>
                </a:rPr>
                <a:t>2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42332C19-E9EB-452B-B508-68E12705D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845"/>
              <a:ext cx="32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J</a:t>
              </a:r>
              <a:r>
                <a:rPr lang="en-US" altLang="zh-CN" sz="2800" b="1" i="1" baseline="-25000">
                  <a:latin typeface="+mn-lt"/>
                </a:rPr>
                <a:t>3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901D9EB8-D4F8-413D-8F9A-19F117E59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845"/>
              <a:ext cx="325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J</a:t>
              </a:r>
              <a:r>
                <a:rPr lang="en-US" altLang="zh-CN" sz="2800" b="1" i="1" baseline="-25000">
                  <a:latin typeface="+mn-lt"/>
                </a:rPr>
                <a:t>4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225C8AD9-3995-4579-81CC-D10FDDBF0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" y="1162"/>
              <a:ext cx="35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P</a:t>
              </a:r>
              <a:r>
                <a:rPr lang="en-US" altLang="zh-CN" sz="2800" b="1" i="1" baseline="-25000">
                  <a:latin typeface="+mn-lt"/>
                </a:rPr>
                <a:t>1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A8D033F-93EE-44F0-BE6E-200E545FF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1525"/>
              <a:ext cx="35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P</a:t>
              </a:r>
              <a:r>
                <a:rPr lang="en-US" altLang="zh-CN" sz="2800" b="1" i="1" baseline="-25000">
                  <a:latin typeface="+mn-lt"/>
                </a:rPr>
                <a:t>2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A5F6D6C8-7658-4735-892B-D6645F8EE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1878"/>
              <a:ext cx="35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P</a:t>
              </a:r>
              <a:r>
                <a:rPr lang="en-US" altLang="zh-CN" sz="2800" b="1" i="1" baseline="-25000">
                  <a:latin typeface="+mn-lt"/>
                </a:rPr>
                <a:t>3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71B4FC62-7740-41DC-8BDF-4D904A3D6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2241"/>
              <a:ext cx="352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+mn-lt"/>
                </a:rPr>
                <a:t>P</a:t>
              </a:r>
              <a:r>
                <a:rPr lang="en-US" altLang="zh-CN" sz="2800" b="1" i="1" baseline="-25000"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43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解空间的加权树表示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graphicFrame>
        <p:nvGraphicFramePr>
          <p:cNvPr id="98" name="Object 60">
            <a:extLst>
              <a:ext uri="{FF2B5EF4-FFF2-40B4-BE49-F238E27FC236}">
                <a16:creationId xmlns:a16="http://schemas.microsoft.com/office/drawing/2014/main" id="{631A28FD-B3BD-4B6A-8372-F21C7706F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951572"/>
              </p:ext>
            </p:extLst>
          </p:nvPr>
        </p:nvGraphicFramePr>
        <p:xfrm>
          <a:off x="360723" y="2130426"/>
          <a:ext cx="1969460" cy="158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000" imgH="634680" progId="Equation.3">
                  <p:embed/>
                </p:oleObj>
              </mc:Choice>
              <mc:Fallback>
                <p:oleObj name="公式" r:id="rId2" imgW="711000" imgH="634680" progId="Equation.3">
                  <p:embed/>
                  <p:pic>
                    <p:nvPicPr>
                      <p:cNvPr id="820284" name="Object 60">
                        <a:extLst>
                          <a:ext uri="{FF2B5EF4-FFF2-40B4-BE49-F238E27FC236}">
                            <a16:creationId xmlns:a16="http://schemas.microsoft.com/office/drawing/2014/main" id="{819ABC69-696C-4548-AD2E-B775D0356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23" y="2130426"/>
                        <a:ext cx="1969460" cy="15851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Group 54">
            <a:extLst>
              <a:ext uri="{FF2B5EF4-FFF2-40B4-BE49-F238E27FC236}">
                <a16:creationId xmlns:a16="http://schemas.microsoft.com/office/drawing/2014/main" id="{6812B341-99A9-4094-B8D2-D58A12C0283B}"/>
              </a:ext>
            </a:extLst>
          </p:cNvPr>
          <p:cNvGrpSpPr>
            <a:grpSpLocks/>
          </p:cNvGrpSpPr>
          <p:nvPr/>
        </p:nvGrpSpPr>
        <p:grpSpPr bwMode="auto">
          <a:xfrm>
            <a:off x="1979711" y="2816931"/>
            <a:ext cx="5625774" cy="3783893"/>
            <a:chOff x="1222" y="835"/>
            <a:chExt cx="4001" cy="2551"/>
          </a:xfrm>
        </p:grpSpPr>
        <p:grpSp>
          <p:nvGrpSpPr>
            <p:cNvPr id="100" name="Group 5">
              <a:extLst>
                <a:ext uri="{FF2B5EF4-FFF2-40B4-BE49-F238E27FC236}">
                  <a16:creationId xmlns:a16="http://schemas.microsoft.com/office/drawing/2014/main" id="{290DCA46-453A-4A74-A5CA-8134EFB40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6" y="1026"/>
              <a:ext cx="3584" cy="2360"/>
              <a:chOff x="745" y="1207"/>
              <a:chExt cx="3584" cy="2360"/>
            </a:xfrm>
          </p:grpSpPr>
          <p:sp>
            <p:nvSpPr>
              <p:cNvPr id="117" name="Line 6">
                <a:extLst>
                  <a:ext uri="{FF2B5EF4-FFF2-40B4-BE49-F238E27FC236}">
                    <a16:creationId xmlns:a16="http://schemas.microsoft.com/office/drawing/2014/main" id="{9DDC3962-F3F4-4FE0-90A6-AD8122B08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9" y="1344"/>
                <a:ext cx="862" cy="31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18" name="Line 7">
                <a:extLst>
                  <a:ext uri="{FF2B5EF4-FFF2-40B4-BE49-F238E27FC236}">
                    <a16:creationId xmlns:a16="http://schemas.microsoft.com/office/drawing/2014/main" id="{3DD916C1-ADA0-4DA2-9E50-C99A1CC17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3" y="1344"/>
                <a:ext cx="771" cy="36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19" name="Line 8">
                <a:extLst>
                  <a:ext uri="{FF2B5EF4-FFF2-40B4-BE49-F238E27FC236}">
                    <a16:creationId xmlns:a16="http://schemas.microsoft.com/office/drawing/2014/main" id="{E3DFDDA0-A649-4C5A-B706-13D162AE6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0" y="1797"/>
                <a:ext cx="408" cy="40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0" name="Line 9">
                <a:extLst>
                  <a:ext uri="{FF2B5EF4-FFF2-40B4-BE49-F238E27FC236}">
                    <a16:creationId xmlns:a16="http://schemas.microsoft.com/office/drawing/2014/main" id="{D81780FA-02BE-4C06-97CD-96004BB72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" y="1797"/>
                <a:ext cx="272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1" name="Line 10">
                <a:extLst>
                  <a:ext uri="{FF2B5EF4-FFF2-40B4-BE49-F238E27FC236}">
                    <a16:creationId xmlns:a16="http://schemas.microsoft.com/office/drawing/2014/main" id="{33ECEBE4-7AF8-4E3B-826F-32CFC055D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27" y="2341"/>
                <a:ext cx="226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2" name="Line 11">
                <a:extLst>
                  <a:ext uri="{FF2B5EF4-FFF2-40B4-BE49-F238E27FC236}">
                    <a16:creationId xmlns:a16="http://schemas.microsoft.com/office/drawing/2014/main" id="{BACE20D7-55D4-45C8-B35F-950579EB0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5" y="2341"/>
                <a:ext cx="181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3" name="Line 12">
                <a:extLst>
                  <a:ext uri="{FF2B5EF4-FFF2-40B4-BE49-F238E27FC236}">
                    <a16:creationId xmlns:a16="http://schemas.microsoft.com/office/drawing/2014/main" id="{893F9265-49A7-469D-8A2B-8FB006241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" y="2931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4" name="Line 13">
                <a:extLst>
                  <a:ext uri="{FF2B5EF4-FFF2-40B4-BE49-F238E27FC236}">
                    <a16:creationId xmlns:a16="http://schemas.microsoft.com/office/drawing/2014/main" id="{C6CC1B8D-3E56-40BA-94EB-2343510C5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6" y="2931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5" name="Line 14">
                <a:extLst>
                  <a:ext uri="{FF2B5EF4-FFF2-40B4-BE49-F238E27FC236}">
                    <a16:creationId xmlns:a16="http://schemas.microsoft.com/office/drawing/2014/main" id="{63D21B28-92CF-42AF-B827-94F73D016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7" y="2387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6" name="Line 15">
                <a:extLst>
                  <a:ext uri="{FF2B5EF4-FFF2-40B4-BE49-F238E27FC236}">
                    <a16:creationId xmlns:a16="http://schemas.microsoft.com/office/drawing/2014/main" id="{B6F62364-4C42-4C50-A3F7-B6B7321CC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7" y="2931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7" name="Line 16">
                <a:extLst>
                  <a:ext uri="{FF2B5EF4-FFF2-40B4-BE49-F238E27FC236}">
                    <a16:creationId xmlns:a16="http://schemas.microsoft.com/office/drawing/2014/main" id="{8BAE000D-97BF-4F03-87AC-BAC646E2E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8" y="2976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8" name="Line 17">
                <a:extLst>
                  <a:ext uri="{FF2B5EF4-FFF2-40B4-BE49-F238E27FC236}">
                    <a16:creationId xmlns:a16="http://schemas.microsoft.com/office/drawing/2014/main" id="{DDC6D280-1BE4-4D87-A1D9-44BDEC1DC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3" y="2976"/>
                <a:ext cx="0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29" name="Line 18">
                <a:extLst>
                  <a:ext uri="{FF2B5EF4-FFF2-40B4-BE49-F238E27FC236}">
                    <a16:creationId xmlns:a16="http://schemas.microsoft.com/office/drawing/2014/main" id="{321CCEF3-0265-4DA5-9A9A-D53B215C5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3" y="2387"/>
                <a:ext cx="181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30" name="Line 19">
                <a:extLst>
                  <a:ext uri="{FF2B5EF4-FFF2-40B4-BE49-F238E27FC236}">
                    <a16:creationId xmlns:a16="http://schemas.microsoft.com/office/drawing/2014/main" id="{86B37DF5-C794-4CFD-ABDD-FD45279AF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2387"/>
                <a:ext cx="181" cy="363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31" name="Line 20">
                <a:extLst>
                  <a:ext uri="{FF2B5EF4-FFF2-40B4-BE49-F238E27FC236}">
                    <a16:creationId xmlns:a16="http://schemas.microsoft.com/office/drawing/2014/main" id="{75F4A60E-E485-46E7-89CA-368C01465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5" y="1888"/>
                <a:ext cx="0" cy="31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  <p:sp>
            <p:nvSpPr>
              <p:cNvPr id="132" name="Oval 21">
                <a:extLst>
                  <a:ext uri="{FF2B5EF4-FFF2-40B4-BE49-F238E27FC236}">
                    <a16:creationId xmlns:a16="http://schemas.microsoft.com/office/drawing/2014/main" id="{BDD081E9-7519-4CF8-BD31-BCF70216F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" name="Oval 22">
                <a:extLst>
                  <a:ext uri="{FF2B5EF4-FFF2-40B4-BE49-F238E27FC236}">
                    <a16:creationId xmlns:a16="http://schemas.microsoft.com/office/drawing/2014/main" id="{D78F213D-575E-4892-85C0-5A9C3A0DB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4" name="Oval 23">
                <a:extLst>
                  <a:ext uri="{FF2B5EF4-FFF2-40B4-BE49-F238E27FC236}">
                    <a16:creationId xmlns:a16="http://schemas.microsoft.com/office/drawing/2014/main" id="{5EDEF45D-3CEA-4F3D-8007-0C766E03D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5" name="Oval 24">
                <a:extLst>
                  <a:ext uri="{FF2B5EF4-FFF2-40B4-BE49-F238E27FC236}">
                    <a16:creationId xmlns:a16="http://schemas.microsoft.com/office/drawing/2014/main" id="{5DF693A7-DD5D-43E3-A969-9D889B4A2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216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36" name="Oval 25">
                <a:extLst>
                  <a:ext uri="{FF2B5EF4-FFF2-40B4-BE49-F238E27FC236}">
                    <a16:creationId xmlns:a16="http://schemas.microsoft.com/office/drawing/2014/main" id="{32A00BD2-7CC0-4805-9E46-AD52F8A41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16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7" name="Oval 26">
                <a:extLst>
                  <a:ext uri="{FF2B5EF4-FFF2-40B4-BE49-F238E27FC236}">
                    <a16:creationId xmlns:a16="http://schemas.microsoft.com/office/drawing/2014/main" id="{EB805A61-44DA-4A41-A01D-B77BBB6A9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38" name="Oval 27">
                <a:extLst>
                  <a:ext uri="{FF2B5EF4-FFF2-40B4-BE49-F238E27FC236}">
                    <a16:creationId xmlns:a16="http://schemas.microsoft.com/office/drawing/2014/main" id="{B73EE7A5-2E13-41B2-B15E-F487D0F90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9" name="Oval 28">
                <a:extLst>
                  <a:ext uri="{FF2B5EF4-FFF2-40B4-BE49-F238E27FC236}">
                    <a16:creationId xmlns:a16="http://schemas.microsoft.com/office/drawing/2014/main" id="{54568E8C-3283-4E27-914A-E571635B3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0" name="Oval 29">
                <a:extLst>
                  <a:ext uri="{FF2B5EF4-FFF2-40B4-BE49-F238E27FC236}">
                    <a16:creationId xmlns:a16="http://schemas.microsoft.com/office/drawing/2014/main" id="{F8C491AB-C262-4903-9E8B-2321B398D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1" name="Oval 30">
                <a:extLst>
                  <a:ext uri="{FF2B5EF4-FFF2-40B4-BE49-F238E27FC236}">
                    <a16:creationId xmlns:a16="http://schemas.microsoft.com/office/drawing/2014/main" id="{7441F45C-74DE-499B-8D00-DDDD5161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42" name="Oval 31">
                <a:extLst>
                  <a:ext uri="{FF2B5EF4-FFF2-40B4-BE49-F238E27FC236}">
                    <a16:creationId xmlns:a16="http://schemas.microsoft.com/office/drawing/2014/main" id="{1F84C509-837C-46A4-AC8B-7A2D1967B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3" name="Oval 32">
                <a:extLst>
                  <a:ext uri="{FF2B5EF4-FFF2-40B4-BE49-F238E27FC236}">
                    <a16:creationId xmlns:a16="http://schemas.microsoft.com/office/drawing/2014/main" id="{C2F7EA0F-2312-4220-AFC1-59F18C8A7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44" name="Oval 33">
                <a:extLst>
                  <a:ext uri="{FF2B5EF4-FFF2-40B4-BE49-F238E27FC236}">
                    <a16:creationId xmlns:a16="http://schemas.microsoft.com/office/drawing/2014/main" id="{0725056A-84B7-4A23-B3D5-9E83CD68E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5" name="Oval 34">
                <a:extLst>
                  <a:ext uri="{FF2B5EF4-FFF2-40B4-BE49-F238E27FC236}">
                    <a16:creationId xmlns:a16="http://schemas.microsoft.com/office/drawing/2014/main" id="{EE75A4D9-8EBB-461A-9B21-D06FFE16E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6" name="Oval 35">
                <a:extLst>
                  <a:ext uri="{FF2B5EF4-FFF2-40B4-BE49-F238E27FC236}">
                    <a16:creationId xmlns:a16="http://schemas.microsoft.com/office/drawing/2014/main" id="{C73AFDE8-FF18-467E-9204-10D0BEAA8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47" name="Oval 36">
                <a:extLst>
                  <a:ext uri="{FF2B5EF4-FFF2-40B4-BE49-F238E27FC236}">
                    <a16:creationId xmlns:a16="http://schemas.microsoft.com/office/drawing/2014/main" id="{742239EE-BDC8-4AFA-A451-C5E30B802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01" name="Text Box 38">
              <a:extLst>
                <a:ext uri="{FF2B5EF4-FFF2-40B4-BE49-F238E27FC236}">
                  <a16:creationId xmlns:a16="http://schemas.microsoft.com/office/drawing/2014/main" id="{A83DAD31-5322-4A13-B408-AE49072B3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835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54</a:t>
              </a:r>
            </a:p>
          </p:txBody>
        </p:sp>
        <p:sp>
          <p:nvSpPr>
            <p:cNvPr id="102" name="Text Box 39">
              <a:extLst>
                <a:ext uri="{FF2B5EF4-FFF2-40B4-BE49-F238E27FC236}">
                  <a16:creationId xmlns:a16="http://schemas.microsoft.com/office/drawing/2014/main" id="{EA3B08EC-5D0E-4B59-9C08-88A2DFC6F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1153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71</a:t>
              </a:r>
            </a:p>
          </p:txBody>
        </p:sp>
        <p:sp>
          <p:nvSpPr>
            <p:cNvPr id="103" name="Text Box 40">
              <a:extLst>
                <a:ext uri="{FF2B5EF4-FFF2-40B4-BE49-F238E27FC236}">
                  <a16:creationId xmlns:a16="http://schemas.microsoft.com/office/drawing/2014/main" id="{D562B570-DFE1-4B46-8973-B2B2655C1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70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104" name="Text Box 41">
              <a:extLst>
                <a:ext uri="{FF2B5EF4-FFF2-40B4-BE49-F238E27FC236}">
                  <a16:creationId xmlns:a16="http://schemas.microsoft.com/office/drawing/2014/main" id="{B3BE99CE-2256-4897-BEAA-1E0C72273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" y="170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71</a:t>
              </a:r>
            </a:p>
          </p:txBody>
        </p:sp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E17EC880-A4C5-496C-9FF3-BF7591CBE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29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106" name="Text Box 43">
              <a:extLst>
                <a:ext uri="{FF2B5EF4-FFF2-40B4-BE49-F238E27FC236}">
                  <a16:creationId xmlns:a16="http://schemas.microsoft.com/office/drawing/2014/main" id="{C8A8E59E-0A99-47E0-99B8-FF928C313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288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91</a:t>
              </a:r>
            </a:p>
          </p:txBody>
        </p:sp>
        <p:sp>
          <p:nvSpPr>
            <p:cNvPr id="107" name="Text Box 44">
              <a:extLst>
                <a:ext uri="{FF2B5EF4-FFF2-40B4-BE49-F238E27FC236}">
                  <a16:creationId xmlns:a16="http://schemas.microsoft.com/office/drawing/2014/main" id="{2506476C-AFCC-4376-ABB7-D9D6AAED2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" y="2287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76</a:t>
              </a:r>
            </a:p>
          </p:txBody>
        </p:sp>
        <p:sp>
          <p:nvSpPr>
            <p:cNvPr id="108" name="Text Box 45">
              <a:extLst>
                <a:ext uri="{FF2B5EF4-FFF2-40B4-BE49-F238E27FC236}">
                  <a16:creationId xmlns:a16="http://schemas.microsoft.com/office/drawing/2014/main" id="{B1317B30-A050-4F44-8358-0E08E5E10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1" y="2287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09" name="Text Box 46">
              <a:extLst>
                <a:ext uri="{FF2B5EF4-FFF2-40B4-BE49-F238E27FC236}">
                  <a16:creationId xmlns:a16="http://schemas.microsoft.com/office/drawing/2014/main" id="{A4B4383A-E332-421E-88DB-E657DA3A3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287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10" name="Text Box 47">
              <a:extLst>
                <a:ext uri="{FF2B5EF4-FFF2-40B4-BE49-F238E27FC236}">
                  <a16:creationId xmlns:a16="http://schemas.microsoft.com/office/drawing/2014/main" id="{7CE6636D-B188-483E-AAB2-739E7099E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2" y="288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81</a:t>
              </a:r>
            </a:p>
          </p:txBody>
        </p:sp>
        <p:sp>
          <p:nvSpPr>
            <p:cNvPr id="111" name="Text Box 48">
              <a:extLst>
                <a:ext uri="{FF2B5EF4-FFF2-40B4-BE49-F238E27FC236}">
                  <a16:creationId xmlns:a16="http://schemas.microsoft.com/office/drawing/2014/main" id="{27160FDC-52CF-4854-910F-9B528A5C8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1198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58</a:t>
              </a:r>
            </a:p>
          </p:txBody>
        </p:sp>
        <p:sp>
          <p:nvSpPr>
            <p:cNvPr id="112" name="Text Box 49">
              <a:extLst>
                <a:ext uri="{FF2B5EF4-FFF2-40B4-BE49-F238E27FC236}">
                  <a16:creationId xmlns:a16="http://schemas.microsoft.com/office/drawing/2014/main" id="{F4908A73-E154-42C6-999A-CDB4EB4B5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1788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113" name="Text Box 50">
              <a:extLst>
                <a:ext uri="{FF2B5EF4-FFF2-40B4-BE49-F238E27FC236}">
                  <a16:creationId xmlns:a16="http://schemas.microsoft.com/office/drawing/2014/main" id="{FAE516BA-336C-467F-B79D-472822D52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229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114" name="Text Box 51">
              <a:extLst>
                <a:ext uri="{FF2B5EF4-FFF2-40B4-BE49-F238E27FC236}">
                  <a16:creationId xmlns:a16="http://schemas.microsoft.com/office/drawing/2014/main" id="{3AAA8047-EA97-4924-B61D-746D6334F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229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115" name="Text Box 52">
              <a:extLst>
                <a:ext uri="{FF2B5EF4-FFF2-40B4-BE49-F238E27FC236}">
                  <a16:creationId xmlns:a16="http://schemas.microsoft.com/office/drawing/2014/main" id="{7D709FAA-EF6F-47B4-BFCC-9AE24A7BD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" y="2922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116" name="Text Box 53">
              <a:extLst>
                <a:ext uri="{FF2B5EF4-FFF2-40B4-BE49-F238E27FC236}">
                  <a16:creationId xmlns:a16="http://schemas.microsoft.com/office/drawing/2014/main" id="{E0BD028B-4559-43CF-81E2-4DA34EFBE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2886"/>
              <a:ext cx="35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73</a:t>
              </a:r>
            </a:p>
          </p:txBody>
        </p:sp>
      </p:grpSp>
      <p:grpSp>
        <p:nvGrpSpPr>
          <p:cNvPr id="148" name="Group 61">
            <a:extLst>
              <a:ext uri="{FF2B5EF4-FFF2-40B4-BE49-F238E27FC236}">
                <a16:creationId xmlns:a16="http://schemas.microsoft.com/office/drawing/2014/main" id="{65FD8C86-6E6C-4213-A76B-AB3E3417B4F8}"/>
              </a:ext>
            </a:extLst>
          </p:cNvPr>
          <p:cNvGrpSpPr>
            <a:grpSpLocks/>
          </p:cNvGrpSpPr>
          <p:nvPr/>
        </p:nvGrpSpPr>
        <p:grpSpPr bwMode="auto">
          <a:xfrm>
            <a:off x="6725301" y="2870342"/>
            <a:ext cx="2031803" cy="3820975"/>
            <a:chOff x="4510" y="845"/>
            <a:chExt cx="1445" cy="2576"/>
          </a:xfrm>
        </p:grpSpPr>
        <p:sp>
          <p:nvSpPr>
            <p:cNvPr id="149" name="Text Box 55">
              <a:extLst>
                <a:ext uri="{FF2B5EF4-FFF2-40B4-BE49-F238E27FC236}">
                  <a16:creationId xmlns:a16="http://schemas.microsoft.com/office/drawing/2014/main" id="{5D3A3AE2-6338-4B9F-A07E-4E31F9481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0" y="845"/>
              <a:ext cx="144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被分配到的人</a:t>
              </a:r>
            </a:p>
          </p:txBody>
        </p:sp>
        <p:sp>
          <p:nvSpPr>
            <p:cNvPr id="150" name="Text Box 56">
              <a:extLst>
                <a:ext uri="{FF2B5EF4-FFF2-40B4-BE49-F238E27FC236}">
                  <a16:creationId xmlns:a16="http://schemas.microsoft.com/office/drawing/2014/main" id="{693DED79-6CA9-4E3A-A70F-D70D3E609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387"/>
              <a:ext cx="2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51" name="Text Box 57">
              <a:extLst>
                <a:ext uri="{FF2B5EF4-FFF2-40B4-BE49-F238E27FC236}">
                  <a16:creationId xmlns:a16="http://schemas.microsoft.com/office/drawing/2014/main" id="{13AA41E7-C09F-4041-8FE2-B1A9034D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931"/>
              <a:ext cx="2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152" name="Text Box 58">
              <a:extLst>
                <a:ext uri="{FF2B5EF4-FFF2-40B4-BE49-F238E27FC236}">
                  <a16:creationId xmlns:a16="http://schemas.microsoft.com/office/drawing/2014/main" id="{7937E999-C9E3-4CC6-B912-C4E7220B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2521"/>
              <a:ext cx="2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sp>
          <p:nvSpPr>
            <p:cNvPr id="153" name="Text Box 59">
              <a:extLst>
                <a:ext uri="{FF2B5EF4-FFF2-40B4-BE49-F238E27FC236}">
                  <a16:creationId xmlns:a16="http://schemas.microsoft.com/office/drawing/2014/main" id="{1B44D704-1917-4570-913A-1C404956D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110"/>
              <a:ext cx="24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29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分支界限搜索</a:t>
            </a:r>
            <a:r>
              <a:rPr lang="en-US" altLang="zh-CN" dirty="0"/>
              <a:t>(</a:t>
            </a:r>
            <a:r>
              <a:rPr lang="zh-CN" altLang="en-US" dirty="0"/>
              <a:t>使用爬山法</a:t>
            </a:r>
            <a:r>
              <a:rPr lang="en-US" altLang="zh-CN" dirty="0"/>
              <a:t>)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建立根节点</a:t>
            </a:r>
            <a:r>
              <a:rPr lang="en-US" altLang="zh-CN" dirty="0"/>
              <a:t>, </a:t>
            </a:r>
            <a:r>
              <a:rPr lang="zh-CN" altLang="en-US" dirty="0"/>
              <a:t>其权值为解代价下界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使用爬山法</a:t>
            </a:r>
            <a:r>
              <a:rPr lang="en-US" altLang="zh-CN" dirty="0"/>
              <a:t>, </a:t>
            </a:r>
            <a:r>
              <a:rPr lang="zh-CN" altLang="en-US" dirty="0"/>
              <a:t>类似于拓朴排序序列树生成算法</a:t>
            </a:r>
          </a:p>
          <a:p>
            <a:pPr lvl="1"/>
            <a:r>
              <a:rPr lang="zh-CN" altLang="en-US" dirty="0"/>
              <a:t>    求解问题</a:t>
            </a:r>
            <a:r>
              <a:rPr lang="en-US" altLang="zh-CN" dirty="0"/>
              <a:t>, </a:t>
            </a:r>
            <a:r>
              <a:rPr lang="zh-CN" altLang="en-US" dirty="0"/>
              <a:t>每产生一个节点</a:t>
            </a:r>
            <a:r>
              <a:rPr lang="en-US" altLang="zh-CN" dirty="0"/>
              <a:t>, </a:t>
            </a:r>
            <a:r>
              <a:rPr lang="zh-CN" altLang="en-US" dirty="0"/>
              <a:t>其权值为加工后的</a:t>
            </a:r>
          </a:p>
          <a:p>
            <a:pPr lvl="1"/>
            <a:r>
              <a:rPr lang="zh-CN" altLang="en-US" dirty="0"/>
              <a:t>    代价矩阵对应元素加其父节点权值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一旦发现一个可能解</a:t>
            </a:r>
            <a:r>
              <a:rPr lang="en-US" altLang="zh-CN" dirty="0"/>
              <a:t>, </a:t>
            </a:r>
            <a:r>
              <a:rPr lang="zh-CN" altLang="en-US" dirty="0"/>
              <a:t>将其代价作为界限</a:t>
            </a:r>
            <a:r>
              <a:rPr lang="en-US" altLang="zh-CN" dirty="0"/>
              <a:t>, </a:t>
            </a:r>
            <a:r>
              <a:rPr lang="zh-CN" altLang="en-US" dirty="0"/>
              <a:t>循环 </a:t>
            </a:r>
          </a:p>
          <a:p>
            <a:pPr lvl="1"/>
            <a:r>
              <a:rPr lang="zh-CN" altLang="en-US" dirty="0"/>
              <a:t>    地进行分支界限搜索</a:t>
            </a:r>
            <a:r>
              <a:rPr lang="en-US" altLang="zh-CN" dirty="0"/>
              <a:t>: </a:t>
            </a:r>
            <a:r>
              <a:rPr lang="zh-CN" altLang="en-US" dirty="0"/>
              <a:t>剪掉不能导致优化解的</a:t>
            </a:r>
          </a:p>
          <a:p>
            <a:pPr lvl="1"/>
            <a:r>
              <a:rPr lang="zh-CN" altLang="en-US" dirty="0"/>
              <a:t>   子解</a:t>
            </a:r>
            <a:r>
              <a:rPr lang="en-US" altLang="zh-CN" dirty="0"/>
              <a:t>, </a:t>
            </a:r>
            <a:r>
              <a:rPr lang="zh-CN" altLang="en-US" dirty="0"/>
              <a:t>使用爬山法继续扩展新增节点</a:t>
            </a:r>
            <a:r>
              <a:rPr lang="en-US" altLang="zh-CN" dirty="0"/>
              <a:t>, </a:t>
            </a:r>
            <a:r>
              <a:rPr lang="zh-CN" altLang="en-US" dirty="0"/>
              <a:t>直至发现</a:t>
            </a:r>
          </a:p>
          <a:p>
            <a:pPr lvl="1"/>
            <a:r>
              <a:rPr lang="zh-CN" altLang="en-US" dirty="0"/>
              <a:t>   优化解</a:t>
            </a:r>
            <a:r>
              <a:rPr lang="en-US" altLang="zh-CN" dirty="0"/>
              <a:t>. 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8585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3B23A-9971-4B31-8B38-1BE46F7D8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graphicFrame>
        <p:nvGraphicFramePr>
          <p:cNvPr id="45" name="Object 7">
            <a:extLst>
              <a:ext uri="{FF2B5EF4-FFF2-40B4-BE49-F238E27FC236}">
                <a16:creationId xmlns:a16="http://schemas.microsoft.com/office/drawing/2014/main" id="{9ADE3F87-9599-467C-A4F4-4FD90DECE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173389"/>
              </p:ext>
            </p:extLst>
          </p:nvPr>
        </p:nvGraphicFramePr>
        <p:xfrm>
          <a:off x="5660133" y="512205"/>
          <a:ext cx="24860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000" imgH="634680" progId="Equation.3">
                  <p:embed/>
                </p:oleObj>
              </mc:Choice>
              <mc:Fallback>
                <p:oleObj name="公式" r:id="rId2" imgW="711000" imgH="634680" progId="Equation.3">
                  <p:embed/>
                  <p:pic>
                    <p:nvPicPr>
                      <p:cNvPr id="753671" name="Object 7">
                        <a:extLst>
                          <a:ext uri="{FF2B5EF4-FFF2-40B4-BE49-F238E27FC236}">
                            <a16:creationId xmlns:a16="http://schemas.microsoft.com/office/drawing/2014/main" id="{C817759D-43E5-46A4-AAC5-4076E1079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133" y="512205"/>
                        <a:ext cx="24860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10">
            <a:extLst>
              <a:ext uri="{FF2B5EF4-FFF2-40B4-BE49-F238E27FC236}">
                <a16:creationId xmlns:a16="http://schemas.microsoft.com/office/drawing/2014/main" id="{C7C06B23-68E5-4070-A7FD-0815DB67FC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5370" y="3201452"/>
            <a:ext cx="1368425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1">
            <a:extLst>
              <a:ext uri="{FF2B5EF4-FFF2-40B4-BE49-F238E27FC236}">
                <a16:creationId xmlns:a16="http://schemas.microsoft.com/office/drawing/2014/main" id="{F9424910-75B0-4844-BB5B-D3E257FBA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595" y="3201452"/>
            <a:ext cx="1223963" cy="57467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83F4EEC2-CB59-4D35-BA75-3A7AC3C5B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783" y="5792252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16F3B43F-0AD7-4CA3-9787-60A5FCA66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845" y="5792252"/>
            <a:ext cx="0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7331E120-9F1A-470C-9409-F821DB57A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2220" y="4857214"/>
            <a:ext cx="287338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23">
            <a:extLst>
              <a:ext uri="{FF2B5EF4-FFF2-40B4-BE49-F238E27FC236}">
                <a16:creationId xmlns:a16="http://schemas.microsoft.com/office/drawing/2014/main" id="{1B158A68-9682-4808-9385-C1F90C497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483" y="4857214"/>
            <a:ext cx="287337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24">
            <a:extLst>
              <a:ext uri="{FF2B5EF4-FFF2-40B4-BE49-F238E27FC236}">
                <a16:creationId xmlns:a16="http://schemas.microsoft.com/office/drawing/2014/main" id="{42F37228-A11C-44A1-B2C6-EBA2AF913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020" y="4065052"/>
            <a:ext cx="0" cy="503237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Oval 25">
            <a:extLst>
              <a:ext uri="{FF2B5EF4-FFF2-40B4-BE49-F238E27FC236}">
                <a16:creationId xmlns:a16="http://schemas.microsoft.com/office/drawing/2014/main" id="{DC59779A-761D-4B6B-A784-3D5A02164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795" y="2983964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4" name="Oval 26">
            <a:extLst>
              <a:ext uri="{FF2B5EF4-FFF2-40B4-BE49-F238E27FC236}">
                <a16:creationId xmlns:a16="http://schemas.microsoft.com/office/drawing/2014/main" id="{ACA65E4A-C22B-4965-9DCE-C3A67396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595" y="3631664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" name="Oval 27">
            <a:extLst>
              <a:ext uri="{FF2B5EF4-FFF2-40B4-BE49-F238E27FC236}">
                <a16:creationId xmlns:a16="http://schemas.microsoft.com/office/drawing/2014/main" id="{268FC56D-EB92-4AD1-97D2-4DB44879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120" y="3704689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" name="Oval 30">
            <a:extLst>
              <a:ext uri="{FF2B5EF4-FFF2-40B4-BE49-F238E27FC236}">
                <a16:creationId xmlns:a16="http://schemas.microsoft.com/office/drawing/2014/main" id="{D6AF8419-CFE8-4EC5-A010-C58F959D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120" y="4568289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" name="Oval 34">
            <a:extLst>
              <a:ext uri="{FF2B5EF4-FFF2-40B4-BE49-F238E27FC236}">
                <a16:creationId xmlns:a16="http://schemas.microsoft.com/office/drawing/2014/main" id="{9F7F6503-AE63-4F71-B728-89F2FE64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883" y="5433477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" name="Oval 35">
            <a:extLst>
              <a:ext uri="{FF2B5EF4-FFF2-40B4-BE49-F238E27FC236}">
                <a16:creationId xmlns:a16="http://schemas.microsoft.com/office/drawing/2014/main" id="{5CACB07F-736F-480D-9BB2-A5075765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945" y="5433477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" name="Oval 39">
            <a:extLst>
              <a:ext uri="{FF2B5EF4-FFF2-40B4-BE49-F238E27FC236}">
                <a16:creationId xmlns:a16="http://schemas.microsoft.com/office/drawing/2014/main" id="{AE4AB99F-0311-40EF-99B6-B36096189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945" y="6370102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0" name="Oval 40">
            <a:extLst>
              <a:ext uri="{FF2B5EF4-FFF2-40B4-BE49-F238E27FC236}">
                <a16:creationId xmlns:a16="http://schemas.microsoft.com/office/drawing/2014/main" id="{36A5C3E2-9CE9-4C10-B788-1E0013093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883" y="6370102"/>
            <a:ext cx="431800" cy="36036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" name="Text Box 41">
            <a:extLst>
              <a:ext uri="{FF2B5EF4-FFF2-40B4-BE49-F238E27FC236}">
                <a16:creationId xmlns:a16="http://schemas.microsoft.com/office/drawing/2014/main" id="{EE28A98B-3144-4D8E-BFB3-056524B8D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133" y="2680752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62" name="Text Box 42">
            <a:extLst>
              <a:ext uri="{FF2B5EF4-FFF2-40B4-BE49-F238E27FC236}">
                <a16:creationId xmlns:a16="http://schemas.microsoft.com/office/drawing/2014/main" id="{33958B6E-876E-4CC6-A7BD-633A444F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545" y="3185577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71</a:t>
            </a:r>
          </a:p>
        </p:txBody>
      </p:sp>
      <p:sp>
        <p:nvSpPr>
          <p:cNvPr id="63" name="Text Box 51">
            <a:extLst>
              <a:ext uri="{FF2B5EF4-FFF2-40B4-BE49-F238E27FC236}">
                <a16:creationId xmlns:a16="http://schemas.microsoft.com/office/drawing/2014/main" id="{B1FB346D-6847-4B14-BABB-4C2D5F545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045" y="325701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58</a:t>
            </a:r>
          </a:p>
        </p:txBody>
      </p:sp>
      <p:sp>
        <p:nvSpPr>
          <p:cNvPr id="64" name="Text Box 52">
            <a:extLst>
              <a:ext uri="{FF2B5EF4-FFF2-40B4-BE49-F238E27FC236}">
                <a16:creationId xmlns:a16="http://schemas.microsoft.com/office/drawing/2014/main" id="{10CDFA24-8FDC-47B9-BF20-FD27852FF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945" y="4193639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64</a:t>
            </a:r>
          </a:p>
        </p:txBody>
      </p:sp>
      <p:sp>
        <p:nvSpPr>
          <p:cNvPr id="65" name="Text Box 53">
            <a:extLst>
              <a:ext uri="{FF2B5EF4-FFF2-40B4-BE49-F238E27FC236}">
                <a16:creationId xmlns:a16="http://schemas.microsoft.com/office/drawing/2014/main" id="{DA5C9AB4-EF30-411D-84AA-7F640D341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395" y="5000089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68</a:t>
            </a:r>
          </a:p>
        </p:txBody>
      </p:sp>
      <p:sp>
        <p:nvSpPr>
          <p:cNvPr id="66" name="Text Box 54">
            <a:extLst>
              <a:ext uri="{FF2B5EF4-FFF2-40B4-BE49-F238E27FC236}">
                <a16:creationId xmlns:a16="http://schemas.microsoft.com/office/drawing/2014/main" id="{59F5147D-B785-4D25-937F-1AC129E4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795" y="5000089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1F5A8FBB-2C55-46F2-9681-AAE61A812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258" y="599386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68" name="Text Box 56">
            <a:extLst>
              <a:ext uri="{FF2B5EF4-FFF2-40B4-BE49-F238E27FC236}">
                <a16:creationId xmlns:a16="http://schemas.microsoft.com/office/drawing/2014/main" id="{492ADA83-8D98-4AF8-8680-CCE760F2E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370" y="593671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73</a:t>
            </a:r>
          </a:p>
        </p:txBody>
      </p:sp>
      <p:grpSp>
        <p:nvGrpSpPr>
          <p:cNvPr id="69" name="Group 57">
            <a:extLst>
              <a:ext uri="{FF2B5EF4-FFF2-40B4-BE49-F238E27FC236}">
                <a16:creationId xmlns:a16="http://schemas.microsoft.com/office/drawing/2014/main" id="{F60D3E52-BE6B-43A0-A491-0F30C8091275}"/>
              </a:ext>
            </a:extLst>
          </p:cNvPr>
          <p:cNvGrpSpPr>
            <a:grpSpLocks/>
          </p:cNvGrpSpPr>
          <p:nvPr/>
        </p:nvGrpSpPr>
        <p:grpSpPr bwMode="auto">
          <a:xfrm>
            <a:off x="5407719" y="2832100"/>
            <a:ext cx="2655888" cy="4025900"/>
            <a:chOff x="4660" y="942"/>
            <a:chExt cx="1673" cy="2536"/>
          </a:xfrm>
        </p:grpSpPr>
        <p:sp>
          <p:nvSpPr>
            <p:cNvPr id="70" name="Text Box 58">
              <a:extLst>
                <a:ext uri="{FF2B5EF4-FFF2-40B4-BE49-F238E27FC236}">
                  <a16:creationId xmlns:a16="http://schemas.microsoft.com/office/drawing/2014/main" id="{5084EA09-E96E-4DF9-BDE4-D8A5BB8D4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942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被分配到的人</a:t>
              </a:r>
            </a:p>
          </p:txBody>
        </p:sp>
        <p:sp>
          <p:nvSpPr>
            <p:cNvPr id="71" name="Text Box 59">
              <a:extLst>
                <a:ext uri="{FF2B5EF4-FFF2-40B4-BE49-F238E27FC236}">
                  <a16:creationId xmlns:a16="http://schemas.microsoft.com/office/drawing/2014/main" id="{6367EE0E-3C25-411B-A939-4EF826FE0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387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2" name="Text Box 60">
              <a:extLst>
                <a:ext uri="{FF2B5EF4-FFF2-40B4-BE49-F238E27FC236}">
                  <a16:creationId xmlns:a16="http://schemas.microsoft.com/office/drawing/2014/main" id="{8B4B3C78-B6B7-466B-994C-06C919249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1931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73" name="Text Box 61">
              <a:extLst>
                <a:ext uri="{FF2B5EF4-FFF2-40B4-BE49-F238E27FC236}">
                  <a16:creationId xmlns:a16="http://schemas.microsoft.com/office/drawing/2014/main" id="{3FDCB5E1-C85E-4E21-A33F-C91C38F37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2521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74" name="Text Box 62">
              <a:extLst>
                <a:ext uri="{FF2B5EF4-FFF2-40B4-BE49-F238E27FC236}">
                  <a16:creationId xmlns:a16="http://schemas.microsoft.com/office/drawing/2014/main" id="{D64B0840-5769-46BC-A4A7-6BB38C3E0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" y="3110"/>
              <a:ext cx="2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4</a:t>
              </a:r>
            </a:p>
          </p:txBody>
        </p:sp>
      </p:grpSp>
      <p:sp>
        <p:nvSpPr>
          <p:cNvPr id="75" name="Text Box 63">
            <a:extLst>
              <a:ext uri="{FF2B5EF4-FFF2-40B4-BE49-F238E27FC236}">
                <a16:creationId xmlns:a16="http://schemas.microsoft.com/office/drawing/2014/main" id="{BC3D1794-F396-4303-A79E-651B9F69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849" y="4134902"/>
            <a:ext cx="12218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分支被</a:t>
            </a:r>
          </a:p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剪掉</a:t>
            </a:r>
          </a:p>
        </p:txBody>
      </p:sp>
      <p:grpSp>
        <p:nvGrpSpPr>
          <p:cNvPr id="76" name="Group 64">
            <a:extLst>
              <a:ext uri="{FF2B5EF4-FFF2-40B4-BE49-F238E27FC236}">
                <a16:creationId xmlns:a16="http://schemas.microsoft.com/office/drawing/2014/main" id="{B360E314-4292-4FFE-AC4E-FCFECC939E95}"/>
              </a:ext>
            </a:extLst>
          </p:cNvPr>
          <p:cNvGrpSpPr>
            <a:grpSpLocks/>
          </p:cNvGrpSpPr>
          <p:nvPr/>
        </p:nvGrpSpPr>
        <p:grpSpPr bwMode="auto">
          <a:xfrm>
            <a:off x="3250308" y="785255"/>
            <a:ext cx="1800225" cy="1455737"/>
            <a:chOff x="2650" y="1842"/>
            <a:chExt cx="1134" cy="917"/>
          </a:xfrm>
        </p:grpSpPr>
        <p:sp>
          <p:nvSpPr>
            <p:cNvPr id="77" name="Text Box 65">
              <a:extLst>
                <a:ext uri="{FF2B5EF4-FFF2-40B4-BE49-F238E27FC236}">
                  <a16:creationId xmlns:a16="http://schemas.microsoft.com/office/drawing/2014/main" id="{20E2891B-2E4E-479F-98FB-DEA464AF1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84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8" name="Text Box 66">
              <a:extLst>
                <a:ext uri="{FF2B5EF4-FFF2-40B4-BE49-F238E27FC236}">
                  <a16:creationId xmlns:a16="http://schemas.microsoft.com/office/drawing/2014/main" id="{09CE9AA2-1589-446C-9553-FBA3C2A23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184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9" name="Text Box 67">
              <a:extLst>
                <a:ext uri="{FF2B5EF4-FFF2-40B4-BE49-F238E27FC236}">
                  <a16:creationId xmlns:a16="http://schemas.microsoft.com/office/drawing/2014/main" id="{3EE42A18-F066-46A2-8519-F812A51C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42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" name="Text Box 68">
              <a:extLst>
                <a:ext uri="{FF2B5EF4-FFF2-40B4-BE49-F238E27FC236}">
                  <a16:creationId xmlns:a16="http://schemas.microsoft.com/office/drawing/2014/main" id="{765AC89F-9EC1-407E-BC61-BD3B923F6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J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1" name="Line 69">
              <a:extLst>
                <a:ext uri="{FF2B5EF4-FFF2-40B4-BE49-F238E27FC236}">
                  <a16:creationId xmlns:a16="http://schemas.microsoft.com/office/drawing/2014/main" id="{D32DFEEB-AF21-4A1B-8ADD-D4EBB2F9A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160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70">
              <a:extLst>
                <a:ext uri="{FF2B5EF4-FFF2-40B4-BE49-F238E27FC236}">
                  <a16:creationId xmlns:a16="http://schemas.microsoft.com/office/drawing/2014/main" id="{DB271C66-AE37-4D50-9039-436AA47C2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2069"/>
              <a:ext cx="590" cy="45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71">
              <a:extLst>
                <a:ext uri="{FF2B5EF4-FFF2-40B4-BE49-F238E27FC236}">
                  <a16:creationId xmlns:a16="http://schemas.microsoft.com/office/drawing/2014/main" id="{DFEBDAAF-84FA-4D5D-AAE3-E63C9A295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60"/>
              <a:ext cx="0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4" name="Text Box 72">
            <a:extLst>
              <a:ext uri="{FF2B5EF4-FFF2-40B4-BE49-F238E27FC236}">
                <a16:creationId xmlns:a16="http://schemas.microsoft.com/office/drawing/2014/main" id="{7D926AFC-E67D-4929-98C1-0FD21C7A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232930"/>
            <a:ext cx="26693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 P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 P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, P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7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  <a:endParaRPr lang="zh-CN" altLang="en-US" i="1" baseline="-25000" dirty="0">
              <a:solidFill>
                <a:srgbClr val="0000CC"/>
              </a:solidFill>
              <a:latin typeface="+mn-lt"/>
            </a:endParaRP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 </a:t>
            </a:r>
            <a:r>
              <a:rPr lang="zh-CN" altLang="en-US" dirty="0"/>
              <a:t>无向连通图</a:t>
            </a:r>
            <a:r>
              <a:rPr lang="en-US" altLang="zh-CN" dirty="0"/>
              <a:t>G=(V, E),  </a:t>
            </a:r>
          </a:p>
          <a:p>
            <a:pPr lvl="1"/>
            <a:r>
              <a:rPr lang="en-US" altLang="zh-CN" dirty="0"/>
              <a:t>          </a:t>
            </a:r>
            <a:r>
              <a:rPr lang="zh-CN" altLang="en-US" dirty="0"/>
              <a:t>每个节点都没有到自身的边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      </a:t>
            </a:r>
            <a:r>
              <a:rPr lang="zh-CN" altLang="en-US" dirty="0"/>
              <a:t>每对节点之间都有一条非负加权边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 </a:t>
            </a:r>
            <a:r>
              <a:rPr lang="zh-CN" altLang="en-US" dirty="0"/>
              <a:t>一条由任意一个节点开始</a:t>
            </a:r>
          </a:p>
          <a:p>
            <a:pPr lvl="1"/>
            <a:r>
              <a:rPr lang="zh-CN" altLang="en-US" dirty="0"/>
              <a:t>          经过每个节点一次</a:t>
            </a:r>
          </a:p>
          <a:p>
            <a:pPr lvl="1"/>
            <a:r>
              <a:rPr lang="zh-CN" altLang="en-US" dirty="0"/>
              <a:t>          最后返回开始节点的路径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          </a:t>
            </a:r>
            <a:r>
              <a:rPr lang="zh-CN" altLang="en-US" dirty="0"/>
              <a:t>该路径的代价</a:t>
            </a:r>
            <a:r>
              <a:rPr lang="en-US" altLang="zh-CN" dirty="0"/>
              <a:t>(</a:t>
            </a:r>
            <a:r>
              <a:rPr lang="zh-CN" altLang="en-US" dirty="0"/>
              <a:t>即权值只和</a:t>
            </a:r>
            <a:r>
              <a:rPr lang="en-US" altLang="zh-CN" dirty="0"/>
              <a:t>)</a:t>
            </a:r>
            <a:r>
              <a:rPr lang="zh-CN" altLang="en-US" dirty="0"/>
              <a:t>最小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1848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设代价矩阵如下，计算根节点的代价下界</a:t>
            </a:r>
            <a:endParaRPr lang="zh-CN" altLang="en-US" i="1" baseline="-25000" dirty="0">
              <a:solidFill>
                <a:srgbClr val="0000CC"/>
              </a:solidFill>
              <a:latin typeface="+mn-lt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7D59C385-BCFF-4E28-97D7-2193FA686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1761" y="2508354"/>
          <a:ext cx="4194455" cy="344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9400" imgH="1091880" progId="Equation.3">
                  <p:embed/>
                </p:oleObj>
              </mc:Choice>
              <mc:Fallback>
                <p:oleObj name="公式" r:id="rId2" imgW="1409400" imgH="1091880" progId="Equation.3">
                  <p:embed/>
                  <p:pic>
                    <p:nvPicPr>
                      <p:cNvPr id="783367" name="Object 7">
                        <a:extLst>
                          <a:ext uri="{FF2B5EF4-FFF2-40B4-BE49-F238E27FC236}">
                            <a16:creationId xmlns:a16="http://schemas.microsoft.com/office/drawing/2014/main" id="{C4D9CACE-687C-4445-9A0A-855229942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61" y="2508354"/>
                        <a:ext cx="4194455" cy="3448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336796F4-C188-41C9-B329-F3243A16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86" y="2009329"/>
            <a:ext cx="440377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900" b="1" i="1" dirty="0">
                <a:solidFill>
                  <a:srgbClr val="663300"/>
                </a:solidFill>
                <a:latin typeface="Times New Roman" panose="02020603050405020304" pitchFamily="18" charset="0"/>
              </a:rPr>
              <a:t>j = 1     2    3    4    5     6    7</a:t>
            </a:r>
            <a:endParaRPr lang="en-US" altLang="zh-CN" sz="29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A6EA240-BA24-4500-B2F0-53E891CFD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676" y="2505313"/>
            <a:ext cx="720069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100" b="1" i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=1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2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3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4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5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6</a:t>
            </a:r>
          </a:p>
          <a:p>
            <a:r>
              <a:rPr lang="en-US" altLang="zh-CN" sz="3100" b="1" i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7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5B0264B8-0F14-4682-8EBF-415DB4E2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531" y="2478138"/>
            <a:ext cx="10486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-3</a:t>
            </a:r>
          </a:p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-4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16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25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  <a:p>
            <a:pPr>
              <a:buFontTx/>
              <a:buChar char="-"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D7653EE-83FF-455C-8E6B-31B2F107F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90" y="5816025"/>
            <a:ext cx="554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-7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5352F5CF-EB52-4D60-9517-6BCC934F5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388" y="5804648"/>
            <a:ext cx="565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3CD6261D-0330-4F58-B069-263845D21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292" y="5734269"/>
            <a:ext cx="6829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7268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CNF-SAT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可满足问题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n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个布尔变量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个子句，子句是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个或多个个文字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变量或变量的非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)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的析取操作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ea typeface="黑体" pitchFamily="2" charset="-122"/>
                  </a:rPr>
                  <a:t>如：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个子句的合取范式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dirty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∧⋯∧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问该合取范式的值可否为真？</a:t>
                </a:r>
                <a:endParaRPr lang="zh-CN" altLang="en-US" dirty="0"/>
              </a:p>
              <a:p>
                <a:pPr lvl="1"/>
                <a:endParaRPr lang="zh-CN" altLang="en-US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693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E8721-50A0-435D-A485-8E57ABBB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760F0-8E5A-49A9-85A8-A52309EB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得到如下根节点及其代价下界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EB091-C4CF-40BF-B5D0-718EECE64A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84D8F44D-F765-4750-AFD4-204740C2B94D}"/>
              </a:ext>
            </a:extLst>
          </p:cNvPr>
          <p:cNvGrpSpPr>
            <a:grpSpLocks/>
          </p:cNvGrpSpPr>
          <p:nvPr/>
        </p:nvGrpSpPr>
        <p:grpSpPr bwMode="auto">
          <a:xfrm>
            <a:off x="1676208" y="3032956"/>
            <a:ext cx="4335952" cy="3620257"/>
            <a:chOff x="1179" y="663"/>
            <a:chExt cx="3363" cy="2586"/>
          </a:xfrm>
        </p:grpSpPr>
        <p:graphicFrame>
          <p:nvGraphicFramePr>
            <p:cNvPr id="6" name="Object 10">
              <a:extLst>
                <a:ext uri="{FF2B5EF4-FFF2-40B4-BE49-F238E27FC236}">
                  <a16:creationId xmlns:a16="http://schemas.microsoft.com/office/drawing/2014/main" id="{B5813339-8AED-4D0C-9A7F-E09C26D923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194489"/>
                </p:ext>
              </p:extLst>
            </p:nvPr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0" imgH="1091880" progId="Equation.3">
                    <p:embed/>
                  </p:oleObj>
                </mc:Choice>
                <mc:Fallback>
                  <p:oleObj name="公式" r:id="rId2" imgW="1396800" imgH="1091880" progId="Equation.3">
                    <p:embed/>
                    <p:pic>
                      <p:nvPicPr>
                        <p:cNvPr id="789514" name="Object 10">
                          <a:extLst>
                            <a:ext uri="{FF2B5EF4-FFF2-40B4-BE49-F238E27FC236}">
                              <a16:creationId xmlns:a16="http://schemas.microsoft.com/office/drawing/2014/main" id="{BA155B5A-BA3F-437A-A3FF-B0FDB65F48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14AA6024-A636-4E1B-8C2A-02C7AA3EF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663"/>
              <a:ext cx="3079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  6    7</a:t>
              </a:r>
              <a:endParaRPr lang="en-US" altLang="zh-CN" sz="26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07163786-8038-4223-B034-C9A83B8F4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952"/>
              <a:ext cx="531" cy="2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900" b="1" i="1" dirty="0" err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2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3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4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5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6</a:t>
              </a:r>
            </a:p>
            <a:p>
              <a:r>
                <a:rPr lang="en-US" altLang="zh-CN" sz="29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7</a:t>
              </a: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ED816678-EC9C-42C5-891D-3CD199187FCB}"/>
              </a:ext>
            </a:extLst>
          </p:cNvPr>
          <p:cNvGrpSpPr>
            <a:grpSpLocks/>
          </p:cNvGrpSpPr>
          <p:nvPr/>
        </p:nvGrpSpPr>
        <p:grpSpPr bwMode="auto">
          <a:xfrm>
            <a:off x="2879812" y="2163263"/>
            <a:ext cx="3890963" cy="649287"/>
            <a:chOff x="2242" y="1071"/>
            <a:chExt cx="2451" cy="409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94AB623-D3B2-4140-9307-04120F798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071"/>
              <a:ext cx="1678" cy="40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49" charset="-122"/>
                </a:rPr>
                <a:t>所有解的集合</a:t>
              </a: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4D21E05C-D605-47BC-8DA9-0B6C5129B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1071"/>
              <a:ext cx="7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L.B=96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474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38609-2A0A-4BCD-8960-200FAF98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7AB94-C61B-4FBB-BD76-AA8456C5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构造根节点的两个子节点</a:t>
            </a:r>
          </a:p>
          <a:p>
            <a:pPr lvl="1"/>
            <a:r>
              <a:rPr lang="zh-CN" altLang="en-US" dirty="0"/>
              <a:t>选择使子节点代价下界增加</a:t>
            </a:r>
            <a:endParaRPr lang="en-US" altLang="zh-CN" dirty="0"/>
          </a:p>
          <a:p>
            <a:pPr lvl="1"/>
            <a:r>
              <a:rPr lang="zh-CN" altLang="en-US" dirty="0"/>
              <a:t>最小的划分边</a:t>
            </a:r>
            <a:r>
              <a:rPr lang="en-US" altLang="zh-CN" dirty="0"/>
              <a:t>(4, 6)</a:t>
            </a:r>
          </a:p>
          <a:p>
            <a:pPr lvl="1"/>
            <a:r>
              <a:rPr lang="zh-CN" altLang="en-US" dirty="0"/>
              <a:t>建立根节点的子节点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左子节点为包括边</a:t>
            </a:r>
            <a:r>
              <a:rPr lang="en-US" altLang="zh-CN" dirty="0"/>
              <a:t>(4, 6)</a:t>
            </a:r>
            <a:r>
              <a:rPr lang="zh-CN" altLang="en-US" dirty="0"/>
              <a:t>的所有解集合</a:t>
            </a:r>
          </a:p>
          <a:p>
            <a:pPr lvl="2"/>
            <a:r>
              <a:rPr lang="zh-CN" altLang="en-US" dirty="0"/>
              <a:t>左子节点为不包括边</a:t>
            </a:r>
            <a:r>
              <a:rPr lang="en-US" altLang="zh-CN" dirty="0"/>
              <a:t>(4, 6)</a:t>
            </a:r>
            <a:r>
              <a:rPr lang="zh-CN" altLang="en-US" dirty="0"/>
              <a:t>的所有解集合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5360F-6DD8-42D2-A003-C23389DAB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graphicFrame>
        <p:nvGraphicFramePr>
          <p:cNvPr id="5" name="Object 54">
            <a:extLst>
              <a:ext uri="{FF2B5EF4-FFF2-40B4-BE49-F238E27FC236}">
                <a16:creationId xmlns:a16="http://schemas.microsoft.com/office/drawing/2014/main" id="{C3A00947-1DA3-45C7-A09E-879252955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61917"/>
              </p:ext>
            </p:extLst>
          </p:nvPr>
        </p:nvGraphicFramePr>
        <p:xfrm>
          <a:off x="5918480" y="764704"/>
          <a:ext cx="3225520" cy="244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6800" imgH="1091880" progId="Equation.3">
                  <p:embed/>
                </p:oleObj>
              </mc:Choice>
              <mc:Fallback>
                <p:oleObj name="公式" r:id="rId2" imgW="1396800" imgH="1091880" progId="Equation.3">
                  <p:embed/>
                  <p:pic>
                    <p:nvPicPr>
                      <p:cNvPr id="790582" name="Object 54">
                        <a:extLst>
                          <a:ext uri="{FF2B5EF4-FFF2-40B4-BE49-F238E27FC236}">
                            <a16:creationId xmlns:a16="http://schemas.microsoft.com/office/drawing/2014/main" id="{802F926E-20AB-4410-87DF-E349E67AB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480" y="764704"/>
                        <a:ext cx="3225520" cy="244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1">
            <a:extLst>
              <a:ext uri="{FF2B5EF4-FFF2-40B4-BE49-F238E27FC236}">
                <a16:creationId xmlns:a16="http://schemas.microsoft.com/office/drawing/2014/main" id="{76784222-AE33-4370-BA9A-613B76C8F9D3}"/>
              </a:ext>
            </a:extLst>
          </p:cNvPr>
          <p:cNvGrpSpPr>
            <a:grpSpLocks/>
          </p:cNvGrpSpPr>
          <p:nvPr/>
        </p:nvGrpSpPr>
        <p:grpSpPr bwMode="auto">
          <a:xfrm>
            <a:off x="1640595" y="4388790"/>
            <a:ext cx="6119812" cy="2089150"/>
            <a:chOff x="1335" y="2205"/>
            <a:chExt cx="3855" cy="1316"/>
          </a:xfrm>
        </p:grpSpPr>
        <p:grpSp>
          <p:nvGrpSpPr>
            <p:cNvPr id="7" name="Group 44">
              <a:extLst>
                <a:ext uri="{FF2B5EF4-FFF2-40B4-BE49-F238E27FC236}">
                  <a16:creationId xmlns:a16="http://schemas.microsoft.com/office/drawing/2014/main" id="{6964ADEF-63C9-4263-947A-297B8A50D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3" y="2205"/>
              <a:ext cx="2451" cy="409"/>
              <a:chOff x="2242" y="1071"/>
              <a:chExt cx="2451" cy="409"/>
            </a:xfrm>
          </p:grpSpPr>
          <p:sp>
            <p:nvSpPr>
              <p:cNvPr id="12" name="Rectangle 45">
                <a:extLst>
                  <a:ext uri="{FF2B5EF4-FFF2-40B4-BE49-F238E27FC236}">
                    <a16:creationId xmlns:a16="http://schemas.microsoft.com/office/drawing/2014/main" id="{E2AA978B-FA36-4E62-98FB-0253A4330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071"/>
                <a:ext cx="1678" cy="409"/>
              </a:xfrm>
              <a:prstGeom prst="rect">
                <a:avLst/>
              </a:prstGeom>
              <a:solidFill>
                <a:srgbClr val="CCFF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latin typeface="+mn-lt"/>
                    <a:ea typeface="黑体" panose="02010609060101010101" pitchFamily="49" charset="-122"/>
                  </a:rPr>
                  <a:t>所有解的集合</a:t>
                </a:r>
              </a:p>
            </p:txBody>
          </p:sp>
          <p:sp>
            <p:nvSpPr>
              <p:cNvPr id="13" name="Text Box 46">
                <a:extLst>
                  <a:ext uri="{FF2B5EF4-FFF2-40B4-BE49-F238E27FC236}">
                    <a16:creationId xmlns:a16="http://schemas.microsoft.com/office/drawing/2014/main" id="{DDA8F7B3-EDAE-401B-BB43-9FA308C49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" y="1071"/>
                <a:ext cx="7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FF0000"/>
                    </a:solidFill>
                    <a:latin typeface="+mn-lt"/>
                    <a:ea typeface="黑体" panose="02010609060101010101" pitchFamily="49" charset="-122"/>
                  </a:rPr>
                  <a:t>L.B=96</a:t>
                </a:r>
              </a:p>
            </p:txBody>
          </p:sp>
        </p:grpSp>
        <p:sp>
          <p:nvSpPr>
            <p:cNvPr id="8" name="Rectangle 47">
              <a:extLst>
                <a:ext uri="{FF2B5EF4-FFF2-40B4-BE49-F238E27FC236}">
                  <a16:creationId xmlns:a16="http://schemas.microsoft.com/office/drawing/2014/main" id="{5FC01F48-F5D2-4885-ACEE-27FB7E44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3022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的</a:t>
              </a:r>
            </a:p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所有解集合</a:t>
              </a:r>
            </a:p>
          </p:txBody>
        </p:sp>
        <p:sp>
          <p:nvSpPr>
            <p:cNvPr id="9" name="Rectangle 48">
              <a:extLst>
                <a:ext uri="{FF2B5EF4-FFF2-40B4-BE49-F238E27FC236}">
                  <a16:creationId xmlns:a16="http://schemas.microsoft.com/office/drawing/2014/main" id="{8949ED47-3332-4CD7-B6B0-844F9FEC6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022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</a:p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的所有解集合</a:t>
              </a:r>
            </a:p>
          </p:txBody>
        </p:sp>
        <p:sp>
          <p:nvSpPr>
            <p:cNvPr id="10" name="Line 49">
              <a:extLst>
                <a:ext uri="{FF2B5EF4-FFF2-40B4-BE49-F238E27FC236}">
                  <a16:creationId xmlns:a16="http://schemas.microsoft.com/office/drawing/2014/main" id="{18898C95-DC32-4311-91A2-C2F3AC4F3A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1" y="2614"/>
              <a:ext cx="862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1" name="Line 50">
              <a:extLst>
                <a:ext uri="{FF2B5EF4-FFF2-40B4-BE49-F238E27FC236}">
                  <a16:creationId xmlns:a16="http://schemas.microsoft.com/office/drawing/2014/main" id="{C2F0940B-79FF-43B0-93EA-1781CD7C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2614"/>
              <a:ext cx="861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996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计算左右子节点的代价下界</a:t>
            </a:r>
          </a:p>
          <a:p>
            <a:pPr lvl="1"/>
            <a:r>
              <a:rPr lang="en-US" altLang="zh-CN" dirty="0"/>
              <a:t>(4, 6)</a:t>
            </a:r>
            <a:r>
              <a:rPr lang="zh-CN" altLang="en-US" dirty="0"/>
              <a:t>的代价为</a:t>
            </a:r>
            <a:r>
              <a:rPr lang="en-US" altLang="zh-CN" dirty="0"/>
              <a:t>0, </a:t>
            </a:r>
            <a:r>
              <a:rPr lang="zh-CN" altLang="en-US" dirty="0"/>
              <a:t>所以左节点代价下界仍为</a:t>
            </a:r>
            <a:r>
              <a:rPr lang="en-US" altLang="zh-CN" dirty="0"/>
              <a:t>96.</a:t>
            </a:r>
          </a:p>
          <a:p>
            <a:pPr lvl="1"/>
            <a:r>
              <a:rPr lang="zh-CN" altLang="en-US" dirty="0"/>
              <a:t>现计算右节点的代价下界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如果一个解不包含</a:t>
            </a:r>
            <a:r>
              <a:rPr lang="en-US" altLang="zh-CN" dirty="0"/>
              <a:t>(4, 6), </a:t>
            </a:r>
            <a:r>
              <a:rPr lang="zh-CN" altLang="en-US" dirty="0"/>
              <a:t>它必包含一条从</a:t>
            </a:r>
            <a:r>
              <a:rPr lang="en-US" altLang="zh-CN" dirty="0"/>
              <a:t>4</a:t>
            </a:r>
            <a:r>
              <a:rPr lang="zh-CN" altLang="en-US" dirty="0"/>
              <a:t>出发的边和 进入节点</a:t>
            </a:r>
            <a:r>
              <a:rPr lang="en-US" altLang="zh-CN" dirty="0"/>
              <a:t>6</a:t>
            </a:r>
            <a:r>
              <a:rPr lang="zh-CN" altLang="en-US" dirty="0"/>
              <a:t>的边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由变换后的代价矩阵可知</a:t>
            </a:r>
            <a:r>
              <a:rPr lang="en-US" altLang="zh-CN" dirty="0"/>
              <a:t>, </a:t>
            </a:r>
            <a:r>
              <a:rPr lang="zh-CN" altLang="en-US" dirty="0"/>
              <a:t>具有最小代价由</a:t>
            </a:r>
            <a:r>
              <a:rPr lang="en-US" altLang="zh-CN" dirty="0"/>
              <a:t>4</a:t>
            </a:r>
            <a:r>
              <a:rPr lang="zh-CN" altLang="en-US" dirty="0"/>
              <a:t>出发的边为</a:t>
            </a:r>
            <a:r>
              <a:rPr lang="en-US" altLang="zh-CN" dirty="0"/>
              <a:t>(4, 1), </a:t>
            </a:r>
            <a:r>
              <a:rPr lang="zh-CN" altLang="en-US" dirty="0"/>
              <a:t>代价为</a:t>
            </a:r>
            <a:r>
              <a:rPr lang="en-US" altLang="zh-CN" dirty="0"/>
              <a:t>32.</a:t>
            </a:r>
          </a:p>
          <a:p>
            <a:pPr lvl="2"/>
            <a:r>
              <a:rPr lang="zh-CN" altLang="en-US" dirty="0"/>
              <a:t>由变换后的代价矩阵可知</a:t>
            </a:r>
            <a:r>
              <a:rPr lang="en-US" altLang="zh-CN" dirty="0"/>
              <a:t>, </a:t>
            </a:r>
            <a:r>
              <a:rPr lang="zh-CN" altLang="en-US" dirty="0"/>
              <a:t>具有最小代价进入</a:t>
            </a:r>
            <a:r>
              <a:rPr lang="en-US" altLang="zh-CN" dirty="0"/>
              <a:t>6</a:t>
            </a:r>
            <a:r>
              <a:rPr lang="zh-CN" altLang="en-US" dirty="0"/>
              <a:t>的边为</a:t>
            </a:r>
            <a:r>
              <a:rPr lang="en-US" altLang="zh-CN" dirty="0"/>
              <a:t>(5, 6), </a:t>
            </a:r>
            <a:r>
              <a:rPr lang="zh-CN" altLang="en-US" dirty="0"/>
              <a:t>代价为</a:t>
            </a:r>
            <a:r>
              <a:rPr lang="en-US" altLang="zh-CN" dirty="0"/>
              <a:t>0.</a:t>
            </a:r>
          </a:p>
          <a:p>
            <a:pPr lvl="2"/>
            <a:r>
              <a:rPr lang="zh-CN" altLang="en-US" dirty="0"/>
              <a:t>于是</a:t>
            </a:r>
            <a:r>
              <a:rPr lang="en-US" altLang="zh-CN" dirty="0"/>
              <a:t>, </a:t>
            </a:r>
            <a:r>
              <a:rPr lang="zh-CN" altLang="en-US" dirty="0"/>
              <a:t>右节点代价下界为</a:t>
            </a:r>
            <a:r>
              <a:rPr lang="en-US" altLang="zh-CN" dirty="0"/>
              <a:t>: 96+32+0=128.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124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计算左右子节点的代价下界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208E-631F-497D-A51E-533EB617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64AAF542-C883-4068-A1B2-495A3CBBC7A1}"/>
              </a:ext>
            </a:extLst>
          </p:cNvPr>
          <p:cNvGrpSpPr>
            <a:grpSpLocks/>
          </p:cNvGrpSpPr>
          <p:nvPr/>
        </p:nvGrpSpPr>
        <p:grpSpPr bwMode="auto">
          <a:xfrm>
            <a:off x="1151620" y="2095587"/>
            <a:ext cx="6492875" cy="2665412"/>
            <a:chOff x="1108" y="1207"/>
            <a:chExt cx="4090" cy="1679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9D7BFAD2-C9D1-4C3A-B7F2-38368DF49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570"/>
              <a:ext cx="1678" cy="40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n-lt"/>
                  <a:ea typeface="黑体" panose="02010609060101010101" pitchFamily="49" charset="-122"/>
                </a:rPr>
                <a:t>所有解的集合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8A260F0F-DD06-49ED-BACC-0C8F56941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1207"/>
              <a:ext cx="7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L.B=96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1B90493-4BA0-4C52-93C0-CD4593174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387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的</a:t>
              </a:r>
            </a:p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所有解集合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2BDBBC74-5D0D-4028-A423-E0B3197E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87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</a:p>
            <a:p>
              <a:pPr algn="ctr"/>
              <a:r>
                <a:rPr kumimoji="1" lang="zh-CN" altLang="en-US" sz="2400" b="1" dirty="0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的所有解集合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0DD40CA-BB2B-48A9-B1D6-03D57B737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" y="1979"/>
              <a:ext cx="862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839C6FC9-8E7F-4B00-90A8-A9FFC13AD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979"/>
              <a:ext cx="861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C41A1E3D-473C-44D0-AE18-D27718144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69"/>
              <a:ext cx="7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L.B=96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A5903E44-B4AA-477C-A861-74E09B67A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024"/>
              <a:ext cx="8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L.B=128</a:t>
              </a:r>
            </a:p>
          </p:txBody>
        </p:sp>
      </p:grpSp>
      <p:grpSp>
        <p:nvGrpSpPr>
          <p:cNvPr id="14" name="Group 27">
            <a:extLst>
              <a:ext uri="{FF2B5EF4-FFF2-40B4-BE49-F238E27FC236}">
                <a16:creationId xmlns:a16="http://schemas.microsoft.com/office/drawing/2014/main" id="{A0CEC792-E33E-49E3-A18B-64584C867530}"/>
              </a:ext>
            </a:extLst>
          </p:cNvPr>
          <p:cNvGrpSpPr>
            <a:grpSpLocks/>
          </p:cNvGrpSpPr>
          <p:nvPr/>
        </p:nvGrpSpPr>
        <p:grpSpPr bwMode="auto">
          <a:xfrm>
            <a:off x="1080183" y="4760999"/>
            <a:ext cx="6840537" cy="1584325"/>
            <a:chOff x="1063" y="2886"/>
            <a:chExt cx="4309" cy="998"/>
          </a:xfrm>
        </p:grpSpPr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22B83186-9D10-4DA6-BA7E-34C78A862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308E2925-35E9-4354-B04D-9821EC81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3" y="2886"/>
                <a:ext cx="680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042BEAAE-3783-4DD2-BD35-4F907309B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2886"/>
                <a:ext cx="544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5F220D76-C52C-4744-AEB6-2EFE544FC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3884"/>
                <a:ext cx="190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6" name="Group 20">
              <a:extLst>
                <a:ext uri="{FF2B5EF4-FFF2-40B4-BE49-F238E27FC236}">
                  <a16:creationId xmlns:a16="http://schemas.microsoft.com/office/drawing/2014/main" id="{5F9A4179-8C1D-48C1-A77B-F6C6EA12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554FF42C-6D52-4D5E-BB76-FAC8D02D9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3" y="2886"/>
                <a:ext cx="680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Line 22">
                <a:extLst>
                  <a:ext uri="{FF2B5EF4-FFF2-40B4-BE49-F238E27FC236}">
                    <a16:creationId xmlns:a16="http://schemas.microsoft.com/office/drawing/2014/main" id="{56A27284-1523-4F15-877A-A43CCB8BF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2886"/>
                <a:ext cx="544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23">
                <a:extLst>
                  <a:ext uri="{FF2B5EF4-FFF2-40B4-BE49-F238E27FC236}">
                    <a16:creationId xmlns:a16="http://schemas.microsoft.com/office/drawing/2014/main" id="{649920E7-DD33-46A9-9E37-442D794A7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3884"/>
                <a:ext cx="190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073FCFBB-5680-40F8-960C-005594916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3133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左子树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ED5D15B6-D923-416A-BFA9-E9444FA33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158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黑体" panose="02010609060101010101" pitchFamily="49" charset="-122"/>
                </a:rPr>
                <a:t>右子树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52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递归地构造左右子树</a:t>
            </a:r>
          </a:p>
          <a:p>
            <a:pPr lvl="1"/>
            <a:r>
              <a:rPr lang="zh-CN" altLang="en-US" dirty="0"/>
              <a:t>构造左子树根对应的代价矩阵 </a:t>
            </a:r>
          </a:p>
          <a:p>
            <a:pPr lvl="2"/>
            <a:r>
              <a:rPr lang="zh-CN" altLang="en-US" dirty="0"/>
              <a:t>左子节点为包括边</a:t>
            </a:r>
            <a:r>
              <a:rPr lang="en-US" altLang="zh-CN" dirty="0"/>
              <a:t>(4, 6)</a:t>
            </a:r>
            <a:r>
              <a:rPr lang="zh-CN" altLang="en-US" dirty="0"/>
              <a:t>的所有解集合</a:t>
            </a:r>
            <a:r>
              <a:rPr lang="en-US" altLang="zh-CN" dirty="0"/>
              <a:t>, </a:t>
            </a:r>
            <a:r>
              <a:rPr lang="zh-CN" altLang="en-US" dirty="0"/>
              <a:t>所以矩阵的第</a:t>
            </a:r>
            <a:r>
              <a:rPr lang="en-US" altLang="zh-CN" dirty="0"/>
              <a:t>4</a:t>
            </a:r>
            <a:r>
              <a:rPr lang="zh-CN" altLang="en-US" dirty="0"/>
              <a:t>行和第</a:t>
            </a:r>
            <a:r>
              <a:rPr lang="en-US" altLang="zh-CN" dirty="0"/>
              <a:t>6</a:t>
            </a:r>
            <a:r>
              <a:rPr lang="zh-CN" altLang="en-US" dirty="0"/>
              <a:t>列应该被删除</a:t>
            </a:r>
          </a:p>
          <a:p>
            <a:pPr lvl="2"/>
            <a:r>
              <a:rPr lang="zh-CN" altLang="en-US" dirty="0"/>
              <a:t>由于边</a:t>
            </a:r>
            <a:r>
              <a:rPr lang="en-US" altLang="zh-CN" dirty="0"/>
              <a:t>(4, 6)</a:t>
            </a:r>
            <a:r>
              <a:rPr lang="zh-CN" altLang="en-US" dirty="0"/>
              <a:t>被使用</a:t>
            </a:r>
            <a:r>
              <a:rPr lang="en-US" altLang="zh-CN" dirty="0"/>
              <a:t>, </a:t>
            </a:r>
            <a:r>
              <a:rPr lang="zh-CN" altLang="en-US" dirty="0"/>
              <a:t>边</a:t>
            </a:r>
            <a:r>
              <a:rPr lang="en-US" altLang="zh-CN" dirty="0"/>
              <a:t>(6, 4)</a:t>
            </a:r>
            <a:r>
              <a:rPr lang="zh-CN" altLang="en-US" dirty="0"/>
              <a:t>不能再使用</a:t>
            </a:r>
            <a:r>
              <a:rPr lang="en-US" altLang="zh-CN" dirty="0"/>
              <a:t>, </a:t>
            </a:r>
            <a:r>
              <a:rPr lang="zh-CN" altLang="en-US" dirty="0"/>
              <a:t>所以代价矩阵的元素</a:t>
            </a:r>
            <a:r>
              <a:rPr lang="en-US" altLang="zh-CN" dirty="0"/>
              <a:t>C[6, 4]</a:t>
            </a:r>
            <a:r>
              <a:rPr lang="zh-CN" altLang="en-US" dirty="0"/>
              <a:t>应该设置</a:t>
            </a:r>
            <a:r>
              <a:rPr lang="zh-CN" altLang="en-US" dirty="0">
                <a:solidFill>
                  <a:srgbClr val="0000A8"/>
                </a:solidFill>
              </a:rPr>
              <a:t>为</a:t>
            </a:r>
            <a:r>
              <a:rPr lang="zh-CN" altLang="en-US" sz="2400" dirty="0">
                <a:solidFill>
                  <a:srgbClr val="0000A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endParaRPr lang="en-US" altLang="zh-CN" dirty="0">
              <a:solidFill>
                <a:srgbClr val="0000A8"/>
              </a:solidFill>
            </a:endParaRPr>
          </a:p>
          <a:p>
            <a:pPr lvl="2"/>
            <a:r>
              <a:rPr lang="zh-CN" altLang="en-US" dirty="0"/>
              <a:t>结果矩阵如下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DFC081E-F705-40F2-B6AF-270BBE78950C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3878688"/>
            <a:ext cx="3818149" cy="2989998"/>
            <a:chOff x="1179" y="669"/>
            <a:chExt cx="3363" cy="2580"/>
          </a:xfrm>
        </p:grpSpPr>
        <p:graphicFrame>
          <p:nvGraphicFramePr>
            <p:cNvPr id="6" name="Object 10">
              <a:extLst>
                <a:ext uri="{FF2B5EF4-FFF2-40B4-BE49-F238E27FC236}">
                  <a16:creationId xmlns:a16="http://schemas.microsoft.com/office/drawing/2014/main" id="{5CC0CDD0-0B5F-4B88-A2B4-27D232F494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759458"/>
                </p:ext>
              </p:extLst>
            </p:nvPr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0" imgH="1091880" progId="Equation.3">
                    <p:embed/>
                  </p:oleObj>
                </mc:Choice>
                <mc:Fallback>
                  <p:oleObj name="公式" r:id="rId2" imgW="1396800" imgH="1091880" progId="Equation.3">
                    <p:embed/>
                    <p:pic>
                      <p:nvPicPr>
                        <p:cNvPr id="6" name="Object 10">
                          <a:extLst>
                            <a:ext uri="{FF2B5EF4-FFF2-40B4-BE49-F238E27FC236}">
                              <a16:creationId xmlns:a16="http://schemas.microsoft.com/office/drawing/2014/main" id="{B5813339-8AED-4D0C-9A7F-E09C26D923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02AD1F8A-59C9-479A-81B8-CAE5D4D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669"/>
              <a:ext cx="3111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  6    7</a:t>
              </a:r>
              <a:endParaRPr lang="en-US" altLang="zh-CN" sz="23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8014C6D-33D8-454F-B96C-DD17A68D2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952"/>
              <a:ext cx="531" cy="2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 err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2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3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4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5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6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7</a:t>
              </a:r>
            </a:p>
          </p:txBody>
        </p:sp>
      </p:grpSp>
      <p:sp>
        <p:nvSpPr>
          <p:cNvPr id="9" name="Rectangle 10">
            <a:extLst>
              <a:ext uri="{FF2B5EF4-FFF2-40B4-BE49-F238E27FC236}">
                <a16:creationId xmlns:a16="http://schemas.microsoft.com/office/drawing/2014/main" id="{C5935411-A2EE-45BC-A3B3-1D73C402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428" y="5363572"/>
            <a:ext cx="3532043" cy="383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3BEA22E-4F8B-46DE-85BD-F2A60AB8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890" y="3935211"/>
            <a:ext cx="454039" cy="281563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7BCA80-6DE5-4B73-A51B-DF0E4691924D}"/>
              </a:ext>
            </a:extLst>
          </p:cNvPr>
          <p:cNvSpPr/>
          <p:nvPr/>
        </p:nvSpPr>
        <p:spPr bwMode="auto">
          <a:xfrm>
            <a:off x="5462899" y="5774472"/>
            <a:ext cx="3175546" cy="2775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2FC8CE-C450-414A-8DB9-BD3B0E0F9742}"/>
              </a:ext>
            </a:extLst>
          </p:cNvPr>
          <p:cNvSpPr txBox="1"/>
          <p:nvPr/>
        </p:nvSpPr>
        <p:spPr>
          <a:xfrm>
            <a:off x="8633471" y="5739184"/>
            <a:ext cx="4572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-3</a:t>
            </a:r>
            <a:endParaRPr lang="zh-CN" altLang="en-US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BC07FE-13C3-43F4-BC72-9965EB388AE2}"/>
              </a:ext>
            </a:extLst>
          </p:cNvPr>
          <p:cNvSpPr/>
          <p:nvPr/>
        </p:nvSpPr>
        <p:spPr bwMode="auto">
          <a:xfrm>
            <a:off x="6830569" y="6070266"/>
            <a:ext cx="428850" cy="361581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56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F6694752-3649-44A9-903F-3B345B44D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650610"/>
              </p:ext>
            </p:extLst>
          </p:nvPr>
        </p:nvGraphicFramePr>
        <p:xfrm>
          <a:off x="5412981" y="4240686"/>
          <a:ext cx="3265200" cy="26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6800" imgH="1091880" progId="Equation.3">
                  <p:embed/>
                </p:oleObj>
              </mc:Choice>
              <mc:Fallback>
                <p:oleObj name="公式" r:id="rId2" imgW="1396800" imgH="109188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0B46F4CB-18E4-4F92-ACE2-DEDAC38C9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2981" y="4240686"/>
                        <a:ext cx="3265200" cy="26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计算左子树根的代价下界</a:t>
            </a:r>
          </a:p>
          <a:p>
            <a:pPr lvl="1"/>
            <a:r>
              <a:rPr lang="zh-CN" altLang="en-US" dirty="0"/>
              <a:t>矩阵的第</a:t>
            </a:r>
            <a:r>
              <a:rPr lang="en-US" altLang="zh-CN" dirty="0"/>
              <a:t>5</a:t>
            </a:r>
            <a:r>
              <a:rPr lang="zh-CN" altLang="en-US" dirty="0"/>
              <a:t>行不包含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行元素减</a:t>
            </a:r>
            <a:r>
              <a:rPr lang="en-US" altLang="zh-CN" dirty="0"/>
              <a:t>3,  </a:t>
            </a:r>
            <a:r>
              <a:rPr lang="zh-CN" altLang="en-US" dirty="0"/>
              <a:t>左子树根代价下界为</a:t>
            </a:r>
            <a:r>
              <a:rPr lang="en-US" altLang="zh-CN" dirty="0"/>
              <a:t>: 96+3=99</a:t>
            </a:r>
          </a:p>
          <a:p>
            <a:pPr lvl="1"/>
            <a:r>
              <a:rPr lang="zh-CN" altLang="en-US" dirty="0"/>
              <a:t>结果矩阵如下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DFC081E-F705-40F2-B6AF-270BBE78950C}"/>
              </a:ext>
            </a:extLst>
          </p:cNvPr>
          <p:cNvGrpSpPr>
            <a:grpSpLocks/>
          </p:cNvGrpSpPr>
          <p:nvPr/>
        </p:nvGrpSpPr>
        <p:grpSpPr bwMode="auto">
          <a:xfrm>
            <a:off x="4860032" y="3878688"/>
            <a:ext cx="3778412" cy="2989998"/>
            <a:chOff x="1179" y="669"/>
            <a:chExt cx="3328" cy="2580"/>
          </a:xfrm>
        </p:grpSpPr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02AD1F8A-59C9-479A-81B8-CAE5D4D7B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6" y="669"/>
              <a:ext cx="3111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3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  6    7</a:t>
              </a:r>
              <a:endParaRPr lang="en-US" altLang="zh-CN" sz="23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8014C6D-33D8-454F-B96C-DD17A68D2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952"/>
              <a:ext cx="531" cy="2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 err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=1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2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3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4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5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6</a:t>
              </a:r>
            </a:p>
            <a:p>
              <a:r>
                <a:rPr lang="en-US" altLang="zh-CN" sz="2400" b="1" i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7</a:t>
              </a:r>
            </a:p>
          </p:txBody>
        </p:sp>
      </p:grpSp>
      <p:sp>
        <p:nvSpPr>
          <p:cNvPr id="9" name="Rectangle 10">
            <a:extLst>
              <a:ext uri="{FF2B5EF4-FFF2-40B4-BE49-F238E27FC236}">
                <a16:creationId xmlns:a16="http://schemas.microsoft.com/office/drawing/2014/main" id="{C5935411-A2EE-45BC-A3B3-1D73C402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428" y="5363572"/>
            <a:ext cx="3532043" cy="38336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3BEA22E-4F8B-46DE-85BD-F2A60AB89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890" y="3935211"/>
            <a:ext cx="454039" cy="281563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7BCA80-6DE5-4B73-A51B-DF0E4691924D}"/>
              </a:ext>
            </a:extLst>
          </p:cNvPr>
          <p:cNvSpPr/>
          <p:nvPr/>
        </p:nvSpPr>
        <p:spPr bwMode="auto">
          <a:xfrm>
            <a:off x="5462899" y="5774472"/>
            <a:ext cx="3175546" cy="27752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67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构造右子树根对应的代价矩阵 </a:t>
            </a:r>
          </a:p>
          <a:p>
            <a:pPr lvl="1"/>
            <a:r>
              <a:rPr lang="zh-CN" altLang="en-US" dirty="0"/>
              <a:t>右子节点为不包括边</a:t>
            </a:r>
            <a:r>
              <a:rPr lang="en-US" altLang="zh-CN" dirty="0"/>
              <a:t>(4, 6)</a:t>
            </a:r>
            <a:r>
              <a:rPr lang="zh-CN" altLang="en-US" dirty="0"/>
              <a:t>的所有解集合</a:t>
            </a:r>
            <a:r>
              <a:rPr lang="en-US" altLang="zh-CN" dirty="0"/>
              <a:t>, </a:t>
            </a:r>
            <a:r>
              <a:rPr lang="zh-CN" altLang="en-US" dirty="0"/>
              <a:t>只需要把 </a:t>
            </a:r>
            <a:r>
              <a:rPr lang="en-US" altLang="zh-CN" dirty="0"/>
              <a:t>C[4, 6]</a:t>
            </a:r>
            <a:r>
              <a:rPr lang="zh-CN" altLang="en-US" dirty="0"/>
              <a:t>设置为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  <a:endParaRPr lang="zh-CN" altLang="en-US" dirty="0"/>
          </a:p>
          <a:p>
            <a:pPr lvl="1"/>
            <a:r>
              <a:rPr lang="zh-CN" altLang="en-US" dirty="0"/>
              <a:t>结果矩阵如下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9A5F0F44-EC43-4A36-B1A4-E0224F42E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472426"/>
              </p:ext>
            </p:extLst>
          </p:nvPr>
        </p:nvGraphicFramePr>
        <p:xfrm>
          <a:off x="4644008" y="3436548"/>
          <a:ext cx="3979925" cy="3157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6800" imgH="1091880" progId="Equation.3">
                  <p:embed/>
                </p:oleObj>
              </mc:Choice>
              <mc:Fallback>
                <p:oleObj name="公式" r:id="rId2" imgW="1396800" imgH="1091880" progId="Equation.3">
                  <p:embed/>
                  <p:pic>
                    <p:nvPicPr>
                      <p:cNvPr id="791559" name="Object 7">
                        <a:extLst>
                          <a:ext uri="{FF2B5EF4-FFF2-40B4-BE49-F238E27FC236}">
                            <a16:creationId xmlns:a16="http://schemas.microsoft.com/office/drawing/2014/main" id="{9F123C7E-9BDF-408C-963A-B3DB6EAE4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436548"/>
                        <a:ext cx="3979925" cy="3157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738A3B4F-73EA-4729-952A-D24E0C705D63}"/>
              </a:ext>
            </a:extLst>
          </p:cNvPr>
          <p:cNvSpPr/>
          <p:nvPr/>
        </p:nvSpPr>
        <p:spPr bwMode="auto">
          <a:xfrm>
            <a:off x="7524328" y="4834411"/>
            <a:ext cx="428850" cy="361581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6BEE5B4-8185-44CE-9DF9-CDBB0CD7D3DD}"/>
              </a:ext>
            </a:extLst>
          </p:cNvPr>
          <p:cNvSpPr/>
          <p:nvPr/>
        </p:nvSpPr>
        <p:spPr bwMode="auto">
          <a:xfrm>
            <a:off x="4720586" y="4831905"/>
            <a:ext cx="3826768" cy="3615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40C059-9512-4836-9AFD-56EE798FA365}"/>
              </a:ext>
            </a:extLst>
          </p:cNvPr>
          <p:cNvSpPr txBox="1"/>
          <p:nvPr/>
        </p:nvSpPr>
        <p:spPr>
          <a:xfrm>
            <a:off x="8570760" y="4824154"/>
            <a:ext cx="537743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itchFamily="49" charset="-122"/>
              </a:rPr>
              <a:t>-32</a:t>
            </a:r>
            <a:endParaRPr lang="zh-CN" altLang="en-US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547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计算右子树根的代价下界</a:t>
            </a:r>
          </a:p>
          <a:p>
            <a:pPr lvl="1"/>
            <a:r>
              <a:rPr lang="zh-CN" altLang="en-US" dirty="0"/>
              <a:t>矩阵的第</a:t>
            </a:r>
            <a:r>
              <a:rPr lang="en-US" altLang="zh-CN" dirty="0"/>
              <a:t>4</a:t>
            </a:r>
            <a:r>
              <a:rPr lang="zh-CN" altLang="en-US" dirty="0"/>
              <a:t>行不包含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行元素减</a:t>
            </a:r>
            <a:r>
              <a:rPr lang="en-US" altLang="zh-CN" dirty="0"/>
              <a:t>32,  </a:t>
            </a:r>
            <a:r>
              <a:rPr lang="zh-CN" altLang="en-US" dirty="0"/>
              <a:t>右子树根代价下界为</a:t>
            </a:r>
            <a:r>
              <a:rPr lang="en-US" altLang="zh-CN" dirty="0"/>
              <a:t>: 96+32=128</a:t>
            </a:r>
          </a:p>
          <a:p>
            <a:pPr lvl="1"/>
            <a:r>
              <a:rPr lang="zh-CN" altLang="en-US" dirty="0"/>
              <a:t>结果矩阵如下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4090663-D0D1-465C-86A9-CC978A5EC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741342"/>
              </p:ext>
            </p:extLst>
          </p:nvPr>
        </p:nvGraphicFramePr>
        <p:xfrm>
          <a:off x="4644008" y="3438000"/>
          <a:ext cx="4004967" cy="31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96800" imgH="1091880" progId="Equation.3">
                  <p:embed/>
                </p:oleObj>
              </mc:Choice>
              <mc:Fallback>
                <p:oleObj name="公式" r:id="rId2" imgW="1396800" imgH="1091880" progId="Equation.3">
                  <p:embed/>
                  <p:pic>
                    <p:nvPicPr>
                      <p:cNvPr id="825350" name="Object 6">
                        <a:extLst>
                          <a:ext uri="{FF2B5EF4-FFF2-40B4-BE49-F238E27FC236}">
                            <a16:creationId xmlns:a16="http://schemas.microsoft.com/office/drawing/2014/main" id="{BFF53AAE-0B36-4CDF-B298-27E794C9A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438000"/>
                        <a:ext cx="4004967" cy="31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7436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14F8-4245-4DDE-B9BB-E066B519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4D6A-DA86-48B3-8D5B-2A970808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目前的树为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5C9FB3E-0013-45B8-9698-DE07EFAF34B5}"/>
              </a:ext>
            </a:extLst>
          </p:cNvPr>
          <p:cNvGrpSpPr>
            <a:grpSpLocks/>
          </p:cNvGrpSpPr>
          <p:nvPr/>
        </p:nvGrpSpPr>
        <p:grpSpPr bwMode="auto">
          <a:xfrm>
            <a:off x="1475656" y="1755141"/>
            <a:ext cx="6680201" cy="2665412"/>
            <a:chOff x="1108" y="1207"/>
            <a:chExt cx="4208" cy="1679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479D53E-45AE-49C1-B23C-19306B1D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570"/>
              <a:ext cx="1678" cy="40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+mn-lt"/>
                  <a:ea typeface="黑体" panose="02010609060101010101" pitchFamily="49" charset="-122"/>
                </a:rPr>
                <a:t>所有解的集合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B49A363A-62B2-43BC-8459-795F071EA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1207"/>
              <a:ext cx="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L.B=96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50C833F9-970F-4F88-8F08-7A86B4A03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387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800" b="1">
                  <a:latin typeface="+mn-lt"/>
                  <a:ea typeface="黑体" panose="02010609060101010101" pitchFamily="49" charset="-122"/>
                </a:rPr>
                <a:t>(4, 6)</a:t>
              </a:r>
              <a:r>
                <a:rPr kumimoji="1" lang="zh-CN" altLang="en-US" sz="2800" b="1">
                  <a:latin typeface="+mn-lt"/>
                  <a:ea typeface="黑体" panose="02010609060101010101" pitchFamily="49" charset="-122"/>
                </a:rPr>
                <a:t>的</a:t>
              </a:r>
            </a:p>
            <a:p>
              <a:pPr algn="ctr"/>
              <a:r>
                <a:rPr kumimoji="1" lang="zh-CN" altLang="en-US" sz="2800" b="1">
                  <a:latin typeface="+mn-lt"/>
                  <a:ea typeface="黑体" panose="02010609060101010101" pitchFamily="49" charset="-122"/>
                </a:rPr>
                <a:t>所有解集合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DE7F1D-273A-4751-A4FD-79E9EAA7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87"/>
              <a:ext cx="1497" cy="499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 dirty="0"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800" b="1" dirty="0">
                  <a:latin typeface="+mn-lt"/>
                  <a:ea typeface="黑体" panose="02010609060101010101" pitchFamily="49" charset="-122"/>
                </a:rPr>
                <a:t>(4, 6)</a:t>
              </a:r>
            </a:p>
            <a:p>
              <a:pPr algn="ctr"/>
              <a:r>
                <a:rPr kumimoji="1" lang="zh-CN" altLang="en-US" sz="2800" b="1" dirty="0">
                  <a:latin typeface="+mn-lt"/>
                  <a:ea typeface="黑体" panose="02010609060101010101" pitchFamily="49" charset="-122"/>
                </a:rPr>
                <a:t>的所有解集合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580C8083-4B7C-4DAA-8877-3F2E3091B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" y="1979"/>
              <a:ext cx="862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5565110-6A6C-456F-8BB4-0812BF6C9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1979"/>
              <a:ext cx="861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D1112B7-B1BF-41B6-82A9-E2747B83D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2069"/>
              <a:ext cx="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L.B=99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700A8C23-34A8-45D5-BEA6-7CF298B8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024"/>
              <a:ext cx="9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L.B=128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496859-ACD9-4514-8A37-3869A3B00372}"/>
              </a:ext>
            </a:extLst>
          </p:cNvPr>
          <p:cNvGrpSpPr>
            <a:grpSpLocks/>
          </p:cNvGrpSpPr>
          <p:nvPr/>
        </p:nvGrpSpPr>
        <p:grpSpPr bwMode="auto">
          <a:xfrm>
            <a:off x="1404219" y="4420553"/>
            <a:ext cx="6840537" cy="1584325"/>
            <a:chOff x="1063" y="2886"/>
            <a:chExt cx="4309" cy="99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4279F41-D03D-4491-B145-41B6C13AB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23" name="Line 16">
                <a:extLst>
                  <a:ext uri="{FF2B5EF4-FFF2-40B4-BE49-F238E27FC236}">
                    <a16:creationId xmlns:a16="http://schemas.microsoft.com/office/drawing/2014/main" id="{E4522195-7104-41FD-B0A2-9A5A33C50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3" y="2886"/>
                <a:ext cx="680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1321E5E6-9D55-4327-B88B-0D38BAC4D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2886"/>
                <a:ext cx="544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7B7A8F51-0DE7-4575-9D04-B4B20D2BF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3884"/>
                <a:ext cx="190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AE065B9D-11C0-440A-953F-B5B484220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D467F502-A276-4123-AE7C-55458CE78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3" y="2886"/>
                <a:ext cx="680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08E897BE-9B1D-42BB-B255-33B3DE516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2886"/>
                <a:ext cx="544" cy="99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F536FB63-0788-4F07-8495-EF056BC14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3" y="3884"/>
                <a:ext cx="190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B57759FB-CFF7-4B95-8660-16FA7C18D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3133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+mn-lt"/>
                  <a:ea typeface="黑体" panose="02010609060101010101" pitchFamily="49" charset="-122"/>
                </a:rPr>
                <a:t>左子树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570FA87B-1B69-464E-B4A8-9E73939DA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3158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+mn-lt"/>
                  <a:ea typeface="黑体" panose="02010609060101010101" pitchFamily="49" charset="-122"/>
                </a:rPr>
                <a:t>右子树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69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>
            <a:extLst>
              <a:ext uri="{FF2B5EF4-FFF2-40B4-BE49-F238E27FC236}">
                <a16:creationId xmlns:a16="http://schemas.microsoft.com/office/drawing/2014/main" id="{C724CA07-2F78-460A-B8C9-242CC913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4926" y="433517"/>
            <a:ext cx="990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L.B=96</a:t>
            </a:r>
          </a:p>
        </p:txBody>
      </p:sp>
      <p:grpSp>
        <p:nvGrpSpPr>
          <p:cNvPr id="6" name="Group 66">
            <a:extLst>
              <a:ext uri="{FF2B5EF4-FFF2-40B4-BE49-F238E27FC236}">
                <a16:creationId xmlns:a16="http://schemas.microsoft.com/office/drawing/2014/main" id="{38C9214C-A1D7-4014-A0BA-6AA05C5D3305}"/>
              </a:ext>
            </a:extLst>
          </p:cNvPr>
          <p:cNvGrpSpPr>
            <a:grpSpLocks/>
          </p:cNvGrpSpPr>
          <p:nvPr/>
        </p:nvGrpSpPr>
        <p:grpSpPr bwMode="auto">
          <a:xfrm>
            <a:off x="321308" y="836711"/>
            <a:ext cx="6921902" cy="1705648"/>
            <a:chOff x="604" y="82"/>
            <a:chExt cx="5744" cy="1529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AA12C09-570B-4BB5-8E93-A1764ED6D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82"/>
              <a:ext cx="1315" cy="31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所有解集合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BCA691-A240-48BD-99EC-5270A6CC8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718"/>
              <a:ext cx="1315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  <a:endPara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2E3CBB-4BE0-4285-A2B8-751FF81B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717"/>
              <a:ext cx="1497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(4, 6)</a:t>
              </a:r>
              <a:endPara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CFFD2AE4-C370-4E7B-90EC-22F58CE06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717"/>
              <a:ext cx="825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L.B=99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F3FF530C-39BA-48A8-9B65-623F6A83F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7" y="708"/>
              <a:ext cx="931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L.B=128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A202CF0D-CD90-4276-97F9-BF7DC651D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261"/>
              <a:ext cx="1315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包括边</a:t>
              </a:r>
              <a:r>
                <a:rPr kumimoji="1" lang="en-US" altLang="zh-CN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(3, 5)</a:t>
              </a:r>
              <a:endPara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BC3FAB05-3A6B-438F-8415-AAF86EE5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1261"/>
              <a:ext cx="1406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不包括边</a:t>
              </a:r>
              <a:r>
                <a:rPr kumimoji="1" lang="en-US" altLang="zh-CN" sz="2000" b="1">
                  <a:solidFill>
                    <a:srgbClr val="663300"/>
                  </a:solidFill>
                  <a:latin typeface="+mn-lt"/>
                  <a:ea typeface="黑体" panose="02010609060101010101" pitchFamily="49" charset="-122"/>
                </a:rPr>
                <a:t>(3,5)</a:t>
              </a:r>
              <a:endPara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E5E22369-F144-44B8-9548-FE0721F75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1" y="400"/>
              <a:ext cx="998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FF629C12-979E-4922-9EAC-A5865E5AF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400"/>
              <a:ext cx="1089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23B68BB1-F317-4EAE-805B-821254172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1025"/>
              <a:ext cx="0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7922B2A6-31DD-4AE4-A295-4D75AEEFD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5"/>
              <a:ext cx="1315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D117B13C-3F0E-4EC1-B546-B2EE3EEA3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" y="1252"/>
              <a:ext cx="825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L.B=99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F512CED9-F0C2-47A7-A7EA-1A5AA4F6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" y="1252"/>
              <a:ext cx="920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+mn-lt"/>
                  <a:ea typeface="黑体" panose="02010609060101010101" pitchFamily="49" charset="-122"/>
                </a:rPr>
                <a:t>L.B=117</a:t>
              </a:r>
            </a:p>
          </p:txBody>
        </p:sp>
      </p:grpSp>
      <p:sp>
        <p:nvSpPr>
          <p:cNvPr id="20" name="Rectangle 35">
            <a:extLst>
              <a:ext uri="{FF2B5EF4-FFF2-40B4-BE49-F238E27FC236}">
                <a16:creationId xmlns:a16="http://schemas.microsoft.com/office/drawing/2014/main" id="{BD2F31AD-A793-496A-8044-BFD079B5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3000764"/>
            <a:ext cx="1584663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(2, 1)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4E12E362-9874-4736-8509-C237FA7F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3000764"/>
            <a:ext cx="1700349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(2, 1)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2" name="Line 37">
            <a:extLst>
              <a:ext uri="{FF2B5EF4-FFF2-40B4-BE49-F238E27FC236}">
                <a16:creationId xmlns:a16="http://schemas.microsoft.com/office/drawing/2014/main" id="{D27D54FF-C704-43AE-9D3F-FA6B38ED6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2604874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A52AB3A4-D5ED-4EBF-BE73-BF1E559B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2583637"/>
            <a:ext cx="1584663" cy="25322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4" name="Text Box 39">
            <a:extLst>
              <a:ext uri="{FF2B5EF4-FFF2-40B4-BE49-F238E27FC236}">
                <a16:creationId xmlns:a16="http://schemas.microsoft.com/office/drawing/2014/main" id="{AAD3BE76-BA0A-415F-82FB-D23BA92A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3" y="3007072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L.B=112</a:t>
            </a: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CC09B9A4-5002-4527-982F-0BA478ECD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2" y="2991197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L.B=125</a:t>
            </a:r>
          </a:p>
        </p:txBody>
      </p:sp>
      <p:sp>
        <p:nvSpPr>
          <p:cNvPr id="26" name="Rectangle 41">
            <a:extLst>
              <a:ext uri="{FF2B5EF4-FFF2-40B4-BE49-F238E27FC236}">
                <a16:creationId xmlns:a16="http://schemas.microsoft.com/office/drawing/2014/main" id="{1B87A48D-6DE8-4527-A39A-3ABE3965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3850077"/>
            <a:ext cx="1584663" cy="35362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(1, 4)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7" name="Rectangle 42">
            <a:extLst>
              <a:ext uri="{FF2B5EF4-FFF2-40B4-BE49-F238E27FC236}">
                <a16:creationId xmlns:a16="http://schemas.microsoft.com/office/drawing/2014/main" id="{E3148AA4-55F5-4137-977F-C1CBA9FB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3850077"/>
            <a:ext cx="1700349" cy="35362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(1, 4)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5296F88D-4631-49AD-8D98-067C662BD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3454187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" name="Line 44">
            <a:extLst>
              <a:ext uri="{FF2B5EF4-FFF2-40B4-BE49-F238E27FC236}">
                <a16:creationId xmlns:a16="http://schemas.microsoft.com/office/drawing/2014/main" id="{9246D3C5-A0C3-4182-8CBB-F2837C5CE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3432949"/>
            <a:ext cx="1584663" cy="2532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0" name="Text Box 45">
            <a:extLst>
              <a:ext uri="{FF2B5EF4-FFF2-40B4-BE49-F238E27FC236}">
                <a16:creationId xmlns:a16="http://schemas.microsoft.com/office/drawing/2014/main" id="{B523057A-1639-431B-A793-4AECFC070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3840509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L.B=126</a:t>
            </a:r>
          </a:p>
        </p:txBody>
      </p:sp>
      <p:sp>
        <p:nvSpPr>
          <p:cNvPr id="31" name="Text Box 46">
            <a:extLst>
              <a:ext uri="{FF2B5EF4-FFF2-40B4-BE49-F238E27FC236}">
                <a16:creationId xmlns:a16="http://schemas.microsoft.com/office/drawing/2014/main" id="{29441B32-F354-451E-BAB4-DF529B3D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2" y="3840509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L.B=153</a:t>
            </a:r>
          </a:p>
        </p:txBody>
      </p:sp>
      <p:sp>
        <p:nvSpPr>
          <p:cNvPr id="32" name="Rectangle 47">
            <a:extLst>
              <a:ext uri="{FF2B5EF4-FFF2-40B4-BE49-F238E27FC236}">
                <a16:creationId xmlns:a16="http://schemas.microsoft.com/office/drawing/2014/main" id="{27556B11-7B14-4462-8B44-25B66418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4658114"/>
            <a:ext cx="1584663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(6, 7)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" name="Rectangle 48">
            <a:extLst>
              <a:ext uri="{FF2B5EF4-FFF2-40B4-BE49-F238E27FC236}">
                <a16:creationId xmlns:a16="http://schemas.microsoft.com/office/drawing/2014/main" id="{FB2CA767-066B-42BF-AC1C-E22D35C9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4658114"/>
            <a:ext cx="1700349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(6, 7)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4" name="Line 49">
            <a:extLst>
              <a:ext uri="{FF2B5EF4-FFF2-40B4-BE49-F238E27FC236}">
                <a16:creationId xmlns:a16="http://schemas.microsoft.com/office/drawing/2014/main" id="{C53E04FE-EC03-400C-8571-7AC1EEDAE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4262224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5" name="Line 50">
            <a:extLst>
              <a:ext uri="{FF2B5EF4-FFF2-40B4-BE49-F238E27FC236}">
                <a16:creationId xmlns:a16="http://schemas.microsoft.com/office/drawing/2014/main" id="{463771A6-AA37-47FE-AD53-26A0997F3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4240987"/>
            <a:ext cx="1584663" cy="25322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61C5E3B6-083D-469D-B521-618FC5DCE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4648547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L.B=126</a:t>
            </a:r>
          </a:p>
        </p:txBody>
      </p:sp>
      <p:sp>
        <p:nvSpPr>
          <p:cNvPr id="37" name="Text Box 52">
            <a:extLst>
              <a:ext uri="{FF2B5EF4-FFF2-40B4-BE49-F238E27FC236}">
                <a16:creationId xmlns:a16="http://schemas.microsoft.com/office/drawing/2014/main" id="{4D2F3C1D-0D0A-4C3C-8C53-E18D31673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2" y="4648547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L.B=134</a:t>
            </a:r>
          </a:p>
        </p:txBody>
      </p:sp>
      <p:sp>
        <p:nvSpPr>
          <p:cNvPr id="38" name="Rectangle 53">
            <a:extLst>
              <a:ext uri="{FF2B5EF4-FFF2-40B4-BE49-F238E27FC236}">
                <a16:creationId xmlns:a16="http://schemas.microsoft.com/office/drawing/2014/main" id="{33EB93D8-8350-405A-B9FB-2A0EE5E0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5521714"/>
            <a:ext cx="1584663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(5, 2)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9" name="Rectangle 54">
            <a:extLst>
              <a:ext uri="{FF2B5EF4-FFF2-40B4-BE49-F238E27FC236}">
                <a16:creationId xmlns:a16="http://schemas.microsoft.com/office/drawing/2014/main" id="{DE3FAC92-B2F2-4B55-9BB2-0591C2E75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5521714"/>
            <a:ext cx="1700349" cy="353624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(5, 2)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0" name="Line 55">
            <a:extLst>
              <a:ext uri="{FF2B5EF4-FFF2-40B4-BE49-F238E27FC236}">
                <a16:creationId xmlns:a16="http://schemas.microsoft.com/office/drawing/2014/main" id="{F4E67B3F-08F0-4A27-AED2-C20CBC0DF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5125824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1" name="Line 56">
            <a:extLst>
              <a:ext uri="{FF2B5EF4-FFF2-40B4-BE49-F238E27FC236}">
                <a16:creationId xmlns:a16="http://schemas.microsoft.com/office/drawing/2014/main" id="{504D72BB-8F7D-45B7-88BF-C955F4253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5104587"/>
            <a:ext cx="1584663" cy="253226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2" name="Text Box 57">
            <a:extLst>
              <a:ext uri="{FF2B5EF4-FFF2-40B4-BE49-F238E27FC236}">
                <a16:creationId xmlns:a16="http://schemas.microsoft.com/office/drawing/2014/main" id="{3B29DE88-F7E2-4427-802E-667E4923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5512147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L.B=126</a:t>
            </a:r>
          </a:p>
        </p:txBody>
      </p:sp>
      <p:sp>
        <p:nvSpPr>
          <p:cNvPr id="43" name="Text Box 58">
            <a:extLst>
              <a:ext uri="{FF2B5EF4-FFF2-40B4-BE49-F238E27FC236}">
                <a16:creationId xmlns:a16="http://schemas.microsoft.com/office/drawing/2014/main" id="{D0785001-0EEE-4555-AE9B-D05FC1119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0" y="5547072"/>
            <a:ext cx="11255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空集合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F0CEE142-D1E0-4592-9827-3992D8EFC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38" y="6386902"/>
            <a:ext cx="1584663" cy="35362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(7, 3)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CD01DF96-EC3C-429F-B2B7-10F29251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226" y="6386902"/>
            <a:ext cx="1700349" cy="35362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不包括边</a:t>
            </a:r>
            <a:r>
              <a:rPr kumimoji="1" lang="en-US" altLang="zh-CN" sz="2000" b="1">
                <a:solidFill>
                  <a:srgbClr val="663300"/>
                </a:solidFill>
                <a:latin typeface="+mn-lt"/>
                <a:ea typeface="黑体" panose="02010609060101010101" pitchFamily="49" charset="-122"/>
              </a:rPr>
              <a:t>(7, 3)</a:t>
            </a:r>
            <a:endParaRPr kumimoji="1" lang="zh-CN" altLang="en-US" sz="2000" b="1">
              <a:solidFill>
                <a:srgbClr val="6633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6" name="Line 61">
            <a:extLst>
              <a:ext uri="{FF2B5EF4-FFF2-40B4-BE49-F238E27FC236}">
                <a16:creationId xmlns:a16="http://schemas.microsoft.com/office/drawing/2014/main" id="{A3F3BDDB-43DA-4C18-B185-A33D50A63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7301" y="5991012"/>
            <a:ext cx="0" cy="3034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7" name="Line 62">
            <a:extLst>
              <a:ext uri="{FF2B5EF4-FFF2-40B4-BE49-F238E27FC236}">
                <a16:creationId xmlns:a16="http://schemas.microsoft.com/office/drawing/2014/main" id="{85175F53-7B96-4433-9B9D-0616DC723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63" y="5969774"/>
            <a:ext cx="1584663" cy="2532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8" name="Text Box 63">
            <a:extLst>
              <a:ext uri="{FF2B5EF4-FFF2-40B4-BE49-F238E27FC236}">
                <a16:creationId xmlns:a16="http://schemas.microsoft.com/office/drawing/2014/main" id="{C5737736-E732-4C46-A020-9AF37A877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6377334"/>
            <a:ext cx="11255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L.B=126</a:t>
            </a:r>
          </a:p>
        </p:txBody>
      </p:sp>
      <p:sp>
        <p:nvSpPr>
          <p:cNvPr id="49" name="Text Box 64">
            <a:extLst>
              <a:ext uri="{FF2B5EF4-FFF2-40B4-BE49-F238E27FC236}">
                <a16:creationId xmlns:a16="http://schemas.microsoft.com/office/drawing/2014/main" id="{7E7AEF42-BDF5-49C5-9CD6-8F9D67011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751" y="6412259"/>
            <a:ext cx="11255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空集合</a:t>
            </a:r>
          </a:p>
        </p:txBody>
      </p:sp>
      <p:sp>
        <p:nvSpPr>
          <p:cNvPr id="50" name="AutoShape 65">
            <a:extLst>
              <a:ext uri="{FF2B5EF4-FFF2-40B4-BE49-F238E27FC236}">
                <a16:creationId xmlns:a16="http://schemas.microsoft.com/office/drawing/2014/main" id="{4AC0DBA7-7EFB-44EF-81EF-180CC4914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055" y="4959154"/>
            <a:ext cx="2367047" cy="1266129"/>
          </a:xfrm>
          <a:prstGeom prst="wedgeRoundRectCallout">
            <a:avLst>
              <a:gd name="adj1" fmla="val -83315"/>
              <a:gd name="adj2" fmla="val 58898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:1-4-6-7-3-5-2-1</a:t>
            </a:r>
          </a:p>
          <a:p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代价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: 126</a:t>
            </a:r>
          </a:p>
          <a:p>
            <a:r>
              <a:rPr lang="zh-CN" alt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优化解代价的上界</a:t>
            </a:r>
          </a:p>
          <a:p>
            <a:endParaRPr lang="zh-CN" altLang="en-US" sz="2000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1" name="Rectangle 67">
            <a:extLst>
              <a:ext uri="{FF2B5EF4-FFF2-40B4-BE49-F238E27FC236}">
                <a16:creationId xmlns:a16="http://schemas.microsoft.com/office/drawing/2014/main" id="{34A53DED-A409-4676-A0BA-BCC81CFE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371" y="1846114"/>
            <a:ext cx="2952413" cy="1164615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由于右子树代价</a:t>
            </a: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下界</a:t>
            </a:r>
            <a:r>
              <a:rPr lang="en-US" altLang="zh-CN" sz="2000" b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=128&gt;126</a:t>
            </a:r>
            <a:endParaRPr lang="en-US" altLang="zh-CN" sz="2000" b="1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停止扩展</a:t>
            </a:r>
          </a:p>
        </p:txBody>
      </p:sp>
    </p:spTree>
    <p:extLst>
      <p:ext uri="{BB962C8B-B14F-4D97-AF65-F5344CB8AC3E}">
        <p14:creationId xmlns:p14="http://schemas.microsoft.com/office/powerpoint/2010/main" val="28603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  <p:bldP spid="25" grpId="0"/>
      <p:bldP spid="26" grpId="0" animBg="1"/>
      <p:bldP spid="27" grpId="0" animBg="1"/>
      <p:bldP spid="30" grpId="0"/>
      <p:bldP spid="31" grpId="0"/>
      <p:bldP spid="32" grpId="0" animBg="1"/>
      <p:bldP spid="33" grpId="0" animBg="1"/>
      <p:bldP spid="36" grpId="0"/>
      <p:bldP spid="37" grpId="0"/>
      <p:bldP spid="38" grpId="0" animBg="1"/>
      <p:bldP spid="39" grpId="0" animBg="1"/>
      <p:bldP spid="42" grpId="0"/>
      <p:bldP spid="43" grpId="0"/>
      <p:bldP spid="44" grpId="0" animBg="1"/>
      <p:bldP spid="45" grpId="0" animBg="1"/>
      <p:bldP spid="48" grpId="0"/>
      <p:bldP spid="49" grpId="0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把问题表示为树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通过不断地为赋值集合分类来建立树</a:t>
            </a: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949D91D4-B677-4C4C-B5D1-EB15D084F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663" y="2547938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87617084-6658-4D7C-830D-C0AF7F29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101" y="3556000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7" name="Oval 19">
            <a:extLst>
              <a:ext uri="{FF2B5EF4-FFF2-40B4-BE49-F238E27FC236}">
                <a16:creationId xmlns:a16="http://schemas.microsoft.com/office/drawing/2014/main" id="{E6354C9F-26C9-4931-A780-318D1CA6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63" y="6003925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B8FB2FE-1A6E-4D81-A9ED-0CB37D02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426" y="6003925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2E409F2B-470B-4ACC-AB31-EF12BAF3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926" y="6002338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0" name="Oval 22">
            <a:extLst>
              <a:ext uri="{FF2B5EF4-FFF2-40B4-BE49-F238E27FC236}">
                <a16:creationId xmlns:a16="http://schemas.microsoft.com/office/drawing/2014/main" id="{3252B405-B813-4FE1-B73C-E482D05A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888" y="6002338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7874B5C6-1394-4B67-9813-A4B017A70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413" y="6003925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C0214203-7687-43E4-B70B-AF190E2D5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376" y="6002338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8BB4742E-3B68-4936-AE78-1E42C47C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963" y="6002338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23F01461-8754-411A-975C-1406BDBB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88" y="6002338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11C48F72-5E20-4D8C-9BE4-737BD8AD8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9438" y="2835275"/>
            <a:ext cx="1800225" cy="7921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AE409368-7FA5-46C6-A3D0-103A5DDF3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026" y="2835275"/>
            <a:ext cx="2016125" cy="8636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50B6DF1C-DDD1-4E39-A5D8-A2A0A676C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5476" y="3843338"/>
            <a:ext cx="936625" cy="10080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4509A4E6-1992-425B-ACD8-EDB4891A7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876" y="3843338"/>
            <a:ext cx="792162" cy="10080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E0A59B9F-48A8-4277-AA06-F9683DAD4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9526" y="3914775"/>
            <a:ext cx="936625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103B6E50-EDA7-4E68-879F-09191954B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051" y="3914775"/>
            <a:ext cx="1008062" cy="7921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10A7FB9C-BE20-4A38-AE8F-48A1FE6B9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126" y="3627438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79FFBE8D-4B61-4BD2-B68D-293CAF43E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776" y="5067300"/>
            <a:ext cx="431800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3" name="Line 34">
            <a:extLst>
              <a:ext uri="{FF2B5EF4-FFF2-40B4-BE49-F238E27FC236}">
                <a16:creationId xmlns:a16="http://schemas.microsoft.com/office/drawing/2014/main" id="{966C085D-AC35-440C-A0B3-783590A3D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5476" y="5067300"/>
            <a:ext cx="360362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22EDD0C5-CB7C-4BD2-B03B-B1020795F4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6776" y="5067300"/>
            <a:ext cx="504825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5" name="Line 36">
            <a:extLst>
              <a:ext uri="{FF2B5EF4-FFF2-40B4-BE49-F238E27FC236}">
                <a16:creationId xmlns:a16="http://schemas.microsoft.com/office/drawing/2014/main" id="{7C6143ED-7214-4820-A544-FC051D9FE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7501" y="5067300"/>
            <a:ext cx="431800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6" name="Line 37">
            <a:extLst>
              <a:ext uri="{FF2B5EF4-FFF2-40B4-BE49-F238E27FC236}">
                <a16:creationId xmlns:a16="http://schemas.microsoft.com/office/drawing/2014/main" id="{02473A66-C15D-4CEB-9C17-DDFF857450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1826" y="5067300"/>
            <a:ext cx="431800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B852037D-F0E8-4260-9295-C83121BA3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9526" y="5067300"/>
            <a:ext cx="504825" cy="9366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8" name="Line 39">
            <a:extLst>
              <a:ext uri="{FF2B5EF4-FFF2-40B4-BE49-F238E27FC236}">
                <a16:creationId xmlns:a16="http://schemas.microsoft.com/office/drawing/2014/main" id="{0081E8A4-580F-44AD-BA15-87EE7ED60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8313" y="4994275"/>
            <a:ext cx="360363" cy="1081088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29" name="Line 40">
            <a:extLst>
              <a:ext uri="{FF2B5EF4-FFF2-40B4-BE49-F238E27FC236}">
                <a16:creationId xmlns:a16="http://schemas.microsoft.com/office/drawing/2014/main" id="{765742A1-6451-4FDF-9A36-9A4FA35DD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4576" y="4994275"/>
            <a:ext cx="576262" cy="100965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lt"/>
            </a:endParaRPr>
          </a:p>
        </p:txBody>
      </p:sp>
      <p:sp>
        <p:nvSpPr>
          <p:cNvPr id="30" name="Oval 18">
            <a:extLst>
              <a:ext uri="{FF2B5EF4-FFF2-40B4-BE49-F238E27FC236}">
                <a16:creationId xmlns:a16="http://schemas.microsoft.com/office/drawing/2014/main" id="{73CC1C81-2736-4B3D-8E21-C2F92277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51" y="4708525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5CF6B475-1BE7-4264-A1E7-CF5DBB4F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188" y="47799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3EDEA31B-3EB1-44E7-845F-BBD8AF0B1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163" y="47799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510E7E51-05EF-4DF4-AF15-78491D20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51" y="47799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i="1">
              <a:latin typeface="+mn-lt"/>
            </a:endParaRP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592C99BA-FE62-4082-A6FD-961E237B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133" y="27622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5B0286E7-BE43-454A-9333-DC3650D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038" y="2744924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1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E8DD9176-D73B-421F-BE6F-33208E41B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925" y="3933056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37" name="Text Box 44">
            <a:extLst>
              <a:ext uri="{FF2B5EF4-FFF2-40B4-BE49-F238E27FC236}">
                <a16:creationId xmlns:a16="http://schemas.microsoft.com/office/drawing/2014/main" id="{6913850B-215B-4A5C-9622-6560AE92B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292" y="3914775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38" name="Text Box 45">
            <a:extLst>
              <a:ext uri="{FF2B5EF4-FFF2-40B4-BE49-F238E27FC236}">
                <a16:creationId xmlns:a16="http://schemas.microsoft.com/office/drawing/2014/main" id="{9A6A70E2-D93B-47B1-8EE0-42904C900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6433" y="3914775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39" name="Text Box 46">
            <a:extLst>
              <a:ext uri="{FF2B5EF4-FFF2-40B4-BE49-F238E27FC236}">
                <a16:creationId xmlns:a16="http://schemas.microsoft.com/office/drawing/2014/main" id="{EAC3AE9A-64E7-4BDB-984A-42AF2D71D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801" y="3914775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2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40" name="Text Box 47">
            <a:extLst>
              <a:ext uri="{FF2B5EF4-FFF2-40B4-BE49-F238E27FC236}">
                <a16:creationId xmlns:a16="http://schemas.microsoft.com/office/drawing/2014/main" id="{24A8AB4C-77EB-4D07-A6DC-FB9DCEB3A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29" y="5138738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41" name="Text Box 48">
            <a:extLst>
              <a:ext uri="{FF2B5EF4-FFF2-40B4-BE49-F238E27FC236}">
                <a16:creationId xmlns:a16="http://schemas.microsoft.com/office/drawing/2014/main" id="{5152536D-7B4C-43F4-B2B5-04552B6A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073" y="5138738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42" name="Text Box 49">
            <a:extLst>
              <a:ext uri="{FF2B5EF4-FFF2-40B4-BE49-F238E27FC236}">
                <a16:creationId xmlns:a16="http://schemas.microsoft.com/office/drawing/2014/main" id="{068685DE-2C81-4941-8249-19B5DBA4D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321" y="5138738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43" name="Text Box 50">
            <a:extLst>
              <a:ext uri="{FF2B5EF4-FFF2-40B4-BE49-F238E27FC236}">
                <a16:creationId xmlns:a16="http://schemas.microsoft.com/office/drawing/2014/main" id="{021FD0CB-9014-438B-AA95-86919F32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585" y="5138738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=1</a:t>
            </a:r>
          </a:p>
        </p:txBody>
      </p:sp>
      <p:sp>
        <p:nvSpPr>
          <p:cNvPr id="44" name="Text Box 51">
            <a:extLst>
              <a:ext uri="{FF2B5EF4-FFF2-40B4-BE49-F238E27FC236}">
                <a16:creationId xmlns:a16="http://schemas.microsoft.com/office/drawing/2014/main" id="{87ED0119-1832-4DAB-97B8-7D1B9AC2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176" y="51244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45" name="Text Box 52">
            <a:extLst>
              <a:ext uri="{FF2B5EF4-FFF2-40B4-BE49-F238E27FC236}">
                <a16:creationId xmlns:a16="http://schemas.microsoft.com/office/drawing/2014/main" id="{38C172E7-CB97-4D81-A334-B677915A8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988" y="51244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46" name="Text Box 53">
            <a:extLst>
              <a:ext uri="{FF2B5EF4-FFF2-40B4-BE49-F238E27FC236}">
                <a16:creationId xmlns:a16="http://schemas.microsoft.com/office/drawing/2014/main" id="{8DEE5FB4-CEB0-4489-B2AF-DB30408EE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226" y="51244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  <p:sp>
        <p:nvSpPr>
          <p:cNvPr id="47" name="Text Box 54">
            <a:extLst>
              <a:ext uri="{FF2B5EF4-FFF2-40B4-BE49-F238E27FC236}">
                <a16:creationId xmlns:a16="http://schemas.microsoft.com/office/drawing/2014/main" id="{C7E49E53-6384-4F1D-ABAC-CED66786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913" y="5124450"/>
            <a:ext cx="769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x</a:t>
            </a:r>
            <a:r>
              <a:rPr lang="en-US" altLang="zh-CN" sz="24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3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703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913ED-231D-42EA-B3C8-7738C018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8D3FF-80A3-4D60-BC07-A5D5C48C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en-US" altLang="zh-CN" dirty="0"/>
              <a:t>(1). </a:t>
            </a:r>
            <a:r>
              <a:rPr lang="zh-CN" altLang="en-US" dirty="0"/>
              <a:t>使用</a:t>
            </a:r>
            <a:r>
              <a:rPr lang="en-US" altLang="zh-CN" dirty="0"/>
              <a:t>Best-first</a:t>
            </a:r>
            <a:r>
              <a:rPr lang="zh-CN" altLang="en-US" dirty="0"/>
              <a:t>策略搜索树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(2). </a:t>
            </a:r>
            <a:r>
              <a:rPr lang="zh-CN" altLang="en-US" dirty="0"/>
              <a:t>节点</a:t>
            </a:r>
            <a:r>
              <a:rPr lang="en-US" altLang="zh-CN" dirty="0"/>
              <a:t>n</a:t>
            </a:r>
            <a:r>
              <a:rPr lang="zh-CN" altLang="en-US" dirty="0"/>
              <a:t>的代价函数为</a:t>
            </a:r>
            <a:r>
              <a:rPr lang="en-US" altLang="zh-CN" dirty="0"/>
              <a:t>f(n)=g(n)+h(n), g(n)</a:t>
            </a:r>
            <a:r>
              <a:rPr lang="zh-CN" altLang="en-US" dirty="0"/>
              <a:t>是</a:t>
            </a:r>
          </a:p>
          <a:p>
            <a:pPr lvl="1"/>
            <a:r>
              <a:rPr lang="zh-CN" altLang="en-US" dirty="0"/>
              <a:t>       从根到</a:t>
            </a:r>
            <a:r>
              <a:rPr lang="en-US" altLang="zh-CN" dirty="0"/>
              <a:t>n</a:t>
            </a:r>
            <a:r>
              <a:rPr lang="zh-CN" altLang="en-US" dirty="0"/>
              <a:t>的路径代价</a:t>
            </a:r>
            <a:r>
              <a:rPr lang="en-US" altLang="zh-CN" dirty="0"/>
              <a:t>,  h(n)</a:t>
            </a:r>
            <a:r>
              <a:rPr lang="zh-CN" altLang="en-US" dirty="0"/>
              <a:t>是从</a:t>
            </a:r>
            <a:r>
              <a:rPr lang="en-US" altLang="zh-CN" dirty="0"/>
              <a:t>n</a:t>
            </a:r>
            <a:r>
              <a:rPr lang="zh-CN" altLang="en-US" dirty="0"/>
              <a:t>到某个目</a:t>
            </a:r>
          </a:p>
          <a:p>
            <a:pPr lvl="1"/>
            <a:r>
              <a:rPr lang="zh-CN" altLang="en-US" dirty="0"/>
              <a:t>       标节点的优化路径代价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(3). </a:t>
            </a:r>
            <a:r>
              <a:rPr lang="zh-CN" altLang="en-US" dirty="0"/>
              <a:t>对于所有</a:t>
            </a:r>
            <a:r>
              <a:rPr lang="en-US" altLang="zh-CN" dirty="0"/>
              <a:t>n, h(n)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28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h*(n);</a:t>
            </a:r>
          </a:p>
          <a:p>
            <a:pPr lvl="1"/>
            <a:r>
              <a:rPr lang="en-US" altLang="zh-CN" dirty="0"/>
              <a:t>(4). </a:t>
            </a:r>
            <a:r>
              <a:rPr lang="zh-CN" altLang="en-US" dirty="0"/>
              <a:t>当选择到的节点是目标节点时</a:t>
            </a:r>
            <a:r>
              <a:rPr lang="en-US" altLang="zh-CN" dirty="0"/>
              <a:t>, </a:t>
            </a:r>
            <a:r>
              <a:rPr lang="zh-CN" altLang="en-US" dirty="0"/>
              <a:t>算法停止</a:t>
            </a:r>
            <a:r>
              <a:rPr lang="en-US" altLang="zh-CN" dirty="0"/>
              <a:t>, </a:t>
            </a:r>
          </a:p>
          <a:p>
            <a:pPr lvl="1"/>
            <a:r>
              <a:rPr lang="en-US" altLang="zh-CN" dirty="0"/>
              <a:t>       </a:t>
            </a:r>
            <a:r>
              <a:rPr lang="zh-CN" altLang="en-US" dirty="0"/>
              <a:t>返回一个优化解</a:t>
            </a:r>
            <a:r>
              <a:rPr lang="en-US" altLang="zh-CN" dirty="0"/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8D35A-2EC7-453E-A496-886DDD37D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959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F2F7A-DBBD-4968-A8C8-ACDFDA3C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E86D4-49E1-45B8-B52E-35D15D4E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算法关键：代价函数</a:t>
            </a:r>
          </a:p>
          <a:p>
            <a:pPr lvl="1"/>
            <a:r>
              <a:rPr lang="zh-CN" altLang="en-US" dirty="0"/>
              <a:t> 对于任意节点</a:t>
            </a:r>
            <a:r>
              <a:rPr lang="en-US" altLang="zh-CN" dirty="0"/>
              <a:t>n</a:t>
            </a:r>
          </a:p>
          <a:p>
            <a:pPr lvl="2"/>
            <a:r>
              <a:rPr lang="en-US" altLang="zh-CN" dirty="0"/>
              <a:t>g(n)</a:t>
            </a:r>
            <a:r>
              <a:rPr lang="zh-CN" altLang="en-US" dirty="0"/>
              <a:t>＝从树根到</a:t>
            </a:r>
            <a:r>
              <a:rPr lang="en-US" altLang="zh-CN" dirty="0"/>
              <a:t>n</a:t>
            </a:r>
            <a:r>
              <a:rPr lang="zh-CN" altLang="en-US" dirty="0"/>
              <a:t>的代价</a:t>
            </a:r>
          </a:p>
          <a:p>
            <a:pPr lvl="2"/>
            <a:r>
              <a:rPr lang="en-US" altLang="zh-CN" dirty="0"/>
              <a:t>h*(n)</a:t>
            </a:r>
            <a:r>
              <a:rPr lang="zh-CN" altLang="en-US" dirty="0"/>
              <a:t>＝从</a:t>
            </a:r>
            <a:r>
              <a:rPr lang="en-US" altLang="zh-CN" dirty="0"/>
              <a:t>n</a:t>
            </a:r>
            <a:r>
              <a:rPr lang="zh-CN" altLang="en-US" dirty="0"/>
              <a:t>到目标节点的优化路径的代价</a:t>
            </a:r>
          </a:p>
          <a:p>
            <a:pPr lvl="2"/>
            <a:r>
              <a:rPr lang="en-US" altLang="zh-CN" dirty="0"/>
              <a:t>f*(n)</a:t>
            </a:r>
            <a:r>
              <a:rPr lang="zh-CN" altLang="en-US" dirty="0"/>
              <a:t>＝</a:t>
            </a:r>
            <a:r>
              <a:rPr lang="en-US" altLang="zh-CN" dirty="0"/>
              <a:t>g(n) + h*(n)</a:t>
            </a:r>
            <a:r>
              <a:rPr lang="zh-CN" altLang="en-US" dirty="0"/>
              <a:t>是节点</a:t>
            </a:r>
            <a:r>
              <a:rPr lang="en-US" altLang="zh-CN" dirty="0"/>
              <a:t>n</a:t>
            </a:r>
            <a:r>
              <a:rPr lang="zh-CN" altLang="en-US" dirty="0"/>
              <a:t>的代价</a:t>
            </a:r>
          </a:p>
          <a:p>
            <a:pPr lvl="1"/>
            <a:r>
              <a:rPr lang="en-US" altLang="zh-CN" dirty="0"/>
              <a:t>h*(n)</a:t>
            </a:r>
            <a:r>
              <a:rPr lang="zh-CN" altLang="en-US" dirty="0"/>
              <a:t>为多少？</a:t>
            </a:r>
            <a:endParaRPr lang="en-US" altLang="zh-CN" dirty="0"/>
          </a:p>
          <a:p>
            <a:pPr lvl="2"/>
            <a:r>
              <a:rPr lang="zh-CN" altLang="en-US" dirty="0"/>
              <a:t>不知道！于是</a:t>
            </a:r>
            <a:r>
              <a:rPr lang="en-US" altLang="zh-CN" dirty="0"/>
              <a:t>, f*(n)</a:t>
            </a:r>
            <a:r>
              <a:rPr lang="zh-CN" altLang="en-US" dirty="0"/>
              <a:t>也不知道</a:t>
            </a:r>
          </a:p>
          <a:p>
            <a:pPr lvl="1"/>
            <a:r>
              <a:rPr lang="zh-CN" altLang="en-US" dirty="0"/>
              <a:t> 估计</a:t>
            </a:r>
            <a:r>
              <a:rPr lang="en-US" altLang="zh-CN" dirty="0"/>
              <a:t>h*(n)</a:t>
            </a:r>
          </a:p>
          <a:p>
            <a:pPr lvl="2"/>
            <a:r>
              <a:rPr lang="zh-CN" altLang="en-US" dirty="0"/>
              <a:t>使用任何方法去估计</a:t>
            </a:r>
            <a:r>
              <a:rPr lang="en-US" altLang="zh-CN" dirty="0"/>
              <a:t>h*(n), </a:t>
            </a:r>
            <a:r>
              <a:rPr lang="zh-CN" altLang="en-US" dirty="0"/>
              <a:t>用</a:t>
            </a:r>
            <a:r>
              <a:rPr lang="en-US" altLang="zh-CN" dirty="0"/>
              <a:t>h(n)</a:t>
            </a:r>
            <a:r>
              <a:rPr lang="zh-CN" altLang="en-US" dirty="0"/>
              <a:t>表示</a:t>
            </a:r>
            <a:r>
              <a:rPr lang="en-US" altLang="zh-CN" dirty="0"/>
              <a:t>h*(n)</a:t>
            </a:r>
            <a:r>
              <a:rPr lang="zh-CN" altLang="en-US" dirty="0"/>
              <a:t>的估计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h(n)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h*(n)</a:t>
            </a:r>
            <a:r>
              <a:rPr lang="zh-CN" altLang="en-US" dirty="0"/>
              <a:t>总为真</a:t>
            </a:r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f(n)=g(n)+h(n)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g(n)+h*(n)=f*(n)</a:t>
            </a:r>
            <a:r>
              <a:rPr lang="zh-CN" altLang="en-US" dirty="0"/>
              <a:t>定义为</a:t>
            </a:r>
            <a:r>
              <a:rPr lang="en-US" altLang="zh-CN" dirty="0"/>
              <a:t>n</a:t>
            </a:r>
            <a:r>
              <a:rPr lang="zh-CN" altLang="en-US" dirty="0"/>
              <a:t>的代价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4D967-91C3-4572-8313-73402C146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90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91B9-97E3-4AD9-BEB1-87472593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45C0D-87F9-496E-89B9-86E27938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算法本质：已经发现的解是优化解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Best-first</a:t>
            </a:r>
            <a:r>
              <a:rPr lang="zh-CN" altLang="en-US" dirty="0"/>
              <a:t>策略搜索树</a:t>
            </a:r>
            <a:r>
              <a:rPr lang="en-US" altLang="zh-CN" dirty="0"/>
              <a:t>, </a:t>
            </a:r>
            <a:r>
              <a:rPr lang="zh-CN" altLang="en-US" dirty="0"/>
              <a:t>如果</a:t>
            </a:r>
            <a:r>
              <a:rPr lang="en-US" altLang="zh-CN" dirty="0"/>
              <a:t>A*</a:t>
            </a:r>
            <a:r>
              <a:rPr lang="zh-CN" altLang="en-US" dirty="0"/>
              <a:t>选择的节点是目标节点</a:t>
            </a:r>
            <a:r>
              <a:rPr lang="en-US" altLang="zh-CN" dirty="0"/>
              <a:t>, </a:t>
            </a:r>
            <a:r>
              <a:rPr lang="zh-CN" altLang="en-US" dirty="0"/>
              <a:t>则该节点表示的解是优化解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令</a:t>
            </a:r>
            <a:r>
              <a:rPr lang="en-US" altLang="zh-CN" dirty="0"/>
              <a:t>n</a:t>
            </a:r>
            <a:r>
              <a:rPr lang="zh-CN" altLang="en-US" dirty="0"/>
              <a:t>是任意扩展到的节点</a:t>
            </a:r>
            <a:r>
              <a:rPr lang="en-US" altLang="zh-CN" dirty="0"/>
              <a:t>,  t</a:t>
            </a:r>
            <a:r>
              <a:rPr lang="zh-CN" altLang="en-US" dirty="0"/>
              <a:t>是选中目标节点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往证</a:t>
            </a:r>
            <a:r>
              <a:rPr lang="en-US" altLang="zh-CN" dirty="0"/>
              <a:t>f(t)=g(t)</a:t>
            </a:r>
            <a:r>
              <a:rPr lang="zh-CN" altLang="en-US" dirty="0"/>
              <a:t>是优化解代价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/>
              <a:t> 1). A*</a:t>
            </a:r>
            <a:r>
              <a:rPr lang="zh-CN" altLang="en-US" dirty="0"/>
              <a:t>算法使用</a:t>
            </a:r>
            <a:r>
              <a:rPr lang="en-US" altLang="zh-CN" dirty="0"/>
              <a:t>Best-first</a:t>
            </a:r>
            <a:r>
              <a:rPr lang="zh-CN" altLang="en-US" dirty="0"/>
              <a:t>策略</a:t>
            </a:r>
            <a:r>
              <a:rPr lang="en-US" altLang="zh-CN" dirty="0"/>
              <a:t>,  f(t)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f(n).</a:t>
            </a:r>
          </a:p>
          <a:p>
            <a:pPr lvl="2"/>
            <a:r>
              <a:rPr lang="en-US" altLang="zh-CN" dirty="0"/>
              <a:t>(2). A*</a:t>
            </a:r>
            <a:r>
              <a:rPr lang="zh-CN" altLang="en-US" dirty="0"/>
              <a:t>算法使用</a:t>
            </a:r>
            <a:r>
              <a:rPr lang="en-US" altLang="zh-CN" dirty="0"/>
              <a:t>h(n)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h*(n)</a:t>
            </a:r>
            <a:r>
              <a:rPr lang="zh-CN" altLang="en-US" dirty="0"/>
              <a:t>估计规则</a:t>
            </a:r>
            <a:r>
              <a:rPr lang="en-US" altLang="zh-CN" dirty="0"/>
              <a:t>, f(t)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f(n)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f*(n).</a:t>
            </a:r>
          </a:p>
          <a:p>
            <a:pPr lvl="2"/>
            <a:r>
              <a:rPr lang="en-US" altLang="zh-CN" dirty="0"/>
              <a:t>(3). {f*(n)}</a:t>
            </a:r>
            <a:r>
              <a:rPr lang="zh-CN" altLang="en-US" dirty="0"/>
              <a:t>中必有一个为优化解的代价</a:t>
            </a:r>
            <a:r>
              <a:rPr lang="en-US" altLang="zh-CN" dirty="0"/>
              <a:t>, </a:t>
            </a:r>
            <a:r>
              <a:rPr lang="zh-CN" altLang="en-US" dirty="0"/>
              <a:t>令其为</a:t>
            </a:r>
            <a:r>
              <a:rPr lang="en-US" altLang="zh-CN" dirty="0"/>
              <a:t>f*(s). </a:t>
            </a:r>
          </a:p>
          <a:p>
            <a:pPr lvl="2"/>
            <a:r>
              <a:rPr lang="zh-CN" altLang="en-US" dirty="0"/>
              <a:t>      我们有</a:t>
            </a:r>
            <a:r>
              <a:rPr lang="en-US" altLang="zh-CN" dirty="0"/>
              <a:t>f(t)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f*(s). </a:t>
            </a:r>
          </a:p>
          <a:p>
            <a:pPr lvl="2"/>
            <a:r>
              <a:rPr lang="en-US" altLang="zh-CN" dirty="0"/>
              <a:t>(4). t</a:t>
            </a:r>
            <a:r>
              <a:rPr lang="zh-CN" altLang="en-US" dirty="0"/>
              <a:t>是目标节点</a:t>
            </a:r>
            <a:r>
              <a:rPr lang="en-US" altLang="zh-CN" dirty="0"/>
              <a:t>h(t)=0, </a:t>
            </a:r>
            <a:r>
              <a:rPr lang="zh-CN" altLang="en-US" dirty="0"/>
              <a:t>所</a:t>
            </a:r>
            <a:r>
              <a:rPr lang="en-US" altLang="zh-CN" dirty="0"/>
              <a:t>f(t)=g(t)+h(t)=g(t)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dirty="0"/>
              <a:t>f*(s).</a:t>
            </a:r>
          </a:p>
          <a:p>
            <a:pPr lvl="2"/>
            <a:r>
              <a:rPr lang="en-US" altLang="zh-CN" dirty="0"/>
              <a:t>(5). f(t)=g(t)</a:t>
            </a:r>
            <a:r>
              <a:rPr lang="zh-CN" altLang="en-US" dirty="0"/>
              <a:t>是一个可能解</a:t>
            </a:r>
            <a:r>
              <a:rPr lang="en-US" altLang="zh-CN" dirty="0"/>
              <a:t>, g(t)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/>
              <a:t>f*(s), f(t)=g(t)=f*(s).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019259-A6F5-4CA6-86DE-BD295956A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9431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178E-424F-40F9-8372-31ADBEF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D36C-3110-4AF3-A2A3-C91E55DD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A*</a:t>
            </a:r>
            <a:r>
              <a:rPr lang="zh-CN" altLang="en-US" dirty="0"/>
              <a:t>算法求解最短路径问题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19AE6-A0B0-44FE-BDE7-5589C89F2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F0E34-EC83-483B-BCC4-43AA4A7087DD}"/>
              </a:ext>
            </a:extLst>
          </p:cNvPr>
          <p:cNvGrpSpPr/>
          <p:nvPr/>
        </p:nvGrpSpPr>
        <p:grpSpPr>
          <a:xfrm>
            <a:off x="5868144" y="210699"/>
            <a:ext cx="3168352" cy="1512516"/>
            <a:chOff x="3851920" y="2168860"/>
            <a:chExt cx="4610100" cy="2160588"/>
          </a:xfrm>
          <a:noFill/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FF318F55-FFBB-458F-856B-679C147E1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0" y="2168860"/>
              <a:ext cx="4610100" cy="2160588"/>
              <a:chOff x="2876" y="164"/>
              <a:chExt cx="2904" cy="1361"/>
            </a:xfrm>
            <a:grpFill/>
          </p:grpSpPr>
          <p:sp>
            <p:nvSpPr>
              <p:cNvPr id="6" name="Oval 38">
                <a:extLst>
                  <a:ext uri="{FF2B5EF4-FFF2-40B4-BE49-F238E27FC236}">
                    <a16:creationId xmlns:a16="http://schemas.microsoft.com/office/drawing/2014/main" id="{48F02259-533C-431F-B85B-E69B6635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S</a:t>
                </a:r>
              </a:p>
            </p:txBody>
          </p:sp>
          <p:sp>
            <p:nvSpPr>
              <p:cNvPr id="7" name="Oval 39">
                <a:extLst>
                  <a:ext uri="{FF2B5EF4-FFF2-40B4-BE49-F238E27FC236}">
                    <a16:creationId xmlns:a16="http://schemas.microsoft.com/office/drawing/2014/main" id="{FD43F791-7E85-4427-918E-4F5E625C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312"/>
                <a:ext cx="230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8" name="Oval 40">
                <a:extLst>
                  <a:ext uri="{FF2B5EF4-FFF2-40B4-BE49-F238E27FC236}">
                    <a16:creationId xmlns:a16="http://schemas.microsoft.com/office/drawing/2014/main" id="{79268963-61FF-4585-BD48-00AFD027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9" name="Oval 41">
                <a:extLst>
                  <a:ext uri="{FF2B5EF4-FFF2-40B4-BE49-F238E27FC236}">
                    <a16:creationId xmlns:a16="http://schemas.microsoft.com/office/drawing/2014/main" id="{6AE9F7C0-8945-45C9-9874-2F82CD6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4"/>
                <a:ext cx="229" cy="259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6E994B96-A1D5-4533-9125-8F260DADF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1" name="Oval 43">
                <a:extLst>
                  <a:ext uri="{FF2B5EF4-FFF2-40B4-BE49-F238E27FC236}">
                    <a16:creationId xmlns:a16="http://schemas.microsoft.com/office/drawing/2014/main" id="{9F01BEDF-3C46-4280-B024-AD898121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312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8536EDC9-3FEB-4E78-91EB-483628ED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" name="Line 45">
                <a:extLst>
                  <a:ext uri="{FF2B5EF4-FFF2-40B4-BE49-F238E27FC236}">
                    <a16:creationId xmlns:a16="http://schemas.microsoft.com/office/drawing/2014/main" id="{63AE7EB4-DDCC-4B59-864E-DE6425AF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352"/>
                <a:ext cx="725" cy="39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4" name="Line 46">
                <a:extLst>
                  <a:ext uri="{FF2B5EF4-FFF2-40B4-BE49-F238E27FC236}">
                    <a16:creationId xmlns:a16="http://schemas.microsoft.com/office/drawing/2014/main" id="{65F7D5E5-79FD-4632-95A6-564D3EEA6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849"/>
                <a:ext cx="649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5" name="Line 47">
                <a:extLst>
                  <a:ext uri="{FF2B5EF4-FFF2-40B4-BE49-F238E27FC236}">
                    <a16:creationId xmlns:a16="http://schemas.microsoft.com/office/drawing/2014/main" id="{545F5BCE-498C-4AD5-A4F5-43353443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7" y="921"/>
                <a:ext cx="687" cy="462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6" name="Line 48">
                <a:extLst>
                  <a:ext uri="{FF2B5EF4-FFF2-40B4-BE49-F238E27FC236}">
                    <a16:creationId xmlns:a16="http://schemas.microsoft.com/office/drawing/2014/main" id="{85D688CF-2515-4998-8BBF-11B5D432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17"/>
                <a:ext cx="688" cy="46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7" name="Line 49">
                <a:extLst>
                  <a:ext uri="{FF2B5EF4-FFF2-40B4-BE49-F238E27FC236}">
                    <a16:creationId xmlns:a16="http://schemas.microsoft.com/office/drawing/2014/main" id="{3A35A813-AD03-43FF-BF83-16D34480E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849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8" name="Line 50">
                <a:extLst>
                  <a:ext uri="{FF2B5EF4-FFF2-40B4-BE49-F238E27FC236}">
                    <a16:creationId xmlns:a16="http://schemas.microsoft.com/office/drawing/2014/main" id="{40F17F10-EB5E-4D2E-B147-0584F91F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18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9" name="Line 51">
                <a:extLst>
                  <a:ext uri="{FF2B5EF4-FFF2-40B4-BE49-F238E27FC236}">
                    <a16:creationId xmlns:a16="http://schemas.microsoft.com/office/drawing/2014/main" id="{BEF96583-4DF3-4B06-898E-6D953CE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921"/>
                <a:ext cx="726" cy="42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0" name="Line 52">
                <a:extLst>
                  <a:ext uri="{FF2B5EF4-FFF2-40B4-BE49-F238E27FC236}">
                    <a16:creationId xmlns:a16="http://schemas.microsoft.com/office/drawing/2014/main" id="{CE0AB5CB-158C-45BD-9BDD-45E97AF2D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3"/>
                <a:ext cx="0" cy="32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1" name="Line 53">
                <a:extLst>
                  <a:ext uri="{FF2B5EF4-FFF2-40B4-BE49-F238E27FC236}">
                    <a16:creationId xmlns:a16="http://schemas.microsoft.com/office/drawing/2014/main" id="{A09B33C4-AECD-4841-9EDB-E9CDB236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3" y="849"/>
                <a:ext cx="687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2" name="Line 54">
                <a:extLst>
                  <a:ext uri="{FF2B5EF4-FFF2-40B4-BE49-F238E27FC236}">
                    <a16:creationId xmlns:a16="http://schemas.microsoft.com/office/drawing/2014/main" id="{78A60678-1D9B-431D-ABB1-71216BA5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956"/>
                <a:ext cx="0" cy="35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63D48569-6770-457F-ADD2-4B21E9C38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3" y="921"/>
                <a:ext cx="726" cy="497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8560149C-BAF2-4CEB-B37F-41F5580C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33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E686B910-3946-4951-8F2B-419D6A15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B47FA809-4C46-40DE-8719-DACFCF7CB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6" y="93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</a:p>
            </p:txBody>
          </p:sp>
          <p:sp>
            <p:nvSpPr>
              <p:cNvPr id="27" name="Text Box 59">
                <a:extLst>
                  <a:ext uri="{FF2B5EF4-FFF2-40B4-BE49-F238E27FC236}">
                    <a16:creationId xmlns:a16="http://schemas.microsoft.com/office/drawing/2014/main" id="{8C41A54F-D9C5-4BCF-983E-994F1C9C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479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8" name="Text Box 60">
                <a:extLst>
                  <a:ext uri="{FF2B5EF4-FFF2-40B4-BE49-F238E27FC236}">
                    <a16:creationId xmlns:a16="http://schemas.microsoft.com/office/drawing/2014/main" id="{3646CFE3-8330-4FB1-B27E-24A5C4604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0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9" name="Text Box 61">
                <a:extLst>
                  <a:ext uri="{FF2B5EF4-FFF2-40B4-BE49-F238E27FC236}">
                    <a16:creationId xmlns:a16="http://schemas.microsoft.com/office/drawing/2014/main" id="{50189CAC-5268-4B97-A885-50CE2DA89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0" name="Text Box 62">
                <a:extLst>
                  <a:ext uri="{FF2B5EF4-FFF2-40B4-BE49-F238E27FC236}">
                    <a16:creationId xmlns:a16="http://schemas.microsoft.com/office/drawing/2014/main" id="{E74CB8D7-9446-4AEB-813A-BCCF4BF7B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89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1" name="Text Box 63">
                <a:extLst>
                  <a:ext uri="{FF2B5EF4-FFF2-40B4-BE49-F238E27FC236}">
                    <a16:creationId xmlns:a16="http://schemas.microsoft.com/office/drawing/2014/main" id="{DFF8FE3C-521F-47B6-B79D-F66A29D3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16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2302676F-A038-4CBF-9660-1D601F7A1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33" name="Text Box 65">
                <a:extLst>
                  <a:ext uri="{FF2B5EF4-FFF2-40B4-BE49-F238E27FC236}">
                    <a16:creationId xmlns:a16="http://schemas.microsoft.com/office/drawing/2014/main" id="{674F9E81-F796-44EB-8093-41149B4CA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96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</a:p>
            </p:txBody>
          </p:sp>
        </p:grpSp>
        <p:sp>
          <p:nvSpPr>
            <p:cNvPr id="34" name="Text Box 86">
              <a:extLst>
                <a:ext uri="{FF2B5EF4-FFF2-40B4-BE49-F238E27FC236}">
                  <a16:creationId xmlns:a16="http://schemas.microsoft.com/office/drawing/2014/main" id="{733B3275-6AE1-4711-AE37-411BBBA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044" y="3413460"/>
              <a:ext cx="380655" cy="3956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</p:grpSp>
      <p:grpSp>
        <p:nvGrpSpPr>
          <p:cNvPr id="36" name="Group 79">
            <a:extLst>
              <a:ext uri="{FF2B5EF4-FFF2-40B4-BE49-F238E27FC236}">
                <a16:creationId xmlns:a16="http://schemas.microsoft.com/office/drawing/2014/main" id="{4FE82F9C-60EB-4FE2-9582-B616B1739C29}"/>
              </a:ext>
            </a:extLst>
          </p:cNvPr>
          <p:cNvGrpSpPr>
            <a:grpSpLocks/>
          </p:cNvGrpSpPr>
          <p:nvPr/>
        </p:nvGrpSpPr>
        <p:grpSpPr bwMode="auto">
          <a:xfrm>
            <a:off x="2701263" y="2817018"/>
            <a:ext cx="2879725" cy="1223963"/>
            <a:chOff x="1789" y="1434"/>
            <a:chExt cx="1814" cy="771"/>
          </a:xfrm>
          <a:noFill/>
        </p:grpSpPr>
        <p:sp>
          <p:nvSpPr>
            <p:cNvPr id="37" name="Oval 69">
              <a:extLst>
                <a:ext uri="{FF2B5EF4-FFF2-40B4-BE49-F238E27FC236}">
                  <a16:creationId xmlns:a16="http://schemas.microsoft.com/office/drawing/2014/main" id="{6D4CBA77-5896-4C6F-865C-0FDF11E22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434"/>
              <a:ext cx="272" cy="272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8" name="Oval 70">
              <a:extLst>
                <a:ext uri="{FF2B5EF4-FFF2-40B4-BE49-F238E27FC236}">
                  <a16:creationId xmlns:a16="http://schemas.microsoft.com/office/drawing/2014/main" id="{438E0C10-5A1F-4C80-87AB-8F76446C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1933"/>
              <a:ext cx="272" cy="272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Oval 71">
              <a:extLst>
                <a:ext uri="{FF2B5EF4-FFF2-40B4-BE49-F238E27FC236}">
                  <a16:creationId xmlns:a16="http://schemas.microsoft.com/office/drawing/2014/main" id="{6DE6ADBE-9A28-435E-8729-91A30338D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933"/>
              <a:ext cx="272" cy="272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" name="Oval 72">
              <a:extLst>
                <a:ext uri="{FF2B5EF4-FFF2-40B4-BE49-F238E27FC236}">
                  <a16:creationId xmlns:a16="http://schemas.microsoft.com/office/drawing/2014/main" id="{6395F83F-CA41-4194-90F8-5D197AC3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1933"/>
              <a:ext cx="272" cy="272"/>
            </a:xfrm>
            <a:prstGeom prst="ellipse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36E8C2CB-00C5-4E51-8917-7399C6622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5" y="1616"/>
              <a:ext cx="590" cy="363"/>
            </a:xfrm>
            <a:prstGeom prst="line">
              <a:avLst/>
            </a:prstGeom>
            <a:grp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B260EC19-B0C4-4341-B549-674B66AA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706"/>
              <a:ext cx="0" cy="227"/>
            </a:xfrm>
            <a:prstGeom prst="line">
              <a:avLst/>
            </a:prstGeom>
            <a:grp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3" name="Line 75">
              <a:extLst>
                <a:ext uri="{FF2B5EF4-FFF2-40B4-BE49-F238E27FC236}">
                  <a16:creationId xmlns:a16="http://schemas.microsoft.com/office/drawing/2014/main" id="{D1202B13-96A2-465D-A959-7DAAFEFC5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7" y="1616"/>
              <a:ext cx="499" cy="363"/>
            </a:xfrm>
            <a:prstGeom prst="line">
              <a:avLst/>
            </a:prstGeom>
            <a:grp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/>
            </a:p>
          </p:txBody>
        </p:sp>
        <p:sp>
          <p:nvSpPr>
            <p:cNvPr id="44" name="Text Box 76">
              <a:extLst>
                <a:ext uri="{FF2B5EF4-FFF2-40B4-BE49-F238E27FC236}">
                  <a16:creationId xmlns:a16="http://schemas.microsoft.com/office/drawing/2014/main" id="{3903CD48-7AFF-4F79-8DB3-5CF7BD40C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3" y="1545"/>
              <a:ext cx="19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Text Box 77">
              <a:extLst>
                <a:ext uri="{FF2B5EF4-FFF2-40B4-BE49-F238E27FC236}">
                  <a16:creationId xmlns:a16="http://schemas.microsoft.com/office/drawing/2014/main" id="{DCC1DB58-DEEB-4399-9440-8C96B6C66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1661"/>
              <a:ext cx="19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Text Box 78">
              <a:extLst>
                <a:ext uri="{FF2B5EF4-FFF2-40B4-BE49-F238E27FC236}">
                  <a16:creationId xmlns:a16="http://schemas.microsoft.com/office/drawing/2014/main" id="{8E9ABC95-F713-4E09-A074-470410EE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515"/>
              <a:ext cx="197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7" name="Text Box 83">
            <a:extLst>
              <a:ext uri="{FF2B5EF4-FFF2-40B4-BE49-F238E27FC236}">
                <a16:creationId xmlns:a16="http://schemas.microsoft.com/office/drawing/2014/main" id="{AF4510D0-C386-4A40-8BDC-567D74DB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50" y="352186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8" name="Text Box 84">
            <a:extLst>
              <a:ext uri="{FF2B5EF4-FFF2-40B4-BE49-F238E27FC236}">
                <a16:creationId xmlns:a16="http://schemas.microsoft.com/office/drawing/2014/main" id="{17574397-201B-4DF5-B963-71C55629D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325" y="352186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9" name="Text Box 85">
            <a:extLst>
              <a:ext uri="{FF2B5EF4-FFF2-40B4-BE49-F238E27FC236}">
                <a16:creationId xmlns:a16="http://schemas.microsoft.com/office/drawing/2014/main" id="{B8AF0296-C395-4018-9411-9A83A5232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550" y="3537743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" name="Text Box 80">
            <a:extLst>
              <a:ext uri="{FF2B5EF4-FFF2-40B4-BE49-F238E27FC236}">
                <a16:creationId xmlns:a16="http://schemas.microsoft.com/office/drawing/2014/main" id="{C14247EA-FDC3-4C72-83E5-85D1ABF3E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64" y="4528739"/>
            <a:ext cx="11801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  <a:p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  <a:p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" name="Text Box 81">
            <a:extLst>
              <a:ext uri="{FF2B5EF4-FFF2-40B4-BE49-F238E27FC236}">
                <a16:creationId xmlns:a16="http://schemas.microsoft.com/office/drawing/2014/main" id="{56368CA9-F4B5-4D41-B589-C3BBA965B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289" y="4528739"/>
            <a:ext cx="24673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2,3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" name="Text Box 82">
            <a:extLst>
              <a:ext uri="{FF2B5EF4-FFF2-40B4-BE49-F238E27FC236}">
                <a16:creationId xmlns:a16="http://schemas.microsoft.com/office/drawing/2014/main" id="{14F78147-B336-4666-BE03-8FD6DE132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164" y="4528739"/>
            <a:ext cx="178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0979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178E-424F-40F9-8372-31ADBEF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D36C-3110-4AF3-A2A3-C91E55DD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A*</a:t>
            </a:r>
            <a:r>
              <a:rPr lang="zh-CN" altLang="en-US" dirty="0"/>
              <a:t>算法求解最短路径问题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19AE6-A0B0-44FE-BDE7-5589C89F2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F0E34-EC83-483B-BCC4-43AA4A7087DD}"/>
              </a:ext>
            </a:extLst>
          </p:cNvPr>
          <p:cNvGrpSpPr/>
          <p:nvPr/>
        </p:nvGrpSpPr>
        <p:grpSpPr>
          <a:xfrm>
            <a:off x="5868144" y="210699"/>
            <a:ext cx="3168352" cy="1512516"/>
            <a:chOff x="3851920" y="2168860"/>
            <a:chExt cx="4610100" cy="2160588"/>
          </a:xfrm>
          <a:noFill/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FF318F55-FFBB-458F-856B-679C147E1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0" y="2168860"/>
              <a:ext cx="4610100" cy="2160588"/>
              <a:chOff x="2876" y="164"/>
              <a:chExt cx="2904" cy="1361"/>
            </a:xfrm>
            <a:grpFill/>
          </p:grpSpPr>
          <p:sp>
            <p:nvSpPr>
              <p:cNvPr id="6" name="Oval 38">
                <a:extLst>
                  <a:ext uri="{FF2B5EF4-FFF2-40B4-BE49-F238E27FC236}">
                    <a16:creationId xmlns:a16="http://schemas.microsoft.com/office/drawing/2014/main" id="{48F02259-533C-431F-B85B-E69B6635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S</a:t>
                </a:r>
              </a:p>
            </p:txBody>
          </p:sp>
          <p:sp>
            <p:nvSpPr>
              <p:cNvPr id="7" name="Oval 39">
                <a:extLst>
                  <a:ext uri="{FF2B5EF4-FFF2-40B4-BE49-F238E27FC236}">
                    <a16:creationId xmlns:a16="http://schemas.microsoft.com/office/drawing/2014/main" id="{FD43F791-7E85-4427-918E-4F5E625C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312"/>
                <a:ext cx="230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8" name="Oval 40">
                <a:extLst>
                  <a:ext uri="{FF2B5EF4-FFF2-40B4-BE49-F238E27FC236}">
                    <a16:creationId xmlns:a16="http://schemas.microsoft.com/office/drawing/2014/main" id="{79268963-61FF-4585-BD48-00AFD027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9" name="Oval 41">
                <a:extLst>
                  <a:ext uri="{FF2B5EF4-FFF2-40B4-BE49-F238E27FC236}">
                    <a16:creationId xmlns:a16="http://schemas.microsoft.com/office/drawing/2014/main" id="{6AE9F7C0-8945-45C9-9874-2F82CD6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4"/>
                <a:ext cx="229" cy="259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6E994B96-A1D5-4533-9125-8F260DADF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1" name="Oval 43">
                <a:extLst>
                  <a:ext uri="{FF2B5EF4-FFF2-40B4-BE49-F238E27FC236}">
                    <a16:creationId xmlns:a16="http://schemas.microsoft.com/office/drawing/2014/main" id="{9F01BEDF-3C46-4280-B024-AD898121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312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8536EDC9-3FEB-4E78-91EB-483628ED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" name="Line 45">
                <a:extLst>
                  <a:ext uri="{FF2B5EF4-FFF2-40B4-BE49-F238E27FC236}">
                    <a16:creationId xmlns:a16="http://schemas.microsoft.com/office/drawing/2014/main" id="{63AE7EB4-DDCC-4B59-864E-DE6425AF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352"/>
                <a:ext cx="725" cy="39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4" name="Line 46">
                <a:extLst>
                  <a:ext uri="{FF2B5EF4-FFF2-40B4-BE49-F238E27FC236}">
                    <a16:creationId xmlns:a16="http://schemas.microsoft.com/office/drawing/2014/main" id="{65F7D5E5-79FD-4632-95A6-564D3EEA6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849"/>
                <a:ext cx="649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5" name="Line 47">
                <a:extLst>
                  <a:ext uri="{FF2B5EF4-FFF2-40B4-BE49-F238E27FC236}">
                    <a16:creationId xmlns:a16="http://schemas.microsoft.com/office/drawing/2014/main" id="{545F5BCE-498C-4AD5-A4F5-43353443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7" y="921"/>
                <a:ext cx="687" cy="462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6" name="Line 48">
                <a:extLst>
                  <a:ext uri="{FF2B5EF4-FFF2-40B4-BE49-F238E27FC236}">
                    <a16:creationId xmlns:a16="http://schemas.microsoft.com/office/drawing/2014/main" id="{85D688CF-2515-4998-8BBF-11B5D432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17"/>
                <a:ext cx="688" cy="46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7" name="Line 49">
                <a:extLst>
                  <a:ext uri="{FF2B5EF4-FFF2-40B4-BE49-F238E27FC236}">
                    <a16:creationId xmlns:a16="http://schemas.microsoft.com/office/drawing/2014/main" id="{3A35A813-AD03-43FF-BF83-16D34480E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849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8" name="Line 50">
                <a:extLst>
                  <a:ext uri="{FF2B5EF4-FFF2-40B4-BE49-F238E27FC236}">
                    <a16:creationId xmlns:a16="http://schemas.microsoft.com/office/drawing/2014/main" id="{40F17F10-EB5E-4D2E-B147-0584F91F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18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9" name="Line 51">
                <a:extLst>
                  <a:ext uri="{FF2B5EF4-FFF2-40B4-BE49-F238E27FC236}">
                    <a16:creationId xmlns:a16="http://schemas.microsoft.com/office/drawing/2014/main" id="{BEF96583-4DF3-4B06-898E-6D953CE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921"/>
                <a:ext cx="726" cy="42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0" name="Line 52">
                <a:extLst>
                  <a:ext uri="{FF2B5EF4-FFF2-40B4-BE49-F238E27FC236}">
                    <a16:creationId xmlns:a16="http://schemas.microsoft.com/office/drawing/2014/main" id="{CE0AB5CB-158C-45BD-9BDD-45E97AF2D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3"/>
                <a:ext cx="0" cy="32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1" name="Line 53">
                <a:extLst>
                  <a:ext uri="{FF2B5EF4-FFF2-40B4-BE49-F238E27FC236}">
                    <a16:creationId xmlns:a16="http://schemas.microsoft.com/office/drawing/2014/main" id="{A09B33C4-AECD-4841-9EDB-E9CDB236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3" y="849"/>
                <a:ext cx="687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2" name="Line 54">
                <a:extLst>
                  <a:ext uri="{FF2B5EF4-FFF2-40B4-BE49-F238E27FC236}">
                    <a16:creationId xmlns:a16="http://schemas.microsoft.com/office/drawing/2014/main" id="{78A60678-1D9B-431D-ABB1-71216BA5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956"/>
                <a:ext cx="0" cy="35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63D48569-6770-457F-ADD2-4B21E9C38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3" y="921"/>
                <a:ext cx="726" cy="497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8560149C-BAF2-4CEB-B37F-41F5580C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33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E686B910-3946-4951-8F2B-419D6A15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B47FA809-4C46-40DE-8719-DACFCF7CB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6" y="93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</a:p>
            </p:txBody>
          </p:sp>
          <p:sp>
            <p:nvSpPr>
              <p:cNvPr id="27" name="Text Box 59">
                <a:extLst>
                  <a:ext uri="{FF2B5EF4-FFF2-40B4-BE49-F238E27FC236}">
                    <a16:creationId xmlns:a16="http://schemas.microsoft.com/office/drawing/2014/main" id="{8C41A54F-D9C5-4BCF-983E-994F1C9C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479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8" name="Text Box 60">
                <a:extLst>
                  <a:ext uri="{FF2B5EF4-FFF2-40B4-BE49-F238E27FC236}">
                    <a16:creationId xmlns:a16="http://schemas.microsoft.com/office/drawing/2014/main" id="{3646CFE3-8330-4FB1-B27E-24A5C4604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0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9" name="Text Box 61">
                <a:extLst>
                  <a:ext uri="{FF2B5EF4-FFF2-40B4-BE49-F238E27FC236}">
                    <a16:creationId xmlns:a16="http://schemas.microsoft.com/office/drawing/2014/main" id="{50189CAC-5268-4B97-A885-50CE2DA89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0" name="Text Box 62">
                <a:extLst>
                  <a:ext uri="{FF2B5EF4-FFF2-40B4-BE49-F238E27FC236}">
                    <a16:creationId xmlns:a16="http://schemas.microsoft.com/office/drawing/2014/main" id="{E74CB8D7-9446-4AEB-813A-BCCF4BF7B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89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1" name="Text Box 63">
                <a:extLst>
                  <a:ext uri="{FF2B5EF4-FFF2-40B4-BE49-F238E27FC236}">
                    <a16:creationId xmlns:a16="http://schemas.microsoft.com/office/drawing/2014/main" id="{DFF8FE3C-521F-47B6-B79D-F66A29D3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16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2302676F-A038-4CBF-9660-1D601F7A1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33" name="Text Box 65">
                <a:extLst>
                  <a:ext uri="{FF2B5EF4-FFF2-40B4-BE49-F238E27FC236}">
                    <a16:creationId xmlns:a16="http://schemas.microsoft.com/office/drawing/2014/main" id="{674F9E81-F796-44EB-8093-41149B4CA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96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</a:p>
            </p:txBody>
          </p:sp>
        </p:grpSp>
        <p:sp>
          <p:nvSpPr>
            <p:cNvPr id="34" name="Text Box 86">
              <a:extLst>
                <a:ext uri="{FF2B5EF4-FFF2-40B4-BE49-F238E27FC236}">
                  <a16:creationId xmlns:a16="http://schemas.microsoft.com/office/drawing/2014/main" id="{733B3275-6AE1-4711-AE37-411BBBA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044" y="3413460"/>
              <a:ext cx="380655" cy="3956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</p:grpSp>
      <p:sp>
        <p:nvSpPr>
          <p:cNvPr id="53" name="Oval 38">
            <a:extLst>
              <a:ext uri="{FF2B5EF4-FFF2-40B4-BE49-F238E27FC236}">
                <a16:creationId xmlns:a16="http://schemas.microsoft.com/office/drawing/2014/main" id="{D53AA58C-3730-4DB1-A2F2-2FB86E83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0447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4" name="Oval 40">
            <a:extLst>
              <a:ext uri="{FF2B5EF4-FFF2-40B4-BE49-F238E27FC236}">
                <a16:creationId xmlns:a16="http://schemas.microsoft.com/office/drawing/2014/main" id="{AF55A3FB-ABB9-4A65-9A33-39DC65F2D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" name="Oval 41">
            <a:extLst>
              <a:ext uri="{FF2B5EF4-FFF2-40B4-BE49-F238E27FC236}">
                <a16:creationId xmlns:a16="http://schemas.microsoft.com/office/drawing/2014/main" id="{1C092DC6-3E54-46D0-8FDE-AFF41D5D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" name="Line 42">
            <a:extLst>
              <a:ext uri="{FF2B5EF4-FFF2-40B4-BE49-F238E27FC236}">
                <a16:creationId xmlns:a16="http://schemas.microsoft.com/office/drawing/2014/main" id="{72783F74-D782-4005-853C-EDC914450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6000" y="2333625"/>
            <a:ext cx="936625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57" name="Line 43">
            <a:extLst>
              <a:ext uri="{FF2B5EF4-FFF2-40B4-BE49-F238E27FC236}">
                <a16:creationId xmlns:a16="http://schemas.microsoft.com/office/drawing/2014/main" id="{0C1F4387-FBDA-412E-B0E4-DAAE70F5C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2476500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0BACC3D4-C1ED-4358-BADF-E1E9BB558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2333625"/>
            <a:ext cx="792163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59" name="Text Box 45">
            <a:extLst>
              <a:ext uri="{FF2B5EF4-FFF2-40B4-BE49-F238E27FC236}">
                <a16:creationId xmlns:a16="http://schemas.microsoft.com/office/drawing/2014/main" id="{D1D321EA-0077-42A5-BD10-6F4ABB53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42" y="2272806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0" name="Text Box 46">
            <a:extLst>
              <a:ext uri="{FF2B5EF4-FFF2-40B4-BE49-F238E27FC236}">
                <a16:creationId xmlns:a16="http://schemas.microsoft.com/office/drawing/2014/main" id="{3EE3513E-D904-47F3-AA60-8496C820D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234950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" name="Text Box 47">
            <a:extLst>
              <a:ext uri="{FF2B5EF4-FFF2-40B4-BE49-F238E27FC236}">
                <a16:creationId xmlns:a16="http://schemas.microsoft.com/office/drawing/2014/main" id="{3883260C-4451-4B87-A17F-A5C3F340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220079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4DB08FD5-9E77-48AF-BC0B-1803C330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954" y="260090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3" name="Text Box 52">
            <a:extLst>
              <a:ext uri="{FF2B5EF4-FFF2-40B4-BE49-F238E27FC236}">
                <a16:creationId xmlns:a16="http://schemas.microsoft.com/office/drawing/2014/main" id="{56B00B3C-233A-4985-83D3-7DF09C81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090" y="274085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4" name="Text Box 53">
            <a:extLst>
              <a:ext uri="{FF2B5EF4-FFF2-40B4-BE49-F238E27FC236}">
                <a16:creationId xmlns:a16="http://schemas.microsoft.com/office/drawing/2014/main" id="{7E81D4B4-7705-415E-8240-504DCD8A6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6368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" name="Oval 55">
            <a:extLst>
              <a:ext uri="{FF2B5EF4-FFF2-40B4-BE49-F238E27FC236}">
                <a16:creationId xmlns:a16="http://schemas.microsoft.com/office/drawing/2014/main" id="{C052CD5D-938D-4A61-A1B8-6C3660D2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772" y="368078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6" name="Oval 56">
            <a:extLst>
              <a:ext uri="{FF2B5EF4-FFF2-40B4-BE49-F238E27FC236}">
                <a16:creationId xmlns:a16="http://schemas.microsoft.com/office/drawing/2014/main" id="{0B8851DB-92F1-421F-BA02-284908EE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835" y="368078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" name="Line 57">
            <a:extLst>
              <a:ext uri="{FF2B5EF4-FFF2-40B4-BE49-F238E27FC236}">
                <a16:creationId xmlns:a16="http://schemas.microsoft.com/office/drawing/2014/main" id="{BF8D87DD-05DB-4D7D-B454-9CB34E9C42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7110" y="3248980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8" name="Line 58">
            <a:extLst>
              <a:ext uri="{FF2B5EF4-FFF2-40B4-BE49-F238E27FC236}">
                <a16:creationId xmlns:a16="http://schemas.microsoft.com/office/drawing/2014/main" id="{08E9522B-27DF-4D66-820E-09E0F2522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835" y="324898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69" name="Oval 39">
            <a:extLst>
              <a:ext uri="{FF2B5EF4-FFF2-40B4-BE49-F238E27FC236}">
                <a16:creationId xmlns:a16="http://schemas.microsoft.com/office/drawing/2014/main" id="{A46AAA02-0C73-4569-879E-C620EC3A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" name="Text Box 59">
            <a:extLst>
              <a:ext uri="{FF2B5EF4-FFF2-40B4-BE49-F238E27FC236}">
                <a16:creationId xmlns:a16="http://schemas.microsoft.com/office/drawing/2014/main" id="{D9C2E50F-6A16-41D9-82A3-B47CA9B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" name="Text Box 60">
            <a:extLst>
              <a:ext uri="{FF2B5EF4-FFF2-40B4-BE49-F238E27FC236}">
                <a16:creationId xmlns:a16="http://schemas.microsoft.com/office/drawing/2014/main" id="{EE75DBD2-B7B1-4F78-8D1E-AD0B56EF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2" name="Text Box 62">
            <a:extLst>
              <a:ext uri="{FF2B5EF4-FFF2-40B4-BE49-F238E27FC236}">
                <a16:creationId xmlns:a16="http://schemas.microsoft.com/office/drawing/2014/main" id="{879ADD43-DC47-472E-8C99-136BE09D0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3" name="Text Box 63">
            <a:extLst>
              <a:ext uri="{FF2B5EF4-FFF2-40B4-BE49-F238E27FC236}">
                <a16:creationId xmlns:a16="http://schemas.microsoft.com/office/drawing/2014/main" id="{A0C92387-364A-4B9F-A06F-B7E918B1E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4" name="Text Box 48">
            <a:extLst>
              <a:ext uri="{FF2B5EF4-FFF2-40B4-BE49-F238E27FC236}">
                <a16:creationId xmlns:a16="http://schemas.microsoft.com/office/drawing/2014/main" id="{3C8BD84A-D13D-4EFE-8642-769DD101A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51" y="4720297"/>
            <a:ext cx="18373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2+2=4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2+3=5</a:t>
            </a:r>
          </a:p>
        </p:txBody>
      </p:sp>
      <p:sp>
        <p:nvSpPr>
          <p:cNvPr id="75" name="Text Box 49">
            <a:extLst>
              <a:ext uri="{FF2B5EF4-FFF2-40B4-BE49-F238E27FC236}">
                <a16:creationId xmlns:a16="http://schemas.microsoft.com/office/drawing/2014/main" id="{B28963B1-84F9-4FF7-ABED-916CE354E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376" y="4706010"/>
            <a:ext cx="25442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2, 2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" name="Text Box 50">
            <a:extLst>
              <a:ext uri="{FF2B5EF4-FFF2-40B4-BE49-F238E27FC236}">
                <a16:creationId xmlns:a16="http://schemas.microsoft.com/office/drawing/2014/main" id="{DD923EC6-AEDE-4E8D-B894-4C46760DC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826" y="4720297"/>
            <a:ext cx="17860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4+1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5+2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5955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178E-424F-40F9-8372-31ADBEF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D36C-3110-4AF3-A2A3-C91E55DD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A*</a:t>
            </a:r>
            <a:r>
              <a:rPr lang="zh-CN" altLang="en-US" dirty="0"/>
              <a:t>算法求解最短路径问题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19AE6-A0B0-44FE-BDE7-5589C89F2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F0E34-EC83-483B-BCC4-43AA4A7087DD}"/>
              </a:ext>
            </a:extLst>
          </p:cNvPr>
          <p:cNvGrpSpPr/>
          <p:nvPr/>
        </p:nvGrpSpPr>
        <p:grpSpPr>
          <a:xfrm>
            <a:off x="5868144" y="210699"/>
            <a:ext cx="3168352" cy="1512516"/>
            <a:chOff x="3851920" y="2168860"/>
            <a:chExt cx="4610100" cy="2160588"/>
          </a:xfrm>
          <a:noFill/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FF318F55-FFBB-458F-856B-679C147E1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0" y="2168860"/>
              <a:ext cx="4610100" cy="2160588"/>
              <a:chOff x="2876" y="164"/>
              <a:chExt cx="2904" cy="1361"/>
            </a:xfrm>
            <a:grpFill/>
          </p:grpSpPr>
          <p:sp>
            <p:nvSpPr>
              <p:cNvPr id="6" name="Oval 38">
                <a:extLst>
                  <a:ext uri="{FF2B5EF4-FFF2-40B4-BE49-F238E27FC236}">
                    <a16:creationId xmlns:a16="http://schemas.microsoft.com/office/drawing/2014/main" id="{48F02259-533C-431F-B85B-E69B6635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S</a:t>
                </a:r>
              </a:p>
            </p:txBody>
          </p:sp>
          <p:sp>
            <p:nvSpPr>
              <p:cNvPr id="7" name="Oval 39">
                <a:extLst>
                  <a:ext uri="{FF2B5EF4-FFF2-40B4-BE49-F238E27FC236}">
                    <a16:creationId xmlns:a16="http://schemas.microsoft.com/office/drawing/2014/main" id="{FD43F791-7E85-4427-918E-4F5E625C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312"/>
                <a:ext cx="230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8" name="Oval 40">
                <a:extLst>
                  <a:ext uri="{FF2B5EF4-FFF2-40B4-BE49-F238E27FC236}">
                    <a16:creationId xmlns:a16="http://schemas.microsoft.com/office/drawing/2014/main" id="{79268963-61FF-4585-BD48-00AFD027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9" name="Oval 41">
                <a:extLst>
                  <a:ext uri="{FF2B5EF4-FFF2-40B4-BE49-F238E27FC236}">
                    <a16:creationId xmlns:a16="http://schemas.microsoft.com/office/drawing/2014/main" id="{6AE9F7C0-8945-45C9-9874-2F82CD6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4"/>
                <a:ext cx="229" cy="259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6E994B96-A1D5-4533-9125-8F260DADF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1" name="Oval 43">
                <a:extLst>
                  <a:ext uri="{FF2B5EF4-FFF2-40B4-BE49-F238E27FC236}">
                    <a16:creationId xmlns:a16="http://schemas.microsoft.com/office/drawing/2014/main" id="{9F01BEDF-3C46-4280-B024-AD898121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312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8536EDC9-3FEB-4E78-91EB-483628ED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" name="Line 45">
                <a:extLst>
                  <a:ext uri="{FF2B5EF4-FFF2-40B4-BE49-F238E27FC236}">
                    <a16:creationId xmlns:a16="http://schemas.microsoft.com/office/drawing/2014/main" id="{63AE7EB4-DDCC-4B59-864E-DE6425AF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352"/>
                <a:ext cx="725" cy="39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4" name="Line 46">
                <a:extLst>
                  <a:ext uri="{FF2B5EF4-FFF2-40B4-BE49-F238E27FC236}">
                    <a16:creationId xmlns:a16="http://schemas.microsoft.com/office/drawing/2014/main" id="{65F7D5E5-79FD-4632-95A6-564D3EEA6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849"/>
                <a:ext cx="649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5" name="Line 47">
                <a:extLst>
                  <a:ext uri="{FF2B5EF4-FFF2-40B4-BE49-F238E27FC236}">
                    <a16:creationId xmlns:a16="http://schemas.microsoft.com/office/drawing/2014/main" id="{545F5BCE-498C-4AD5-A4F5-43353443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7" y="921"/>
                <a:ext cx="687" cy="462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6" name="Line 48">
                <a:extLst>
                  <a:ext uri="{FF2B5EF4-FFF2-40B4-BE49-F238E27FC236}">
                    <a16:creationId xmlns:a16="http://schemas.microsoft.com/office/drawing/2014/main" id="{85D688CF-2515-4998-8BBF-11B5D432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17"/>
                <a:ext cx="688" cy="46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7" name="Line 49">
                <a:extLst>
                  <a:ext uri="{FF2B5EF4-FFF2-40B4-BE49-F238E27FC236}">
                    <a16:creationId xmlns:a16="http://schemas.microsoft.com/office/drawing/2014/main" id="{3A35A813-AD03-43FF-BF83-16D34480E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849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8" name="Line 50">
                <a:extLst>
                  <a:ext uri="{FF2B5EF4-FFF2-40B4-BE49-F238E27FC236}">
                    <a16:creationId xmlns:a16="http://schemas.microsoft.com/office/drawing/2014/main" id="{40F17F10-EB5E-4D2E-B147-0584F91F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18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9" name="Line 51">
                <a:extLst>
                  <a:ext uri="{FF2B5EF4-FFF2-40B4-BE49-F238E27FC236}">
                    <a16:creationId xmlns:a16="http://schemas.microsoft.com/office/drawing/2014/main" id="{BEF96583-4DF3-4B06-898E-6D953CE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921"/>
                <a:ext cx="726" cy="42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0" name="Line 52">
                <a:extLst>
                  <a:ext uri="{FF2B5EF4-FFF2-40B4-BE49-F238E27FC236}">
                    <a16:creationId xmlns:a16="http://schemas.microsoft.com/office/drawing/2014/main" id="{CE0AB5CB-158C-45BD-9BDD-45E97AF2D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3"/>
                <a:ext cx="0" cy="32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1" name="Line 53">
                <a:extLst>
                  <a:ext uri="{FF2B5EF4-FFF2-40B4-BE49-F238E27FC236}">
                    <a16:creationId xmlns:a16="http://schemas.microsoft.com/office/drawing/2014/main" id="{A09B33C4-AECD-4841-9EDB-E9CDB236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3" y="849"/>
                <a:ext cx="687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2" name="Line 54">
                <a:extLst>
                  <a:ext uri="{FF2B5EF4-FFF2-40B4-BE49-F238E27FC236}">
                    <a16:creationId xmlns:a16="http://schemas.microsoft.com/office/drawing/2014/main" id="{78A60678-1D9B-431D-ABB1-71216BA5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956"/>
                <a:ext cx="0" cy="35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63D48569-6770-457F-ADD2-4B21E9C38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3" y="921"/>
                <a:ext cx="726" cy="497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8560149C-BAF2-4CEB-B37F-41F5580C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33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E686B910-3946-4951-8F2B-419D6A15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B47FA809-4C46-40DE-8719-DACFCF7CB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6" y="93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</a:p>
            </p:txBody>
          </p:sp>
          <p:sp>
            <p:nvSpPr>
              <p:cNvPr id="27" name="Text Box 59">
                <a:extLst>
                  <a:ext uri="{FF2B5EF4-FFF2-40B4-BE49-F238E27FC236}">
                    <a16:creationId xmlns:a16="http://schemas.microsoft.com/office/drawing/2014/main" id="{8C41A54F-D9C5-4BCF-983E-994F1C9C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479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8" name="Text Box 60">
                <a:extLst>
                  <a:ext uri="{FF2B5EF4-FFF2-40B4-BE49-F238E27FC236}">
                    <a16:creationId xmlns:a16="http://schemas.microsoft.com/office/drawing/2014/main" id="{3646CFE3-8330-4FB1-B27E-24A5C4604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0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9" name="Text Box 61">
                <a:extLst>
                  <a:ext uri="{FF2B5EF4-FFF2-40B4-BE49-F238E27FC236}">
                    <a16:creationId xmlns:a16="http://schemas.microsoft.com/office/drawing/2014/main" id="{50189CAC-5268-4B97-A885-50CE2DA89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0" name="Text Box 62">
                <a:extLst>
                  <a:ext uri="{FF2B5EF4-FFF2-40B4-BE49-F238E27FC236}">
                    <a16:creationId xmlns:a16="http://schemas.microsoft.com/office/drawing/2014/main" id="{E74CB8D7-9446-4AEB-813A-BCCF4BF7B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89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1" name="Text Box 63">
                <a:extLst>
                  <a:ext uri="{FF2B5EF4-FFF2-40B4-BE49-F238E27FC236}">
                    <a16:creationId xmlns:a16="http://schemas.microsoft.com/office/drawing/2014/main" id="{DFF8FE3C-521F-47B6-B79D-F66A29D3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16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2302676F-A038-4CBF-9660-1D601F7A1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33" name="Text Box 65">
                <a:extLst>
                  <a:ext uri="{FF2B5EF4-FFF2-40B4-BE49-F238E27FC236}">
                    <a16:creationId xmlns:a16="http://schemas.microsoft.com/office/drawing/2014/main" id="{674F9E81-F796-44EB-8093-41149B4CA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96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</a:p>
            </p:txBody>
          </p:sp>
        </p:grpSp>
        <p:sp>
          <p:nvSpPr>
            <p:cNvPr id="34" name="Text Box 86">
              <a:extLst>
                <a:ext uri="{FF2B5EF4-FFF2-40B4-BE49-F238E27FC236}">
                  <a16:creationId xmlns:a16="http://schemas.microsoft.com/office/drawing/2014/main" id="{733B3275-6AE1-4711-AE37-411BBBA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044" y="3413460"/>
              <a:ext cx="380655" cy="3956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</p:grpSp>
      <p:sp>
        <p:nvSpPr>
          <p:cNvPr id="77" name="Oval 39">
            <a:extLst>
              <a:ext uri="{FF2B5EF4-FFF2-40B4-BE49-F238E27FC236}">
                <a16:creationId xmlns:a16="http://schemas.microsoft.com/office/drawing/2014/main" id="{EB42A8BB-54A0-434D-8892-F533736B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0447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8" name="Oval 40">
            <a:extLst>
              <a:ext uri="{FF2B5EF4-FFF2-40B4-BE49-F238E27FC236}">
                <a16:creationId xmlns:a16="http://schemas.microsoft.com/office/drawing/2014/main" id="{93E0CCD3-BEE0-4248-AFAB-2AB663AE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" name="Line 42">
            <a:extLst>
              <a:ext uri="{FF2B5EF4-FFF2-40B4-BE49-F238E27FC236}">
                <a16:creationId xmlns:a16="http://schemas.microsoft.com/office/drawing/2014/main" id="{B51D912E-F9BE-4A0F-AB04-D80CD0AEE5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6000" y="2333625"/>
            <a:ext cx="936625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0" name="Line 43">
            <a:extLst>
              <a:ext uri="{FF2B5EF4-FFF2-40B4-BE49-F238E27FC236}">
                <a16:creationId xmlns:a16="http://schemas.microsoft.com/office/drawing/2014/main" id="{B903C129-AB5E-4BEA-A9B3-564441FEF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2476500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1" name="Line 44">
            <a:extLst>
              <a:ext uri="{FF2B5EF4-FFF2-40B4-BE49-F238E27FC236}">
                <a16:creationId xmlns:a16="http://schemas.microsoft.com/office/drawing/2014/main" id="{A2D0EE7F-002D-4849-A455-91EF4AD13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4425" y="2333625"/>
            <a:ext cx="792163" cy="5762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82" name="Text Box 45">
            <a:extLst>
              <a:ext uri="{FF2B5EF4-FFF2-40B4-BE49-F238E27FC236}">
                <a16:creationId xmlns:a16="http://schemas.microsoft.com/office/drawing/2014/main" id="{6E405277-EC45-4CFB-8607-1E741E793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189163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3" name="Text Box 46">
            <a:extLst>
              <a:ext uri="{FF2B5EF4-FFF2-40B4-BE49-F238E27FC236}">
                <a16:creationId xmlns:a16="http://schemas.microsoft.com/office/drawing/2014/main" id="{66EF4DBD-F0D1-4467-A9F2-A8347555F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575" y="234950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Text Box 47">
            <a:extLst>
              <a:ext uri="{FF2B5EF4-FFF2-40B4-BE49-F238E27FC236}">
                <a16:creationId xmlns:a16="http://schemas.microsoft.com/office/drawing/2014/main" id="{650C8771-C54C-46AF-861A-0FA63217B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17328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5" name="Text Box 48">
            <a:extLst>
              <a:ext uri="{FF2B5EF4-FFF2-40B4-BE49-F238E27FC236}">
                <a16:creationId xmlns:a16="http://schemas.microsoft.com/office/drawing/2014/main" id="{12C0CE0A-A0FE-472A-A696-34395F85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3" y="26368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6" name="Text Box 49">
            <a:extLst>
              <a:ext uri="{FF2B5EF4-FFF2-40B4-BE49-F238E27FC236}">
                <a16:creationId xmlns:a16="http://schemas.microsoft.com/office/drawing/2014/main" id="{642BBD6F-EA1C-4589-9156-75C939E45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26368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" name="Text Box 50">
            <a:extLst>
              <a:ext uri="{FF2B5EF4-FFF2-40B4-BE49-F238E27FC236}">
                <a16:creationId xmlns:a16="http://schemas.microsoft.com/office/drawing/2014/main" id="{ECA07910-6A24-4956-82E1-94D7DB68E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6368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8" name="Oval 51">
            <a:extLst>
              <a:ext uri="{FF2B5EF4-FFF2-40B4-BE49-F238E27FC236}">
                <a16:creationId xmlns:a16="http://schemas.microsoft.com/office/drawing/2014/main" id="{0D49D0D6-695E-43B9-B96C-F7B2C527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36449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9" name="Oval 52">
            <a:extLst>
              <a:ext uri="{FF2B5EF4-FFF2-40B4-BE49-F238E27FC236}">
                <a16:creationId xmlns:a16="http://schemas.microsoft.com/office/drawing/2014/main" id="{2B4CD113-522B-4847-85C3-F00BF1A2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36449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0" name="Line 53">
            <a:extLst>
              <a:ext uri="{FF2B5EF4-FFF2-40B4-BE49-F238E27FC236}">
                <a16:creationId xmlns:a16="http://schemas.microsoft.com/office/drawing/2014/main" id="{A6E26844-BD2F-47F3-AE8A-3BD174368B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3688" y="3213100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91" name="Line 54">
            <a:extLst>
              <a:ext uri="{FF2B5EF4-FFF2-40B4-BE49-F238E27FC236}">
                <a16:creationId xmlns:a16="http://schemas.microsoft.com/office/drawing/2014/main" id="{96F6F798-1466-4428-9E95-C7467034A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3" y="321310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92" name="Oval 55">
            <a:extLst>
              <a:ext uri="{FF2B5EF4-FFF2-40B4-BE49-F238E27FC236}">
                <a16:creationId xmlns:a16="http://schemas.microsoft.com/office/drawing/2014/main" id="{77C97344-B66F-4B55-8365-4D09A9CB3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3" name="Text Box 56">
            <a:extLst>
              <a:ext uri="{FF2B5EF4-FFF2-40B4-BE49-F238E27FC236}">
                <a16:creationId xmlns:a16="http://schemas.microsoft.com/office/drawing/2014/main" id="{DD6B5FB3-4AC9-4784-B97A-556FB90E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663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4" name="Text Box 57">
            <a:extLst>
              <a:ext uri="{FF2B5EF4-FFF2-40B4-BE49-F238E27FC236}">
                <a16:creationId xmlns:a16="http://schemas.microsoft.com/office/drawing/2014/main" id="{08011571-39E2-41FE-BC09-DFC0F654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5" name="Text Box 59">
            <a:extLst>
              <a:ext uri="{FF2B5EF4-FFF2-40B4-BE49-F238E27FC236}">
                <a16:creationId xmlns:a16="http://schemas.microsoft.com/office/drawing/2014/main" id="{2264C8E6-5A4D-4EE8-83A9-A7F0DD7E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6" name="Text Box 60">
            <a:extLst>
              <a:ext uri="{FF2B5EF4-FFF2-40B4-BE49-F238E27FC236}">
                <a16:creationId xmlns:a16="http://schemas.microsoft.com/office/drawing/2014/main" id="{319598B9-864A-403A-BDDC-83A9DA5E1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7" name="Oval 61">
            <a:extLst>
              <a:ext uri="{FF2B5EF4-FFF2-40B4-BE49-F238E27FC236}">
                <a16:creationId xmlns:a16="http://schemas.microsoft.com/office/drawing/2014/main" id="{B49179AB-3D80-4701-956D-5856D98D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6449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8" name="Oval 62">
            <a:extLst>
              <a:ext uri="{FF2B5EF4-FFF2-40B4-BE49-F238E27FC236}">
                <a16:creationId xmlns:a16="http://schemas.microsoft.com/office/drawing/2014/main" id="{FF117E42-F300-4386-909E-9D401F94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364490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9" name="Text Box 63">
            <a:extLst>
              <a:ext uri="{FF2B5EF4-FFF2-40B4-BE49-F238E27FC236}">
                <a16:creationId xmlns:a16="http://schemas.microsoft.com/office/drawing/2014/main" id="{3DA287CD-696C-41E7-9304-A577C90CF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30543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0" name="Text Box 64">
            <a:extLst>
              <a:ext uri="{FF2B5EF4-FFF2-40B4-BE49-F238E27FC236}">
                <a16:creationId xmlns:a16="http://schemas.microsoft.com/office/drawing/2014/main" id="{F4FFCC13-AEF8-4429-AC6B-8C7D4990E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068638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1" name="Line 65">
            <a:extLst>
              <a:ext uri="{FF2B5EF4-FFF2-40B4-BE49-F238E27FC236}">
                <a16:creationId xmlns:a16="http://schemas.microsoft.com/office/drawing/2014/main" id="{F0EFDDAC-69CB-46E2-9F18-92821A48FD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0838" y="3213100"/>
            <a:ext cx="288925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C48DFC4C-1376-4A69-8B2A-5EA912402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7100" y="321310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03" name="Oval 41">
            <a:extLst>
              <a:ext uri="{FF2B5EF4-FFF2-40B4-BE49-F238E27FC236}">
                <a16:creationId xmlns:a16="http://schemas.microsoft.com/office/drawing/2014/main" id="{58081462-CE20-4F65-805D-E0D7F7A6E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4" name="Text Box 67">
            <a:extLst>
              <a:ext uri="{FF2B5EF4-FFF2-40B4-BE49-F238E27FC236}">
                <a16:creationId xmlns:a16="http://schemas.microsoft.com/office/drawing/2014/main" id="{77918752-E893-41CB-961D-E4B93B72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348615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5" name="Text Box 68">
            <a:extLst>
              <a:ext uri="{FF2B5EF4-FFF2-40B4-BE49-F238E27FC236}">
                <a16:creationId xmlns:a16="http://schemas.microsoft.com/office/drawing/2014/main" id="{E3D5CA92-67D1-4344-B743-54EEE92C2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13" y="3429000"/>
            <a:ext cx="44114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FDD34A12-4E3D-4668-955A-41827E23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798867"/>
            <a:ext cx="18373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3+2=5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3+2=5</a:t>
            </a:r>
          </a:p>
        </p:txBody>
      </p:sp>
      <p:sp>
        <p:nvSpPr>
          <p:cNvPr id="107" name="Text Box 37">
            <a:extLst>
              <a:ext uri="{FF2B5EF4-FFF2-40B4-BE49-F238E27FC236}">
                <a16:creationId xmlns:a16="http://schemas.microsoft.com/office/drawing/2014/main" id="{DA4FE64F-FA9E-4244-92D6-C6041E73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4784580"/>
            <a:ext cx="24673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8" name="Text Box 38">
            <a:extLst>
              <a:ext uri="{FF2B5EF4-FFF2-40B4-BE49-F238E27FC236}">
                <a16:creationId xmlns:a16="http://schemas.microsoft.com/office/drawing/2014/main" id="{26DA2769-C0BB-4906-90E8-2ECF40281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4798867"/>
            <a:ext cx="19399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5+1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  <a:p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73103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178E-424F-40F9-8372-31ADBEF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6D36C-3110-4AF3-A2A3-C91E55DD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A*</a:t>
            </a:r>
            <a:r>
              <a:rPr lang="zh-CN" altLang="en-US" dirty="0"/>
              <a:t>算法求解最短路径问题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219AE6-A0B0-44FE-BDE7-5589C89F2A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CF0E34-EC83-483B-BCC4-43AA4A7087DD}"/>
              </a:ext>
            </a:extLst>
          </p:cNvPr>
          <p:cNvGrpSpPr/>
          <p:nvPr/>
        </p:nvGrpSpPr>
        <p:grpSpPr>
          <a:xfrm>
            <a:off x="5868144" y="210699"/>
            <a:ext cx="3168352" cy="1512516"/>
            <a:chOff x="3851920" y="2168860"/>
            <a:chExt cx="4610100" cy="2160588"/>
          </a:xfrm>
          <a:noFill/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FF318F55-FFBB-458F-856B-679C147E1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0" y="2168860"/>
              <a:ext cx="4610100" cy="2160588"/>
              <a:chOff x="2876" y="164"/>
              <a:chExt cx="2904" cy="1361"/>
            </a:xfrm>
            <a:grpFill/>
          </p:grpSpPr>
          <p:sp>
            <p:nvSpPr>
              <p:cNvPr id="6" name="Oval 38">
                <a:extLst>
                  <a:ext uri="{FF2B5EF4-FFF2-40B4-BE49-F238E27FC236}">
                    <a16:creationId xmlns:a16="http://schemas.microsoft.com/office/drawing/2014/main" id="{48F02259-533C-431F-B85B-E69B6635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S</a:t>
                </a:r>
              </a:p>
            </p:txBody>
          </p:sp>
          <p:sp>
            <p:nvSpPr>
              <p:cNvPr id="7" name="Oval 39">
                <a:extLst>
                  <a:ext uri="{FF2B5EF4-FFF2-40B4-BE49-F238E27FC236}">
                    <a16:creationId xmlns:a16="http://schemas.microsoft.com/office/drawing/2014/main" id="{FD43F791-7E85-4427-918E-4F5E625C7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1312"/>
                <a:ext cx="230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8" name="Oval 40">
                <a:extLst>
                  <a:ext uri="{FF2B5EF4-FFF2-40B4-BE49-F238E27FC236}">
                    <a16:creationId xmlns:a16="http://schemas.microsoft.com/office/drawing/2014/main" id="{79268963-61FF-4585-BD48-00AFD0270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9" name="Oval 41">
                <a:extLst>
                  <a:ext uri="{FF2B5EF4-FFF2-40B4-BE49-F238E27FC236}">
                    <a16:creationId xmlns:a16="http://schemas.microsoft.com/office/drawing/2014/main" id="{6AE9F7C0-8945-45C9-9874-2F82CD65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164"/>
                <a:ext cx="229" cy="259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10" name="Oval 42">
                <a:extLst>
                  <a:ext uri="{FF2B5EF4-FFF2-40B4-BE49-F238E27FC236}">
                    <a16:creationId xmlns:a16="http://schemas.microsoft.com/office/drawing/2014/main" id="{6E994B96-A1D5-4533-9125-8F260DADF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 dirty="0">
                    <a:solidFill>
                      <a:srgbClr val="FF0000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11" name="Oval 43">
                <a:extLst>
                  <a:ext uri="{FF2B5EF4-FFF2-40B4-BE49-F238E27FC236}">
                    <a16:creationId xmlns:a16="http://schemas.microsoft.com/office/drawing/2014/main" id="{9F01BEDF-3C46-4280-B024-AD898121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5" y="1312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V</a:t>
                </a:r>
                <a:r>
                  <a:rPr lang="en-US" altLang="zh-CN" sz="1200" b="1" baseline="-25000">
                    <a:solidFill>
                      <a:srgbClr val="FF0000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12" name="Oval 44">
                <a:extLst>
                  <a:ext uri="{FF2B5EF4-FFF2-40B4-BE49-F238E27FC236}">
                    <a16:creationId xmlns:a16="http://schemas.microsoft.com/office/drawing/2014/main" id="{8536EDC9-3FEB-4E78-91EB-483628ED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" y="743"/>
                <a:ext cx="229" cy="213"/>
              </a:xfrm>
              <a:prstGeom prst="ellipse">
                <a:avLst/>
              </a:prstGeom>
              <a:grp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solidFill>
                      <a:srgbClr val="FF0000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" name="Line 45">
                <a:extLst>
                  <a:ext uri="{FF2B5EF4-FFF2-40B4-BE49-F238E27FC236}">
                    <a16:creationId xmlns:a16="http://schemas.microsoft.com/office/drawing/2014/main" id="{63AE7EB4-DDCC-4B59-864E-DE6425AF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9" y="352"/>
                <a:ext cx="725" cy="39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4" name="Line 46">
                <a:extLst>
                  <a:ext uri="{FF2B5EF4-FFF2-40B4-BE49-F238E27FC236}">
                    <a16:creationId xmlns:a16="http://schemas.microsoft.com/office/drawing/2014/main" id="{65F7D5E5-79FD-4632-95A6-564D3EEA6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5" y="849"/>
                <a:ext cx="649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5" name="Line 47">
                <a:extLst>
                  <a:ext uri="{FF2B5EF4-FFF2-40B4-BE49-F238E27FC236}">
                    <a16:creationId xmlns:a16="http://schemas.microsoft.com/office/drawing/2014/main" id="{545F5BCE-498C-4AD5-A4F5-433534435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7" y="921"/>
                <a:ext cx="687" cy="462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6" name="Line 48">
                <a:extLst>
                  <a:ext uri="{FF2B5EF4-FFF2-40B4-BE49-F238E27FC236}">
                    <a16:creationId xmlns:a16="http://schemas.microsoft.com/office/drawing/2014/main" id="{85D688CF-2515-4998-8BBF-11B5D432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17"/>
                <a:ext cx="688" cy="461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7" name="Line 49">
                <a:extLst>
                  <a:ext uri="{FF2B5EF4-FFF2-40B4-BE49-F238E27FC236}">
                    <a16:creationId xmlns:a16="http://schemas.microsoft.com/office/drawing/2014/main" id="{3A35A813-AD03-43FF-BF83-16D34480E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849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8" name="Line 50">
                <a:extLst>
                  <a:ext uri="{FF2B5EF4-FFF2-40B4-BE49-F238E27FC236}">
                    <a16:creationId xmlns:a16="http://schemas.microsoft.com/office/drawing/2014/main" id="{40F17F10-EB5E-4D2E-B147-0584F91F6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418"/>
                <a:ext cx="650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19" name="Line 51">
                <a:extLst>
                  <a:ext uri="{FF2B5EF4-FFF2-40B4-BE49-F238E27FC236}">
                    <a16:creationId xmlns:a16="http://schemas.microsoft.com/office/drawing/2014/main" id="{BEF96583-4DF3-4B06-898E-6D953CE6E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921"/>
                <a:ext cx="726" cy="42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0" name="Line 52">
                <a:extLst>
                  <a:ext uri="{FF2B5EF4-FFF2-40B4-BE49-F238E27FC236}">
                    <a16:creationId xmlns:a16="http://schemas.microsoft.com/office/drawing/2014/main" id="{CE0AB5CB-158C-45BD-9BDD-45E97AF2D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0" y="423"/>
                <a:ext cx="0" cy="32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1" name="Line 53">
                <a:extLst>
                  <a:ext uri="{FF2B5EF4-FFF2-40B4-BE49-F238E27FC236}">
                    <a16:creationId xmlns:a16="http://schemas.microsoft.com/office/drawing/2014/main" id="{A09B33C4-AECD-4841-9EDB-E9CDB236C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3" y="849"/>
                <a:ext cx="687" cy="0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2" name="Line 54">
                <a:extLst>
                  <a:ext uri="{FF2B5EF4-FFF2-40B4-BE49-F238E27FC236}">
                    <a16:creationId xmlns:a16="http://schemas.microsoft.com/office/drawing/2014/main" id="{78A60678-1D9B-431D-ABB1-71216BA5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8" y="956"/>
                <a:ext cx="0" cy="356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3" name="Line 55">
                <a:extLst>
                  <a:ext uri="{FF2B5EF4-FFF2-40B4-BE49-F238E27FC236}">
                    <a16:creationId xmlns:a16="http://schemas.microsoft.com/office/drawing/2014/main" id="{63D48569-6770-457F-ADD2-4B21E9C38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3" y="921"/>
                <a:ext cx="726" cy="497"/>
              </a:xfrm>
              <a:prstGeom prst="line">
                <a:avLst/>
              </a:prstGeom>
              <a:grp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200">
                  <a:latin typeface="+mn-lt"/>
                </a:endParaRPr>
              </a:p>
            </p:txBody>
          </p:sp>
          <p:sp>
            <p:nvSpPr>
              <p:cNvPr id="24" name="Text Box 56">
                <a:extLst>
                  <a:ext uri="{FF2B5EF4-FFF2-40B4-BE49-F238E27FC236}">
                    <a16:creationId xmlns:a16="http://schemas.microsoft.com/office/drawing/2014/main" id="{8560149C-BAF2-4CEB-B37F-41F5580C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5" y="33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5" name="Text Box 57">
                <a:extLst>
                  <a:ext uri="{FF2B5EF4-FFF2-40B4-BE49-F238E27FC236}">
                    <a16:creationId xmlns:a16="http://schemas.microsoft.com/office/drawing/2014/main" id="{E686B910-3946-4951-8F2B-419D6A152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1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6" name="Text Box 58">
                <a:extLst>
                  <a:ext uri="{FF2B5EF4-FFF2-40B4-BE49-F238E27FC236}">
                    <a16:creationId xmlns:a16="http://schemas.microsoft.com/office/drawing/2014/main" id="{B47FA809-4C46-40DE-8719-DACFCF7CB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6" y="93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4</a:t>
                </a:r>
              </a:p>
            </p:txBody>
          </p:sp>
          <p:sp>
            <p:nvSpPr>
              <p:cNvPr id="27" name="Text Box 59">
                <a:extLst>
                  <a:ext uri="{FF2B5EF4-FFF2-40B4-BE49-F238E27FC236}">
                    <a16:creationId xmlns:a16="http://schemas.microsoft.com/office/drawing/2014/main" id="{8C41A54F-D9C5-4BCF-983E-994F1C9C8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" y="479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28" name="Text Box 60">
                <a:extLst>
                  <a:ext uri="{FF2B5EF4-FFF2-40B4-BE49-F238E27FC236}">
                    <a16:creationId xmlns:a16="http://schemas.microsoft.com/office/drawing/2014/main" id="{3646CFE3-8330-4FB1-B27E-24A5C4604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0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29" name="Text Box 61">
                <a:extLst>
                  <a:ext uri="{FF2B5EF4-FFF2-40B4-BE49-F238E27FC236}">
                    <a16:creationId xmlns:a16="http://schemas.microsoft.com/office/drawing/2014/main" id="{50189CAC-5268-4B97-A885-50CE2DA89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0" name="Text Box 62">
                <a:extLst>
                  <a:ext uri="{FF2B5EF4-FFF2-40B4-BE49-F238E27FC236}">
                    <a16:creationId xmlns:a16="http://schemas.microsoft.com/office/drawing/2014/main" id="{E74CB8D7-9446-4AEB-813A-BCCF4BF7B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890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1" name="Text Box 63">
                <a:extLst>
                  <a:ext uri="{FF2B5EF4-FFF2-40B4-BE49-F238E27FC236}">
                    <a16:creationId xmlns:a16="http://schemas.microsoft.com/office/drawing/2014/main" id="{DFF8FE3C-521F-47B6-B79D-F66A29D3F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16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2</a:t>
                </a:r>
              </a:p>
            </p:txBody>
          </p:sp>
          <p:sp>
            <p:nvSpPr>
              <p:cNvPr id="32" name="Text Box 64">
                <a:extLst>
                  <a:ext uri="{FF2B5EF4-FFF2-40B4-BE49-F238E27FC236}">
                    <a16:creationId xmlns:a16="http://schemas.microsoft.com/office/drawing/2014/main" id="{2302676F-A038-4CBF-9660-1D601F7A1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" y="602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3</a:t>
                </a:r>
              </a:p>
            </p:txBody>
          </p:sp>
          <p:sp>
            <p:nvSpPr>
              <p:cNvPr id="33" name="Text Box 65">
                <a:extLst>
                  <a:ext uri="{FF2B5EF4-FFF2-40B4-BE49-F238E27FC236}">
                    <a16:creationId xmlns:a16="http://schemas.microsoft.com/office/drawing/2014/main" id="{674F9E81-F796-44EB-8093-41149B4CA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965"/>
                <a:ext cx="240" cy="249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5</a:t>
                </a:r>
              </a:p>
            </p:txBody>
          </p:sp>
        </p:grpSp>
        <p:sp>
          <p:nvSpPr>
            <p:cNvPr id="34" name="Text Box 86">
              <a:extLst>
                <a:ext uri="{FF2B5EF4-FFF2-40B4-BE49-F238E27FC236}">
                  <a16:creationId xmlns:a16="http://schemas.microsoft.com/office/drawing/2014/main" id="{733B3275-6AE1-4711-AE37-411BBBA5F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7044" y="3413460"/>
              <a:ext cx="380655" cy="3956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1</a:t>
              </a:r>
            </a:p>
          </p:txBody>
        </p:sp>
      </p:grpSp>
      <p:sp>
        <p:nvSpPr>
          <p:cNvPr id="68" name="Text Box 38">
            <a:extLst>
              <a:ext uri="{FF2B5EF4-FFF2-40B4-BE49-F238E27FC236}">
                <a16:creationId xmlns:a16="http://schemas.microsoft.com/office/drawing/2014/main" id="{FA8105AA-061A-4D91-9E55-A1257E6E5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360627"/>
            <a:ext cx="21659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g(V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2+2+1=5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g(T) 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2+2+3=7</a:t>
            </a:r>
          </a:p>
        </p:txBody>
      </p:sp>
      <p:sp>
        <p:nvSpPr>
          <p:cNvPr id="69" name="Text Box 39">
            <a:extLst>
              <a:ext uri="{FF2B5EF4-FFF2-40B4-BE49-F238E27FC236}">
                <a16:creationId xmlns:a16="http://schemas.microsoft.com/office/drawing/2014/main" id="{AE1FA3E8-8431-45D6-84D0-A1F24759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882" y="5347433"/>
            <a:ext cx="22365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40">
            <a:extLst>
              <a:ext uri="{FF2B5EF4-FFF2-40B4-BE49-F238E27FC236}">
                <a16:creationId xmlns:a16="http://schemas.microsoft.com/office/drawing/2014/main" id="{EBF3F05B-23B0-48AB-9678-B7C8B8A9B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965" y="5325475"/>
            <a:ext cx="19399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7+0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1" name="Oval 41">
            <a:extLst>
              <a:ext uri="{FF2B5EF4-FFF2-40B4-BE49-F238E27FC236}">
                <a16:creationId xmlns:a16="http://schemas.microsoft.com/office/drawing/2014/main" id="{B070D536-7EBE-40F8-99D9-7B3EBB57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24" y="20189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2" name="Oval 42">
            <a:extLst>
              <a:ext uri="{FF2B5EF4-FFF2-40B4-BE49-F238E27FC236}">
                <a16:creationId xmlns:a16="http://schemas.microsoft.com/office/drawing/2014/main" id="{635FD07F-650D-4077-84ED-EA4350EB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24" y="2811102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" name="Line 43">
            <a:extLst>
              <a:ext uri="{FF2B5EF4-FFF2-40B4-BE49-F238E27FC236}">
                <a16:creationId xmlns:a16="http://schemas.microsoft.com/office/drawing/2014/main" id="{66974F8F-F130-481F-A443-2EB1AA6445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599" y="2307865"/>
            <a:ext cx="936625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74" name="Line 44">
            <a:extLst>
              <a:ext uri="{FF2B5EF4-FFF2-40B4-BE49-F238E27FC236}">
                <a16:creationId xmlns:a16="http://schemas.microsoft.com/office/drawing/2014/main" id="{DB451BE9-DCC0-4406-AAF6-4C16ABAE5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124" y="2450740"/>
            <a:ext cx="0" cy="3603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75" name="Line 45">
            <a:extLst>
              <a:ext uri="{FF2B5EF4-FFF2-40B4-BE49-F238E27FC236}">
                <a16:creationId xmlns:a16="http://schemas.microsoft.com/office/drawing/2014/main" id="{A9057A0B-9520-4D41-81A5-8E8FD56A9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8024" y="2307865"/>
            <a:ext cx="792163" cy="5762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76" name="Text Box 46">
            <a:extLst>
              <a:ext uri="{FF2B5EF4-FFF2-40B4-BE49-F238E27FC236}">
                <a16:creationId xmlns:a16="http://schemas.microsoft.com/office/drawing/2014/main" id="{29D3AD02-0610-4831-BDB8-AB298A763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499" y="2163402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9" name="Text Box 47">
            <a:extLst>
              <a:ext uri="{FF2B5EF4-FFF2-40B4-BE49-F238E27FC236}">
                <a16:creationId xmlns:a16="http://schemas.microsoft.com/office/drawing/2014/main" id="{2702D427-F98C-427A-A9BE-AAD8CB79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174" y="232374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0" name="Text Box 48">
            <a:extLst>
              <a:ext uri="{FF2B5EF4-FFF2-40B4-BE49-F238E27FC236}">
                <a16:creationId xmlns:a16="http://schemas.microsoft.com/office/drawing/2014/main" id="{C7EB8140-7F8A-45F8-ACEE-966D496B1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774" y="2147527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1" name="Text Box 49">
            <a:extLst>
              <a:ext uri="{FF2B5EF4-FFF2-40B4-BE49-F238E27FC236}">
                <a16:creationId xmlns:a16="http://schemas.microsoft.com/office/drawing/2014/main" id="{04376D92-E830-4BA1-8728-5CAEAEF51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942" y="2611077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" name="Text Box 50">
            <a:extLst>
              <a:ext uri="{FF2B5EF4-FFF2-40B4-BE49-F238E27FC236}">
                <a16:creationId xmlns:a16="http://schemas.microsoft.com/office/drawing/2014/main" id="{FBDB96D5-E7AB-4F7A-9F19-DC5D878E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74" y="2776862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3" name="Text Box 51">
            <a:extLst>
              <a:ext uri="{FF2B5EF4-FFF2-40B4-BE49-F238E27FC236}">
                <a16:creationId xmlns:a16="http://schemas.microsoft.com/office/drawing/2014/main" id="{1421D401-152D-40BE-8BB8-18F7B6DD3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2611077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4" name="Oval 53">
            <a:extLst>
              <a:ext uri="{FF2B5EF4-FFF2-40B4-BE49-F238E27FC236}">
                <a16:creationId xmlns:a16="http://schemas.microsoft.com/office/drawing/2014/main" id="{AC51C4AF-C330-4882-966C-671323918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012" y="36191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5" name="Line 54">
            <a:extLst>
              <a:ext uri="{FF2B5EF4-FFF2-40B4-BE49-F238E27FC236}">
                <a16:creationId xmlns:a16="http://schemas.microsoft.com/office/drawing/2014/main" id="{B8E63A4F-A918-4B8E-A656-00D0DD2FE9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7287" y="3187340"/>
            <a:ext cx="4318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16" name="Line 55">
            <a:extLst>
              <a:ext uri="{FF2B5EF4-FFF2-40B4-BE49-F238E27FC236}">
                <a16:creationId xmlns:a16="http://schemas.microsoft.com/office/drawing/2014/main" id="{F1D1017C-384F-428F-9534-0129CAC6F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8012" y="318734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17" name="Oval 56">
            <a:extLst>
              <a:ext uri="{FF2B5EF4-FFF2-40B4-BE49-F238E27FC236}">
                <a16:creationId xmlns:a16="http://schemas.microsoft.com/office/drawing/2014/main" id="{649C0FFE-77DC-4978-97BF-B7BCDDC2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824" y="2811102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8" name="Text Box 57">
            <a:extLst>
              <a:ext uri="{FF2B5EF4-FFF2-40B4-BE49-F238E27FC236}">
                <a16:creationId xmlns:a16="http://schemas.microsoft.com/office/drawing/2014/main" id="{8B32BCA8-7056-4FBA-A975-7164379D4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262" y="30285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9" name="Text Box 58">
            <a:extLst>
              <a:ext uri="{FF2B5EF4-FFF2-40B4-BE49-F238E27FC236}">
                <a16:creationId xmlns:a16="http://schemas.microsoft.com/office/drawing/2014/main" id="{82EAEDB5-6FE1-4FD6-B35B-F5AE16007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449" y="30285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0" name="Text Box 60">
            <a:extLst>
              <a:ext uri="{FF2B5EF4-FFF2-40B4-BE49-F238E27FC236}">
                <a16:creationId xmlns:a16="http://schemas.microsoft.com/office/drawing/2014/main" id="{068A9F59-08C0-45E0-B359-B8FBEAEE7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866" y="34603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1" name="Text Box 61">
            <a:extLst>
              <a:ext uri="{FF2B5EF4-FFF2-40B4-BE49-F238E27FC236}">
                <a16:creationId xmlns:a16="http://schemas.microsoft.com/office/drawing/2014/main" id="{894D0270-155D-430A-8D49-D9C7CFED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699" y="34603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22" name="Oval 62">
            <a:extLst>
              <a:ext uri="{FF2B5EF4-FFF2-40B4-BE49-F238E27FC236}">
                <a16:creationId xmlns:a16="http://schemas.microsoft.com/office/drawing/2014/main" id="{9E95E4CA-4DA6-4880-8EC1-62481E83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099" y="36191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" name="Oval 63">
            <a:extLst>
              <a:ext uri="{FF2B5EF4-FFF2-40B4-BE49-F238E27FC236}">
                <a16:creationId xmlns:a16="http://schemas.microsoft.com/office/drawing/2014/main" id="{92A1340A-ADAD-4A93-B803-2F3FB7253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724" y="36191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4" name="Text Box 64">
            <a:extLst>
              <a:ext uri="{FF2B5EF4-FFF2-40B4-BE49-F238E27FC236}">
                <a16:creationId xmlns:a16="http://schemas.microsoft.com/office/drawing/2014/main" id="{81723D3B-AD55-43AA-9705-9FA98FBBD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562" y="30285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5" name="Text Box 65">
            <a:extLst>
              <a:ext uri="{FF2B5EF4-FFF2-40B4-BE49-F238E27FC236}">
                <a16:creationId xmlns:a16="http://schemas.microsoft.com/office/drawing/2014/main" id="{F6060841-70EF-418F-A77D-F172014AB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724" y="3042877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6" name="Line 66">
            <a:extLst>
              <a:ext uri="{FF2B5EF4-FFF2-40B4-BE49-F238E27FC236}">
                <a16:creationId xmlns:a16="http://schemas.microsoft.com/office/drawing/2014/main" id="{DC1BBB2D-0DCF-4E00-BF23-A82D5D669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4437" y="3187340"/>
            <a:ext cx="288925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27" name="Line 67">
            <a:extLst>
              <a:ext uri="{FF2B5EF4-FFF2-40B4-BE49-F238E27FC236}">
                <a16:creationId xmlns:a16="http://schemas.microsoft.com/office/drawing/2014/main" id="{E0C126E5-AAD9-49CB-AF10-BAFA8CBF1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699" y="3187340"/>
            <a:ext cx="215900" cy="4318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28" name="Oval 68">
            <a:extLst>
              <a:ext uri="{FF2B5EF4-FFF2-40B4-BE49-F238E27FC236}">
                <a16:creationId xmlns:a16="http://schemas.microsoft.com/office/drawing/2014/main" id="{105D4285-944D-4E57-9F16-ECCA43F2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749" y="2811102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9" name="Text Box 69">
            <a:extLst>
              <a:ext uri="{FF2B5EF4-FFF2-40B4-BE49-F238E27FC236}">
                <a16:creationId xmlns:a16="http://schemas.microsoft.com/office/drawing/2014/main" id="{81AC87EA-822A-47CB-A08B-6809A413F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3496942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0" name="Text Box 70">
            <a:extLst>
              <a:ext uri="{FF2B5EF4-FFF2-40B4-BE49-F238E27FC236}">
                <a16:creationId xmlns:a16="http://schemas.microsoft.com/office/drawing/2014/main" id="{479C6266-F5FB-4600-934F-91D330982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912" y="3532946"/>
            <a:ext cx="44114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1" name="Oval 71">
            <a:extLst>
              <a:ext uri="{FF2B5EF4-FFF2-40B4-BE49-F238E27FC236}">
                <a16:creationId xmlns:a16="http://schemas.microsoft.com/office/drawing/2014/main" id="{9888F63A-6671-4861-AE00-3CCC1D66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49" y="44827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2" name="Oval 72">
            <a:extLst>
              <a:ext uri="{FF2B5EF4-FFF2-40B4-BE49-F238E27FC236}">
                <a16:creationId xmlns:a16="http://schemas.microsoft.com/office/drawing/2014/main" id="{DA639524-CF2E-460C-8B49-2A827FBD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512" y="44827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endParaRPr lang="en-US" altLang="zh-CN" sz="2000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" name="Text Box 75">
            <a:extLst>
              <a:ext uri="{FF2B5EF4-FFF2-40B4-BE49-F238E27FC236}">
                <a16:creationId xmlns:a16="http://schemas.microsoft.com/office/drawing/2014/main" id="{1A13EED6-DC43-4E25-9490-AD593221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912" y="38921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4" name="Text Box 76">
            <a:extLst>
              <a:ext uri="{FF2B5EF4-FFF2-40B4-BE49-F238E27FC236}">
                <a16:creationId xmlns:a16="http://schemas.microsoft.com/office/drawing/2014/main" id="{C71B5842-88E3-48DD-BA8C-00A5A121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512" y="389219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5" name="Line 77">
            <a:extLst>
              <a:ext uri="{FF2B5EF4-FFF2-40B4-BE49-F238E27FC236}">
                <a16:creationId xmlns:a16="http://schemas.microsoft.com/office/drawing/2014/main" id="{5FAFAC50-9E7B-44AA-B067-1674378A7F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7374" y="3977915"/>
            <a:ext cx="358775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6" name="Line 78">
            <a:extLst>
              <a:ext uri="{FF2B5EF4-FFF2-40B4-BE49-F238E27FC236}">
                <a16:creationId xmlns:a16="http://schemas.microsoft.com/office/drawing/2014/main" id="{2F197C67-A58A-499E-B3F5-C37FC87DA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5074" y="3977915"/>
            <a:ext cx="215900" cy="5048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37" name="Oval 52">
            <a:extLst>
              <a:ext uri="{FF2B5EF4-FFF2-40B4-BE49-F238E27FC236}">
                <a16:creationId xmlns:a16="http://schemas.microsoft.com/office/drawing/2014/main" id="{A9360A21-9BDA-4660-B23E-D893AA8F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949" y="3619140"/>
            <a:ext cx="431800" cy="431800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8" name="Text Box 79">
            <a:extLst>
              <a:ext uri="{FF2B5EF4-FFF2-40B4-BE49-F238E27FC236}">
                <a16:creationId xmlns:a16="http://schemas.microsoft.com/office/drawing/2014/main" id="{B3F1B6FC-FAD4-481B-A1CB-F4BB17B7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4289030"/>
            <a:ext cx="31290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9" name="Text Box 80">
            <a:extLst>
              <a:ext uri="{FF2B5EF4-FFF2-40B4-BE49-F238E27FC236}">
                <a16:creationId xmlns:a16="http://schemas.microsoft.com/office/drawing/2014/main" id="{D7241E07-7304-4909-93E5-C970E2ED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558" y="4325034"/>
            <a:ext cx="44114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98068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4" y="6580"/>
            <a:ext cx="6563641" cy="3581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4" y="3588480"/>
            <a:ext cx="6192114" cy="246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" y="6055799"/>
                <a:ext cx="7263207" cy="9233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请从给定的点数网格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使用搜索算法求出对应</a:t>
                </a:r>
                <a:endParaRPr lang="en-US" altLang="zh-CN" kern="1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的骨牌号图</a:t>
                </a:r>
                <a14:m>
                  <m:oMath xmlns:m="http://schemas.openxmlformats.org/officeDocument/2006/math">
                    <m:r>
                      <a:rPr lang="en-US" altLang="zh-CN" kern="10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kern="10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kern="1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kern="1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kern="1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，有可能的话，给出相关剪枝策略。</a:t>
                </a:r>
                <a:endParaRPr lang="zh-CN" altLang="zh-CN" kern="1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" y="6055799"/>
                <a:ext cx="7263207" cy="923330"/>
              </a:xfrm>
              <a:prstGeom prst="rect">
                <a:avLst/>
              </a:prstGeom>
              <a:blipFill>
                <a:blip r:embed="rId4"/>
                <a:stretch>
                  <a:fillRect l="-672" t="-460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2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>
                <a:latin typeface="Arial" charset="0"/>
                <a:ea typeface="黑体" pitchFamily="2" charset="-122"/>
              </a:rPr>
              <a:t>数码问题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输入</a:t>
            </a:r>
            <a:r>
              <a:rPr lang="en-US" altLang="zh-CN" dirty="0">
                <a:latin typeface="Arial" charset="0"/>
                <a:ea typeface="黑体" pitchFamily="2" charset="-122"/>
              </a:rPr>
              <a:t>:  </a:t>
            </a:r>
            <a:r>
              <a:rPr lang="zh-CN" altLang="en-US" dirty="0">
                <a:latin typeface="Arial" charset="0"/>
                <a:ea typeface="黑体" pitchFamily="2" charset="-122"/>
              </a:rPr>
              <a:t>具有</a:t>
            </a:r>
            <a:r>
              <a:rPr lang="en-US" altLang="zh-CN" dirty="0">
                <a:latin typeface="Arial" charset="0"/>
                <a:ea typeface="黑体" pitchFamily="2" charset="-122"/>
              </a:rPr>
              <a:t>8</a:t>
            </a:r>
            <a:r>
              <a:rPr lang="zh-CN" altLang="en-US" dirty="0">
                <a:latin typeface="Arial" charset="0"/>
                <a:ea typeface="黑体" pitchFamily="2" charset="-122"/>
              </a:rPr>
              <a:t>个编号小方块的魔方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1"/>
            <a:endParaRPr lang="en-US" altLang="zh-CN" dirty="0">
              <a:ea typeface="黑体" pitchFamily="2" charset="-122"/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输出</a:t>
            </a:r>
            <a:r>
              <a:rPr lang="en-US" altLang="zh-CN" dirty="0">
                <a:ea typeface="黑体" pitchFamily="2" charset="-122"/>
              </a:rPr>
              <a:t>:  </a:t>
            </a:r>
            <a:r>
              <a:rPr lang="zh-CN" altLang="en-US" dirty="0">
                <a:ea typeface="黑体" pitchFamily="2" charset="-122"/>
              </a:rPr>
              <a:t>移动系列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zh-CN" altLang="en-US" dirty="0">
                <a:ea typeface="黑体" pitchFamily="2" charset="-122"/>
              </a:rPr>
              <a:t>经过这些移动</a:t>
            </a:r>
            <a:r>
              <a:rPr lang="en-US" altLang="zh-CN" dirty="0">
                <a:ea typeface="黑体" pitchFamily="2" charset="-122"/>
              </a:rPr>
              <a:t>, </a:t>
            </a:r>
            <a:r>
              <a:rPr lang="zh-CN" altLang="en-US" dirty="0">
                <a:ea typeface="黑体" pitchFamily="2" charset="-122"/>
              </a:rPr>
              <a:t>魔方达如下状态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E33B3A4A-F896-404C-B819-70AC3954EBA6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2597138"/>
            <a:ext cx="1728788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BEBA0CF0-E103-4E5D-9128-147ABC5C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B35BEF28-4081-40C6-BF42-DF592525A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84D5D64E-4832-4DA5-BD5A-E1F61783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EB27528A-0BA7-47A1-B09A-780232974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BB04925-2290-4930-9F30-65691F178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" name="Text Box 17">
            <a:extLst>
              <a:ext uri="{FF2B5EF4-FFF2-40B4-BE49-F238E27FC236}">
                <a16:creationId xmlns:a16="http://schemas.microsoft.com/office/drawing/2014/main" id="{1AF82674-D2D1-4426-8233-AAE854A2E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2597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FC31C926-4CAD-429B-8893-0359DFCF2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597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06F959D6-99B2-459F-B0A5-CD582C22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1702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5AAA23CF-78C3-41EE-AA2F-74F5B429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1734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9083BAAE-6183-4843-AC66-D929F7CEC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31734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07DFC9B6-445F-4E2D-9F76-B61B95297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37449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6086B958-9EAB-4848-AE2D-3C722F5B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37496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C4949A6-B0CA-4EC4-A7F4-12ECC41B5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74490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21" name="Group 28">
            <a:extLst>
              <a:ext uri="{FF2B5EF4-FFF2-40B4-BE49-F238E27FC236}">
                <a16:creationId xmlns:a16="http://schemas.microsoft.com/office/drawing/2014/main" id="{5D319A89-8F49-4834-9D66-A8012A0B753E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4901393"/>
            <a:ext cx="1728788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339A34-4DFD-449E-A014-AA26177D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054D5299-5013-4689-A892-F54978196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255AC607-DD50-40D2-8EBF-A7ED2EFF1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3471DD19-89C4-403B-8F8A-4F72E627A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28078ADF-54CC-46C6-93AD-FA3074BFB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" name="Text Box 34">
            <a:extLst>
              <a:ext uri="{FF2B5EF4-FFF2-40B4-BE49-F238E27FC236}">
                <a16:creationId xmlns:a16="http://schemas.microsoft.com/office/drawing/2014/main" id="{0FBDDE6A-E45C-4B38-801C-53D23AD2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490139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F4B28F0F-E6F3-43B8-B60D-D32A13AF0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90139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" name="Text Box 36">
            <a:extLst>
              <a:ext uri="{FF2B5EF4-FFF2-40B4-BE49-F238E27FC236}">
                <a16:creationId xmlns:a16="http://schemas.microsoft.com/office/drawing/2014/main" id="{BFFCD88A-B8E9-4393-B448-7F4F2CA39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547448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8F58724F-D9AF-4432-963D-E987A8C3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54776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3724DF2D-8A5F-4BEC-9F3F-EDA9A8E7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60491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D412E166-14DD-4173-87C3-92551348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605391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" name="Text Box 41">
            <a:extLst>
              <a:ext uri="{FF2B5EF4-FFF2-40B4-BE49-F238E27FC236}">
                <a16:creationId xmlns:a16="http://schemas.microsoft.com/office/drawing/2014/main" id="{30275012-9C4A-479E-8DFC-C6600D3F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604915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9" name="Text Box 43">
            <a:extLst>
              <a:ext uri="{FF2B5EF4-FFF2-40B4-BE49-F238E27FC236}">
                <a16:creationId xmlns:a16="http://schemas.microsoft.com/office/drawing/2014/main" id="{3F54930E-70E0-4A97-B9A5-366FDFCF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490456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522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转换为树搜索问题</a:t>
            </a: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2770B8A9-DE66-43A5-B57E-70D40365636A}"/>
              </a:ext>
            </a:extLst>
          </p:cNvPr>
          <p:cNvGrpSpPr>
            <a:grpSpLocks/>
          </p:cNvGrpSpPr>
          <p:nvPr/>
        </p:nvGrpSpPr>
        <p:grpSpPr bwMode="auto">
          <a:xfrm>
            <a:off x="4351338" y="1412875"/>
            <a:ext cx="1728787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D4388266-928F-4403-AAD9-0D463668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F2BDCC5B-BF6B-4DC5-8C3E-6B18F2418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674FA931-BB19-4469-8B0C-674D681F4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22270023-A981-49EE-ACAF-66D16047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3E591061-D4DA-480D-AA12-58E5A8854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Text Box 12">
            <a:extLst>
              <a:ext uri="{FF2B5EF4-FFF2-40B4-BE49-F238E27FC236}">
                <a16:creationId xmlns:a16="http://schemas.microsoft.com/office/drawing/2014/main" id="{A2A668B2-83BF-4CB7-A0FA-81852B0C8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FA2E3065-8E3B-4031-95D5-A4D2E78EC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723D0BD3-BE1A-4CB1-8E82-6712EBF19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198596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8E9B79CA-7C98-4159-9B91-829C3EEF1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19891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DD62AEF8-DA52-451A-BC0D-1C062470B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9891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BEC00593-6557-415B-B51A-AF6DF692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25606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43974029-2709-4019-BD42-14CE57E4D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2565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D1A12FDE-3093-487F-9D61-E97C39D3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25606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53" name="Group 21">
            <a:extLst>
              <a:ext uri="{FF2B5EF4-FFF2-40B4-BE49-F238E27FC236}">
                <a16:creationId xmlns:a16="http://schemas.microsoft.com/office/drawing/2014/main" id="{85E9AB23-5125-4355-894C-ACDC29C61BE2}"/>
              </a:ext>
            </a:extLst>
          </p:cNvPr>
          <p:cNvGrpSpPr>
            <a:grpSpLocks/>
          </p:cNvGrpSpPr>
          <p:nvPr/>
        </p:nvGrpSpPr>
        <p:grpSpPr bwMode="auto">
          <a:xfrm>
            <a:off x="2047875" y="4608513"/>
            <a:ext cx="1728788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62" name="Rectangle 22">
              <a:extLst>
                <a:ext uri="{FF2B5EF4-FFF2-40B4-BE49-F238E27FC236}">
                  <a16:creationId xmlns:a16="http://schemas.microsoft.com/office/drawing/2014/main" id="{DD1C7030-F3B0-4626-8286-6DFB2BD9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23">
              <a:extLst>
                <a:ext uri="{FF2B5EF4-FFF2-40B4-BE49-F238E27FC236}">
                  <a16:creationId xmlns:a16="http://schemas.microsoft.com/office/drawing/2014/main" id="{2EB46B9F-7F3B-4F01-B3F9-E11160A46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99509479-B5C4-4707-9943-862B64500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25">
              <a:extLst>
                <a:ext uri="{FF2B5EF4-FFF2-40B4-BE49-F238E27FC236}">
                  <a16:creationId xmlns:a16="http://schemas.microsoft.com/office/drawing/2014/main" id="{643C5D58-810A-42FC-A692-E9043C676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26">
              <a:extLst>
                <a:ext uri="{FF2B5EF4-FFF2-40B4-BE49-F238E27FC236}">
                  <a16:creationId xmlns:a16="http://schemas.microsoft.com/office/drawing/2014/main" id="{0D477417-B576-470E-BD9B-E9FEE1D6B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Text Box 27">
            <a:extLst>
              <a:ext uri="{FF2B5EF4-FFF2-40B4-BE49-F238E27FC236}">
                <a16:creationId xmlns:a16="http://schemas.microsoft.com/office/drawing/2014/main" id="{B1A6D465-C731-4DBF-9A09-065F00A0A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46085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35705A86-DA79-4963-BE3C-A496882E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5181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220DFC52-3839-4C01-B3C8-682289B6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51847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7075FAEB-EFB9-487B-AF80-765EEF92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1847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469CAB30-CF7E-47A3-BD2B-D044B1A20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75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60" name="Text Box 33">
            <a:extLst>
              <a:ext uri="{FF2B5EF4-FFF2-40B4-BE49-F238E27FC236}">
                <a16:creationId xmlns:a16="http://schemas.microsoft.com/office/drawing/2014/main" id="{6887979B-7C44-4AA7-B40C-50984237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7610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34">
            <a:extLst>
              <a:ext uri="{FF2B5EF4-FFF2-40B4-BE49-F238E27FC236}">
                <a16:creationId xmlns:a16="http://schemas.microsoft.com/office/drawing/2014/main" id="{1D10F8F0-634E-4B7F-9A13-B224C3D66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575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95E1B611-68CE-49E4-B95A-047B012F2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62FE3D59-C63E-487B-ADD5-3B1879ED6764}"/>
              </a:ext>
            </a:extLst>
          </p:cNvPr>
          <p:cNvGrpSpPr>
            <a:grpSpLocks/>
          </p:cNvGrpSpPr>
          <p:nvPr/>
        </p:nvGrpSpPr>
        <p:grpSpPr bwMode="auto">
          <a:xfrm>
            <a:off x="6656388" y="4581525"/>
            <a:ext cx="1728787" cy="1727200"/>
            <a:chOff x="2378" y="1616"/>
            <a:chExt cx="1089" cy="1088"/>
          </a:xfrm>
          <a:solidFill>
            <a:srgbClr val="CCFFCC"/>
          </a:solidFill>
        </p:grpSpPr>
        <p:sp>
          <p:nvSpPr>
            <p:cNvPr id="79" name="Rectangle 37">
              <a:extLst>
                <a:ext uri="{FF2B5EF4-FFF2-40B4-BE49-F238E27FC236}">
                  <a16:creationId xmlns:a16="http://schemas.microsoft.com/office/drawing/2014/main" id="{4CFECCC0-3FAD-484F-AA6D-9A9B6998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1616"/>
              <a:ext cx="1089" cy="1088"/>
            </a:xfrm>
            <a:prstGeom prst="rect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38">
              <a:extLst>
                <a:ext uri="{FF2B5EF4-FFF2-40B4-BE49-F238E27FC236}">
                  <a16:creationId xmlns:a16="http://schemas.microsoft.com/office/drawing/2014/main" id="{A27D12D9-D354-4DB6-A2E1-FC025E61B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1979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39">
              <a:extLst>
                <a:ext uri="{FF2B5EF4-FFF2-40B4-BE49-F238E27FC236}">
                  <a16:creationId xmlns:a16="http://schemas.microsoft.com/office/drawing/2014/main" id="{A64C5DED-D266-43FB-8018-103A8399C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2341"/>
              <a:ext cx="1089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id="{3B9F1275-576A-4105-805C-8CEF75C09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606D6508-DDA9-4B19-B29B-ED00E1F95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" y="1616"/>
              <a:ext cx="0" cy="10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" name="Text Box 42">
            <a:extLst>
              <a:ext uri="{FF2B5EF4-FFF2-40B4-BE49-F238E27FC236}">
                <a16:creationId xmlns:a16="http://schemas.microsoft.com/office/drawing/2014/main" id="{A1E5F4C5-B367-4011-809A-C504EA1A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" name="Text Box 43">
            <a:extLst>
              <a:ext uri="{FF2B5EF4-FFF2-40B4-BE49-F238E27FC236}">
                <a16:creationId xmlns:a16="http://schemas.microsoft.com/office/drawing/2014/main" id="{48E1F830-3ED4-44B6-BBC6-D84C3C57F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8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" name="Text Box 44">
            <a:extLst>
              <a:ext uri="{FF2B5EF4-FFF2-40B4-BE49-F238E27FC236}">
                <a16:creationId xmlns:a16="http://schemas.microsoft.com/office/drawing/2014/main" id="{B564A2B9-8A87-4D63-986E-97087B2F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51546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4" name="Text Box 45">
            <a:extLst>
              <a:ext uri="{FF2B5EF4-FFF2-40B4-BE49-F238E27FC236}">
                <a16:creationId xmlns:a16="http://schemas.microsoft.com/office/drawing/2014/main" id="{79F16D2A-4C0E-42BA-B817-8D6DE4E60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8" y="51577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" name="Text Box 47">
            <a:extLst>
              <a:ext uri="{FF2B5EF4-FFF2-40B4-BE49-F238E27FC236}">
                <a16:creationId xmlns:a16="http://schemas.microsoft.com/office/drawing/2014/main" id="{51F7D42C-C9EC-47A9-8780-6455FCEE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57292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7" name="Text Box 48">
            <a:extLst>
              <a:ext uri="{FF2B5EF4-FFF2-40B4-BE49-F238E27FC236}">
                <a16:creationId xmlns:a16="http://schemas.microsoft.com/office/drawing/2014/main" id="{9BADAE6C-CE8F-4310-917A-11BC14075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7113" y="57340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8" name="Text Box 49">
            <a:extLst>
              <a:ext uri="{FF2B5EF4-FFF2-40B4-BE49-F238E27FC236}">
                <a16:creationId xmlns:a16="http://schemas.microsoft.com/office/drawing/2014/main" id="{8FD5E300-03C8-4A08-98DC-455CE509B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572928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9" name="Text Box 68">
            <a:extLst>
              <a:ext uri="{FF2B5EF4-FFF2-40B4-BE49-F238E27FC236}">
                <a16:creationId xmlns:a16="http://schemas.microsoft.com/office/drawing/2014/main" id="{59F83E34-09E1-4BCC-8C2A-B442EAE4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350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4" name="Line 70">
            <a:extLst>
              <a:ext uri="{FF2B5EF4-FFF2-40B4-BE49-F238E27FC236}">
                <a16:creationId xmlns:a16="http://schemas.microsoft.com/office/drawing/2014/main" id="{F3ECA8BE-3CA3-4F6F-A6F5-73667DC8A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1475" y="3141663"/>
            <a:ext cx="2016125" cy="14398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Line 71">
            <a:extLst>
              <a:ext uri="{FF2B5EF4-FFF2-40B4-BE49-F238E27FC236}">
                <a16:creationId xmlns:a16="http://schemas.microsoft.com/office/drawing/2014/main" id="{A8ECF921-FCCF-491C-BDC3-BDFDA1B44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863" y="3141663"/>
            <a:ext cx="2016125" cy="14398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3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57" grpId="0"/>
      <p:bldP spid="58" grpId="0"/>
      <p:bldP spid="59" grpId="0"/>
      <p:bldP spid="60" grpId="0"/>
      <p:bldP spid="61" grpId="0"/>
      <p:bldP spid="52" grpId="0"/>
      <p:bldP spid="71" grpId="0"/>
      <p:bldP spid="72" grpId="0"/>
      <p:bldP spid="73" grpId="0"/>
      <p:bldP spid="74" grpId="0"/>
      <p:bldP spid="76" grpId="0"/>
      <p:bldP spid="77" grpId="0"/>
      <p:bldP spid="7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汉密尔顿环问题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输入</a:t>
            </a:r>
            <a:r>
              <a:rPr lang="en-US" altLang="zh-CN" dirty="0">
                <a:latin typeface="Arial" charset="0"/>
                <a:ea typeface="黑体" pitchFamily="2" charset="-122"/>
              </a:rPr>
              <a:t>: </a:t>
            </a:r>
            <a:r>
              <a:rPr lang="zh-CN" altLang="en-US" dirty="0">
                <a:latin typeface="Arial" charset="0"/>
                <a:ea typeface="黑体" pitchFamily="2" charset="-122"/>
              </a:rPr>
              <a:t>具有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个节点的连通图</a:t>
            </a:r>
            <a:r>
              <a:rPr lang="en-US" altLang="zh-CN" dirty="0">
                <a:latin typeface="Arial" charset="0"/>
                <a:ea typeface="黑体" pitchFamily="2" charset="-122"/>
              </a:rPr>
              <a:t>G=(V, E)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输出</a:t>
            </a:r>
            <a:r>
              <a:rPr lang="en-US" altLang="zh-CN" dirty="0">
                <a:latin typeface="Arial" charset="0"/>
                <a:ea typeface="黑体" pitchFamily="2" charset="-122"/>
              </a:rPr>
              <a:t>: G</a:t>
            </a:r>
            <a:r>
              <a:rPr lang="zh-CN" altLang="en-US" dirty="0">
                <a:latin typeface="Arial" charset="0"/>
                <a:ea typeface="黑体" pitchFamily="2" charset="-122"/>
              </a:rPr>
              <a:t>中是否具有汉密尔顿环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沿着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zh-CN" altLang="en-US" dirty="0">
                <a:latin typeface="Arial" charset="0"/>
                <a:ea typeface="黑体" pitchFamily="2" charset="-122"/>
              </a:rPr>
              <a:t>条边经过每个节点一次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并回到起始节点的环称为</a:t>
            </a:r>
            <a:r>
              <a:rPr lang="en-US" altLang="zh-CN" dirty="0">
                <a:latin typeface="Arial" charset="0"/>
                <a:ea typeface="黑体" pitchFamily="2" charset="-122"/>
              </a:rPr>
              <a:t>G</a:t>
            </a:r>
            <a:r>
              <a:rPr lang="zh-CN" altLang="en-US" dirty="0">
                <a:latin typeface="Arial" charset="0"/>
                <a:ea typeface="黑体" pitchFamily="2" charset="-122"/>
              </a:rPr>
              <a:t>的一个汉密尔顿环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树的搜索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DEC159-D8EE-46F2-BEB3-5BAD52DA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186" y="20132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809FC4-6F6C-4E44-8EC5-74C398C2C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948" y="20132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F6DBD29F-B9CE-4979-919D-40DC4B6F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1941792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27E450E1-368B-4DCC-B188-66C74CBF7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836" y="33086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DDFB100C-DFA4-4AC0-BF4D-6858F010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036" y="1941792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F7B4A10C-E1B1-4342-BAD7-D788C3909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011" y="2230717"/>
            <a:ext cx="1150937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6D7F6DE9-345D-42ED-99EF-CC99B4C6E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111" y="2518055"/>
            <a:ext cx="0" cy="7921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07374CEE-961B-48F6-8984-8C1DAA3C4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986" y="2446617"/>
            <a:ext cx="1296987" cy="10080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74AAF3EB-B298-4336-86F7-050F8BC82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848" y="2518055"/>
            <a:ext cx="0" cy="792162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BC9DA2E8-4B37-4A06-9887-6C402A1D7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986" y="2302155"/>
            <a:ext cx="4465637" cy="1152525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91A895AA-DCD2-4EB8-8104-60B56FCF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773" y="3526117"/>
            <a:ext cx="1008063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F260A2A4-7799-46EA-8BC7-326B34F80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736" y="2446617"/>
            <a:ext cx="0" cy="86360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25699FB6-8BC4-4388-8F57-125B3913F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073" y="2157692"/>
            <a:ext cx="12255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CB1CFFA-5FB2-4171-B1AD-62EB8D088C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9073" y="2446617"/>
            <a:ext cx="1441450" cy="1008063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87EC92F2-E930-43FF-A152-99C05874C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948" y="33086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E1CB1A78-049B-435A-90C9-D20ECD37B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011" y="2230717"/>
            <a:ext cx="1150937" cy="0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7A4A85E-6327-4642-B878-4235D8928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848" y="2518055"/>
            <a:ext cx="0" cy="792162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F7237D0E-E73B-4E9D-AC85-03227F50D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773" y="3526117"/>
            <a:ext cx="1008063" cy="0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8C686D90-78DE-40F1-B7E7-D9B2F24EA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1736" y="2446617"/>
            <a:ext cx="0" cy="863600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21A3D345-CA5E-48D9-A421-F0D421C51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9073" y="2157692"/>
            <a:ext cx="1225550" cy="0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EBF440FB-EA82-494F-9A27-23CC3619F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986" y="2302155"/>
            <a:ext cx="4465637" cy="1152525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FD4C9350-1C2A-445F-8806-A685FDAE6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111" y="2518055"/>
            <a:ext cx="0" cy="792162"/>
          </a:xfrm>
          <a:prstGeom prst="line">
            <a:avLst/>
          </a:prstGeom>
          <a:noFill/>
          <a:ln w="571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C9586F9D-DE57-4306-9089-8DD0F8708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186" y="3308630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6</a:t>
            </a:r>
          </a:p>
        </p:txBody>
      </p:sp>
      <p:grpSp>
        <p:nvGrpSpPr>
          <p:cNvPr id="28" name="Group 54">
            <a:extLst>
              <a:ext uri="{FF2B5EF4-FFF2-40B4-BE49-F238E27FC236}">
                <a16:creationId xmlns:a16="http://schemas.microsoft.com/office/drawing/2014/main" id="{D1039012-1F4A-488A-8F8C-AF498A5611D5}"/>
              </a:ext>
            </a:extLst>
          </p:cNvPr>
          <p:cNvGrpSpPr>
            <a:grpSpLocks/>
          </p:cNvGrpSpPr>
          <p:nvPr/>
        </p:nvGrpSpPr>
        <p:grpSpPr bwMode="auto">
          <a:xfrm>
            <a:off x="4142011" y="4894542"/>
            <a:ext cx="3673475" cy="1801813"/>
            <a:chOff x="1607" y="2386"/>
            <a:chExt cx="2314" cy="113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EC45C2-EDB4-4395-89FD-0D2E18FDA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25328D-57A7-442C-B2D3-79E1E33E7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7DDC9A5-5AA1-49B7-AB58-511DA373E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85B3DBC7-8DBE-4BC4-97D1-995D046F8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" y="2524"/>
              <a:ext cx="7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174529BE-80A6-4020-BB6A-73C787A62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2705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233B9790-2615-4D74-B763-6D4E0983C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2523"/>
              <a:ext cx="63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Oval 42">
              <a:extLst>
                <a:ext uri="{FF2B5EF4-FFF2-40B4-BE49-F238E27FC236}">
                  <a16:creationId xmlns:a16="http://schemas.microsoft.com/office/drawing/2014/main" id="{88502BA8-8198-4BBB-AB4A-AAA6F286F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" name="Line 51">
              <a:extLst>
                <a:ext uri="{FF2B5EF4-FFF2-40B4-BE49-F238E27FC236}">
                  <a16:creationId xmlns:a16="http://schemas.microsoft.com/office/drawing/2014/main" id="{EE90779E-4E4D-4CE3-B09F-DEFFDA90B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2704"/>
              <a:ext cx="0" cy="4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52">
              <a:extLst>
                <a:ext uri="{FF2B5EF4-FFF2-40B4-BE49-F238E27FC236}">
                  <a16:creationId xmlns:a16="http://schemas.microsoft.com/office/drawing/2014/main" id="{409B8FF7-2B36-4A69-A05B-7E025312A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2659"/>
              <a:ext cx="726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53">
              <a:extLst>
                <a:ext uri="{FF2B5EF4-FFF2-40B4-BE49-F238E27FC236}">
                  <a16:creationId xmlns:a16="http://schemas.microsoft.com/office/drawing/2014/main" id="{A2166A37-5E21-4E5D-9F8E-F043B99DF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2" y="2659"/>
              <a:ext cx="726" cy="5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Oval 31">
              <a:extLst>
                <a:ext uri="{FF2B5EF4-FFF2-40B4-BE49-F238E27FC236}">
                  <a16:creationId xmlns:a16="http://schemas.microsoft.com/office/drawing/2014/main" id="{8639BF8B-30E5-4C73-8DE2-63985A05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40" name="Text Box 55">
            <a:extLst>
              <a:ext uri="{FF2B5EF4-FFF2-40B4-BE49-F238E27FC236}">
                <a16:creationId xmlns:a16="http://schemas.microsoft.com/office/drawing/2014/main" id="{AED6A227-5AD2-40F8-A1AF-9327574C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23" y="4245255"/>
            <a:ext cx="31245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b="1" dirty="0">
                <a:ea typeface="黑体" pitchFamily="2" charset="-122"/>
              </a:rPr>
              <a:t>无汉密尔顿环图</a:t>
            </a:r>
            <a:r>
              <a:rPr lang="en-US" altLang="zh-CN" sz="3000" b="1" dirty="0">
                <a:ea typeface="黑体" pitchFamily="2" charset="-122"/>
              </a:rPr>
              <a:t>: </a:t>
            </a:r>
          </a:p>
        </p:txBody>
      </p:sp>
      <p:sp>
        <p:nvSpPr>
          <p:cNvPr id="41" name="Text Box 56">
            <a:extLst>
              <a:ext uri="{FF2B5EF4-FFF2-40B4-BE49-F238E27FC236}">
                <a16:creationId xmlns:a16="http://schemas.microsoft.com/office/drawing/2014/main" id="{DFB5CC0E-5966-4047-81C8-A2E497137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" y="1311870"/>
            <a:ext cx="31245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b="1" dirty="0">
                <a:ea typeface="黑体" pitchFamily="2" charset="-122"/>
              </a:rPr>
              <a:t>有汉密尔顿环图</a:t>
            </a:r>
            <a:r>
              <a:rPr lang="en-US" altLang="zh-CN" sz="3000" b="1" dirty="0">
                <a:ea typeface="黑体" pitchFamily="2" charset="-122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7016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10965</TotalTime>
  <Words>4034</Words>
  <Application>Microsoft Office PowerPoint</Application>
  <PresentationFormat>全屏显示(4:3)</PresentationFormat>
  <Paragraphs>1191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仿宋_GB2312</vt:lpstr>
      <vt:lpstr>黑体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公式</vt:lpstr>
      <vt:lpstr>搜索算法</vt:lpstr>
      <vt:lpstr>本章内容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树的搜索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人员分配问题</vt:lpstr>
      <vt:lpstr>PowerPoint 演示文稿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旅行商问题</vt:lpstr>
      <vt:lpstr>PowerPoint 演示文稿</vt:lpstr>
      <vt:lpstr>A*算法</vt:lpstr>
      <vt:lpstr>A*算法</vt:lpstr>
      <vt:lpstr>A*算法</vt:lpstr>
      <vt:lpstr>A*算法</vt:lpstr>
      <vt:lpstr>A*算法</vt:lpstr>
      <vt:lpstr>A*算法</vt:lpstr>
      <vt:lpstr>A*算法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1506</cp:revision>
  <cp:lastPrinted>1601-01-01T00:00:00Z</cp:lastPrinted>
  <dcterms:created xsi:type="dcterms:W3CDTF">2009-06-26T00:04:30Z</dcterms:created>
  <dcterms:modified xsi:type="dcterms:W3CDTF">2022-11-09T02:12:15Z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