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053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106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15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211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259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8312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1365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4418" algn="l" defTabSz="4386106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A7F10"/>
    <a:srgbClr val="E3F39F"/>
    <a:srgbClr val="C6F16F"/>
    <a:srgbClr val="D8EFB7"/>
    <a:srgbClr val="00759A"/>
    <a:srgbClr val="A1D8E0"/>
    <a:srgbClr val="B0C7E2"/>
    <a:srgbClr val="FAFFBD"/>
    <a:srgbClr val="A8B4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61" autoAdjust="0"/>
  </p:normalViewPr>
  <p:slideViewPr>
    <p:cSldViewPr>
      <p:cViewPr>
        <p:scale>
          <a:sx n="20" d="100"/>
          <a:sy n="20" d="100"/>
        </p:scale>
        <p:origin x="-762" y="64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25744" y="6583680"/>
            <a:ext cx="39502080" cy="8778240"/>
          </a:xfrm>
        </p:spPr>
        <p:txBody>
          <a:bodyPr vert="horz" lIns="219389" tIns="0" rIns="219389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230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583680" y="1599215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3859" indent="0" algn="ctr">
              <a:buNone/>
            </a:lvl2pPr>
            <a:lvl3pPr marL="4387718" indent="0" algn="ctr">
              <a:buNone/>
            </a:lvl3pPr>
            <a:lvl4pPr marL="6581578" indent="0" algn="ctr">
              <a:buNone/>
            </a:lvl4pPr>
            <a:lvl5pPr marL="8775432" indent="0" algn="ctr">
              <a:buNone/>
            </a:lvl5pPr>
            <a:lvl6pPr marL="10969286" indent="0" algn="ctr">
              <a:buNone/>
            </a:lvl6pPr>
            <a:lvl7pPr marL="13163146" indent="0" algn="ctr">
              <a:buNone/>
            </a:lvl7pPr>
            <a:lvl8pPr marL="15357005" indent="0" algn="ctr">
              <a:buNone/>
            </a:lvl8pPr>
            <a:lvl9pPr marL="17550864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2926080"/>
            <a:ext cx="34015680" cy="877824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30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0" y="12037373"/>
            <a:ext cx="34015680" cy="7246618"/>
          </a:xfrm>
        </p:spPr>
        <p:txBody>
          <a:bodyPr anchor="t"/>
          <a:lstStyle>
            <a:lvl1pPr marL="351014" indent="0" algn="l">
              <a:buNone/>
              <a:defRPr sz="9600">
                <a:solidFill>
                  <a:schemeClr val="tx1"/>
                </a:solidFill>
              </a:defRPr>
            </a:lvl1pPr>
            <a:lvl2pPr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039040" y="30800042"/>
            <a:ext cx="3657600" cy="1752600"/>
          </a:xfrm>
        </p:spPr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0640"/>
            <a:ext cx="39502080" cy="5486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9"/>
            <a:ext cx="19392902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2296122" y="7368549"/>
            <a:ext cx="19400520" cy="3604258"/>
          </a:xfrm>
        </p:spPr>
        <p:txBody>
          <a:bodyPr anchor="ctr"/>
          <a:lstStyle>
            <a:lvl1pPr marL="0" indent="0">
              <a:buNone/>
              <a:defRPr sz="11500" b="0" cap="all" baseline="0">
                <a:solidFill>
                  <a:schemeClr val="tx1"/>
                </a:solidFill>
              </a:defRPr>
            </a:lvl1pPr>
            <a:lvl2pPr>
              <a:buNone/>
              <a:defRPr sz="9600" b="1"/>
            </a:lvl2pPr>
            <a:lvl3pPr>
              <a:buNone/>
              <a:defRPr sz="8600" b="1"/>
            </a:lvl3pPr>
            <a:lvl4pPr>
              <a:buNone/>
              <a:defRPr sz="7700" b="1"/>
            </a:lvl4pPr>
            <a:lvl5pPr>
              <a:buNone/>
              <a:defRPr sz="77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94560" y="11338567"/>
            <a:ext cx="19392902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1338567"/>
            <a:ext cx="19400520" cy="1806702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7" y="1310640"/>
            <a:ext cx="14439902" cy="557784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106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194567" y="7315207"/>
            <a:ext cx="14439902" cy="22090382"/>
          </a:xfrm>
        </p:spPr>
        <p:txBody>
          <a:bodyPr/>
          <a:lstStyle>
            <a:lvl1pPr marL="0" indent="0">
              <a:buNone/>
              <a:defRPr sz="6700"/>
            </a:lvl1pPr>
            <a:lvl2pPr>
              <a:buNone/>
              <a:defRPr sz="5800"/>
            </a:lvl2pPr>
            <a:lvl3pPr>
              <a:buNone/>
              <a:defRPr sz="4800"/>
            </a:lvl3pPr>
            <a:lvl4pPr>
              <a:buNone/>
              <a:defRPr sz="4300"/>
            </a:lvl4pPr>
            <a:lvl5pPr>
              <a:buNone/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7160240" y="1310647"/>
            <a:ext cx="24536400" cy="28094942"/>
          </a:xfrm>
        </p:spPr>
        <p:txBody>
          <a:bodyPr/>
          <a:lstStyle>
            <a:lvl1pPr>
              <a:defRPr sz="12500"/>
            </a:lvl1pPr>
            <a:lvl2pPr>
              <a:defRPr sz="11500"/>
            </a:lvl2pPr>
            <a:lvl3pPr>
              <a:defRPr sz="10600"/>
            </a:lvl3pPr>
            <a:lvl4pPr>
              <a:defRPr sz="9600"/>
            </a:lvl4pPr>
            <a:lvl5pPr>
              <a:defRPr sz="8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8240" y="2926080"/>
            <a:ext cx="26334720" cy="2506982"/>
          </a:xfrm>
        </p:spPr>
        <p:txBody>
          <a:bodyPr lIns="219389" rIns="219389" bIns="0" anchor="b">
            <a:sp3d prstMaterial="softEdge"/>
          </a:bodyPr>
          <a:lstStyle>
            <a:lvl1pPr algn="ctr">
              <a:buNone/>
              <a:defRPr sz="96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778240" y="8793480"/>
            <a:ext cx="26334720" cy="1901952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154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240" y="5600577"/>
            <a:ext cx="26334720" cy="2545690"/>
          </a:xfrm>
        </p:spPr>
        <p:txBody>
          <a:bodyPr lIns="219389" tIns="219389" rIns="219389" anchor="t"/>
          <a:lstStyle>
            <a:lvl1pPr marL="0" indent="0" algn="ctr">
              <a:buNone/>
              <a:defRPr sz="6700"/>
            </a:lvl1pPr>
            <a:lvl2pPr>
              <a:defRPr sz="58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768" tIns="219389" rIns="438768" bIns="219389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194560" y="7680960"/>
            <a:ext cx="39502080" cy="22603968"/>
          </a:xfrm>
          <a:prstGeom prst="rect">
            <a:avLst/>
          </a:prstGeom>
        </p:spPr>
        <p:txBody>
          <a:bodyPr vert="horz" lIns="438768" tIns="219389" rIns="438768" bIns="219389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2194560" y="30800042"/>
            <a:ext cx="102412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l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9D26CB9-01E4-44B8-8084-BCC418CF4A2D}" type="datetimeFigureOut">
              <a:rPr lang="en-US" smtClean="0"/>
              <a:pPr/>
              <a:t>5/25/2014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996160" y="30800042"/>
            <a:ext cx="13898880" cy="1752600"/>
          </a:xfrm>
          <a:prstGeom prst="rect">
            <a:avLst/>
          </a:prstGeom>
        </p:spPr>
        <p:txBody>
          <a:bodyPr vert="horz" lIns="438768" tIns="219389" rIns="438768" bIns="219389" anchor="b"/>
          <a:lstStyle>
            <a:lvl1pPr algn="ct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38039040" y="30800042"/>
            <a:ext cx="3657600" cy="1752600"/>
          </a:xfrm>
          <a:prstGeom prst="rect">
            <a:avLst/>
          </a:prstGeom>
        </p:spPr>
        <p:txBody>
          <a:bodyPr vert="horz" lIns="0" tIns="219389" rIns="0" bIns="219389" anchor="b"/>
          <a:lstStyle>
            <a:lvl1pPr algn="r" eaLnBrk="1" latinLnBrk="0" hangingPunct="1">
              <a:defRPr kumimoji="0" sz="58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AD30C5-67B1-44D9-8976-9ADE03107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197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32627" indent="-197447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4168330" indent="-136019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40771" indent="-109692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10600" kern="1200">
          <a:solidFill>
            <a:schemeClr val="tx1"/>
          </a:solidFill>
          <a:latin typeface="+mn-lt"/>
          <a:ea typeface="+mn-ea"/>
          <a:cs typeface="+mn-cs"/>
        </a:defRPr>
      </a:lvl3pPr>
      <a:lvl4pPr marL="6493824" indent="-877546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741524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8468294" indent="-877546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9433584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98883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>
          <a:solidFill>
            <a:schemeClr val="tx1"/>
          </a:solidFill>
          <a:latin typeface="+mn-lt"/>
          <a:ea typeface="+mn-ea"/>
          <a:cs typeface="+mn-cs"/>
        </a:defRPr>
      </a:lvl8pPr>
      <a:lvl9pPr marL="11364182" indent="-877546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6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938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877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5815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775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9692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1631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3570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5508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0.jpeg"/><Relationship Id="rId5" Type="http://schemas.openxmlformats.org/officeDocument/2006/relationships/image" Target="../media/image5.jpeg"/><Relationship Id="rId10" Type="http://schemas.microsoft.com/office/2007/relationships/hdphoto" Target="../media/hdphoto1.wdp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ounded Rectangle 108"/>
          <p:cNvSpPr/>
          <p:nvPr/>
        </p:nvSpPr>
        <p:spPr>
          <a:xfrm>
            <a:off x="914399" y="6858000"/>
            <a:ext cx="13258800" cy="141732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13716000" y="457200"/>
            <a:ext cx="17068800" cy="3046988"/>
          </a:xfrm>
          <a:noFill/>
          <a:ln>
            <a:noFill/>
          </a:ln>
        </p:spPr>
        <p:txBody>
          <a:bodyPr wrap="square" lIns="91440" tIns="45720" rIns="91440" bIns="45720" anchor="b">
            <a:spAutoFit/>
          </a:bodyPr>
          <a:lstStyle/>
          <a:p>
            <a:pPr algn="ctr"/>
            <a:r>
              <a:rPr lang="en-US" sz="19200" cap="none" dirty="0" smtClean="0">
                <a:ln>
                  <a:noFill/>
                </a:ln>
                <a:solidFill>
                  <a:srgbClr val="6A7F10"/>
                </a:solidFill>
                <a:effectLst/>
                <a:latin typeface="+mn-lt"/>
              </a:rPr>
              <a:t>RocketTracks</a:t>
            </a:r>
            <a:endParaRPr lang="en-US" sz="19200" cap="none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6A7F1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>
          <a:xfrm>
            <a:off x="15011399" y="3506701"/>
            <a:ext cx="14630401" cy="2055899"/>
          </a:xfrm>
          <a:noFill/>
        </p:spPr>
        <p:txBody>
          <a:bodyPr wrap="square" lIns="91397" tIns="45696" rIns="91397" bIns="45696" rtlCol="0">
            <a:spAutoFit/>
          </a:bodyPr>
          <a:lstStyle/>
          <a:p>
            <a:pPr defTabSz="4386106"/>
            <a:r>
              <a:rPr lang="en-US" sz="5800" b="1" dirty="0">
                <a:latin typeface="Calibri" pitchFamily="34" charset="0"/>
              </a:rPr>
              <a:t>Rob Gaskell, Robin Davis, Robert Corkran</a:t>
            </a:r>
          </a:p>
          <a:p>
            <a:pPr defTabSz="4386106"/>
            <a:endParaRPr lang="en-US" sz="5800" b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71403" y="3931920"/>
            <a:ext cx="8505398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pPr algn="r"/>
            <a:r>
              <a:rPr lang="en-US" sz="5800" dirty="0" smtClean="0">
                <a:latin typeface="Calibri" pitchFamily="34" charset="0"/>
              </a:rPr>
              <a:t>Advisor</a:t>
            </a:r>
            <a:r>
              <a:rPr lang="en-US" sz="5800" dirty="0">
                <a:latin typeface="Calibri" pitchFamily="34" charset="0"/>
              </a:rPr>
              <a:t>: Malgorzata Jeske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1" y="3931920"/>
            <a:ext cx="10698480" cy="1015661"/>
          </a:xfrm>
          <a:prstGeom prst="rect">
            <a:avLst/>
          </a:prstGeom>
          <a:noFill/>
        </p:spPr>
        <p:txBody>
          <a:bodyPr wrap="square" lIns="91397" tIns="45696" rIns="91397" bIns="45696" rtlCol="0">
            <a:spAutoFit/>
          </a:bodyPr>
          <a:lstStyle/>
          <a:p>
            <a:r>
              <a:rPr lang="en-US" sz="5800" dirty="0">
                <a:latin typeface="Calibri" pitchFamily="34" charset="0"/>
              </a:rPr>
              <a:t>Sponsor: Andrew Greenberg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1" y="914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936533" y="914400"/>
            <a:ext cx="9079728" cy="2739211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r>
              <a:rPr lang="en-US" dirty="0" smtClean="0">
                <a:solidFill>
                  <a:srgbClr val="6A7F10"/>
                </a:solidFill>
              </a:rPr>
              <a:t>Aerospace Society</a:t>
            </a:r>
            <a:endParaRPr lang="en-US" dirty="0">
              <a:solidFill>
                <a:srgbClr val="6A7F1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80149"/>
          <a:stretch/>
        </p:blipFill>
        <p:spPr>
          <a:xfrm>
            <a:off x="40233601" y="914400"/>
            <a:ext cx="2743200" cy="2815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32842249" y="914400"/>
            <a:ext cx="7364458" cy="2739173"/>
          </a:xfrm>
          <a:prstGeom prst="rect">
            <a:avLst/>
          </a:prstGeom>
          <a:noFill/>
        </p:spPr>
        <p:txBody>
          <a:bodyPr wrap="none" lIns="91411" tIns="45701" rIns="91411" bIns="45701" rtlCol="0">
            <a:spAutoFit/>
          </a:bodyPr>
          <a:lstStyle/>
          <a:p>
            <a:r>
              <a:rPr lang="en-US" dirty="0" smtClean="0">
                <a:solidFill>
                  <a:srgbClr val="6A7F10"/>
                </a:solidFill>
              </a:rPr>
              <a:t>Portland State </a:t>
            </a:r>
          </a:p>
          <a:p>
            <a:pPr algn="r"/>
            <a:r>
              <a:rPr lang="en-US" dirty="0" smtClean="0">
                <a:solidFill>
                  <a:srgbClr val="6A7F10"/>
                </a:solidFill>
              </a:rPr>
              <a:t>University  </a:t>
            </a:r>
            <a:endParaRPr lang="en-US" dirty="0">
              <a:solidFill>
                <a:srgbClr val="6A7F1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14401" y="5723868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>
                <a:solidFill>
                  <a:srgbClr val="6A7F10"/>
                </a:solidFill>
                <a:latin typeface="Calibri" panose="020F0502020204030204" pitchFamily="34" charset="0"/>
              </a:rPr>
              <a:t>PROBLEM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14402" y="21092374"/>
            <a:ext cx="13258798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IDEA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49" name="Rounded Rectangle 1048"/>
          <p:cNvSpPr/>
          <p:nvPr/>
        </p:nvSpPr>
        <p:spPr>
          <a:xfrm>
            <a:off x="1125719" y="7086600"/>
            <a:ext cx="7340579" cy="384177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What good is a high tech rocket if you can’t track it? Current methods of tracking are limited by dependence on human eye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1175823" y="11201400"/>
            <a:ext cx="7129977" cy="26670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Rockets move fast. Keeping antennas and cameras pointed at them is hard.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1047" name="Picture 8" descr="C:\Users\Robin\Projects\rocket-tracks\Documentation\poster\ag_steve_trackmast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39200" y="7138280"/>
            <a:ext cx="4990440" cy="665392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3" name="Rounded Rectangle 102"/>
          <p:cNvSpPr/>
          <p:nvPr/>
        </p:nvSpPr>
        <p:spPr>
          <a:xfrm>
            <a:off x="6400800" y="14173200"/>
            <a:ext cx="7453661" cy="2971800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RocketTracks was originally conceptualized in 2011 as a mechanical structure that uses a manual control box.</a:t>
            </a:r>
          </a:p>
        </p:txBody>
      </p:sp>
      <p:pic>
        <p:nvPicPr>
          <p:cNvPr id="1051" name="Picture 9" descr="C:\Users\Robin\Projects\rocket-tracks\Documentation\poster\RT_Two_axis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5093" y="15621000"/>
            <a:ext cx="4664707" cy="3498530"/>
          </a:xfrm>
          <a:prstGeom prst="roundRect">
            <a:avLst>
              <a:gd name="adj" fmla="val 11712"/>
            </a:avLst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</p:pic>
      <p:sp>
        <p:nvSpPr>
          <p:cNvPr id="104" name="Rounded Rectangle 103"/>
          <p:cNvSpPr/>
          <p:nvPr/>
        </p:nvSpPr>
        <p:spPr>
          <a:xfrm>
            <a:off x="6477000" y="17373600"/>
            <a:ext cx="7391400" cy="3260185"/>
          </a:xfrm>
          <a:prstGeom prst="roundRect">
            <a:avLst/>
          </a:prstGeom>
          <a:solidFill>
            <a:srgbClr val="FFFFFF"/>
          </a:solidFill>
          <a:ln w="76200" cap="sq">
            <a:solidFill>
              <a:srgbClr val="6A7F10"/>
            </a:solidFill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Ins="365760"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While this was an improvement over earlier handheld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models,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it </a:t>
            </a: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still 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</a:rPr>
              <a:t>left too much room for human error. </a:t>
            </a:r>
          </a:p>
        </p:txBody>
      </p:sp>
      <p:sp>
        <p:nvSpPr>
          <p:cNvPr id="106" name="Rounded Rectangle 105"/>
          <p:cNvSpPr/>
          <p:nvPr/>
        </p:nvSpPr>
        <p:spPr>
          <a:xfrm>
            <a:off x="914400" y="22193334"/>
            <a:ext cx="13258800" cy="2087137"/>
          </a:xfrm>
          <a:prstGeom prst="roundRect">
            <a:avLst/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Eliminate room for human error by adding automatic tracking capabilities to the existing RocketTracks system.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914400" y="24655867"/>
            <a:ext cx="13258801" cy="1126445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IMPLEMENTATION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4400" y="25782312"/>
            <a:ext cx="13258800" cy="6217920"/>
          </a:xfrm>
          <a:prstGeom prst="roundRect">
            <a:avLst>
              <a:gd name="adj" fmla="val 9102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Redo manual controller to improve its control loop and interface via Ethernet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Interface with Sightline SLA-1500 to add automatic tracking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Create RTx controller board to interface between the mechanical system and the two control boards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Implement Ethernet for communication between different blocks of RocketTracks system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Preform FMEA analysis and safety protocols to protect from injury or damage to system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718000" y="5724144"/>
            <a:ext cx="13258800" cy="1123346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HOW IT WORKS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4706600" y="6837738"/>
            <a:ext cx="14478000" cy="19527462"/>
            <a:chOff x="14706600" y="6837738"/>
            <a:chExt cx="14478000" cy="19527462"/>
          </a:xfrm>
        </p:grpSpPr>
        <p:grpSp>
          <p:nvGrpSpPr>
            <p:cNvPr id="60" name="Group 59"/>
            <p:cNvGrpSpPr/>
            <p:nvPr/>
          </p:nvGrpSpPr>
          <p:grpSpPr>
            <a:xfrm>
              <a:off x="14706600" y="6858000"/>
              <a:ext cx="14478000" cy="19507200"/>
              <a:chOff x="14706600" y="6858000"/>
              <a:chExt cx="14478000" cy="19507200"/>
            </a:xfrm>
            <a:noFill/>
          </p:grpSpPr>
          <p:sp>
            <p:nvSpPr>
              <p:cNvPr id="59" name="Rounded Rectangle 58"/>
              <p:cNvSpPr/>
              <p:nvPr/>
            </p:nvSpPr>
            <p:spPr>
              <a:xfrm>
                <a:off x="14706600" y="6858000"/>
                <a:ext cx="14478000" cy="19507200"/>
              </a:xfrm>
              <a:prstGeom prst="roundRect">
                <a:avLst>
                  <a:gd name="adj" fmla="val 3945"/>
                </a:avLst>
              </a:prstGeom>
              <a:grpFill/>
              <a:ln w="76200" cap="sq">
                <a:solidFill>
                  <a:srgbClr val="6A7F10"/>
                </a:solidFill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rIns="457200"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22326600" y="20421600"/>
                <a:ext cx="4038600" cy="1128845"/>
              </a:xfrm>
              <a:prstGeom prst="rect">
                <a:avLst/>
              </a:prstGeom>
              <a:grpFill/>
            </p:spPr>
          </p:pic>
        </p:grpSp>
        <p:sp>
          <p:nvSpPr>
            <p:cNvPr id="81" name="Freeform 80"/>
            <p:cNvSpPr/>
            <p:nvPr/>
          </p:nvSpPr>
          <p:spPr>
            <a:xfrm flipV="1">
              <a:off x="22479000" y="24307800"/>
              <a:ext cx="3810000" cy="533399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flipH="1" flipV="1">
              <a:off x="17526000" y="22098000"/>
              <a:ext cx="3039506" cy="2895600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6" name="Picture 6" descr="C:\Users\Robin\Projects\rocket-tracks\Documentation\poster\laptop-clipart-600x60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4306" y="22707600"/>
              <a:ext cx="2223509" cy="2470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" name="Freeform 1033"/>
            <p:cNvSpPr/>
            <p:nvPr/>
          </p:nvSpPr>
          <p:spPr>
            <a:xfrm>
              <a:off x="19583721" y="8240348"/>
              <a:ext cx="6400479" cy="11266852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155027" y="16589654"/>
              <a:ext cx="4624898" cy="2425558"/>
            </a:xfrm>
            <a:prstGeom prst="rect">
              <a:avLst/>
            </a:prstGeom>
            <a:noFill/>
            <a:ln w="952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RTx </a:t>
              </a:r>
            </a:p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Controller</a:t>
              </a:r>
              <a:endParaRPr lang="en-US" sz="4800" dirty="0">
                <a:solidFill>
                  <a:srgbClr val="6A7F10"/>
                </a:solidFill>
              </a:endParaRPr>
            </a:p>
          </p:txBody>
        </p:sp>
        <p:pic>
          <p:nvPicPr>
            <p:cNvPr id="1026" name="Picture 2" descr="C:\Users\Robin\Projects\rocket-tracks\Documentation\poster\Rocket_Tracks_Overall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7814" y="10548476"/>
              <a:ext cx="3525850" cy="55330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Robin\Projects\rocket-tracks\Documentation\poster\dT87Gbjxc.png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 xmlns="">
                    <a14:imgLayer r:embed="rId10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06600" y="6837738"/>
              <a:ext cx="3429000" cy="4363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 flipH="1" flipV="1">
              <a:off x="19122329" y="8839149"/>
              <a:ext cx="1434154" cy="1709326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1467476" y="15544800"/>
              <a:ext cx="0" cy="1044854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15897956" y="19659600"/>
              <a:ext cx="4624898" cy="2425558"/>
            </a:xfrm>
            <a:prstGeom prst="rect">
              <a:avLst/>
            </a:prstGeom>
            <a:noFill/>
            <a:ln w="952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Manual</a:t>
              </a:r>
            </a:p>
            <a:p>
              <a:pPr algn="ctr"/>
              <a:r>
                <a:rPr lang="en-US" sz="4800" dirty="0" smtClean="0">
                  <a:solidFill>
                    <a:srgbClr val="6A7F10"/>
                  </a:solidFill>
                </a:rPr>
                <a:t> Control</a:t>
              </a:r>
              <a:endParaRPr lang="en-US" sz="4800" dirty="0">
                <a:solidFill>
                  <a:srgbClr val="6A7F1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070999" y="19659600"/>
              <a:ext cx="4624898" cy="2425558"/>
            </a:xfrm>
            <a:prstGeom prst="rect">
              <a:avLst/>
            </a:prstGeom>
            <a:noFill/>
            <a:ln w="952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dirty="0" smtClean="0">
                <a:solidFill>
                  <a:srgbClr val="6A7F10"/>
                </a:solidFill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17983200" y="18636831"/>
              <a:ext cx="1171827" cy="1022769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C:\Users\Robin\Projects\rocket-tracks\Documentation\poster\MiLLqBK9T.jpe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3662278">
              <a:off x="18178507" y="8134175"/>
              <a:ext cx="1832304" cy="1409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6" name="Straight Connector 55"/>
            <p:cNvCxnSpPr/>
            <p:nvPr/>
          </p:nvCxnSpPr>
          <p:spPr>
            <a:xfrm flipH="1" flipV="1">
              <a:off x="23811484" y="18592800"/>
              <a:ext cx="1410716" cy="1098969"/>
            </a:xfrm>
            <a:prstGeom prst="line">
              <a:avLst/>
            </a:prstGeom>
            <a:ln w="857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9" name="Picture 7" descr="C:\Users\Robin\Projects\rocket-tracks\Documentation\poster\illustration0046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4108" y="22860000"/>
              <a:ext cx="1697341" cy="303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Freeform 129"/>
            <p:cNvSpPr/>
            <p:nvPr/>
          </p:nvSpPr>
          <p:spPr>
            <a:xfrm rot="6226837" flipH="1">
              <a:off x="26157841" y="21047041"/>
              <a:ext cx="2681926" cy="1932467"/>
            </a:xfrm>
            <a:custGeom>
              <a:avLst/>
              <a:gdLst>
                <a:gd name="connsiteX0" fmla="*/ 0 w 9090211"/>
                <a:gd name="connsiteY0" fmla="*/ 548597 h 14587327"/>
                <a:gd name="connsiteX1" fmla="*/ 7315200 w 9090211"/>
                <a:gd name="connsiteY1" fmla="*/ 1678150 h 14587327"/>
                <a:gd name="connsiteX2" fmla="*/ 9090211 w 9090211"/>
                <a:gd name="connsiteY2" fmla="*/ 14587327 h 14587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90211" h="14587327">
                  <a:moveTo>
                    <a:pt x="0" y="548597"/>
                  </a:moveTo>
                  <a:cubicBezTo>
                    <a:pt x="2900082" y="-56521"/>
                    <a:pt x="5800165" y="-661638"/>
                    <a:pt x="7315200" y="1678150"/>
                  </a:cubicBezTo>
                  <a:cubicBezTo>
                    <a:pt x="8830235" y="4017938"/>
                    <a:pt x="8543364" y="12695774"/>
                    <a:pt x="9090211" y="14587327"/>
                  </a:cubicBezTo>
                </a:path>
              </a:pathLst>
            </a:custGeom>
            <a:noFill/>
            <a:ln w="85725">
              <a:headEnd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ounded Rectangle 112"/>
          <p:cNvSpPr/>
          <p:nvPr/>
        </p:nvSpPr>
        <p:spPr>
          <a:xfrm>
            <a:off x="29718001" y="6858000"/>
            <a:ext cx="13258800" cy="15468600"/>
          </a:xfrm>
          <a:prstGeom prst="roundRect">
            <a:avLst>
              <a:gd name="adj" fmla="val 3945"/>
            </a:avLst>
          </a:prstGeom>
          <a:solidFill>
            <a:srgbClr val="E3F39F"/>
          </a:solidFill>
          <a:ln w="76200" cap="sq">
            <a:solidFill>
              <a:srgbClr val="6A7F10"/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rIns="457200"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1071" name="Group 1070"/>
          <p:cNvGrpSpPr/>
          <p:nvPr/>
        </p:nvGrpSpPr>
        <p:grpSpPr>
          <a:xfrm>
            <a:off x="30061374" y="7189155"/>
            <a:ext cx="12282579" cy="14041678"/>
            <a:chOff x="31038078" y="16476084"/>
            <a:chExt cx="11507043" cy="14041678"/>
          </a:xfrm>
        </p:grpSpPr>
        <p:sp>
          <p:nvSpPr>
            <p:cNvPr id="114" name="Rounded Rectangle 113"/>
            <p:cNvSpPr/>
            <p:nvPr/>
          </p:nvSpPr>
          <p:spPr>
            <a:xfrm>
              <a:off x="34461276" y="16476084"/>
              <a:ext cx="4480559" cy="1547195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mode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31114279" y="19156939"/>
              <a:ext cx="5381626" cy="3770402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Manual Mode</a:t>
              </a: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can adjust the position RocketTracks points by turning two nobs corresponding to the two axis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37831383" y="19103721"/>
              <a:ext cx="4713738" cy="7388662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Mode: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selects object to track using laptop.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 Camera provides feedback to Sightline as to position of rocket.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RTx Controller adjusts position accordingly </a:t>
              </a:r>
              <a:endParaRPr lang="en-US" sz="3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054" name="Straight Arrow Connector 1053"/>
            <p:cNvCxnSpPr/>
            <p:nvPr/>
          </p:nvCxnSpPr>
          <p:spPr>
            <a:xfrm flipH="1">
              <a:off x="35197858" y="18017608"/>
              <a:ext cx="549380" cy="113933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37471319" y="18017608"/>
              <a:ext cx="720129" cy="113933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ounded Rectangle 130"/>
            <p:cNvSpPr/>
            <p:nvPr/>
          </p:nvSpPr>
          <p:spPr>
            <a:xfrm>
              <a:off x="31038078" y="23684449"/>
              <a:ext cx="5782479" cy="6833313"/>
            </a:xfrm>
            <a:prstGeom prst="roundRect">
              <a:avLst/>
            </a:prstGeom>
            <a:solidFill>
              <a:srgbClr val="FFFFFF"/>
            </a:solidFill>
            <a:ln w="76200" cap="sq">
              <a:solidFill>
                <a:srgbClr val="6A7F10"/>
              </a:solidFill>
              <a:miter lim="800000"/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5760" rIns="365760" rtlCol="0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Emergency Stop:</a:t>
              </a:r>
            </a:p>
            <a:p>
              <a:pPr algn="ctr"/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Automatic removal of power to system if: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Big red button is pushed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User gets too close to system</a:t>
              </a:r>
            </a:p>
            <a:p>
              <a:pPr marL="571500" indent="-571500" algn="ctr"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tx1"/>
                  </a:solidFill>
                  <a:latin typeface="Calibri" panose="020F0502020204030204" pitchFamily="34" charset="0"/>
                </a:rPr>
                <a:t>Any single component breaks that could result in loss of system control</a:t>
              </a:r>
            </a:p>
          </p:txBody>
        </p:sp>
        <p:cxnSp>
          <p:nvCxnSpPr>
            <p:cNvPr id="132" name="Straight Arrow Connector 131"/>
            <p:cNvCxnSpPr>
              <a:endCxn id="115" idx="2"/>
            </p:cNvCxnSpPr>
            <p:nvPr/>
          </p:nvCxnSpPr>
          <p:spPr>
            <a:xfrm flipV="1">
              <a:off x="33805092" y="22927341"/>
              <a:ext cx="1" cy="757107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36820557" y="25235981"/>
              <a:ext cx="1056380" cy="1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9718000" y="22707600"/>
            <a:ext cx="13258800" cy="2154398"/>
          </a:xfrm>
          <a:prstGeom prst="rect">
            <a:avLst/>
          </a:prstGeom>
          <a:noFill/>
        </p:spPr>
        <p:txBody>
          <a:bodyPr wrap="square" lIns="91411" tIns="45701" rIns="91411" bIns="45701" rtlCol="0">
            <a:spAutoFit/>
          </a:bodyPr>
          <a:lstStyle/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ROCKET TRACKS CONTROLLER</a:t>
            </a:r>
          </a:p>
          <a:p>
            <a:pPr algn="ctr"/>
            <a:r>
              <a:rPr lang="en-US" sz="6700" b="1" dirty="0" smtClean="0">
                <a:solidFill>
                  <a:srgbClr val="6A7F10"/>
                </a:solidFill>
                <a:latin typeface="Calibri" panose="020F0502020204030204" pitchFamily="34" charset="0"/>
              </a:rPr>
              <a:t>BLOCK DIAGRAM</a:t>
            </a:r>
            <a:endParaRPr lang="en-US" sz="6700" b="1" dirty="0">
              <a:solidFill>
                <a:srgbClr val="6A7F10"/>
              </a:solidFill>
              <a:latin typeface="Calibri" panose="020F0502020204030204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9718000" y="24841200"/>
            <a:ext cx="13258800" cy="7201840"/>
            <a:chOff x="29718000" y="24725960"/>
            <a:chExt cx="13258800" cy="7201840"/>
          </a:xfrm>
        </p:grpSpPr>
        <p:sp>
          <p:nvSpPr>
            <p:cNvPr id="53" name="Rounded Rectangle 52"/>
            <p:cNvSpPr/>
            <p:nvPr/>
          </p:nvSpPr>
          <p:spPr>
            <a:xfrm>
              <a:off x="29718000" y="24725960"/>
              <a:ext cx="13258800" cy="7201840"/>
            </a:xfrm>
            <a:prstGeom prst="roundRect">
              <a:avLst>
                <a:gd name="adj" fmla="val 5170"/>
              </a:avLst>
            </a:prstGeom>
            <a:solidFill>
              <a:srgbClr val="E3F39F"/>
            </a:solidFill>
            <a:ln w="76200" cap="sq">
              <a:solidFill>
                <a:srgbClr val="6A7F10"/>
              </a:solidFill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Ins="457200" rtlCol="0" anchor="ctr"/>
            <a:lstStyle/>
            <a:p>
              <a:endParaRPr lang="en-US" sz="3600" dirty="0" smtClean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75785" y="25114510"/>
              <a:ext cx="12143232" cy="6471762"/>
            </a:xfrm>
            <a:prstGeom prst="rect">
              <a:avLst/>
            </a:prstGeom>
          </p:spPr>
        </p:pic>
      </p:grpSp>
      <p:cxnSp>
        <p:nvCxnSpPr>
          <p:cNvPr id="58" name="Straight Connector 57"/>
          <p:cNvCxnSpPr/>
          <p:nvPr/>
        </p:nvCxnSpPr>
        <p:spPr>
          <a:xfrm>
            <a:off x="0" y="5410200"/>
            <a:ext cx="4389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://psas.pdx.edu/rockettracks/GMD_running.jpg"/>
          <p:cNvPicPr>
            <a:picLocks noChangeAspect="1" noChangeArrowheads="1"/>
          </p:cNvPicPr>
          <p:nvPr/>
        </p:nvPicPr>
        <p:blipFill>
          <a:blip r:embed="rId14" cstate="print"/>
          <a:srcRect t="23366" b="25023"/>
          <a:stretch>
            <a:fillRect/>
          </a:stretch>
        </p:blipFill>
        <p:spPr bwMode="auto">
          <a:xfrm>
            <a:off x="14709648" y="26974800"/>
            <a:ext cx="14474952" cy="5001816"/>
          </a:xfrm>
          <a:prstGeom prst="roundRect">
            <a:avLst/>
          </a:prstGeom>
          <a:noFill/>
          <a:ln w="76200">
            <a:solidFill>
              <a:srgbClr val="6A7F1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4580</TotalTime>
  <Words>276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RocketTracks</vt:lpstr>
    </vt:vector>
  </TitlesOfParts>
  <Company>Portland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amyj</dc:creator>
  <cp:lastModifiedBy>Robert Corkran</cp:lastModifiedBy>
  <cp:revision>174</cp:revision>
  <dcterms:created xsi:type="dcterms:W3CDTF">2008-12-19T19:08:39Z</dcterms:created>
  <dcterms:modified xsi:type="dcterms:W3CDTF">2014-05-26T06:13:47Z</dcterms:modified>
</cp:coreProperties>
</file>