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Lst>
  <p:sldSz cx="43891200" cy="32918400"/>
  <p:notesSz cx="6858000" cy="9144000"/>
  <p:defaultTextStyle>
    <a:defPPr>
      <a:defRPr lang="en-US"/>
    </a:defPPr>
    <a:lvl1pPr marL="0" algn="l" defTabSz="4386106" rtl="0" eaLnBrk="1" latinLnBrk="0" hangingPunct="1">
      <a:defRPr sz="8600" kern="1200">
        <a:solidFill>
          <a:schemeClr val="tx1"/>
        </a:solidFill>
        <a:latin typeface="+mn-lt"/>
        <a:ea typeface="+mn-ea"/>
        <a:cs typeface="+mn-cs"/>
      </a:defRPr>
    </a:lvl1pPr>
    <a:lvl2pPr marL="2193053" algn="l" defTabSz="4386106" rtl="0" eaLnBrk="1" latinLnBrk="0" hangingPunct="1">
      <a:defRPr sz="8600" kern="1200">
        <a:solidFill>
          <a:schemeClr val="tx1"/>
        </a:solidFill>
        <a:latin typeface="+mn-lt"/>
        <a:ea typeface="+mn-ea"/>
        <a:cs typeface="+mn-cs"/>
      </a:defRPr>
    </a:lvl2pPr>
    <a:lvl3pPr marL="4386106" algn="l" defTabSz="4386106" rtl="0" eaLnBrk="1" latinLnBrk="0" hangingPunct="1">
      <a:defRPr sz="8600" kern="1200">
        <a:solidFill>
          <a:schemeClr val="tx1"/>
        </a:solidFill>
        <a:latin typeface="+mn-lt"/>
        <a:ea typeface="+mn-ea"/>
        <a:cs typeface="+mn-cs"/>
      </a:defRPr>
    </a:lvl3pPr>
    <a:lvl4pPr marL="6579158" algn="l" defTabSz="4386106" rtl="0" eaLnBrk="1" latinLnBrk="0" hangingPunct="1">
      <a:defRPr sz="8600" kern="1200">
        <a:solidFill>
          <a:schemeClr val="tx1"/>
        </a:solidFill>
        <a:latin typeface="+mn-lt"/>
        <a:ea typeface="+mn-ea"/>
        <a:cs typeface="+mn-cs"/>
      </a:defRPr>
    </a:lvl4pPr>
    <a:lvl5pPr marL="8772211" algn="l" defTabSz="4386106" rtl="0" eaLnBrk="1" latinLnBrk="0" hangingPunct="1">
      <a:defRPr sz="8600" kern="1200">
        <a:solidFill>
          <a:schemeClr val="tx1"/>
        </a:solidFill>
        <a:latin typeface="+mn-lt"/>
        <a:ea typeface="+mn-ea"/>
        <a:cs typeface="+mn-cs"/>
      </a:defRPr>
    </a:lvl5pPr>
    <a:lvl6pPr marL="10965259" algn="l" defTabSz="4386106" rtl="0" eaLnBrk="1" latinLnBrk="0" hangingPunct="1">
      <a:defRPr sz="8600" kern="1200">
        <a:solidFill>
          <a:schemeClr val="tx1"/>
        </a:solidFill>
        <a:latin typeface="+mn-lt"/>
        <a:ea typeface="+mn-ea"/>
        <a:cs typeface="+mn-cs"/>
      </a:defRPr>
    </a:lvl6pPr>
    <a:lvl7pPr marL="13158312" algn="l" defTabSz="4386106" rtl="0" eaLnBrk="1" latinLnBrk="0" hangingPunct="1">
      <a:defRPr sz="8600" kern="1200">
        <a:solidFill>
          <a:schemeClr val="tx1"/>
        </a:solidFill>
        <a:latin typeface="+mn-lt"/>
        <a:ea typeface="+mn-ea"/>
        <a:cs typeface="+mn-cs"/>
      </a:defRPr>
    </a:lvl7pPr>
    <a:lvl8pPr marL="15351365" algn="l" defTabSz="4386106" rtl="0" eaLnBrk="1" latinLnBrk="0" hangingPunct="1">
      <a:defRPr sz="8600" kern="1200">
        <a:solidFill>
          <a:schemeClr val="tx1"/>
        </a:solidFill>
        <a:latin typeface="+mn-lt"/>
        <a:ea typeface="+mn-ea"/>
        <a:cs typeface="+mn-cs"/>
      </a:defRPr>
    </a:lvl8pPr>
    <a:lvl9pPr marL="17544418" algn="l" defTabSz="4386106"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F10"/>
    <a:srgbClr val="E3F39F"/>
    <a:srgbClr val="C6F16F"/>
    <a:srgbClr val="D8EFB7"/>
    <a:srgbClr val="00759A"/>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8561" autoAdjust="0"/>
  </p:normalViewPr>
  <p:slideViewPr>
    <p:cSldViewPr>
      <p:cViewPr>
        <p:scale>
          <a:sx n="50" d="100"/>
          <a:sy n="50" d="100"/>
        </p:scale>
        <p:origin x="5004" y="399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025744" y="6583680"/>
            <a:ext cx="39502080" cy="8778240"/>
          </a:xfrm>
        </p:spPr>
        <p:txBody>
          <a:bodyPr vert="horz" lIns="219389" tIns="0" rIns="219389" bIns="0" anchor="b">
            <a:normAutofit/>
            <a:scene3d>
              <a:camera prst="orthographicFront"/>
              <a:lightRig rig="soft" dir="t">
                <a:rot lat="0" lon="0" rev="17220000"/>
              </a:lightRig>
            </a:scene3d>
            <a:sp3d prstMaterial="softEdge">
              <a:bevelT w="38100" h="38100"/>
            </a:sp3d>
          </a:bodyPr>
          <a:lstStyle>
            <a:lvl1pPr>
              <a:defRPr sz="230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9D26CB9-01E4-44B8-8084-BCC418CF4A2D}" type="datetimeFigureOut">
              <a:rPr lang="en-US" smtClean="0"/>
              <a:pPr/>
              <a:t>5/22/2014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8EAD30C5-67B1-44D9-8976-9ADE03107179}" type="slidenum">
              <a:rPr lang="en-US" smtClean="0"/>
              <a:pPr/>
              <a:t>‹#›</a:t>
            </a:fld>
            <a:endParaRPr lang="en-US"/>
          </a:p>
        </p:txBody>
      </p:sp>
      <p:sp>
        <p:nvSpPr>
          <p:cNvPr id="9" name="Subtitle 8"/>
          <p:cNvSpPr>
            <a:spLocks noGrp="1"/>
          </p:cNvSpPr>
          <p:nvPr>
            <p:ph type="subTitle" idx="1"/>
          </p:nvPr>
        </p:nvSpPr>
        <p:spPr>
          <a:xfrm>
            <a:off x="6583680" y="15992150"/>
            <a:ext cx="30723840" cy="8412480"/>
          </a:xfrm>
        </p:spPr>
        <p:txBody>
          <a:bodyPr/>
          <a:lstStyle>
            <a:lvl1pPr marL="0" indent="0" algn="ctr">
              <a:buNone/>
              <a:defRPr>
                <a:solidFill>
                  <a:schemeClr val="tx1"/>
                </a:solidFill>
              </a:defRPr>
            </a:lvl1pPr>
            <a:lvl2pPr marL="2193859" indent="0" algn="ctr">
              <a:buNone/>
            </a:lvl2pPr>
            <a:lvl3pPr marL="4387718" indent="0" algn="ctr">
              <a:buNone/>
            </a:lvl3pPr>
            <a:lvl4pPr marL="6581578" indent="0" algn="ctr">
              <a:buNone/>
            </a:lvl4pPr>
            <a:lvl5pPr marL="8775432" indent="0" algn="ctr">
              <a:buNone/>
            </a:lvl5pPr>
            <a:lvl6pPr marL="10969286" indent="0" algn="ctr">
              <a:buNone/>
            </a:lvl6pPr>
            <a:lvl7pPr marL="13163146" indent="0" algn="ctr">
              <a:buNone/>
            </a:lvl7pPr>
            <a:lvl8pPr marL="15357005" indent="0" algn="ctr">
              <a:buNone/>
            </a:lvl8pPr>
            <a:lvl9pPr marL="17550864"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D26CB9-01E4-44B8-8084-BCC418CF4A2D}" type="datetimeFigureOut">
              <a:rPr lang="en-US" smtClean="0"/>
              <a:pPr/>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74"/>
            <a:ext cx="9875520" cy="2808732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2194560" y="1318274"/>
            <a:ext cx="28895040" cy="2808732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D26CB9-01E4-44B8-8084-BCC418CF4A2D}" type="datetimeFigureOut">
              <a:rPr lang="en-US" smtClean="0"/>
              <a:pPr/>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D26CB9-01E4-44B8-8084-BCC418CF4A2D}" type="datetimeFigureOut">
              <a:rPr lang="en-US" smtClean="0"/>
              <a:pPr/>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80960" y="2926080"/>
            <a:ext cx="34015680" cy="877824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230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680960" y="12037373"/>
            <a:ext cx="34015680" cy="7246618"/>
          </a:xfrm>
        </p:spPr>
        <p:txBody>
          <a:bodyPr anchor="t"/>
          <a:lstStyle>
            <a:lvl1pPr marL="351014" indent="0" algn="l">
              <a:buNone/>
              <a:defRPr sz="9600">
                <a:solidFill>
                  <a:schemeClr val="tx1"/>
                </a:solidFill>
              </a:defRPr>
            </a:lvl1pPr>
            <a:lvl2pPr>
              <a:buNone/>
              <a:defRPr sz="8600">
                <a:solidFill>
                  <a:schemeClr val="tx1">
                    <a:tint val="75000"/>
                  </a:schemeClr>
                </a:solidFill>
              </a:defRPr>
            </a:lvl2pPr>
            <a:lvl3pPr>
              <a:buNone/>
              <a:defRPr sz="7700">
                <a:solidFill>
                  <a:schemeClr val="tx1">
                    <a:tint val="75000"/>
                  </a:schemeClr>
                </a:solidFill>
              </a:defRPr>
            </a:lvl3pPr>
            <a:lvl4pPr>
              <a:buNone/>
              <a:defRPr sz="6700">
                <a:solidFill>
                  <a:schemeClr val="tx1">
                    <a:tint val="75000"/>
                  </a:schemeClr>
                </a:solidFill>
              </a:defRPr>
            </a:lvl4pPr>
            <a:lvl5pPr>
              <a:buNone/>
              <a:defRPr sz="67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38039040" y="30800042"/>
            <a:ext cx="3657600" cy="1752600"/>
          </a:xfrm>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2194560" y="7680967"/>
            <a:ext cx="19385280" cy="21724622"/>
          </a:xfrm>
        </p:spPr>
        <p:txBody>
          <a:bodyPr/>
          <a:lstStyle>
            <a:lvl1pPr>
              <a:defRPr sz="12500"/>
            </a:lvl1pPr>
            <a:lvl2pPr>
              <a:defRPr sz="11500"/>
            </a:lvl2pPr>
            <a:lvl3pPr>
              <a:defRPr sz="9600"/>
            </a:lvl3pPr>
            <a:lvl4pPr>
              <a:defRPr sz="8600"/>
            </a:lvl4pPr>
            <a:lvl5pPr>
              <a:defRPr sz="8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22311360" y="7680967"/>
            <a:ext cx="19385280" cy="21724622"/>
          </a:xfrm>
        </p:spPr>
        <p:txBody>
          <a:bodyPr/>
          <a:lstStyle>
            <a:lvl1pPr>
              <a:defRPr sz="12500"/>
            </a:lvl1pPr>
            <a:lvl2pPr>
              <a:defRPr sz="11500"/>
            </a:lvl2pPr>
            <a:lvl3pPr>
              <a:defRPr sz="9600"/>
            </a:lvl3pPr>
            <a:lvl4pPr>
              <a:defRPr sz="8600"/>
            </a:lvl4pPr>
            <a:lvl5pPr>
              <a:defRPr sz="8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D26CB9-01E4-44B8-8084-BCC418CF4A2D}" type="datetimeFigureOut">
              <a:rPr lang="en-US" smtClean="0"/>
              <a:pPr/>
              <a:t>5/22/2014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0640"/>
            <a:ext cx="39502080" cy="5486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94560" y="7368549"/>
            <a:ext cx="19392902" cy="3604258"/>
          </a:xfrm>
        </p:spPr>
        <p:txBody>
          <a:bodyPr anchor="ctr"/>
          <a:lstStyle>
            <a:lvl1pPr marL="0" indent="0">
              <a:buNone/>
              <a:defRPr sz="11500" b="0" cap="all" baseline="0">
                <a:solidFill>
                  <a:schemeClr val="tx1"/>
                </a:solidFill>
              </a:defRPr>
            </a:lvl1pPr>
            <a:lvl2pPr>
              <a:buNone/>
              <a:defRPr sz="9600" b="1"/>
            </a:lvl2pPr>
            <a:lvl3pPr>
              <a:buNone/>
              <a:defRPr sz="8600" b="1"/>
            </a:lvl3pPr>
            <a:lvl4pPr>
              <a:buNone/>
              <a:defRPr sz="7700" b="1"/>
            </a:lvl4pPr>
            <a:lvl5pPr>
              <a:buNone/>
              <a:defRPr sz="77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22296122" y="7368549"/>
            <a:ext cx="19400520" cy="3604258"/>
          </a:xfrm>
        </p:spPr>
        <p:txBody>
          <a:bodyPr anchor="ctr"/>
          <a:lstStyle>
            <a:lvl1pPr marL="0" indent="0">
              <a:buNone/>
              <a:defRPr sz="11500" b="0" cap="all" baseline="0">
                <a:solidFill>
                  <a:schemeClr val="tx1"/>
                </a:solidFill>
              </a:defRPr>
            </a:lvl1pPr>
            <a:lvl2pPr>
              <a:buNone/>
              <a:defRPr sz="9600" b="1"/>
            </a:lvl2pPr>
            <a:lvl3pPr>
              <a:buNone/>
              <a:defRPr sz="8600" b="1"/>
            </a:lvl3pPr>
            <a:lvl4pPr>
              <a:buNone/>
              <a:defRPr sz="7700" b="1"/>
            </a:lvl4pPr>
            <a:lvl5pPr>
              <a:buNone/>
              <a:defRPr sz="77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194560" y="11338567"/>
            <a:ext cx="19392902" cy="18067022"/>
          </a:xfrm>
        </p:spPr>
        <p:txBody>
          <a:bodyPr/>
          <a:lstStyle>
            <a:lvl1pPr>
              <a:defRPr sz="11500"/>
            </a:lvl1pPr>
            <a:lvl2pPr>
              <a:defRPr sz="9600"/>
            </a:lvl2pPr>
            <a:lvl3pPr>
              <a:defRPr sz="8600"/>
            </a:lvl3pPr>
            <a:lvl4pPr>
              <a:defRPr sz="7700"/>
            </a:lvl4pPr>
            <a:lvl5pPr>
              <a:defRPr sz="7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2296122" y="11338567"/>
            <a:ext cx="19400520" cy="18067022"/>
          </a:xfrm>
        </p:spPr>
        <p:txBody>
          <a:bodyPr/>
          <a:lstStyle>
            <a:lvl1pPr>
              <a:defRPr sz="11500"/>
            </a:lvl1pPr>
            <a:lvl2pPr>
              <a:defRPr sz="9600"/>
            </a:lvl2pPr>
            <a:lvl3pPr>
              <a:defRPr sz="8600"/>
            </a:lvl3pPr>
            <a:lvl4pPr>
              <a:defRPr sz="7700"/>
            </a:lvl4pPr>
            <a:lvl5pPr>
              <a:defRPr sz="7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9D26CB9-01E4-44B8-8084-BCC418CF4A2D}" type="datetimeFigureOut">
              <a:rPr lang="en-US" smtClean="0"/>
              <a:pPr/>
              <a:t>5/22/2014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9D26CB9-01E4-44B8-8084-BCC418CF4A2D}" type="datetimeFigureOut">
              <a:rPr lang="en-US" smtClean="0"/>
              <a:pPr/>
              <a:t>5/22/2014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vert="horz" anchor="b">
            <a:normAutofit/>
            <a:sp3d prstMaterial="softEdge"/>
          </a:bodyPr>
          <a:lstStyle>
            <a:lvl1pPr algn="l">
              <a:buNone/>
              <a:defRPr sz="106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2194567" y="7315207"/>
            <a:ext cx="14439902" cy="22090382"/>
          </a:xfrm>
        </p:spPr>
        <p:txBody>
          <a:bodyPr/>
          <a:lstStyle>
            <a:lvl1pPr marL="0" indent="0">
              <a:buNone/>
              <a:defRPr sz="6700"/>
            </a:lvl1pPr>
            <a:lvl2pPr>
              <a:buNone/>
              <a:defRPr sz="5800"/>
            </a:lvl2pPr>
            <a:lvl3pPr>
              <a:buNone/>
              <a:defRPr sz="4800"/>
            </a:lvl3pPr>
            <a:lvl4pPr>
              <a:buNone/>
              <a:defRPr sz="4300"/>
            </a:lvl4pPr>
            <a:lvl5pPr>
              <a:buNone/>
              <a:defRPr sz="43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7160240" y="1310647"/>
            <a:ext cx="24536400" cy="28094942"/>
          </a:xfrm>
        </p:spPr>
        <p:txBody>
          <a:bodyPr/>
          <a:lstStyle>
            <a:lvl1pPr>
              <a:defRPr sz="12500"/>
            </a:lvl1pPr>
            <a:lvl2pPr>
              <a:defRPr sz="11500"/>
            </a:lvl2pPr>
            <a:lvl3pPr>
              <a:defRPr sz="10600"/>
            </a:lvl3pPr>
            <a:lvl4pPr>
              <a:defRPr sz="9600"/>
            </a:lvl4pPr>
            <a:lvl5pPr>
              <a:defRPr sz="8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D26CB9-01E4-44B8-8084-BCC418CF4A2D}" type="datetimeFigureOut">
              <a:rPr lang="en-US" smtClean="0"/>
              <a:pPr/>
              <a:t>5/22/2014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78240" y="2926080"/>
            <a:ext cx="26334720" cy="2506982"/>
          </a:xfrm>
        </p:spPr>
        <p:txBody>
          <a:bodyPr lIns="219389" rIns="219389" bIns="0" anchor="b">
            <a:sp3d prstMaterial="softEdge"/>
          </a:bodyPr>
          <a:lstStyle>
            <a:lvl1pPr algn="ctr">
              <a:buNone/>
              <a:defRPr sz="96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8778240" y="8793480"/>
            <a:ext cx="26334720" cy="1901952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154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8778240" y="5600577"/>
            <a:ext cx="26334720" cy="2545690"/>
          </a:xfrm>
        </p:spPr>
        <p:txBody>
          <a:bodyPr lIns="219389" tIns="219389" rIns="219389" anchor="t"/>
          <a:lstStyle>
            <a:lvl1pPr marL="0" indent="0" algn="ctr">
              <a:buNone/>
              <a:defRPr sz="6700"/>
            </a:lvl1pPr>
            <a:lvl2pPr>
              <a:defRPr sz="5800"/>
            </a:lvl2pPr>
            <a:lvl3pPr>
              <a:defRPr sz="4800"/>
            </a:lvl3pPr>
            <a:lvl4pPr>
              <a:defRPr sz="4300"/>
            </a:lvl4pPr>
            <a:lvl5pPr>
              <a:defRPr sz="43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2194560" y="1318262"/>
            <a:ext cx="39502080" cy="5486400"/>
          </a:xfrm>
          <a:prstGeom prst="rect">
            <a:avLst/>
          </a:prstGeom>
        </p:spPr>
        <p:txBody>
          <a:bodyPr vert="horz" lIns="438768" tIns="219389" rIns="438768" bIns="219389"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2194560" y="7680960"/>
            <a:ext cx="39502080" cy="22603968"/>
          </a:xfrm>
          <a:prstGeom prst="rect">
            <a:avLst/>
          </a:prstGeom>
        </p:spPr>
        <p:txBody>
          <a:bodyPr vert="horz" lIns="438768" tIns="219389" rIns="438768" bIns="219389">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2194560" y="30800042"/>
            <a:ext cx="10241280" cy="1752600"/>
          </a:xfrm>
          <a:prstGeom prst="rect">
            <a:avLst/>
          </a:prstGeom>
        </p:spPr>
        <p:txBody>
          <a:bodyPr vert="horz" lIns="438768" tIns="219389" rIns="438768" bIns="219389" anchor="b"/>
          <a:lstStyle>
            <a:lvl1pPr algn="l" eaLnBrk="1" latinLnBrk="0" hangingPunct="1">
              <a:defRPr kumimoji="0" sz="5800">
                <a:solidFill>
                  <a:schemeClr val="tx1">
                    <a:shade val="50000"/>
                  </a:schemeClr>
                </a:solidFill>
              </a:defRPr>
            </a:lvl1pPr>
          </a:lstStyle>
          <a:p>
            <a:fld id="{D9D26CB9-01E4-44B8-8084-BCC418CF4A2D}" type="datetimeFigureOut">
              <a:rPr lang="en-US" smtClean="0"/>
              <a:pPr/>
              <a:t>5/22/2014</a:t>
            </a:fld>
            <a:endParaRPr lang="en-US"/>
          </a:p>
        </p:txBody>
      </p:sp>
      <p:sp>
        <p:nvSpPr>
          <p:cNvPr id="3" name="Footer Placeholder 2"/>
          <p:cNvSpPr>
            <a:spLocks noGrp="1"/>
          </p:cNvSpPr>
          <p:nvPr>
            <p:ph type="ftr" sz="quarter" idx="3"/>
          </p:nvPr>
        </p:nvSpPr>
        <p:spPr>
          <a:xfrm>
            <a:off x="14996160" y="30800042"/>
            <a:ext cx="13898880" cy="1752600"/>
          </a:xfrm>
          <a:prstGeom prst="rect">
            <a:avLst/>
          </a:prstGeom>
        </p:spPr>
        <p:txBody>
          <a:bodyPr vert="horz" lIns="438768" tIns="219389" rIns="438768" bIns="219389" anchor="b"/>
          <a:lstStyle>
            <a:lvl1pPr algn="ctr" eaLnBrk="1" latinLnBrk="0" hangingPunct="1">
              <a:defRPr kumimoji="0" sz="58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38039040" y="30800042"/>
            <a:ext cx="3657600" cy="1752600"/>
          </a:xfrm>
          <a:prstGeom prst="rect">
            <a:avLst/>
          </a:prstGeom>
        </p:spPr>
        <p:txBody>
          <a:bodyPr vert="horz" lIns="0" tIns="219389" rIns="0" bIns="219389" anchor="b"/>
          <a:lstStyle>
            <a:lvl1pPr algn="r" eaLnBrk="1" latinLnBrk="0" hangingPunct="1">
              <a:defRPr kumimoji="0" sz="5800">
                <a:solidFill>
                  <a:schemeClr val="tx1">
                    <a:shade val="50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1" latinLnBrk="0" hangingPunct="1">
        <a:spcBef>
          <a:spcPct val="0"/>
        </a:spcBef>
        <a:buNone/>
        <a:defRPr kumimoji="0" sz="197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2632627" indent="-1974470" algn="l" rtl="0" eaLnBrk="1" latinLnBrk="0" hangingPunct="1">
        <a:spcBef>
          <a:spcPct val="20000"/>
        </a:spcBef>
        <a:buClr>
          <a:schemeClr val="tx1">
            <a:shade val="95000"/>
          </a:schemeClr>
        </a:buClr>
        <a:buSzPct val="65000"/>
        <a:buFont typeface="Wingdings 2"/>
        <a:buChar char=""/>
        <a:defRPr kumimoji="0" sz="13400" kern="1200">
          <a:solidFill>
            <a:schemeClr val="tx1"/>
          </a:solidFill>
          <a:latin typeface="+mn-lt"/>
          <a:ea typeface="+mn-ea"/>
          <a:cs typeface="+mn-cs"/>
        </a:defRPr>
      </a:lvl1pPr>
      <a:lvl2pPr marL="4168330" indent="-1360195" algn="l" rtl="0" eaLnBrk="1" latinLnBrk="0" hangingPunct="1">
        <a:spcBef>
          <a:spcPct val="20000"/>
        </a:spcBef>
        <a:buClr>
          <a:schemeClr val="tx1"/>
        </a:buClr>
        <a:buSzPct val="80000"/>
        <a:buFont typeface="Wingdings 2"/>
        <a:buChar char=""/>
        <a:defRPr kumimoji="0" sz="11500" kern="1200">
          <a:solidFill>
            <a:schemeClr val="tx1"/>
          </a:solidFill>
          <a:latin typeface="+mn-lt"/>
          <a:ea typeface="+mn-ea"/>
          <a:cs typeface="+mn-cs"/>
        </a:defRPr>
      </a:lvl2pPr>
      <a:lvl3pPr marL="5440771" indent="-1096925" algn="l" rtl="0" eaLnBrk="1" latinLnBrk="0" hangingPunct="1">
        <a:spcBef>
          <a:spcPct val="20000"/>
        </a:spcBef>
        <a:buClr>
          <a:schemeClr val="tx1"/>
        </a:buClr>
        <a:buSzPct val="95000"/>
        <a:buFont typeface="Wingdings"/>
        <a:buChar char=""/>
        <a:defRPr kumimoji="0" sz="10600" kern="1200">
          <a:solidFill>
            <a:schemeClr val="tx1"/>
          </a:solidFill>
          <a:latin typeface="+mn-lt"/>
          <a:ea typeface="+mn-ea"/>
          <a:cs typeface="+mn-cs"/>
        </a:defRPr>
      </a:lvl3pPr>
      <a:lvl4pPr marL="6493824" indent="-877546" algn="l" rtl="0" eaLnBrk="1" latinLnBrk="0" hangingPunct="1">
        <a:spcBef>
          <a:spcPct val="20000"/>
        </a:spcBef>
        <a:buClr>
          <a:schemeClr val="tx1"/>
        </a:buClr>
        <a:buSzPct val="100000"/>
        <a:buFont typeface="Wingdings 3"/>
        <a:buChar char=""/>
        <a:defRPr kumimoji="0" sz="9600" kern="1200">
          <a:solidFill>
            <a:schemeClr val="tx1"/>
          </a:solidFill>
          <a:latin typeface="+mn-lt"/>
          <a:ea typeface="+mn-ea"/>
          <a:cs typeface="+mn-cs"/>
        </a:defRPr>
      </a:lvl4pPr>
      <a:lvl5pPr marL="7415242" indent="-877546" algn="l" rtl="0" eaLnBrk="1" latinLnBrk="0" hangingPunct="1">
        <a:spcBef>
          <a:spcPct val="20000"/>
        </a:spcBef>
        <a:buClr>
          <a:schemeClr val="tx1"/>
        </a:buClr>
        <a:buFont typeface="Wingdings 2"/>
        <a:buChar char=""/>
        <a:defRPr kumimoji="0" sz="9600" kern="1200">
          <a:solidFill>
            <a:schemeClr val="tx1"/>
          </a:solidFill>
          <a:latin typeface="+mn-lt"/>
          <a:ea typeface="+mn-ea"/>
          <a:cs typeface="+mn-cs"/>
        </a:defRPr>
      </a:lvl5pPr>
      <a:lvl6pPr marL="8468294" indent="-877546" algn="l" rtl="0" eaLnBrk="1" latinLnBrk="0" hangingPunct="1">
        <a:spcBef>
          <a:spcPct val="20000"/>
        </a:spcBef>
        <a:buClr>
          <a:schemeClr val="tx1"/>
        </a:buClr>
        <a:buFont typeface="Wingdings 3"/>
        <a:buChar char=""/>
        <a:defRPr kumimoji="0" sz="8600" kern="1200">
          <a:solidFill>
            <a:schemeClr val="tx1"/>
          </a:solidFill>
          <a:latin typeface="+mn-lt"/>
          <a:ea typeface="+mn-ea"/>
          <a:cs typeface="+mn-cs"/>
        </a:defRPr>
      </a:lvl6pPr>
      <a:lvl7pPr marL="9433584" indent="-877546" algn="l" rtl="0" eaLnBrk="1" latinLnBrk="0" hangingPunct="1">
        <a:spcBef>
          <a:spcPct val="20000"/>
        </a:spcBef>
        <a:buClr>
          <a:schemeClr val="tx1"/>
        </a:buClr>
        <a:buFont typeface="Wingdings 2"/>
        <a:buChar char=""/>
        <a:defRPr kumimoji="0" sz="7700" kern="1200">
          <a:solidFill>
            <a:schemeClr val="tx1"/>
          </a:solidFill>
          <a:latin typeface="+mn-lt"/>
          <a:ea typeface="+mn-ea"/>
          <a:cs typeface="+mn-cs"/>
        </a:defRPr>
      </a:lvl7pPr>
      <a:lvl8pPr marL="10398883" indent="-877546" algn="l" rtl="0" eaLnBrk="1" latinLnBrk="0" hangingPunct="1">
        <a:spcBef>
          <a:spcPct val="20000"/>
        </a:spcBef>
        <a:buClr>
          <a:schemeClr val="tx1"/>
        </a:buClr>
        <a:buFont typeface="Wingdings 2"/>
        <a:buChar char=""/>
        <a:defRPr kumimoji="0" sz="6700" kern="1200">
          <a:solidFill>
            <a:schemeClr val="tx1"/>
          </a:solidFill>
          <a:latin typeface="+mn-lt"/>
          <a:ea typeface="+mn-ea"/>
          <a:cs typeface="+mn-cs"/>
        </a:defRPr>
      </a:lvl8pPr>
      <a:lvl9pPr marL="11364182" indent="-877546" algn="l" rtl="0" eaLnBrk="1" latinLnBrk="0" hangingPunct="1">
        <a:spcBef>
          <a:spcPct val="20000"/>
        </a:spcBef>
        <a:buClr>
          <a:schemeClr val="tx1"/>
        </a:buClr>
        <a:buFont typeface="Wingdings 2"/>
        <a:buChar char=""/>
        <a:defRPr kumimoji="0" sz="67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93859" algn="l" rtl="0" eaLnBrk="1" latinLnBrk="0" hangingPunct="1">
        <a:defRPr kumimoji="0" kern="1200">
          <a:solidFill>
            <a:schemeClr val="tx1"/>
          </a:solidFill>
          <a:latin typeface="+mn-lt"/>
          <a:ea typeface="+mn-ea"/>
          <a:cs typeface="+mn-cs"/>
        </a:defRPr>
      </a:lvl2pPr>
      <a:lvl3pPr marL="4387718" algn="l" rtl="0" eaLnBrk="1" latinLnBrk="0" hangingPunct="1">
        <a:defRPr kumimoji="0" kern="1200">
          <a:solidFill>
            <a:schemeClr val="tx1"/>
          </a:solidFill>
          <a:latin typeface="+mn-lt"/>
          <a:ea typeface="+mn-ea"/>
          <a:cs typeface="+mn-cs"/>
        </a:defRPr>
      </a:lvl3pPr>
      <a:lvl4pPr marL="6581578" algn="l" rtl="0" eaLnBrk="1" latinLnBrk="0" hangingPunct="1">
        <a:defRPr kumimoji="0" kern="1200">
          <a:solidFill>
            <a:schemeClr val="tx1"/>
          </a:solidFill>
          <a:latin typeface="+mn-lt"/>
          <a:ea typeface="+mn-ea"/>
          <a:cs typeface="+mn-cs"/>
        </a:defRPr>
      </a:lvl4pPr>
      <a:lvl5pPr marL="8775432" algn="l" rtl="0" eaLnBrk="1" latinLnBrk="0" hangingPunct="1">
        <a:defRPr kumimoji="0" kern="1200">
          <a:solidFill>
            <a:schemeClr val="tx1"/>
          </a:solidFill>
          <a:latin typeface="+mn-lt"/>
          <a:ea typeface="+mn-ea"/>
          <a:cs typeface="+mn-cs"/>
        </a:defRPr>
      </a:lvl5pPr>
      <a:lvl6pPr marL="10969286" algn="l" rtl="0" eaLnBrk="1" latinLnBrk="0" hangingPunct="1">
        <a:defRPr kumimoji="0" kern="1200">
          <a:solidFill>
            <a:schemeClr val="tx1"/>
          </a:solidFill>
          <a:latin typeface="+mn-lt"/>
          <a:ea typeface="+mn-ea"/>
          <a:cs typeface="+mn-cs"/>
        </a:defRPr>
      </a:lvl6pPr>
      <a:lvl7pPr marL="13163146" algn="l" rtl="0" eaLnBrk="1" latinLnBrk="0" hangingPunct="1">
        <a:defRPr kumimoji="0" kern="1200">
          <a:solidFill>
            <a:schemeClr val="tx1"/>
          </a:solidFill>
          <a:latin typeface="+mn-lt"/>
          <a:ea typeface="+mn-ea"/>
          <a:cs typeface="+mn-cs"/>
        </a:defRPr>
      </a:lvl7pPr>
      <a:lvl8pPr marL="15357005" algn="l" rtl="0" eaLnBrk="1" latinLnBrk="0" hangingPunct="1">
        <a:defRPr kumimoji="0" kern="1200">
          <a:solidFill>
            <a:schemeClr val="tx1"/>
          </a:solidFill>
          <a:latin typeface="+mn-lt"/>
          <a:ea typeface="+mn-ea"/>
          <a:cs typeface="+mn-cs"/>
        </a:defRPr>
      </a:lvl8pPr>
      <a:lvl9pPr marL="17550864"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630400" y="5486399"/>
            <a:ext cx="14630400" cy="26517600"/>
          </a:xfrm>
          <a:prstGeom prst="rect">
            <a:avLst/>
          </a:prstGeom>
          <a:solidFill>
            <a:srgbClr val="E3F3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a:spLocks noGrp="1"/>
          </p:cNvSpPr>
          <p:nvPr>
            <p:ph type="ctrTitle"/>
          </p:nvPr>
        </p:nvSpPr>
        <p:spPr>
          <a:xfrm>
            <a:off x="14630400" y="914400"/>
            <a:ext cx="14630400" cy="2554545"/>
          </a:xfrm>
          <a:noFill/>
          <a:ln>
            <a:noFill/>
          </a:ln>
        </p:spPr>
        <p:txBody>
          <a:bodyPr lIns="91440" tIns="45720" rIns="91440" bIns="45720" anchor="b">
            <a:spAutoFit/>
          </a:bodyPr>
          <a:lstStyle/>
          <a:p>
            <a:pPr algn="ctr"/>
            <a:r>
              <a:rPr lang="en-US" sz="16000" cap="none" dirty="0" err="1" smtClean="0">
                <a:ln>
                  <a:noFill/>
                </a:ln>
                <a:solidFill>
                  <a:srgbClr val="6A7F10"/>
                </a:solidFill>
                <a:effectLst/>
                <a:latin typeface="+mn-lt"/>
              </a:rPr>
              <a:t>RocketTracks</a:t>
            </a:r>
            <a:endParaRPr lang="en-US" sz="16000" cap="none" dirty="0">
              <a:ln w="18415" cmpd="sng">
                <a:solidFill>
                  <a:srgbClr val="FFFFFF"/>
                </a:solidFill>
                <a:prstDash val="solid"/>
              </a:ln>
              <a:solidFill>
                <a:srgbClr val="6A7F10"/>
              </a:solidFill>
              <a:effectLst>
                <a:outerShdw blurRad="63500" dir="3600000" algn="tl" rotWithShape="0">
                  <a:srgbClr val="000000">
                    <a:alpha val="70000"/>
                  </a:srgbClr>
                </a:outerShdw>
              </a:effectLst>
              <a:latin typeface="+mn-lt"/>
            </a:endParaRPr>
          </a:p>
        </p:txBody>
      </p:sp>
      <p:sp>
        <p:nvSpPr>
          <p:cNvPr id="26" name="Subtitle 2"/>
          <p:cNvSpPr>
            <a:spLocks noGrp="1"/>
          </p:cNvSpPr>
          <p:nvPr>
            <p:ph type="subTitle" idx="1"/>
          </p:nvPr>
        </p:nvSpPr>
        <p:spPr>
          <a:xfrm>
            <a:off x="14630399" y="3931920"/>
            <a:ext cx="14630401" cy="2055899"/>
          </a:xfrm>
          <a:noFill/>
        </p:spPr>
        <p:txBody>
          <a:bodyPr wrap="square" lIns="91397" tIns="45696" rIns="91397" bIns="45696" rtlCol="0">
            <a:spAutoFit/>
          </a:bodyPr>
          <a:lstStyle/>
          <a:p>
            <a:pPr defTabSz="4386106"/>
            <a:r>
              <a:rPr lang="en-US" sz="5800" dirty="0">
                <a:latin typeface="Calibri" pitchFamily="34" charset="0"/>
              </a:rPr>
              <a:t>Rob Gaskell, Robin Davis, Robert </a:t>
            </a:r>
            <a:r>
              <a:rPr lang="en-US" sz="5800" dirty="0" err="1">
                <a:latin typeface="Calibri" pitchFamily="34" charset="0"/>
              </a:rPr>
              <a:t>Corkran</a:t>
            </a:r>
            <a:endParaRPr lang="en-US" sz="5800" dirty="0">
              <a:latin typeface="Calibri" pitchFamily="34" charset="0"/>
            </a:endParaRPr>
          </a:p>
          <a:p>
            <a:pPr defTabSz="4386106"/>
            <a:endParaRPr lang="en-US" sz="5800" dirty="0">
              <a:latin typeface="Calibri" pitchFamily="34" charset="0"/>
            </a:endParaRPr>
          </a:p>
        </p:txBody>
      </p:sp>
      <p:sp>
        <p:nvSpPr>
          <p:cNvPr id="29" name="TextBox 28"/>
          <p:cNvSpPr txBox="1"/>
          <p:nvPr/>
        </p:nvSpPr>
        <p:spPr>
          <a:xfrm>
            <a:off x="34471403" y="3931920"/>
            <a:ext cx="8505398" cy="1015661"/>
          </a:xfrm>
          <a:prstGeom prst="rect">
            <a:avLst/>
          </a:prstGeom>
          <a:noFill/>
        </p:spPr>
        <p:txBody>
          <a:bodyPr wrap="square" lIns="91397" tIns="45696" rIns="91397" bIns="45696" rtlCol="0">
            <a:spAutoFit/>
          </a:bodyPr>
          <a:lstStyle/>
          <a:p>
            <a:pPr algn="r"/>
            <a:r>
              <a:rPr lang="en-US" sz="5800" dirty="0">
                <a:latin typeface="Calibri" pitchFamily="34" charset="0"/>
              </a:rPr>
              <a:t>Adviser: Malgorzata Jeske</a:t>
            </a:r>
          </a:p>
        </p:txBody>
      </p:sp>
      <p:sp>
        <p:nvSpPr>
          <p:cNvPr id="30" name="TextBox 29"/>
          <p:cNvSpPr txBox="1"/>
          <p:nvPr/>
        </p:nvSpPr>
        <p:spPr>
          <a:xfrm>
            <a:off x="914401" y="3931920"/>
            <a:ext cx="10698480" cy="1015661"/>
          </a:xfrm>
          <a:prstGeom prst="rect">
            <a:avLst/>
          </a:prstGeom>
          <a:noFill/>
        </p:spPr>
        <p:txBody>
          <a:bodyPr wrap="square" lIns="91397" tIns="45696" rIns="91397" bIns="45696" rtlCol="0">
            <a:spAutoFit/>
          </a:bodyPr>
          <a:lstStyle/>
          <a:p>
            <a:r>
              <a:rPr lang="en-US" sz="5800" dirty="0">
                <a:latin typeface="Calibri" pitchFamily="34" charset="0"/>
              </a:rPr>
              <a:t>Sponsor: Andrew Greenberg</a:t>
            </a:r>
          </a:p>
        </p:txBody>
      </p:sp>
      <p:sp>
        <p:nvSpPr>
          <p:cNvPr id="25" name="TextBox 24"/>
          <p:cNvSpPr txBox="1"/>
          <p:nvPr/>
        </p:nvSpPr>
        <p:spPr>
          <a:xfrm>
            <a:off x="914401" y="5383306"/>
            <a:ext cx="5867400" cy="1126445"/>
          </a:xfrm>
          <a:prstGeom prst="rect">
            <a:avLst/>
          </a:prstGeom>
          <a:noFill/>
        </p:spPr>
        <p:txBody>
          <a:bodyPr wrap="square" lIns="91411" tIns="45701" rIns="91411" bIns="45701" rtlCol="0">
            <a:spAutoFit/>
          </a:bodyPr>
          <a:lstStyle/>
          <a:p>
            <a:r>
              <a:rPr lang="en-US" sz="6700" b="1" dirty="0">
                <a:solidFill>
                  <a:srgbClr val="6A7F10"/>
                </a:solidFill>
                <a:latin typeface="Calibri" panose="020F0502020204030204" pitchFamily="34" charset="0"/>
              </a:rPr>
              <a:t>PROBLEM</a:t>
            </a:r>
          </a:p>
        </p:txBody>
      </p:sp>
      <p:sp>
        <p:nvSpPr>
          <p:cNvPr id="27" name="TextBox 26"/>
          <p:cNvSpPr txBox="1"/>
          <p:nvPr/>
        </p:nvSpPr>
        <p:spPr>
          <a:xfrm>
            <a:off x="914400" y="6653774"/>
            <a:ext cx="5867399" cy="5847716"/>
          </a:xfrm>
          <a:prstGeom prst="rect">
            <a:avLst/>
          </a:prstGeom>
          <a:noFill/>
        </p:spPr>
        <p:txBody>
          <a:bodyPr wrap="square" lIns="91411" tIns="45701" rIns="91411" bIns="45701" rtlCol="0">
            <a:spAutoFit/>
          </a:bodyPr>
          <a:lstStyle/>
          <a:p>
            <a:pPr algn="just"/>
            <a:r>
              <a:rPr lang="en-US" sz="3400" dirty="0">
                <a:latin typeface="Calibri" panose="020F0502020204030204" pitchFamily="34" charset="0"/>
              </a:rPr>
              <a:t>What good is a high tech rocket if you can’t track it</a:t>
            </a:r>
            <a:r>
              <a:rPr lang="en-US" sz="3400" dirty="0" smtClean="0">
                <a:latin typeface="Calibri" panose="020F0502020204030204" pitchFamily="34" charset="0"/>
              </a:rPr>
              <a:t>?</a:t>
            </a:r>
          </a:p>
          <a:p>
            <a:pPr algn="just"/>
            <a:endParaRPr lang="en-US" sz="3400" dirty="0">
              <a:latin typeface="Calibri" panose="020F0502020204030204" pitchFamily="34" charset="0"/>
            </a:endParaRPr>
          </a:p>
          <a:p>
            <a:pPr algn="just"/>
            <a:r>
              <a:rPr lang="en-US" sz="3400" dirty="0">
                <a:latin typeface="Calibri" panose="020F0502020204030204" pitchFamily="34" charset="0"/>
              </a:rPr>
              <a:t>Current tracking technology is limited by its dependence on the human eye. Automation and streamlining of tracking technology can give us more consistent and reliable data but such improvements have yet to be made.</a:t>
            </a:r>
          </a:p>
        </p:txBody>
      </p:sp>
      <p:pic>
        <p:nvPicPr>
          <p:cNvPr id="54" name="Picture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0" y="6653775"/>
            <a:ext cx="5499759" cy="7333008"/>
          </a:xfrm>
          <a:prstGeom prst="rect">
            <a:avLst/>
          </a:prstGeom>
        </p:spPr>
      </p:pic>
      <p:sp>
        <p:nvSpPr>
          <p:cNvPr id="59" name="TextBox 58"/>
          <p:cNvSpPr txBox="1"/>
          <p:nvPr/>
        </p:nvSpPr>
        <p:spPr>
          <a:xfrm>
            <a:off x="1071610" y="21034981"/>
            <a:ext cx="5867400" cy="2160571"/>
          </a:xfrm>
          <a:prstGeom prst="rect">
            <a:avLst/>
          </a:prstGeom>
          <a:noFill/>
        </p:spPr>
        <p:txBody>
          <a:bodyPr wrap="square" lIns="91411" tIns="45701" rIns="91411" bIns="45701" rtlCol="0">
            <a:spAutoFit/>
          </a:bodyPr>
          <a:lstStyle/>
          <a:p>
            <a:r>
              <a:rPr lang="en-US" sz="6700" b="1" dirty="0">
                <a:solidFill>
                  <a:srgbClr val="6A7F10"/>
                </a:solidFill>
                <a:latin typeface="Calibri" panose="020F0502020204030204" pitchFamily="34" charset="0"/>
              </a:rPr>
              <a:t>IDEA</a:t>
            </a:r>
          </a:p>
          <a:p>
            <a:endParaRPr lang="en-US" sz="6700" b="1" dirty="0">
              <a:solidFill>
                <a:srgbClr val="6A7F10"/>
              </a:solidFill>
              <a:latin typeface="Calibri" panose="020F0502020204030204" pitchFamily="34" charset="0"/>
            </a:endParaRPr>
          </a:p>
        </p:txBody>
      </p:sp>
      <p:sp>
        <p:nvSpPr>
          <p:cNvPr id="60" name="TextBox 59"/>
          <p:cNvSpPr txBox="1"/>
          <p:nvPr/>
        </p:nvSpPr>
        <p:spPr>
          <a:xfrm>
            <a:off x="7967887" y="14375476"/>
            <a:ext cx="5532872" cy="6370936"/>
          </a:xfrm>
          <a:prstGeom prst="rect">
            <a:avLst/>
          </a:prstGeom>
          <a:noFill/>
        </p:spPr>
        <p:txBody>
          <a:bodyPr wrap="square" lIns="91411" tIns="45701" rIns="91411" bIns="45701" rtlCol="0">
            <a:spAutoFit/>
          </a:bodyPr>
          <a:lstStyle/>
          <a:p>
            <a:pPr algn="just"/>
            <a:r>
              <a:rPr lang="en-US" sz="3400" dirty="0" err="1">
                <a:latin typeface="Calibri" panose="020F0502020204030204" pitchFamily="34" charset="0"/>
              </a:rPr>
              <a:t>RocketTracks</a:t>
            </a:r>
            <a:r>
              <a:rPr lang="en-US" sz="3400" dirty="0">
                <a:latin typeface="Calibri" panose="020F0502020204030204" pitchFamily="34" charset="0"/>
              </a:rPr>
              <a:t> was originally conceptualized in 2011 by a group of PSAS members (Rob Gaskell,  Dan Kirkpatrick, Chris </a:t>
            </a:r>
            <a:r>
              <a:rPr lang="en-US" sz="3400" dirty="0" err="1">
                <a:latin typeface="Calibri" panose="020F0502020204030204" pitchFamily="34" charset="0"/>
              </a:rPr>
              <a:t>Mullens</a:t>
            </a:r>
            <a:r>
              <a:rPr lang="en-US" sz="3400" dirty="0">
                <a:latin typeface="Calibri" panose="020F0502020204030204" pitchFamily="34" charset="0"/>
              </a:rPr>
              <a:t>). They designed a   mechanical structure that was used a manual control box. While this was an improvement over earlier handheld models it was still left too much room for human error. </a:t>
            </a:r>
          </a:p>
        </p:txBody>
      </p:sp>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84" y="12501490"/>
            <a:ext cx="5786390" cy="8174573"/>
          </a:xfrm>
          <a:prstGeom prst="rect">
            <a:avLst/>
          </a:prstGeom>
        </p:spPr>
      </p:pic>
      <p:sp>
        <p:nvSpPr>
          <p:cNvPr id="62" name="TextBox 61"/>
          <p:cNvSpPr txBox="1"/>
          <p:nvPr/>
        </p:nvSpPr>
        <p:spPr>
          <a:xfrm>
            <a:off x="1134363" y="26238552"/>
            <a:ext cx="5867400" cy="2160571"/>
          </a:xfrm>
          <a:prstGeom prst="rect">
            <a:avLst/>
          </a:prstGeom>
          <a:noFill/>
        </p:spPr>
        <p:txBody>
          <a:bodyPr wrap="square" lIns="91411" tIns="45701" rIns="91411" bIns="45701" rtlCol="0">
            <a:spAutoFit/>
          </a:bodyPr>
          <a:lstStyle/>
          <a:p>
            <a:r>
              <a:rPr lang="en-US" sz="6700" b="1" dirty="0">
                <a:solidFill>
                  <a:srgbClr val="6A7F10"/>
                </a:solidFill>
                <a:latin typeface="Calibri" panose="020F0502020204030204" pitchFamily="34" charset="0"/>
              </a:rPr>
              <a:t>GOALS</a:t>
            </a:r>
          </a:p>
          <a:p>
            <a:endParaRPr lang="en-US" sz="6700" b="1" dirty="0">
              <a:solidFill>
                <a:srgbClr val="6A7F10"/>
              </a:solidFill>
              <a:latin typeface="Calibri" panose="020F0502020204030204" pitchFamily="34" charset="0"/>
            </a:endParaRPr>
          </a:p>
        </p:txBody>
      </p:sp>
      <p:sp>
        <p:nvSpPr>
          <p:cNvPr id="17" name="TextBox 16"/>
          <p:cNvSpPr txBox="1"/>
          <p:nvPr/>
        </p:nvSpPr>
        <p:spPr>
          <a:xfrm>
            <a:off x="1134363" y="27189256"/>
            <a:ext cx="12717804" cy="4801296"/>
          </a:xfrm>
          <a:prstGeom prst="rect">
            <a:avLst/>
          </a:prstGeom>
          <a:noFill/>
        </p:spPr>
        <p:txBody>
          <a:bodyPr wrap="square" lIns="91411" tIns="45701" rIns="91411" bIns="45701" rtlCol="0">
            <a:spAutoFit/>
          </a:bodyPr>
          <a:lstStyle/>
          <a:p>
            <a:pPr marL="571315" indent="-571315" algn="just">
              <a:buClr>
                <a:srgbClr val="6A7F10"/>
              </a:buClr>
              <a:buFont typeface="Arial" panose="020B0604020202020204" pitchFamily="34" charset="0"/>
              <a:buChar char="•"/>
            </a:pPr>
            <a:r>
              <a:rPr lang="en-US" sz="3400" dirty="0">
                <a:latin typeface="Calibri" panose="020F0502020204030204" pitchFamily="34" charset="0"/>
              </a:rPr>
              <a:t>Be capable of tracking the PSAS launch vehicle  throughout the duration of its boost stage of flight</a:t>
            </a:r>
          </a:p>
          <a:p>
            <a:pPr marL="571315" indent="-571315" algn="just">
              <a:buClr>
                <a:srgbClr val="6A7F10"/>
              </a:buClr>
              <a:buFont typeface="Arial" panose="020B0604020202020204" pitchFamily="34" charset="0"/>
              <a:buChar char="•"/>
            </a:pPr>
            <a:r>
              <a:rPr lang="en-US" sz="3400" dirty="0">
                <a:latin typeface="Calibri" panose="020F0502020204030204" pitchFamily="34" charset="0"/>
              </a:rPr>
              <a:t>Be portable/self-powered</a:t>
            </a:r>
          </a:p>
          <a:p>
            <a:pPr marL="571315" indent="-571315" algn="just">
              <a:buClr>
                <a:srgbClr val="6A7F10"/>
              </a:buClr>
              <a:buFont typeface="Arial" panose="020B0604020202020204" pitchFamily="34" charset="0"/>
              <a:buChar char="•"/>
            </a:pPr>
            <a:r>
              <a:rPr lang="en-US" sz="3400" dirty="0">
                <a:latin typeface="Calibri" panose="020F0502020204030204" pitchFamily="34" charset="0"/>
              </a:rPr>
              <a:t>Allow for manual control of individual axes</a:t>
            </a:r>
          </a:p>
          <a:p>
            <a:pPr marL="571315" indent="-571315" algn="just">
              <a:buClr>
                <a:srgbClr val="6A7F10"/>
              </a:buClr>
              <a:buFont typeface="Arial" panose="020B0604020202020204" pitchFamily="34" charset="0"/>
              <a:buChar char="•"/>
            </a:pPr>
            <a:r>
              <a:rPr lang="en-US" sz="3400" dirty="0">
                <a:latin typeface="Calibri" panose="020F0502020204030204" pitchFamily="34" charset="0"/>
              </a:rPr>
              <a:t>Support remote operation</a:t>
            </a:r>
          </a:p>
          <a:p>
            <a:pPr marL="571315" indent="-571315" algn="just">
              <a:buClr>
                <a:srgbClr val="6A7F10"/>
              </a:buClr>
              <a:buFont typeface="Arial" panose="020B0604020202020204" pitchFamily="34" charset="0"/>
              <a:buChar char="•"/>
            </a:pPr>
            <a:r>
              <a:rPr lang="en-US" sz="3400" dirty="0">
                <a:latin typeface="Calibri" panose="020F0502020204030204" pitchFamily="34" charset="0"/>
              </a:rPr>
              <a:t>Communicate via Ethernet</a:t>
            </a:r>
          </a:p>
          <a:p>
            <a:pPr marL="571315" indent="-571315" algn="just">
              <a:buClr>
                <a:srgbClr val="6A7F10"/>
              </a:buClr>
              <a:buFont typeface="Arial" panose="020B0604020202020204" pitchFamily="34" charset="0"/>
              <a:buChar char="•"/>
            </a:pPr>
            <a:r>
              <a:rPr lang="en-US" sz="3400" dirty="0">
                <a:latin typeface="Calibri" panose="020F0502020204030204" pitchFamily="34" charset="0"/>
              </a:rPr>
              <a:t>Interface with existing mechanical design and motor drivers</a:t>
            </a:r>
          </a:p>
          <a:p>
            <a:pPr marL="571315" indent="-571315" algn="just">
              <a:buClr>
                <a:srgbClr val="6A7F10"/>
              </a:buClr>
              <a:buFont typeface="Arial" panose="020B0604020202020204" pitchFamily="34" charset="0"/>
              <a:buChar char="•"/>
            </a:pPr>
            <a:r>
              <a:rPr lang="en-US" sz="3400" dirty="0">
                <a:latin typeface="Calibri" panose="020F0502020204030204" pitchFamily="34" charset="0"/>
              </a:rPr>
              <a:t>Interface with Sightline SLA1500</a:t>
            </a:r>
          </a:p>
          <a:p>
            <a:pPr marL="571315" indent="-571315" algn="just">
              <a:buClr>
                <a:srgbClr val="6A7F10"/>
              </a:buClr>
              <a:buFont typeface="Arial" panose="020B0604020202020204" pitchFamily="34" charset="0"/>
              <a:buChar char="•"/>
            </a:pPr>
            <a:endParaRPr lang="en-US" sz="3400" dirty="0">
              <a:latin typeface="Calibri" panose="020F050202020403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1" y="914400"/>
            <a:ext cx="2743200" cy="2743200"/>
          </a:xfrm>
          <a:prstGeom prst="rect">
            <a:avLst/>
          </a:prstGeom>
          <a:noFill/>
          <a:ln>
            <a:noFill/>
          </a:ln>
        </p:spPr>
      </p:pic>
      <p:sp>
        <p:nvSpPr>
          <p:cNvPr id="3" name="TextBox 2"/>
          <p:cNvSpPr txBox="1"/>
          <p:nvPr/>
        </p:nvSpPr>
        <p:spPr>
          <a:xfrm>
            <a:off x="3936533" y="914400"/>
            <a:ext cx="9079728" cy="2739211"/>
          </a:xfrm>
          <a:prstGeom prst="rect">
            <a:avLst/>
          </a:prstGeom>
          <a:noFill/>
        </p:spPr>
        <p:txBody>
          <a:bodyPr wrap="none" lIns="91411" tIns="45701" rIns="91411" bIns="45701" rtlCol="0">
            <a:spAutoFit/>
          </a:bodyPr>
          <a:lstStyle/>
          <a:p>
            <a:r>
              <a:rPr lang="en-US" dirty="0" smtClean="0">
                <a:solidFill>
                  <a:srgbClr val="6A7F10"/>
                </a:solidFill>
              </a:rPr>
              <a:t>Portland State </a:t>
            </a:r>
          </a:p>
          <a:p>
            <a:r>
              <a:rPr lang="en-US" dirty="0" smtClean="0">
                <a:solidFill>
                  <a:srgbClr val="6A7F10"/>
                </a:solidFill>
              </a:rPr>
              <a:t>Aerospace Society</a:t>
            </a:r>
            <a:endParaRPr lang="en-US" dirty="0">
              <a:solidFill>
                <a:srgbClr val="6A7F10"/>
              </a:solidFill>
            </a:endParaRPr>
          </a:p>
        </p:txBody>
      </p:sp>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r="80149"/>
          <a:stretch/>
        </p:blipFill>
        <p:spPr>
          <a:xfrm>
            <a:off x="40233601" y="914400"/>
            <a:ext cx="2743200" cy="2815960"/>
          </a:xfrm>
          <a:prstGeom prst="rect">
            <a:avLst/>
          </a:prstGeom>
          <a:noFill/>
          <a:ln>
            <a:noFill/>
          </a:ln>
        </p:spPr>
      </p:pic>
      <p:sp>
        <p:nvSpPr>
          <p:cNvPr id="21" name="TextBox 20"/>
          <p:cNvSpPr txBox="1"/>
          <p:nvPr/>
        </p:nvSpPr>
        <p:spPr>
          <a:xfrm>
            <a:off x="32842249" y="914400"/>
            <a:ext cx="7364458" cy="2739173"/>
          </a:xfrm>
          <a:prstGeom prst="rect">
            <a:avLst/>
          </a:prstGeom>
          <a:noFill/>
        </p:spPr>
        <p:txBody>
          <a:bodyPr wrap="none" lIns="91411" tIns="45701" rIns="91411" bIns="45701" rtlCol="0">
            <a:spAutoFit/>
          </a:bodyPr>
          <a:lstStyle/>
          <a:p>
            <a:r>
              <a:rPr lang="en-US" dirty="0" smtClean="0">
                <a:solidFill>
                  <a:srgbClr val="6A7F10"/>
                </a:solidFill>
              </a:rPr>
              <a:t>Portland State </a:t>
            </a:r>
          </a:p>
          <a:p>
            <a:pPr algn="r"/>
            <a:r>
              <a:rPr lang="en-US" dirty="0" smtClean="0">
                <a:solidFill>
                  <a:srgbClr val="6A7F10"/>
                </a:solidFill>
              </a:rPr>
              <a:t>University</a:t>
            </a:r>
            <a:endParaRPr lang="en-US" dirty="0">
              <a:solidFill>
                <a:srgbClr val="6A7F10"/>
              </a:solidFill>
            </a:endParaRPr>
          </a:p>
        </p:txBody>
      </p:sp>
      <p:sp>
        <p:nvSpPr>
          <p:cNvPr id="22" name="TextBox 21"/>
          <p:cNvSpPr txBox="1"/>
          <p:nvPr/>
        </p:nvSpPr>
        <p:spPr>
          <a:xfrm>
            <a:off x="30372744" y="13245460"/>
            <a:ext cx="12303468" cy="1123346"/>
          </a:xfrm>
          <a:prstGeom prst="rect">
            <a:avLst/>
          </a:prstGeom>
          <a:noFill/>
        </p:spPr>
        <p:txBody>
          <a:bodyPr wrap="square" lIns="91411" tIns="45701" rIns="91411" bIns="45701" rtlCol="0">
            <a:spAutoFit/>
          </a:bodyPr>
          <a:lstStyle/>
          <a:p>
            <a:r>
              <a:rPr lang="en-US" sz="6700" b="1" dirty="0" smtClean="0">
                <a:solidFill>
                  <a:srgbClr val="6A7F10"/>
                </a:solidFill>
                <a:latin typeface="Calibri" panose="020F0502020204030204" pitchFamily="34" charset="0"/>
              </a:rPr>
              <a:t>SYSTEM LEVEL BLOCK DIAGRAM</a:t>
            </a:r>
            <a:endParaRPr lang="en-US" sz="6700" b="1" dirty="0">
              <a:solidFill>
                <a:srgbClr val="6A7F10"/>
              </a:solidFill>
              <a:latin typeface="Calibri" panose="020F0502020204030204" pitchFamily="34" charset="0"/>
            </a:endParaRPr>
          </a:p>
        </p:txBody>
      </p:sp>
      <p:sp>
        <p:nvSpPr>
          <p:cNvPr id="23" name="TextBox 22"/>
          <p:cNvSpPr txBox="1"/>
          <p:nvPr/>
        </p:nvSpPr>
        <p:spPr>
          <a:xfrm>
            <a:off x="1071610" y="22369352"/>
            <a:ext cx="12429149" cy="3231616"/>
          </a:xfrm>
          <a:prstGeom prst="rect">
            <a:avLst/>
          </a:prstGeom>
          <a:noFill/>
        </p:spPr>
        <p:txBody>
          <a:bodyPr wrap="square" lIns="91411" tIns="45701" rIns="91411" bIns="45701" rtlCol="0">
            <a:spAutoFit/>
          </a:bodyPr>
          <a:lstStyle/>
          <a:p>
            <a:pPr algn="just"/>
            <a:r>
              <a:rPr lang="en-US" sz="3400" dirty="0">
                <a:latin typeface="Calibri" panose="020F0502020204030204" pitchFamily="34" charset="0"/>
              </a:rPr>
              <a:t>To eliminate human error from the existing structure the controls would need to be automated and the overall system would need to be streamlined for practical use</a:t>
            </a:r>
            <a:r>
              <a:rPr lang="en-US" sz="3400" dirty="0" smtClean="0">
                <a:latin typeface="Calibri" panose="020F0502020204030204" pitchFamily="34" charset="0"/>
              </a:rPr>
              <a:t>. However, we did not want to fully eliminate the ability for manually controlled tracking. The </a:t>
            </a:r>
            <a:r>
              <a:rPr lang="en-US" sz="3400" dirty="0">
                <a:latin typeface="Calibri" panose="020F0502020204030204" pitchFamily="34" charset="0"/>
              </a:rPr>
              <a:t>incorporation of a video tracking system (Sightline SLA1500) was an ideal way to address this problem. </a:t>
            </a: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32486" y="25232715"/>
            <a:ext cx="3598522" cy="1005837"/>
          </a:xfrm>
          <a:prstGeom prst="rect">
            <a:avLst/>
          </a:prstGeom>
        </p:spPr>
      </p:pic>
      <p:sp>
        <p:nvSpPr>
          <p:cNvPr id="24" name="TextBox 23"/>
          <p:cNvSpPr txBox="1"/>
          <p:nvPr/>
        </p:nvSpPr>
        <p:spPr>
          <a:xfrm>
            <a:off x="30175200" y="6509750"/>
            <a:ext cx="11507136" cy="2185175"/>
          </a:xfrm>
          <a:prstGeom prst="rect">
            <a:avLst/>
          </a:prstGeom>
          <a:noFill/>
        </p:spPr>
        <p:txBody>
          <a:bodyPr wrap="square" lIns="91411" tIns="45701" rIns="91411" bIns="45701" rtlCol="0">
            <a:spAutoFit/>
          </a:bodyPr>
          <a:lstStyle/>
          <a:p>
            <a:pPr algn="just"/>
            <a:r>
              <a:rPr lang="en-US" sz="3400" dirty="0" smtClean="0">
                <a:latin typeface="Calibri" panose="020F0502020204030204" pitchFamily="34" charset="0"/>
              </a:rPr>
              <a:t>We integrated the previous </a:t>
            </a:r>
            <a:r>
              <a:rPr lang="en-US" sz="3400" dirty="0" err="1" smtClean="0">
                <a:latin typeface="Calibri" panose="020F0502020204030204" pitchFamily="34" charset="0"/>
              </a:rPr>
              <a:t>RocketTracks</a:t>
            </a:r>
            <a:r>
              <a:rPr lang="en-US" sz="3400" dirty="0" smtClean="0">
                <a:latin typeface="Calibri" panose="020F0502020204030204" pitchFamily="34" charset="0"/>
              </a:rPr>
              <a:t> structure with the Sightline video tracking system through the use of an universal control board. We also designed several new components to the system including the use of an Ethernet interface.</a:t>
            </a:r>
            <a:endParaRPr lang="en-US" sz="3400" dirty="0">
              <a:latin typeface="Calibri" panose="020F0502020204030204" pitchFamily="34" charset="0"/>
            </a:endParaRPr>
          </a:p>
        </p:txBody>
      </p:sp>
      <p:sp>
        <p:nvSpPr>
          <p:cNvPr id="28" name="TextBox 27"/>
          <p:cNvSpPr txBox="1"/>
          <p:nvPr/>
        </p:nvSpPr>
        <p:spPr>
          <a:xfrm>
            <a:off x="30175200" y="5385816"/>
            <a:ext cx="9055638" cy="1123346"/>
          </a:xfrm>
          <a:prstGeom prst="rect">
            <a:avLst/>
          </a:prstGeom>
          <a:noFill/>
        </p:spPr>
        <p:txBody>
          <a:bodyPr wrap="square" lIns="91411" tIns="45701" rIns="91411" bIns="45701" rtlCol="0">
            <a:spAutoFit/>
          </a:bodyPr>
          <a:lstStyle/>
          <a:p>
            <a:r>
              <a:rPr lang="en-US" sz="6700" b="1" dirty="0" smtClean="0">
                <a:solidFill>
                  <a:srgbClr val="6A7F10"/>
                </a:solidFill>
                <a:latin typeface="Calibri" panose="020F0502020204030204" pitchFamily="34" charset="0"/>
              </a:rPr>
              <a:t>IMPLEMENTATION</a:t>
            </a:r>
            <a:endParaRPr lang="en-US" sz="6700" b="1" dirty="0">
              <a:solidFill>
                <a:srgbClr val="6A7F10"/>
              </a:solidFill>
              <a:latin typeface="Calibri" panose="020F0502020204030204" pitchFamily="34" charset="0"/>
            </a:endParaRPr>
          </a:p>
        </p:txBody>
      </p:sp>
      <p:sp>
        <p:nvSpPr>
          <p:cNvPr id="31" name="TextBox 30"/>
          <p:cNvSpPr txBox="1"/>
          <p:nvPr/>
        </p:nvSpPr>
        <p:spPr>
          <a:xfrm>
            <a:off x="30175200" y="8974074"/>
            <a:ext cx="5686425" cy="3754836"/>
          </a:xfrm>
          <a:prstGeom prst="rect">
            <a:avLst/>
          </a:prstGeom>
          <a:noFill/>
        </p:spPr>
        <p:txBody>
          <a:bodyPr wrap="square" lIns="91411" tIns="45701" rIns="91411" bIns="45701" rtlCol="0">
            <a:spAutoFit/>
          </a:bodyPr>
          <a:lstStyle/>
          <a:p>
            <a:pPr algn="just"/>
            <a:r>
              <a:rPr lang="en-US" sz="3400" b="1" dirty="0" smtClean="0">
                <a:latin typeface="Calibri" panose="020F0502020204030204" pitchFamily="34" charset="0"/>
              </a:rPr>
              <a:t>Existing technology:</a:t>
            </a:r>
          </a:p>
          <a:p>
            <a:pPr algn="just"/>
            <a:endParaRPr lang="en-US" sz="3400" b="1" dirty="0" smtClean="0">
              <a:latin typeface="Calibri" panose="020F0502020204030204" pitchFamily="34" charset="0"/>
            </a:endParaRPr>
          </a:p>
          <a:p>
            <a:pPr marL="571315" indent="-571315" algn="just">
              <a:buClr>
                <a:srgbClr val="6A7F10"/>
              </a:buClr>
              <a:buFont typeface="Arial" panose="020B0604020202020204" pitchFamily="34" charset="0"/>
              <a:buChar char="•"/>
            </a:pPr>
            <a:r>
              <a:rPr lang="en-US" sz="3400" dirty="0" smtClean="0">
                <a:latin typeface="Calibri" panose="020F0502020204030204" pitchFamily="34" charset="0"/>
              </a:rPr>
              <a:t>Axis Motor Drivers</a:t>
            </a:r>
            <a:endParaRPr lang="en-US" sz="3400" dirty="0">
              <a:latin typeface="Calibri" panose="020F0502020204030204" pitchFamily="34" charset="0"/>
            </a:endParaRPr>
          </a:p>
          <a:p>
            <a:pPr marL="571315" indent="-571315" algn="just">
              <a:buClr>
                <a:srgbClr val="6A7F10"/>
              </a:buClr>
              <a:buFont typeface="Arial" panose="020B0604020202020204" pitchFamily="34" charset="0"/>
              <a:buChar char="•"/>
            </a:pPr>
            <a:r>
              <a:rPr lang="en-US" sz="3400" dirty="0" smtClean="0">
                <a:latin typeface="Calibri" panose="020F0502020204030204" pitchFamily="34" charset="0"/>
              </a:rPr>
              <a:t>Axis Position Sensors</a:t>
            </a:r>
            <a:endParaRPr lang="en-US" sz="3400" dirty="0">
              <a:latin typeface="Calibri" panose="020F0502020204030204" pitchFamily="34" charset="0"/>
            </a:endParaRPr>
          </a:p>
          <a:p>
            <a:pPr marL="571315" indent="-571315" algn="just">
              <a:buClr>
                <a:srgbClr val="6A7F10"/>
              </a:buClr>
              <a:buFont typeface="Arial" panose="020B0604020202020204" pitchFamily="34" charset="0"/>
              <a:buChar char="•"/>
            </a:pPr>
            <a:r>
              <a:rPr lang="en-US" sz="3400" dirty="0" smtClean="0">
                <a:latin typeface="Calibri" panose="020F0502020204030204" pitchFamily="34" charset="0"/>
              </a:rPr>
              <a:t>Sightline SLA-1500</a:t>
            </a:r>
          </a:p>
          <a:p>
            <a:pPr marL="571315" indent="-571315" algn="just">
              <a:buClr>
                <a:srgbClr val="6A7F10"/>
              </a:buClr>
              <a:buFont typeface="Arial" panose="020B0604020202020204" pitchFamily="34" charset="0"/>
              <a:buChar char="•"/>
            </a:pPr>
            <a:r>
              <a:rPr lang="en-US" sz="3400" dirty="0" smtClean="0">
                <a:latin typeface="Calibri" panose="020F0502020204030204" pitchFamily="34" charset="0"/>
              </a:rPr>
              <a:t>DSLR Camera</a:t>
            </a:r>
            <a:endParaRPr lang="en-US" sz="3400" dirty="0">
              <a:latin typeface="Calibri" panose="020F0502020204030204" pitchFamily="34" charset="0"/>
            </a:endParaRPr>
          </a:p>
          <a:p>
            <a:pPr algn="just"/>
            <a:endParaRPr lang="en-US" sz="3400" dirty="0">
              <a:latin typeface="Calibri" panose="020F0502020204030204" pitchFamily="34" charset="0"/>
            </a:endParaRPr>
          </a:p>
        </p:txBody>
      </p:sp>
      <p:sp>
        <p:nvSpPr>
          <p:cNvPr id="32" name="TextBox 31"/>
          <p:cNvSpPr txBox="1"/>
          <p:nvPr/>
        </p:nvSpPr>
        <p:spPr>
          <a:xfrm>
            <a:off x="36585170" y="8974074"/>
            <a:ext cx="5686425" cy="4278056"/>
          </a:xfrm>
          <a:prstGeom prst="rect">
            <a:avLst/>
          </a:prstGeom>
          <a:noFill/>
        </p:spPr>
        <p:txBody>
          <a:bodyPr wrap="square" lIns="91411" tIns="45701" rIns="91411" bIns="45701" rtlCol="0">
            <a:spAutoFit/>
          </a:bodyPr>
          <a:lstStyle/>
          <a:p>
            <a:pPr algn="just"/>
            <a:r>
              <a:rPr lang="en-US" sz="3400" b="1" dirty="0" smtClean="0">
                <a:latin typeface="Calibri" panose="020F0502020204030204" pitchFamily="34" charset="0"/>
              </a:rPr>
              <a:t>Designed by our team</a:t>
            </a:r>
          </a:p>
          <a:p>
            <a:pPr algn="just"/>
            <a:endParaRPr lang="en-US" sz="3400" b="1" dirty="0" smtClean="0">
              <a:latin typeface="Calibri" panose="020F0502020204030204" pitchFamily="34" charset="0"/>
            </a:endParaRPr>
          </a:p>
          <a:p>
            <a:pPr marL="571315" indent="-571315" algn="just">
              <a:buClr>
                <a:srgbClr val="6A7F10"/>
              </a:buClr>
              <a:buFont typeface="Arial" panose="020B0604020202020204" pitchFamily="34" charset="0"/>
              <a:buChar char="•"/>
            </a:pPr>
            <a:r>
              <a:rPr lang="en-US" sz="3400" dirty="0" smtClean="0">
                <a:latin typeface="Calibri" panose="020F0502020204030204" pitchFamily="34" charset="0"/>
              </a:rPr>
              <a:t>Payload connector</a:t>
            </a:r>
            <a:endParaRPr lang="en-US" sz="3400" dirty="0">
              <a:latin typeface="Calibri" panose="020F0502020204030204" pitchFamily="34" charset="0"/>
            </a:endParaRPr>
          </a:p>
          <a:p>
            <a:pPr marL="571315" indent="-571315" algn="just">
              <a:buClr>
                <a:srgbClr val="6A7F10"/>
              </a:buClr>
              <a:buFont typeface="Arial" panose="020B0604020202020204" pitchFamily="34" charset="0"/>
              <a:buChar char="•"/>
            </a:pPr>
            <a:r>
              <a:rPr lang="en-US" sz="3400" dirty="0" smtClean="0">
                <a:latin typeface="Calibri" panose="020F0502020204030204" pitchFamily="34" charset="0"/>
              </a:rPr>
              <a:t>Ethernet PHY</a:t>
            </a:r>
            <a:endParaRPr lang="en-US" sz="3400" dirty="0">
              <a:latin typeface="Calibri" panose="020F0502020204030204" pitchFamily="34" charset="0"/>
            </a:endParaRPr>
          </a:p>
          <a:p>
            <a:pPr marL="571315" indent="-571315" algn="just">
              <a:buClr>
                <a:srgbClr val="6A7F10"/>
              </a:buClr>
              <a:buFont typeface="Arial" panose="020B0604020202020204" pitchFamily="34" charset="0"/>
              <a:buChar char="•"/>
            </a:pPr>
            <a:r>
              <a:rPr lang="en-US" sz="3400" dirty="0" smtClean="0">
                <a:latin typeface="Calibri" panose="020F0502020204030204" pitchFamily="34" charset="0"/>
              </a:rPr>
              <a:t>Manual Control Box</a:t>
            </a:r>
          </a:p>
          <a:p>
            <a:pPr marL="571315" indent="-571315" algn="just">
              <a:buClr>
                <a:srgbClr val="6A7F10"/>
              </a:buClr>
              <a:buFont typeface="Arial" panose="020B0604020202020204" pitchFamily="34" charset="0"/>
              <a:buChar char="•"/>
            </a:pPr>
            <a:r>
              <a:rPr lang="en-US" sz="3400" dirty="0" smtClean="0">
                <a:latin typeface="Calibri" panose="020F0502020204030204" pitchFamily="34" charset="0"/>
              </a:rPr>
              <a:t>E-Stop</a:t>
            </a:r>
          </a:p>
          <a:p>
            <a:pPr marL="571315" indent="-571315" algn="just">
              <a:buClr>
                <a:srgbClr val="6A7F10"/>
              </a:buClr>
              <a:buFont typeface="Arial" panose="020B0604020202020204" pitchFamily="34" charset="0"/>
              <a:buChar char="•"/>
            </a:pPr>
            <a:r>
              <a:rPr lang="en-US" sz="3400" dirty="0" err="1" smtClean="0">
                <a:latin typeface="Calibri" panose="020F0502020204030204" pitchFamily="34" charset="0"/>
              </a:rPr>
              <a:t>Precharge</a:t>
            </a:r>
            <a:r>
              <a:rPr lang="en-US" sz="3400" dirty="0" smtClean="0">
                <a:latin typeface="Calibri" panose="020F0502020204030204" pitchFamily="34" charset="0"/>
              </a:rPr>
              <a:t> Circuit</a:t>
            </a:r>
          </a:p>
          <a:p>
            <a:pPr marL="571315" indent="-571315" algn="just">
              <a:buClr>
                <a:srgbClr val="6A7F10"/>
              </a:buClr>
              <a:buFont typeface="Arial" panose="020B0604020202020204" pitchFamily="34" charset="0"/>
              <a:buChar char="•"/>
            </a:pPr>
            <a:r>
              <a:rPr lang="en-US" sz="3400" dirty="0" smtClean="0">
                <a:latin typeface="Calibri" panose="020F0502020204030204" pitchFamily="34" charset="0"/>
              </a:rPr>
              <a:t>Power Filter</a:t>
            </a:r>
            <a:endParaRPr lang="en-US" sz="3400" dirty="0">
              <a:latin typeface="Calibri" panose="020F0502020204030204" pitchFamily="34" charset="0"/>
            </a:endParaRPr>
          </a:p>
        </p:txBody>
      </p:sp>
      <p:sp>
        <p:nvSpPr>
          <p:cNvPr id="33" name="TextBox 32"/>
          <p:cNvSpPr txBox="1"/>
          <p:nvPr/>
        </p:nvSpPr>
        <p:spPr>
          <a:xfrm>
            <a:off x="30175200" y="23495259"/>
            <a:ext cx="12177963" cy="1123346"/>
          </a:xfrm>
          <a:prstGeom prst="rect">
            <a:avLst/>
          </a:prstGeom>
          <a:noFill/>
        </p:spPr>
        <p:txBody>
          <a:bodyPr wrap="square" lIns="91411" tIns="45701" rIns="91411" bIns="45701" rtlCol="0">
            <a:spAutoFit/>
          </a:bodyPr>
          <a:lstStyle/>
          <a:p>
            <a:r>
              <a:rPr lang="en-US" sz="6700" b="1" dirty="0" smtClean="0">
                <a:solidFill>
                  <a:srgbClr val="6A7F10"/>
                </a:solidFill>
                <a:latin typeface="Calibri" panose="020F0502020204030204" pitchFamily="34" charset="0"/>
              </a:rPr>
              <a:t>BOARD LEVEL BLOCK DIAGRAM</a:t>
            </a:r>
            <a:endParaRPr lang="en-US" sz="6700" b="1" dirty="0">
              <a:solidFill>
                <a:srgbClr val="6A7F10"/>
              </a:solidFill>
              <a:latin typeface="Calibri" panose="020F0502020204030204" pitchFamily="34" charset="0"/>
            </a:endParaRPr>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175200" y="24888213"/>
            <a:ext cx="12146225" cy="702182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175200" y="14413576"/>
            <a:ext cx="12143232" cy="8433572"/>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1760</TotalTime>
  <Words>315</Words>
  <Application>Microsoft Office PowerPoint</Application>
  <PresentationFormat>Custom</PresentationFormat>
  <Paragraphs>41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Apex</vt:lpstr>
      <vt:lpstr>RocketTracks</vt:lpstr>
    </vt:vector>
  </TitlesOfParts>
  <Company>Portland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Robin</cp:lastModifiedBy>
  <cp:revision>119</cp:revision>
  <dcterms:created xsi:type="dcterms:W3CDTF">2008-12-19T19:08:39Z</dcterms:created>
  <dcterms:modified xsi:type="dcterms:W3CDTF">2014-05-23T01:10:20Z</dcterms:modified>
</cp:coreProperties>
</file>