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8" r:id="rId3"/>
    <p:sldId id="259" r:id="rId4"/>
    <p:sldId id="292" r:id="rId5"/>
    <p:sldId id="286" r:id="rId6"/>
    <p:sldId id="287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兆蓬" initials="刘" lastIdx="1" clrIdx="0">
    <p:extLst>
      <p:ext uri="{19B8F6BF-5375-455C-9EA6-DF929625EA0E}">
        <p15:presenceInfo xmlns:p15="http://schemas.microsoft.com/office/powerpoint/2012/main" userId="a7600f895f0e16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11:13:00.9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03cafc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4a03cafc9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a03cafc9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5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68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94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28650" y="273843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90080" y="1999034"/>
            <a:ext cx="3655181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92704" y="1333829"/>
            <a:ext cx="367318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92704" y="1999034"/>
            <a:ext cx="3673182" cy="26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3887391" y="342900"/>
            <a:ext cx="4629150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124012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版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XAzGKavY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scelibrary.org/doi/abs/10.1061/%28ASCE%29HY.1943-7900.0001163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download.nvidia.com/presentations/2010/gdc/Direct3D_Effects.pdf" TargetMode="Externa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3098473" y="1582090"/>
            <a:ext cx="4830042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32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Position Based Fluid Simulation</a:t>
            </a:r>
            <a:endParaRPr sz="32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3458668" y="2691094"/>
            <a:ext cx="3336584" cy="306467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Zhaopeng</a:t>
            </a:r>
            <a:r>
              <a:rPr lang="en-GB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Lu </a:t>
            </a:r>
            <a:r>
              <a:rPr lang="en-GB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Guowei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716110" y="316509"/>
            <a:ext cx="7524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774478" y="657417"/>
            <a:ext cx="480300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 txBox="1"/>
          <p:nvPr/>
        </p:nvSpPr>
        <p:spPr>
          <a:xfrm>
            <a:off x="550359" y="4198725"/>
            <a:ext cx="8386181" cy="8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Paper: </a:t>
            </a:r>
            <a:r>
              <a:rPr lang="en-US" altLang="zh-CN" dirty="0"/>
              <a:t>Miles </a:t>
            </a:r>
            <a:r>
              <a:rPr lang="en-US" altLang="zh-CN" dirty="0" smtClean="0"/>
              <a:t>Macklin </a:t>
            </a:r>
            <a:r>
              <a:rPr lang="en-US" altLang="zh-CN" dirty="0"/>
              <a:t>Matthias Muller </a:t>
            </a:r>
            <a:r>
              <a:rPr lang="en-US" b="1" dirty="0" smtClean="0"/>
              <a:t>Position </a:t>
            </a:r>
            <a:r>
              <a:rPr lang="en-US" b="1" dirty="0"/>
              <a:t>Based Fluids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enforce incompressibility using position constraints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hlinkClick r:id="rId3"/>
              </a:rPr>
              <a:t>https://www.youtube.com/watch?v=SmXAzGKavYk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04D42-3CAA-4E9D-9230-916E809B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94" y="657417"/>
            <a:ext cx="5879306" cy="3235048"/>
          </a:xfrm>
          <a:prstGeom prst="rect">
            <a:avLst/>
          </a:prstGeom>
        </p:spPr>
      </p:pic>
      <p:sp>
        <p:nvSpPr>
          <p:cNvPr id="6" name="Google Shape;118;p15"/>
          <p:cNvSpPr txBox="1"/>
          <p:nvPr/>
        </p:nvSpPr>
        <p:spPr>
          <a:xfrm>
            <a:off x="550360" y="908924"/>
            <a:ext cx="2451258" cy="319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simulation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– rigid body interaction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– Cloth interaction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surface reconstruction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5"/>
          <p:cNvSpPr txBox="1"/>
          <p:nvPr/>
        </p:nvSpPr>
        <p:spPr>
          <a:xfrm>
            <a:off x="571143" y="873433"/>
            <a:ext cx="5047779" cy="3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neighbor particles to local estimate density.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60" y="1356353"/>
            <a:ext cx="1477711" cy="450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53" y="1308807"/>
            <a:ext cx="3531046" cy="274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100" y="4527868"/>
            <a:ext cx="7301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https://ascelibrary.org/doi/abs/10.1061/%28ASCE%29HY.1943-7900.0001163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388" y="1429629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Density: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8388" y="1841762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Density Constraint: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289" y="1856692"/>
            <a:ext cx="1395954" cy="423986"/>
          </a:xfrm>
          <a:prstGeom prst="rect">
            <a:avLst/>
          </a:prstGeom>
        </p:spPr>
      </p:pic>
      <p:sp>
        <p:nvSpPr>
          <p:cNvPr id="13" name="Google Shape;118;p15"/>
          <p:cNvSpPr txBox="1"/>
          <p:nvPr/>
        </p:nvSpPr>
        <p:spPr>
          <a:xfrm>
            <a:off x="571143" y="2306602"/>
            <a:ext cx="5047779" cy="36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Based Constraint Solution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388" y="2623800"/>
            <a:ext cx="4046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each particle:</a:t>
            </a:r>
          </a:p>
          <a:p>
            <a:r>
              <a:rPr lang="en-US" altLang="zh-CN" dirty="0" smtClean="0"/>
              <a:t>        solve position constraints (</a:t>
            </a:r>
            <a:r>
              <a:rPr lang="en-US" altLang="zh-CN" dirty="0"/>
              <a:t>implicit </a:t>
            </a:r>
            <a:r>
              <a:rPr lang="en-US" altLang="zh-CN" dirty="0" smtClean="0"/>
              <a:t>velocity).</a:t>
            </a:r>
          </a:p>
          <a:p>
            <a:endParaRPr lang="zh-CN" altLang="en-US" dirty="0"/>
          </a:p>
        </p:txBody>
      </p:sp>
      <p:sp>
        <p:nvSpPr>
          <p:cNvPr id="15" name="Google Shape;118;p15"/>
          <p:cNvSpPr txBox="1"/>
          <p:nvPr/>
        </p:nvSpPr>
        <p:spPr>
          <a:xfrm>
            <a:off x="571143" y="3076171"/>
            <a:ext cx="5047779" cy="36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Based Time Integration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1547" y="3392159"/>
            <a:ext cx="2569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each particle:</a:t>
            </a:r>
          </a:p>
          <a:p>
            <a:r>
              <a:rPr lang="en-US" altLang="zh-CN" dirty="0" smtClean="0"/>
              <a:t>        x(t + </a:t>
            </a:r>
            <a:r>
              <a:rPr lang="en-US" altLang="zh-CN" dirty="0" err="1" smtClean="0"/>
              <a:t>Δt</a:t>
            </a:r>
            <a:r>
              <a:rPr lang="en-US" altLang="zh-CN" dirty="0" smtClean="0"/>
              <a:t>) = 2x(t)  - x(t - </a:t>
            </a:r>
            <a:r>
              <a:rPr lang="en-US" altLang="zh-CN" dirty="0" err="1" smtClean="0"/>
              <a:t>Δt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1" y="27499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Main Loop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/>
          <p:cNvSpPr txBox="1"/>
          <p:nvPr/>
        </p:nvSpPr>
        <p:spPr>
          <a:xfrm>
            <a:off x="1289199" y="1072982"/>
            <a:ext cx="217559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Predict particle positions.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0195" y="1695363"/>
            <a:ext cx="23936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Solve boundary constraints.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14046" y="2329588"/>
            <a:ext cx="212590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Solve density constraint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73735" y="3056104"/>
            <a:ext cx="103105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igid body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7736" y="3739947"/>
            <a:ext cx="60305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Cloth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2"/>
            <a:endCxn id="15" idx="0"/>
          </p:cNvCxnSpPr>
          <p:nvPr/>
        </p:nvCxnSpPr>
        <p:spPr>
          <a:xfrm>
            <a:off x="2376997" y="1380759"/>
            <a:ext cx="0" cy="3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2"/>
            <a:endCxn id="16" idx="0"/>
          </p:cNvCxnSpPr>
          <p:nvPr/>
        </p:nvCxnSpPr>
        <p:spPr>
          <a:xfrm>
            <a:off x="2376997" y="2003140"/>
            <a:ext cx="1" cy="3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2376998" y="2637365"/>
            <a:ext cx="12263" cy="41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8" idx="0"/>
          </p:cNvCxnSpPr>
          <p:nvPr/>
        </p:nvCxnSpPr>
        <p:spPr>
          <a:xfrm>
            <a:off x="2389261" y="3363881"/>
            <a:ext cx="0" cy="37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32" idx="0"/>
          </p:cNvCxnSpPr>
          <p:nvPr/>
        </p:nvCxnSpPr>
        <p:spPr>
          <a:xfrm flipH="1">
            <a:off x="2376996" y="4047724"/>
            <a:ext cx="12265" cy="2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3543" y="4346713"/>
            <a:ext cx="180690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Reconstruct Surface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5" idx="0"/>
          </p:cNvCxnSpPr>
          <p:nvPr/>
        </p:nvCxnSpPr>
        <p:spPr>
          <a:xfrm>
            <a:off x="2376995" y="535800"/>
            <a:ext cx="2" cy="5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2376995" y="4654490"/>
            <a:ext cx="1" cy="43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1"/>
            <a:endCxn id="16" idx="1"/>
          </p:cNvCxnSpPr>
          <p:nvPr/>
        </p:nvCxnSpPr>
        <p:spPr>
          <a:xfrm rot="10800000">
            <a:off x="1314046" y="2483478"/>
            <a:ext cx="773690" cy="1410359"/>
          </a:xfrm>
          <a:prstGeom prst="bentConnector3">
            <a:avLst>
              <a:gd name="adj1" fmla="val 129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186158" y="305610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 iterations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36750" y="1722823"/>
            <a:ext cx="57419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GPU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5" idx="3"/>
            <a:endCxn id="43" idx="1"/>
          </p:cNvCxnSpPr>
          <p:nvPr/>
        </p:nvCxnSpPr>
        <p:spPr>
          <a:xfrm>
            <a:off x="3464795" y="1226871"/>
            <a:ext cx="1171955" cy="64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43" idx="1"/>
          </p:cNvCxnSpPr>
          <p:nvPr/>
        </p:nvCxnSpPr>
        <p:spPr>
          <a:xfrm>
            <a:off x="3573799" y="1849252"/>
            <a:ext cx="1062951" cy="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43" idx="1"/>
          </p:cNvCxnSpPr>
          <p:nvPr/>
        </p:nvCxnSpPr>
        <p:spPr>
          <a:xfrm flipV="1">
            <a:off x="3439949" y="1876712"/>
            <a:ext cx="1196801" cy="60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36750" y="2998332"/>
            <a:ext cx="56457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PU</a:t>
            </a:r>
            <a:endParaRPr lang="zh-CN" altLang="en-US" dirty="0"/>
          </a:p>
        </p:txBody>
      </p:sp>
      <p:cxnSp>
        <p:nvCxnSpPr>
          <p:cNvPr id="48" name="Straight Arrow Connector 47"/>
          <p:cNvCxnSpPr>
            <a:stCxn id="16" idx="3"/>
            <a:endCxn id="50" idx="1"/>
          </p:cNvCxnSpPr>
          <p:nvPr/>
        </p:nvCxnSpPr>
        <p:spPr>
          <a:xfrm>
            <a:off x="3439949" y="2483477"/>
            <a:ext cx="1196801" cy="66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50" idx="1"/>
          </p:cNvCxnSpPr>
          <p:nvPr/>
        </p:nvCxnSpPr>
        <p:spPr>
          <a:xfrm flipV="1">
            <a:off x="2904786" y="3152221"/>
            <a:ext cx="1731964" cy="5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3"/>
            <a:endCxn id="50" idx="1"/>
          </p:cNvCxnSpPr>
          <p:nvPr/>
        </p:nvCxnSpPr>
        <p:spPr>
          <a:xfrm flipV="1">
            <a:off x="2690786" y="3152221"/>
            <a:ext cx="1945964" cy="74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3"/>
          </p:cNvCxnSpPr>
          <p:nvPr/>
        </p:nvCxnSpPr>
        <p:spPr>
          <a:xfrm flipV="1">
            <a:off x="2904786" y="1934817"/>
            <a:ext cx="1680466" cy="127517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3"/>
          </p:cNvCxnSpPr>
          <p:nvPr/>
        </p:nvCxnSpPr>
        <p:spPr>
          <a:xfrm flipV="1">
            <a:off x="2690786" y="1972829"/>
            <a:ext cx="1894466" cy="1921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2" idx="3"/>
            <a:endCxn id="43" idx="1"/>
          </p:cNvCxnSpPr>
          <p:nvPr/>
        </p:nvCxnSpPr>
        <p:spPr>
          <a:xfrm flipV="1">
            <a:off x="3280448" y="1876712"/>
            <a:ext cx="1356302" cy="26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14849" y="1072982"/>
            <a:ext cx="212590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Solve density constraint</a:t>
            </a:r>
            <a:endParaRPr lang="zh-CN" alt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49" y="1488742"/>
            <a:ext cx="2144909" cy="166730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013490" y="3523028"/>
            <a:ext cx="2576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100k particles, ~30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0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Screen Space Fluid Rendering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D3A806-3C61-4A09-82F4-1EEF9CC1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7" y="847566"/>
            <a:ext cx="5201584" cy="4031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17CB-3F1A-4AE7-A2E9-F850E75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7" y="847567"/>
            <a:ext cx="5201583" cy="403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11528-77D4-421E-A734-6EDCAF98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66" y="847565"/>
            <a:ext cx="5201584" cy="4031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DE4932-954A-4569-880D-D95E0BF94C37}"/>
              </a:ext>
            </a:extLst>
          </p:cNvPr>
          <p:cNvSpPr/>
          <p:nvPr/>
        </p:nvSpPr>
        <p:spPr>
          <a:xfrm>
            <a:off x="47872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sz="900" dirty="0">
                <a:solidFill>
                  <a:srgbClr val="0366D6"/>
                </a:solidFill>
                <a:latin typeface="-apple-system"/>
                <a:hlinkClick r:id="rId6"/>
              </a:rPr>
              <a:t>http://developer.download.nvidia.com/presentations/2010/gdc/Direct3D_Effects.pdf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783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162458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EA2C3C5-0A7A-4B0A-99BB-18AE1729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28" y="755091"/>
            <a:ext cx="4916888" cy="2731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20DD56-4851-4026-82D7-48BA1788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36" y="3538987"/>
            <a:ext cx="4743450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FD803-DCDE-42E6-B948-452573BA1072}"/>
              </a:ext>
            </a:extLst>
          </p:cNvPr>
          <p:cNvSpPr txBox="1"/>
          <p:nvPr/>
        </p:nvSpPr>
        <p:spPr>
          <a:xfrm>
            <a:off x="2104847" y="257175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Fluid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9F082-12A5-4D17-8400-FB3F876004E0}"/>
              </a:ext>
            </a:extLst>
          </p:cNvPr>
          <p:cNvSpPr txBox="1"/>
          <p:nvPr/>
        </p:nvSpPr>
        <p:spPr>
          <a:xfrm>
            <a:off x="3740821" y="79902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Rigid 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9A787A-9EA3-4B90-A5A2-0E06C3C46E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79025" y="1106805"/>
            <a:ext cx="726214" cy="55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7DE02-5C87-46DB-807C-DF638C1C3D6B}"/>
              </a:ext>
            </a:extLst>
          </p:cNvPr>
          <p:cNvSpPr txBox="1"/>
          <p:nvPr/>
        </p:nvSpPr>
        <p:spPr>
          <a:xfrm rot="19342122">
            <a:off x="3280280" y="120246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unfixed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B25163-5506-4E07-914B-66FBAEE504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69656" y="952917"/>
            <a:ext cx="582083" cy="427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83C616-4752-4CAA-967F-609249DD233C}"/>
              </a:ext>
            </a:extLst>
          </p:cNvPr>
          <p:cNvSpPr txBox="1"/>
          <p:nvPr/>
        </p:nvSpPr>
        <p:spPr>
          <a:xfrm rot="1360212">
            <a:off x="5017414" y="100474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fixed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8EB2D-31E3-4A9C-9A2D-F9681F35E99B}"/>
              </a:ext>
            </a:extLst>
          </p:cNvPr>
          <p:cNvSpPr txBox="1"/>
          <p:nvPr/>
        </p:nvSpPr>
        <p:spPr>
          <a:xfrm>
            <a:off x="4039852" y="279497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Mass Spring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B5F723-2118-4C6D-B886-1184B080BC4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64382" y="1926846"/>
            <a:ext cx="624530" cy="86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A12D5853-A347-4F8D-A689-BB64074B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99" y="4877535"/>
            <a:ext cx="243428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GTX1060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with 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iterations per frame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5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716110" y="316509"/>
            <a:ext cx="7524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B4367"/>
                </a:solidFill>
                <a:latin typeface="Calibri"/>
                <a:ea typeface="Calibri"/>
                <a:cs typeface="Calibri"/>
                <a:sym typeface="Calibri"/>
              </a:rPr>
              <a:t>Project Show</a:t>
            </a:r>
            <a:endParaRPr sz="2400" b="1" dirty="0">
              <a:solidFill>
                <a:srgbClr val="1B43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74478" y="657417"/>
            <a:ext cx="480259" cy="0"/>
          </a:xfrm>
          <a:prstGeom prst="straightConnector1">
            <a:avLst/>
          </a:prstGeom>
          <a:noFill/>
          <a:ln w="9525" cap="flat" cmpd="sng">
            <a:solidFill>
              <a:srgbClr val="1B436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48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156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 Unicode MS</vt:lpstr>
      <vt:lpstr>SFMono-Regular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刘 兆蓬</cp:lastModifiedBy>
  <cp:revision>144</cp:revision>
  <dcterms:modified xsi:type="dcterms:W3CDTF">2019-04-11T09:14:50Z</dcterms:modified>
</cp:coreProperties>
</file>