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alibri (MS) Bold" charset="1" panose="020F0702030404030204"/>
      <p:regular r:id="rId17"/>
    </p:embeddedFont>
    <p:embeddedFont>
      <p:font typeface="Arial Bold" charset="1" panose="020B0802020202020204"/>
      <p:regular r:id="rId18"/>
    </p:embeddedFont>
    <p:embeddedFont>
      <p:font typeface="Arial" charset="1" panose="020B0502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https://www.freepik.com/" TargetMode="External" Type="http://schemas.openxmlformats.org/officeDocument/2006/relationships/hyperlink"/><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3" id="13"/>
          <p:cNvGrpSpPr>
            <a:grpSpLocks noChangeAspect="true"/>
          </p:cNvGrpSpPr>
          <p:nvPr/>
        </p:nvGrpSpPr>
        <p:grpSpPr>
          <a:xfrm rot="0">
            <a:off x="0" y="0"/>
            <a:ext cx="18288000" cy="10287000"/>
            <a:chOff x="0" y="0"/>
            <a:chExt cx="24384000" cy="13716000"/>
          </a:xfrm>
        </p:grpSpPr>
        <p:sp>
          <p:nvSpPr>
            <p:cNvPr name="Freeform 14" id="14" descr="A person sitting at a desk with a computer  Description automatically generated"/>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4"/>
              <a:stretch>
                <a:fillRect l="0" t="0" r="0" b="0"/>
              </a:stretch>
            </a:blipFill>
          </p:spPr>
        </p:sp>
      </p:grpSp>
      <p:grpSp>
        <p:nvGrpSpPr>
          <p:cNvPr name="Group 15" id="15"/>
          <p:cNvGrpSpPr/>
          <p:nvPr/>
        </p:nvGrpSpPr>
        <p:grpSpPr>
          <a:xfrm rot="0">
            <a:off x="8791575" y="857250"/>
            <a:ext cx="7048500" cy="1504950"/>
            <a:chOff x="0" y="0"/>
            <a:chExt cx="9398000" cy="2006600"/>
          </a:xfrm>
        </p:grpSpPr>
        <p:sp>
          <p:nvSpPr>
            <p:cNvPr name="Freeform 16" id="16"/>
            <p:cNvSpPr/>
            <p:nvPr/>
          </p:nvSpPr>
          <p:spPr>
            <a:xfrm flipH="false" flipV="false" rot="0">
              <a:off x="25400" y="25400"/>
              <a:ext cx="9347200" cy="1955800"/>
            </a:xfrm>
            <a:custGeom>
              <a:avLst/>
              <a:gdLst/>
              <a:ahLst/>
              <a:cxnLst/>
              <a:rect r="r" b="b" t="t" l="l"/>
              <a:pathLst>
                <a:path h="1955800" w="93472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sp>
        <p:sp>
          <p:nvSpPr>
            <p:cNvPr name="Freeform 17" id="17"/>
            <p:cNvSpPr/>
            <p:nvPr/>
          </p:nvSpPr>
          <p:spPr>
            <a:xfrm flipH="false" flipV="false" rot="0">
              <a:off x="0" y="0"/>
              <a:ext cx="9398000" cy="2006600"/>
            </a:xfrm>
            <a:custGeom>
              <a:avLst/>
              <a:gdLst/>
              <a:ahLst/>
              <a:cxnLst/>
              <a:rect r="r" b="b" t="t" l="l"/>
              <a:pathLst>
                <a:path h="2006600" w="93980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sp>
      </p:grpSp>
      <p:sp>
        <p:nvSpPr>
          <p:cNvPr name="TextBox 18" id="18"/>
          <p:cNvSpPr txBox="true"/>
          <p:nvPr/>
        </p:nvSpPr>
        <p:spPr>
          <a:xfrm rot="0">
            <a:off x="5634995" y="3067050"/>
            <a:ext cx="10123412" cy="933450"/>
          </a:xfrm>
          <a:prstGeom prst="rect">
            <a:avLst/>
          </a:prstGeom>
        </p:spPr>
        <p:txBody>
          <a:bodyPr anchor="t" rtlCol="false" tIns="0" lIns="0" bIns="0" rIns="0">
            <a:spAutoFit/>
          </a:bodyPr>
          <a:lstStyle/>
          <a:p>
            <a:pPr algn="r">
              <a:lnSpc>
                <a:spcPts val="6480"/>
              </a:lnSpc>
            </a:pPr>
            <a:r>
              <a:rPr lang="en-US" sz="5400" b="true">
                <a:solidFill>
                  <a:srgbClr val="FFFFFF"/>
                </a:solidFill>
                <a:latin typeface="Calibri (MS) Bold"/>
                <a:ea typeface="Calibri (MS) Bold"/>
                <a:cs typeface="Calibri (MS) Bold"/>
                <a:sym typeface="Calibri (MS) Bold"/>
              </a:rPr>
              <a:t>WATER QUALITY PREDICTION</a:t>
            </a:r>
          </a:p>
        </p:txBody>
      </p:sp>
      <p:grpSp>
        <p:nvGrpSpPr>
          <p:cNvPr name="Group 19" id="19"/>
          <p:cNvGrpSpPr>
            <a:grpSpLocks noChangeAspect="true"/>
          </p:cNvGrpSpPr>
          <p:nvPr/>
        </p:nvGrpSpPr>
        <p:grpSpPr>
          <a:xfrm rot="0">
            <a:off x="12401129" y="1303294"/>
            <a:ext cx="1894735" cy="616250"/>
            <a:chOff x="0" y="0"/>
            <a:chExt cx="2526314" cy="821667"/>
          </a:xfrm>
        </p:grpSpPr>
        <p:sp>
          <p:nvSpPr>
            <p:cNvPr name="Freeform 20" id="20" descr="A close up of a logo  Description automatically generated"/>
            <p:cNvSpPr/>
            <p:nvPr/>
          </p:nvSpPr>
          <p:spPr>
            <a:xfrm flipH="false" flipV="false" rot="0">
              <a:off x="0" y="0"/>
              <a:ext cx="2526284" cy="821690"/>
            </a:xfrm>
            <a:custGeom>
              <a:avLst/>
              <a:gdLst/>
              <a:ahLst/>
              <a:cxnLst/>
              <a:rect r="r" b="b" t="t" l="l"/>
              <a:pathLst>
                <a:path h="821690" w="2526284">
                  <a:moveTo>
                    <a:pt x="0" y="0"/>
                  </a:moveTo>
                  <a:lnTo>
                    <a:pt x="2526284" y="0"/>
                  </a:lnTo>
                  <a:lnTo>
                    <a:pt x="2526284" y="821690"/>
                  </a:lnTo>
                  <a:lnTo>
                    <a:pt x="0" y="821690"/>
                  </a:lnTo>
                  <a:lnTo>
                    <a:pt x="0" y="0"/>
                  </a:lnTo>
                  <a:close/>
                </a:path>
              </a:pathLst>
            </a:custGeom>
            <a:blipFill>
              <a:blip r:embed="rId5"/>
              <a:stretch>
                <a:fillRect l="0" t="-86" r="-1" b="-83"/>
              </a:stretch>
            </a:blipFill>
          </p:spPr>
        </p:sp>
      </p:grpSp>
      <p:grpSp>
        <p:nvGrpSpPr>
          <p:cNvPr name="Group 21" id="21"/>
          <p:cNvGrpSpPr>
            <a:grpSpLocks noChangeAspect="true"/>
          </p:cNvGrpSpPr>
          <p:nvPr/>
        </p:nvGrpSpPr>
        <p:grpSpPr>
          <a:xfrm rot="0">
            <a:off x="10335784" y="1113136"/>
            <a:ext cx="1185239" cy="996567"/>
            <a:chOff x="0" y="0"/>
            <a:chExt cx="1580318" cy="1328756"/>
          </a:xfrm>
        </p:grpSpPr>
        <p:sp>
          <p:nvSpPr>
            <p:cNvPr name="Freeform 22" id="22" descr="A yellow and red shell logo  Description automatically generated"/>
            <p:cNvSpPr/>
            <p:nvPr/>
          </p:nvSpPr>
          <p:spPr>
            <a:xfrm flipH="false" flipV="false" rot="0">
              <a:off x="0" y="0"/>
              <a:ext cx="1580261" cy="1328801"/>
            </a:xfrm>
            <a:custGeom>
              <a:avLst/>
              <a:gdLst/>
              <a:ahLst/>
              <a:cxnLst/>
              <a:rect r="r" b="b" t="t" l="l"/>
              <a:pathLst>
                <a:path h="1328801" w="1580261">
                  <a:moveTo>
                    <a:pt x="0" y="0"/>
                  </a:moveTo>
                  <a:lnTo>
                    <a:pt x="1580261" y="0"/>
                  </a:lnTo>
                  <a:lnTo>
                    <a:pt x="1580261" y="1328801"/>
                  </a:lnTo>
                  <a:lnTo>
                    <a:pt x="0" y="1328801"/>
                  </a:lnTo>
                  <a:lnTo>
                    <a:pt x="0" y="0"/>
                  </a:lnTo>
                  <a:close/>
                </a:path>
              </a:pathLst>
            </a:custGeom>
            <a:blipFill>
              <a:blip r:embed="rId6"/>
              <a:stretch>
                <a:fillRect l="0" t="0" r="-3" b="3"/>
              </a:stretch>
            </a:blipFill>
          </p:spPr>
        </p:sp>
      </p:grpSp>
      <p:sp>
        <p:nvSpPr>
          <p:cNvPr name="TextBox 23" id="23"/>
          <p:cNvSpPr txBox="true"/>
          <p:nvPr/>
        </p:nvSpPr>
        <p:spPr>
          <a:xfrm rot="0">
            <a:off x="7288231" y="4467225"/>
            <a:ext cx="3711537" cy="923925"/>
          </a:xfrm>
          <a:prstGeom prst="rect">
            <a:avLst/>
          </a:prstGeom>
        </p:spPr>
        <p:txBody>
          <a:bodyPr anchor="t" rtlCol="false" tIns="0" lIns="0" bIns="0" rIns="0">
            <a:spAutoFit/>
          </a:bodyPr>
          <a:lstStyle/>
          <a:p>
            <a:pPr algn="ctr">
              <a:lnSpc>
                <a:spcPts val="6479"/>
              </a:lnSpc>
              <a:spcBef>
                <a:spcPct val="0"/>
              </a:spcBef>
            </a:pPr>
            <a:r>
              <a:rPr lang="en-US" b="true" sz="5399">
                <a:solidFill>
                  <a:srgbClr val="FFFFFF"/>
                </a:solidFill>
                <a:latin typeface="Arial Bold"/>
                <a:ea typeface="Arial Bold"/>
                <a:cs typeface="Arial Bold"/>
                <a:sym typeface="Arial Bold"/>
              </a:rPr>
              <a:t>YAKA ANIL</a:t>
            </a:r>
          </a:p>
        </p:txBody>
      </p:sp>
      <p:sp>
        <p:nvSpPr>
          <p:cNvPr name="TextBox 24" id="24"/>
          <p:cNvSpPr txBox="true"/>
          <p:nvPr/>
        </p:nvSpPr>
        <p:spPr>
          <a:xfrm rot="0">
            <a:off x="7372352" y="5895975"/>
            <a:ext cx="902100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FFFFFF"/>
                </a:solidFill>
                <a:latin typeface="Arial Bold"/>
                <a:ea typeface="Arial Bold"/>
                <a:cs typeface="Arial Bold"/>
                <a:sym typeface="Arial Bold"/>
              </a:rPr>
              <a:t>AICTE St</a:t>
            </a:r>
            <a:r>
              <a:rPr lang="en-US" b="true" sz="3000">
                <a:solidFill>
                  <a:srgbClr val="FFFFFF"/>
                </a:solidFill>
                <a:latin typeface="Arial Bold"/>
                <a:ea typeface="Arial Bold"/>
                <a:cs typeface="Arial Bold"/>
                <a:sym typeface="Arial Bold"/>
              </a:rPr>
              <a:t>udent ID: STU678e710e598581737388302</a:t>
            </a:r>
          </a:p>
        </p:txBody>
      </p:sp>
      <p:sp>
        <p:nvSpPr>
          <p:cNvPr name="TextBox 25" id="25"/>
          <p:cNvSpPr txBox="true"/>
          <p:nvPr/>
        </p:nvSpPr>
        <p:spPr>
          <a:xfrm rot="0">
            <a:off x="7379494" y="6924675"/>
            <a:ext cx="10071021"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FFFFFF"/>
                </a:solidFill>
                <a:latin typeface="Arial Bold"/>
                <a:ea typeface="Arial Bold"/>
                <a:cs typeface="Arial Bold"/>
                <a:sym typeface="Arial Bold"/>
              </a:rPr>
              <a:t>Inte</a:t>
            </a:r>
            <a:r>
              <a:rPr lang="en-US" b="true" sz="3000">
                <a:solidFill>
                  <a:srgbClr val="FFFFFF"/>
                </a:solidFill>
                <a:latin typeface="Arial Bold"/>
                <a:ea typeface="Arial Bold"/>
                <a:cs typeface="Arial Bold"/>
                <a:sym typeface="Arial Bold"/>
              </a:rPr>
              <a:t>rnship ID : INTERNSHIP_1746416864681834e0e35d8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Freeform 13" id="13"/>
          <p:cNvSpPr/>
          <p:nvPr/>
        </p:nvSpPr>
        <p:spPr>
          <a:xfrm flipH="false" flipV="false" rot="0">
            <a:off x="3644313" y="2491618"/>
            <a:ext cx="9597521" cy="6766682"/>
          </a:xfrm>
          <a:custGeom>
            <a:avLst/>
            <a:gdLst/>
            <a:ahLst/>
            <a:cxnLst/>
            <a:rect r="r" b="b" t="t" l="l"/>
            <a:pathLst>
              <a:path h="6766682" w="9597521">
                <a:moveTo>
                  <a:pt x="0" y="0"/>
                </a:moveTo>
                <a:lnTo>
                  <a:pt x="9597521" y="0"/>
                </a:lnTo>
                <a:lnTo>
                  <a:pt x="9597521" y="6766682"/>
                </a:lnTo>
                <a:lnTo>
                  <a:pt x="0" y="6766682"/>
                </a:lnTo>
                <a:lnTo>
                  <a:pt x="0" y="0"/>
                </a:lnTo>
                <a:close/>
              </a:path>
            </a:pathLst>
          </a:custGeom>
          <a:blipFill>
            <a:blip r:embed="rId4"/>
            <a:stretch>
              <a:fillRect l="-24272" t="0" r="-14391" b="0"/>
            </a:stretch>
          </a:blipFill>
        </p:spPr>
      </p:sp>
      <p:sp>
        <p:nvSpPr>
          <p:cNvPr name="TextBox 14" id="14"/>
          <p:cNvSpPr txBox="true"/>
          <p:nvPr/>
        </p:nvSpPr>
        <p:spPr>
          <a:xfrm rot="0">
            <a:off x="474096" y="1560663"/>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Screenshot of Output: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315070" y="1461272"/>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Conclusion:  </a:t>
            </a:r>
          </a:p>
        </p:txBody>
      </p:sp>
      <p:sp>
        <p:nvSpPr>
          <p:cNvPr name="TextBox 14" id="14"/>
          <p:cNvSpPr txBox="true"/>
          <p:nvPr/>
        </p:nvSpPr>
        <p:spPr>
          <a:xfrm rot="0">
            <a:off x="144308" y="3570065"/>
            <a:ext cx="17483996" cy="23526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In this project, we developed a machine learning-based s</a:t>
            </a:r>
            <a:r>
              <a:rPr lang="en-US" b="true" sz="3000">
                <a:solidFill>
                  <a:srgbClr val="213163"/>
                </a:solidFill>
                <a:latin typeface="Arial Bold"/>
                <a:ea typeface="Arial Bold"/>
                <a:cs typeface="Arial Bold"/>
                <a:sym typeface="Arial Bold"/>
              </a:rPr>
              <a:t>olution to predict the concentration levels of key water pollutants — namely O₂, NO₃, NO₂, SO₄, PO₄, and Cl — for future years ranging from 2022 to 2100. By utilizing historical water quality data and applying a multi-output regression approach with models such as Random Forest Regressor, we were able to accurately model and forecast pollution trends across various water monitoring stations.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379306" y="1437851"/>
            <a:ext cx="3796454"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Learning Objectives</a:t>
            </a:r>
          </a:p>
        </p:txBody>
      </p:sp>
      <p:sp>
        <p:nvSpPr>
          <p:cNvPr name="TextBox 14" id="14"/>
          <p:cNvSpPr txBox="true"/>
          <p:nvPr/>
        </p:nvSpPr>
        <p:spPr>
          <a:xfrm rot="0">
            <a:off x="391154" y="9210614"/>
            <a:ext cx="1010926" cy="362159"/>
          </a:xfrm>
          <a:prstGeom prst="rect">
            <a:avLst/>
          </a:prstGeom>
        </p:spPr>
        <p:txBody>
          <a:bodyPr anchor="t" rtlCol="false" tIns="0" lIns="0" bIns="0" rIns="0">
            <a:spAutoFit/>
          </a:bodyPr>
          <a:lstStyle/>
          <a:p>
            <a:pPr algn="l">
              <a:lnSpc>
                <a:spcPts val="2160"/>
              </a:lnSpc>
            </a:pPr>
            <a:r>
              <a:rPr lang="en-US" sz="1800" b="true">
                <a:solidFill>
                  <a:srgbClr val="000000"/>
                </a:solidFill>
                <a:latin typeface="Arial Bold"/>
                <a:ea typeface="Arial Bold"/>
                <a:cs typeface="Arial Bold"/>
                <a:sym typeface="Arial Bold"/>
              </a:rPr>
              <a:t>Source : </a:t>
            </a:r>
          </a:p>
        </p:txBody>
      </p:sp>
      <p:sp>
        <p:nvSpPr>
          <p:cNvPr name="TextBox 15" id="15"/>
          <p:cNvSpPr txBox="true"/>
          <p:nvPr/>
        </p:nvSpPr>
        <p:spPr>
          <a:xfrm rot="0">
            <a:off x="1412234" y="9210614"/>
            <a:ext cx="2580646" cy="362159"/>
          </a:xfrm>
          <a:prstGeom prst="rect">
            <a:avLst/>
          </a:prstGeom>
        </p:spPr>
        <p:txBody>
          <a:bodyPr anchor="t" rtlCol="false" tIns="0" lIns="0" bIns="0" rIns="0">
            <a:spAutoFit/>
          </a:bodyPr>
          <a:lstStyle/>
          <a:p>
            <a:pPr algn="l">
              <a:lnSpc>
                <a:spcPts val="2160"/>
              </a:lnSpc>
            </a:pPr>
            <a:r>
              <a:rPr lang="en-US" sz="1800" u="sng">
                <a:solidFill>
                  <a:srgbClr val="0000FF"/>
                </a:solidFill>
                <a:latin typeface="Arial"/>
                <a:ea typeface="Arial"/>
                <a:cs typeface="Arial"/>
                <a:sym typeface="Arial"/>
                <a:hlinkClick r:id="rId4" tooltip="https://www.freepik.com/"/>
              </a:rPr>
              <a:t>www.freepik.com/</a:t>
            </a:r>
          </a:p>
        </p:txBody>
      </p:sp>
      <p:sp>
        <p:nvSpPr>
          <p:cNvPr name="AutoShape 16" id="16"/>
          <p:cNvSpPr/>
          <p:nvPr/>
        </p:nvSpPr>
        <p:spPr>
          <a:xfrm rot="3577">
            <a:off x="-9530" y="9083040"/>
            <a:ext cx="18307060" cy="0"/>
          </a:xfrm>
          <a:prstGeom prst="line">
            <a:avLst/>
          </a:prstGeom>
          <a:ln cap="rnd" w="9525">
            <a:solidFill>
              <a:srgbClr val="FFFFFF"/>
            </a:solidFill>
            <a:prstDash val="solid"/>
            <a:headEnd type="none" len="sm" w="sm"/>
            <a:tailEnd type="none" len="sm" w="sm"/>
          </a:ln>
        </p:spPr>
      </p:sp>
      <p:grpSp>
        <p:nvGrpSpPr>
          <p:cNvPr name="Group 17" id="17"/>
          <p:cNvGrpSpPr>
            <a:grpSpLocks noChangeAspect="true"/>
          </p:cNvGrpSpPr>
          <p:nvPr/>
        </p:nvGrpSpPr>
        <p:grpSpPr>
          <a:xfrm rot="0">
            <a:off x="11018520" y="2164080"/>
            <a:ext cx="6751320" cy="6949440"/>
            <a:chOff x="0" y="0"/>
            <a:chExt cx="9001760" cy="9265920"/>
          </a:xfrm>
        </p:grpSpPr>
        <p:sp>
          <p:nvSpPr>
            <p:cNvPr name="Freeform 18" id="18" descr="A ladder leading to a large yellow circle  Description automatically generated"/>
            <p:cNvSpPr/>
            <p:nvPr/>
          </p:nvSpPr>
          <p:spPr>
            <a:xfrm flipH="false" flipV="false" rot="0">
              <a:off x="0" y="0"/>
              <a:ext cx="9001760" cy="9265920"/>
            </a:xfrm>
            <a:custGeom>
              <a:avLst/>
              <a:gdLst/>
              <a:ahLst/>
              <a:cxnLst/>
              <a:rect r="r" b="b" t="t" l="l"/>
              <a:pathLst>
                <a:path h="9265920" w="9001760">
                  <a:moveTo>
                    <a:pt x="0" y="0"/>
                  </a:moveTo>
                  <a:lnTo>
                    <a:pt x="9001760" y="0"/>
                  </a:lnTo>
                  <a:lnTo>
                    <a:pt x="9001760" y="9265920"/>
                  </a:lnTo>
                  <a:lnTo>
                    <a:pt x="0" y="9265920"/>
                  </a:lnTo>
                  <a:lnTo>
                    <a:pt x="0" y="0"/>
                  </a:lnTo>
                  <a:close/>
                </a:path>
              </a:pathLst>
            </a:custGeom>
            <a:blipFill>
              <a:blip r:embed="rId5">
                <a:alphaModFix amt="85000"/>
              </a:blip>
              <a:stretch>
                <a:fillRect l="-18960" t="-6535" r="-18805" b="0"/>
              </a:stretch>
            </a:blipFill>
          </p:spPr>
        </p:sp>
      </p:grpSp>
      <p:sp>
        <p:nvSpPr>
          <p:cNvPr name="TextBox 19" id="19"/>
          <p:cNvSpPr txBox="true"/>
          <p:nvPr/>
        </p:nvSpPr>
        <p:spPr>
          <a:xfrm rot="0">
            <a:off x="13350240" y="4693859"/>
            <a:ext cx="2072642" cy="959748"/>
          </a:xfrm>
          <a:prstGeom prst="rect">
            <a:avLst/>
          </a:prstGeom>
        </p:spPr>
        <p:txBody>
          <a:bodyPr anchor="t" rtlCol="false" tIns="0" lIns="0" bIns="0" rIns="0">
            <a:spAutoFit/>
          </a:bodyPr>
          <a:lstStyle/>
          <a:p>
            <a:pPr algn="l">
              <a:lnSpc>
                <a:spcPts val="6300"/>
              </a:lnSpc>
            </a:pPr>
            <a:r>
              <a:rPr lang="en-US" sz="5250" b="true">
                <a:solidFill>
                  <a:srgbClr val="000000"/>
                </a:solidFill>
                <a:latin typeface="Arial Bold"/>
                <a:ea typeface="Arial Bold"/>
                <a:cs typeface="Arial Bold"/>
                <a:sym typeface="Arial Bold"/>
              </a:rPr>
              <a:t>GOAL</a:t>
            </a:r>
          </a:p>
        </p:txBody>
      </p:sp>
      <p:sp>
        <p:nvSpPr>
          <p:cNvPr name="TextBox 20" id="20"/>
          <p:cNvSpPr txBox="true"/>
          <p:nvPr/>
        </p:nvSpPr>
        <p:spPr>
          <a:xfrm rot="0">
            <a:off x="0" y="2097405"/>
            <a:ext cx="12628976" cy="523875"/>
          </a:xfrm>
          <a:prstGeom prst="rect">
            <a:avLst/>
          </a:prstGeom>
        </p:spPr>
        <p:txBody>
          <a:bodyPr anchor="t" rtlCol="false" tIns="0" lIns="0" bIns="0" rIns="0">
            <a:spAutoFit/>
          </a:bodyPr>
          <a:lstStyle/>
          <a:p>
            <a:pPr algn="ctr" marL="647700" indent="-323850" lvl="1">
              <a:lnSpc>
                <a:spcPts val="3600"/>
              </a:lnSpc>
              <a:buAutoNum type="arabicPeriod" startAt="1"/>
            </a:pPr>
            <a:r>
              <a:rPr lang="en-US" b="true" sz="3000">
                <a:solidFill>
                  <a:srgbClr val="000000"/>
                </a:solidFill>
                <a:latin typeface="Arial Bold"/>
                <a:ea typeface="Arial Bold"/>
                <a:cs typeface="Arial Bold"/>
                <a:sym typeface="Arial Bold"/>
              </a:rPr>
              <a:t>Understanding the Role </a:t>
            </a:r>
            <a:r>
              <a:rPr lang="en-US" b="true" sz="3000">
                <a:solidFill>
                  <a:srgbClr val="000000"/>
                </a:solidFill>
                <a:latin typeface="Arial Bold"/>
                <a:ea typeface="Arial Bold"/>
                <a:cs typeface="Arial Bold"/>
                <a:sym typeface="Arial Bold"/>
              </a:rPr>
              <a:t>of Machine Learning in Environmental </a:t>
            </a:r>
          </a:p>
        </p:txBody>
      </p:sp>
      <p:sp>
        <p:nvSpPr>
          <p:cNvPr name="TextBox 21" id="21"/>
          <p:cNvSpPr txBox="true"/>
          <p:nvPr/>
        </p:nvSpPr>
        <p:spPr>
          <a:xfrm rot="0">
            <a:off x="-2123395" y="3011805"/>
            <a:ext cx="13558719" cy="523875"/>
          </a:xfrm>
          <a:prstGeom prst="rect">
            <a:avLst/>
          </a:prstGeom>
        </p:spPr>
        <p:txBody>
          <a:bodyPr anchor="t" rtlCol="false" tIns="0" lIns="0" bIns="0" rIns="0">
            <a:spAutoFit/>
          </a:bodyPr>
          <a:lstStyle/>
          <a:p>
            <a:pPr algn="ctr" marL="647700" indent="-323850" lvl="1">
              <a:lnSpc>
                <a:spcPts val="3600"/>
              </a:lnSpc>
              <a:buFont typeface="Arial"/>
              <a:buChar char="•"/>
            </a:pPr>
            <a:r>
              <a:rPr lang="en-US" b="true" sz="3000">
                <a:solidFill>
                  <a:srgbClr val="000000"/>
                </a:solidFill>
                <a:latin typeface="Arial Bold"/>
                <a:ea typeface="Arial Bold"/>
                <a:cs typeface="Arial Bold"/>
                <a:sym typeface="Arial Bold"/>
              </a:rPr>
              <a:t>2.   Prepr</a:t>
            </a:r>
            <a:r>
              <a:rPr lang="en-US" b="true" sz="3000">
                <a:solidFill>
                  <a:srgbClr val="000000"/>
                </a:solidFill>
                <a:latin typeface="Arial Bold"/>
                <a:ea typeface="Arial Bold"/>
                <a:cs typeface="Arial Bold"/>
                <a:sym typeface="Arial Bold"/>
              </a:rPr>
              <a:t>ocessing and Preparing Water Quality Data</a:t>
            </a:r>
          </a:p>
        </p:txBody>
      </p:sp>
      <p:sp>
        <p:nvSpPr>
          <p:cNvPr name="TextBox 22" id="22"/>
          <p:cNvSpPr txBox="true"/>
          <p:nvPr/>
        </p:nvSpPr>
        <p:spPr>
          <a:xfrm rot="0">
            <a:off x="-2018620" y="3621405"/>
            <a:ext cx="1355871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3.   Applying Multi-O</a:t>
            </a:r>
            <a:r>
              <a:rPr lang="en-US" b="true" sz="3000">
                <a:solidFill>
                  <a:srgbClr val="000000"/>
                </a:solidFill>
                <a:latin typeface="Arial Bold"/>
                <a:ea typeface="Arial Bold"/>
                <a:cs typeface="Arial Bold"/>
                <a:sym typeface="Arial Bold"/>
              </a:rPr>
              <a:t>utput Regression Techniques</a:t>
            </a:r>
          </a:p>
        </p:txBody>
      </p:sp>
      <p:sp>
        <p:nvSpPr>
          <p:cNvPr name="TextBox 23" id="23"/>
          <p:cNvSpPr txBox="true"/>
          <p:nvPr/>
        </p:nvSpPr>
        <p:spPr>
          <a:xfrm rot="0">
            <a:off x="-2502099" y="4231005"/>
            <a:ext cx="1355871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4.   T</a:t>
            </a:r>
            <a:r>
              <a:rPr lang="en-US" b="true" sz="3000">
                <a:solidFill>
                  <a:srgbClr val="000000"/>
                </a:solidFill>
                <a:latin typeface="Arial Bold"/>
                <a:ea typeface="Arial Bold"/>
                <a:cs typeface="Arial Bold"/>
                <a:sym typeface="Arial Bold"/>
              </a:rPr>
              <a:t>raining and Evaluating Predictive Model</a:t>
            </a:r>
          </a:p>
        </p:txBody>
      </p:sp>
      <p:sp>
        <p:nvSpPr>
          <p:cNvPr name="TextBox 24" id="24"/>
          <p:cNvSpPr txBox="true"/>
          <p:nvPr/>
        </p:nvSpPr>
        <p:spPr>
          <a:xfrm rot="0">
            <a:off x="-4288021" y="2554605"/>
            <a:ext cx="12628976"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F</a:t>
            </a:r>
            <a:r>
              <a:rPr lang="en-US" b="true" sz="3000">
                <a:solidFill>
                  <a:srgbClr val="000000"/>
                </a:solidFill>
                <a:latin typeface="Arial Bold"/>
                <a:ea typeface="Arial Bold"/>
                <a:cs typeface="Arial Bold"/>
                <a:sym typeface="Arial Bold"/>
              </a:rPr>
              <a:t>orecasting</a:t>
            </a:r>
          </a:p>
        </p:txBody>
      </p:sp>
      <p:sp>
        <p:nvSpPr>
          <p:cNvPr name="TextBox 25" id="25"/>
          <p:cNvSpPr txBox="true"/>
          <p:nvPr/>
        </p:nvSpPr>
        <p:spPr>
          <a:xfrm rot="0">
            <a:off x="274531" y="4815861"/>
            <a:ext cx="9191744"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5.   F</a:t>
            </a:r>
            <a:r>
              <a:rPr lang="en-US" b="true" sz="3000">
                <a:solidFill>
                  <a:srgbClr val="000000"/>
                </a:solidFill>
                <a:latin typeface="Arial Bold"/>
                <a:ea typeface="Arial Bold"/>
                <a:cs typeface="Arial Bold"/>
                <a:sym typeface="Arial Bold"/>
              </a:rPr>
              <a:t>orecasting Water Pollutants from 2022 to 2100</a:t>
            </a:r>
          </a:p>
        </p:txBody>
      </p:sp>
      <p:sp>
        <p:nvSpPr>
          <p:cNvPr name="TextBox 26" id="26"/>
          <p:cNvSpPr txBox="true"/>
          <p:nvPr/>
        </p:nvSpPr>
        <p:spPr>
          <a:xfrm rot="0">
            <a:off x="274531" y="5358331"/>
            <a:ext cx="9190197"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6.   Vis</a:t>
            </a:r>
            <a:r>
              <a:rPr lang="en-US" b="true" sz="3000">
                <a:solidFill>
                  <a:srgbClr val="000000"/>
                </a:solidFill>
                <a:latin typeface="Arial Bold"/>
                <a:ea typeface="Arial Bold"/>
                <a:cs typeface="Arial Bold"/>
                <a:sym typeface="Arial Bold"/>
              </a:rPr>
              <a:t>ualizing Temporal Trends in Pollutant Levels</a:t>
            </a:r>
          </a:p>
        </p:txBody>
      </p:sp>
      <p:sp>
        <p:nvSpPr>
          <p:cNvPr name="TextBox 27" id="27"/>
          <p:cNvSpPr txBox="true"/>
          <p:nvPr/>
        </p:nvSpPr>
        <p:spPr>
          <a:xfrm rot="0">
            <a:off x="112606" y="5958407"/>
            <a:ext cx="1016264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7.   Saving</a:t>
            </a:r>
            <a:r>
              <a:rPr lang="en-US" b="true" sz="3000">
                <a:solidFill>
                  <a:srgbClr val="000000"/>
                </a:solidFill>
                <a:latin typeface="Arial Bold"/>
                <a:ea typeface="Arial Bold"/>
                <a:cs typeface="Arial Bold"/>
                <a:sym typeface="Arial Bold"/>
              </a:rPr>
              <a:t> and Reusing Trained Models for Future Use</a:t>
            </a:r>
          </a:p>
        </p:txBody>
      </p:sp>
      <p:sp>
        <p:nvSpPr>
          <p:cNvPr name="TextBox 28" id="28"/>
          <p:cNvSpPr txBox="true"/>
          <p:nvPr/>
        </p:nvSpPr>
        <p:spPr>
          <a:xfrm rot="0">
            <a:off x="-2282504" y="6539431"/>
            <a:ext cx="13876935"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8.   C</a:t>
            </a:r>
            <a:r>
              <a:rPr lang="en-US" b="true" sz="3000">
                <a:solidFill>
                  <a:srgbClr val="000000"/>
                </a:solidFill>
                <a:latin typeface="Arial Bold"/>
                <a:ea typeface="Arial Bold"/>
                <a:cs typeface="Arial Bold"/>
                <a:sym typeface="Arial Bold"/>
              </a:rPr>
              <a:t>onnecting Machine Learning to Real-World </a:t>
            </a:r>
          </a:p>
        </p:txBody>
      </p:sp>
      <p:sp>
        <p:nvSpPr>
          <p:cNvPr name="TextBox 29" id="29"/>
          <p:cNvSpPr txBox="true"/>
          <p:nvPr/>
        </p:nvSpPr>
        <p:spPr>
          <a:xfrm rot="0">
            <a:off x="942975" y="7053781"/>
            <a:ext cx="4778931"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Arial Bold"/>
                <a:ea typeface="Arial Bold"/>
                <a:cs typeface="Arial Bold"/>
                <a:sym typeface="Arial Bold"/>
              </a:rPr>
              <a:t>Envir</a:t>
            </a:r>
            <a:r>
              <a:rPr lang="en-US" b="true" sz="3000">
                <a:solidFill>
                  <a:srgbClr val="000000"/>
                </a:solidFill>
                <a:latin typeface="Arial Bold"/>
                <a:ea typeface="Arial Bold"/>
                <a:cs typeface="Arial Bold"/>
                <a:sym typeface="Arial Bold"/>
              </a:rPr>
              <a:t>onmental Challenges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39499" y="1266772"/>
            <a:ext cx="8971059" cy="638175"/>
          </a:xfrm>
          <a:prstGeom prst="rect">
            <a:avLst/>
          </a:prstGeom>
        </p:spPr>
        <p:txBody>
          <a:bodyPr anchor="t" rtlCol="false" tIns="0" lIns="0" bIns="0" rIns="0">
            <a:spAutoFit/>
          </a:bodyPr>
          <a:lstStyle/>
          <a:p>
            <a:pPr algn="l">
              <a:lnSpc>
                <a:spcPts val="4439"/>
              </a:lnSpc>
            </a:pPr>
            <a:r>
              <a:rPr lang="en-US" sz="3699" b="true">
                <a:solidFill>
                  <a:srgbClr val="213163"/>
                </a:solidFill>
                <a:latin typeface="Arial Bold"/>
                <a:ea typeface="Arial Bold"/>
                <a:cs typeface="Arial Bold"/>
                <a:sym typeface="Arial Bold"/>
              </a:rPr>
              <a:t>Tools and Technology used </a:t>
            </a:r>
          </a:p>
        </p:txBody>
      </p:sp>
      <p:sp>
        <p:nvSpPr>
          <p:cNvPr name="TextBox 14" id="14"/>
          <p:cNvSpPr txBox="true"/>
          <p:nvPr/>
        </p:nvSpPr>
        <p:spPr>
          <a:xfrm rot="0">
            <a:off x="546505" y="2085750"/>
            <a:ext cx="4378523"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Programming Language</a:t>
            </a:r>
          </a:p>
        </p:txBody>
      </p:sp>
      <p:sp>
        <p:nvSpPr>
          <p:cNvPr name="TextBox 15" id="15"/>
          <p:cNvSpPr txBox="true"/>
          <p:nvPr/>
        </p:nvSpPr>
        <p:spPr>
          <a:xfrm rot="0">
            <a:off x="5823942" y="2095275"/>
            <a:ext cx="1291233"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Python</a:t>
            </a:r>
          </a:p>
        </p:txBody>
      </p:sp>
      <p:sp>
        <p:nvSpPr>
          <p:cNvPr name="TextBox 16" id="16"/>
          <p:cNvSpPr txBox="true"/>
          <p:nvPr/>
        </p:nvSpPr>
        <p:spPr>
          <a:xfrm rot="0">
            <a:off x="439499" y="2733450"/>
            <a:ext cx="3120886"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D</a:t>
            </a:r>
            <a:r>
              <a:rPr lang="en-US" b="true" sz="3000">
                <a:solidFill>
                  <a:srgbClr val="213163"/>
                </a:solidFill>
                <a:latin typeface="Arial Bold"/>
                <a:ea typeface="Arial Bold"/>
                <a:cs typeface="Arial Bold"/>
                <a:sym typeface="Arial Bold"/>
              </a:rPr>
              <a:t>ata Handling &amp; Analysis</a:t>
            </a:r>
          </a:p>
        </p:txBody>
      </p:sp>
      <p:sp>
        <p:nvSpPr>
          <p:cNvPr name="TextBox 17" id="17"/>
          <p:cNvSpPr txBox="true"/>
          <p:nvPr/>
        </p:nvSpPr>
        <p:spPr>
          <a:xfrm rot="0">
            <a:off x="5823942" y="2733450"/>
            <a:ext cx="12387858"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pandas: F</a:t>
            </a:r>
            <a:r>
              <a:rPr lang="en-US" b="true" sz="3000">
                <a:solidFill>
                  <a:srgbClr val="213163"/>
                </a:solidFill>
                <a:latin typeface="Arial Bold"/>
                <a:ea typeface="Arial Bold"/>
                <a:cs typeface="Arial Bold"/>
                <a:sym typeface="Arial Bold"/>
              </a:rPr>
              <a:t>or data manipulation, cleaning, and DataFrame operations.</a:t>
            </a:r>
          </a:p>
        </p:txBody>
      </p:sp>
      <p:sp>
        <p:nvSpPr>
          <p:cNvPr name="TextBox 18" id="18"/>
          <p:cNvSpPr txBox="true"/>
          <p:nvPr/>
        </p:nvSpPr>
        <p:spPr>
          <a:xfrm rot="0">
            <a:off x="5842992" y="3333525"/>
            <a:ext cx="9858018"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numpy: F</a:t>
            </a:r>
            <a:r>
              <a:rPr lang="en-US" b="true" sz="3000">
                <a:solidFill>
                  <a:srgbClr val="213163"/>
                </a:solidFill>
                <a:latin typeface="Arial Bold"/>
                <a:ea typeface="Arial Bold"/>
                <a:cs typeface="Arial Bold"/>
                <a:sym typeface="Arial Bold"/>
              </a:rPr>
              <a:t>or numerical operations and handling arrays.</a:t>
            </a:r>
          </a:p>
        </p:txBody>
      </p:sp>
      <p:sp>
        <p:nvSpPr>
          <p:cNvPr name="TextBox 19" id="19"/>
          <p:cNvSpPr txBox="true"/>
          <p:nvPr/>
        </p:nvSpPr>
        <p:spPr>
          <a:xfrm rot="0">
            <a:off x="546505" y="3971700"/>
            <a:ext cx="3246120"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Machine Learning</a:t>
            </a:r>
          </a:p>
        </p:txBody>
      </p:sp>
      <p:sp>
        <p:nvSpPr>
          <p:cNvPr name="TextBox 20" id="20"/>
          <p:cNvSpPr txBox="true"/>
          <p:nvPr/>
        </p:nvSpPr>
        <p:spPr>
          <a:xfrm rot="0">
            <a:off x="5823942" y="3990750"/>
            <a:ext cx="3857625"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scikit-le</a:t>
            </a:r>
            <a:r>
              <a:rPr lang="en-US" b="true" sz="3000">
                <a:solidFill>
                  <a:srgbClr val="213163"/>
                </a:solidFill>
                <a:latin typeface="Arial Bold"/>
                <a:ea typeface="Arial Bold"/>
                <a:cs typeface="Arial Bold"/>
                <a:sym typeface="Arial Bold"/>
              </a:rPr>
              <a:t>arn (sklearn):</a:t>
            </a:r>
          </a:p>
        </p:txBody>
      </p:sp>
      <p:sp>
        <p:nvSpPr>
          <p:cNvPr name="TextBox 21" id="21"/>
          <p:cNvSpPr txBox="true"/>
          <p:nvPr/>
        </p:nvSpPr>
        <p:spPr>
          <a:xfrm rot="0">
            <a:off x="5576556" y="4647975"/>
            <a:ext cx="12511419"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LinearRegressi</a:t>
            </a:r>
            <a:r>
              <a:rPr lang="en-US" b="true" sz="3000">
                <a:solidFill>
                  <a:srgbClr val="213163"/>
                </a:solidFill>
                <a:latin typeface="Arial Bold"/>
                <a:ea typeface="Arial Bold"/>
                <a:cs typeface="Arial Bold"/>
                <a:sym typeface="Arial Bold"/>
              </a:rPr>
              <a:t>on, RandomForestRegressor, MultiOutputRegressor: For building regression models.</a:t>
            </a:r>
          </a:p>
        </p:txBody>
      </p:sp>
      <p:sp>
        <p:nvSpPr>
          <p:cNvPr name="TextBox 22" id="22"/>
          <p:cNvSpPr txBox="true"/>
          <p:nvPr/>
        </p:nvSpPr>
        <p:spPr>
          <a:xfrm rot="0">
            <a:off x="5809787" y="5648100"/>
            <a:ext cx="1106578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train_test_split: F</a:t>
            </a:r>
            <a:r>
              <a:rPr lang="en-US" b="true" sz="3000">
                <a:solidFill>
                  <a:srgbClr val="213163"/>
                </a:solidFill>
                <a:latin typeface="Arial Bold"/>
                <a:ea typeface="Arial Bold"/>
                <a:cs typeface="Arial Bold"/>
                <a:sym typeface="Arial Bold"/>
              </a:rPr>
              <a:t>or splitting dataset into training and testing.</a:t>
            </a:r>
          </a:p>
        </p:txBody>
      </p:sp>
      <p:sp>
        <p:nvSpPr>
          <p:cNvPr name="TextBox 23" id="23"/>
          <p:cNvSpPr txBox="true"/>
          <p:nvPr/>
        </p:nvSpPr>
        <p:spPr>
          <a:xfrm rot="0">
            <a:off x="5809787" y="6238650"/>
            <a:ext cx="8112323"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r2_sc</a:t>
            </a:r>
            <a:r>
              <a:rPr lang="en-US" b="true" sz="3000">
                <a:solidFill>
                  <a:srgbClr val="213163"/>
                </a:solidFill>
                <a:latin typeface="Arial Bold"/>
                <a:ea typeface="Arial Bold"/>
                <a:cs typeface="Arial Bold"/>
                <a:sym typeface="Arial Bold"/>
              </a:rPr>
              <a:t>ore: For evaluating model performance.</a:t>
            </a:r>
          </a:p>
        </p:txBody>
      </p:sp>
      <p:sp>
        <p:nvSpPr>
          <p:cNvPr name="TextBox 24" id="24"/>
          <p:cNvSpPr txBox="true"/>
          <p:nvPr/>
        </p:nvSpPr>
        <p:spPr>
          <a:xfrm rot="0">
            <a:off x="546505" y="7000650"/>
            <a:ext cx="3567351"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 M</a:t>
            </a:r>
            <a:r>
              <a:rPr lang="en-US" b="true" sz="3000">
                <a:solidFill>
                  <a:srgbClr val="213163"/>
                </a:solidFill>
                <a:latin typeface="Arial Bold"/>
                <a:ea typeface="Arial Bold"/>
                <a:cs typeface="Arial Bold"/>
                <a:sym typeface="Arial Bold"/>
              </a:rPr>
              <a:t>odel Serialization</a:t>
            </a:r>
          </a:p>
        </p:txBody>
      </p:sp>
      <p:sp>
        <p:nvSpPr>
          <p:cNvPr name="TextBox 25" id="25"/>
          <p:cNvSpPr txBox="true"/>
          <p:nvPr/>
        </p:nvSpPr>
        <p:spPr>
          <a:xfrm rot="0">
            <a:off x="5435445" y="7000650"/>
            <a:ext cx="12234201"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j</a:t>
            </a:r>
            <a:r>
              <a:rPr lang="en-US" b="true" sz="3000">
                <a:solidFill>
                  <a:srgbClr val="213163"/>
                </a:solidFill>
                <a:latin typeface="Arial Bold"/>
                <a:ea typeface="Arial Bold"/>
                <a:cs typeface="Arial Bold"/>
                <a:sym typeface="Arial Bold"/>
              </a:rPr>
              <a:t>oblib: For saving and loading trained models and preprocessed components.</a:t>
            </a:r>
          </a:p>
        </p:txBody>
      </p:sp>
      <p:sp>
        <p:nvSpPr>
          <p:cNvPr name="TextBox 26" id="26"/>
          <p:cNvSpPr txBox="true"/>
          <p:nvPr/>
        </p:nvSpPr>
        <p:spPr>
          <a:xfrm rot="0">
            <a:off x="622705" y="7915050"/>
            <a:ext cx="2335530"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Vis</a:t>
            </a:r>
            <a:r>
              <a:rPr lang="en-US" b="true" sz="3000">
                <a:solidFill>
                  <a:srgbClr val="213163"/>
                </a:solidFill>
                <a:latin typeface="Arial Bold"/>
                <a:ea typeface="Arial Bold"/>
                <a:cs typeface="Arial Bold"/>
                <a:sym typeface="Arial Bold"/>
              </a:rPr>
              <a:t>ualization</a:t>
            </a:r>
          </a:p>
        </p:txBody>
      </p:sp>
      <p:sp>
        <p:nvSpPr>
          <p:cNvPr name="TextBox 27" id="27"/>
          <p:cNvSpPr txBox="true"/>
          <p:nvPr/>
        </p:nvSpPr>
        <p:spPr>
          <a:xfrm rot="0">
            <a:off x="5705012" y="7896000"/>
            <a:ext cx="5734884"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matpl</a:t>
            </a:r>
            <a:r>
              <a:rPr lang="en-US" b="true" sz="3000">
                <a:solidFill>
                  <a:srgbClr val="213163"/>
                </a:solidFill>
                <a:latin typeface="Arial Bold"/>
                <a:ea typeface="Arial Bold"/>
                <a:cs typeface="Arial Bold"/>
                <a:sym typeface="Arial Bold"/>
              </a:rPr>
              <a:t>otlib : For plotting graphs.</a:t>
            </a:r>
          </a:p>
        </p:txBody>
      </p:sp>
      <p:sp>
        <p:nvSpPr>
          <p:cNvPr name="TextBox 28" id="28"/>
          <p:cNvSpPr txBox="true"/>
          <p:nvPr/>
        </p:nvSpPr>
        <p:spPr>
          <a:xfrm rot="0">
            <a:off x="622705" y="8543700"/>
            <a:ext cx="3263265"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Depl</a:t>
            </a:r>
            <a:r>
              <a:rPr lang="en-US" b="true" sz="3000">
                <a:solidFill>
                  <a:srgbClr val="213163"/>
                </a:solidFill>
                <a:latin typeface="Arial Bold"/>
                <a:ea typeface="Arial Bold"/>
                <a:cs typeface="Arial Bold"/>
                <a:sym typeface="Arial Bold"/>
              </a:rPr>
              <a:t>oyment Tools</a:t>
            </a:r>
          </a:p>
        </p:txBody>
      </p:sp>
      <p:sp>
        <p:nvSpPr>
          <p:cNvPr name="TextBox 29" id="29"/>
          <p:cNvSpPr txBox="true"/>
          <p:nvPr/>
        </p:nvSpPr>
        <p:spPr>
          <a:xfrm rot="0">
            <a:off x="5412152" y="8534175"/>
            <a:ext cx="9637348"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Streamlit: T</a:t>
            </a:r>
            <a:r>
              <a:rPr lang="en-US" b="true" sz="3000">
                <a:solidFill>
                  <a:srgbClr val="213163"/>
                </a:solidFill>
                <a:latin typeface="Arial Bold"/>
                <a:ea typeface="Arial Bold"/>
                <a:cs typeface="Arial Bold"/>
                <a:sym typeface="Arial Bold"/>
              </a:rPr>
              <a:t>o build a web app interface for users to input year/station and get pollutant predictions.</a:t>
            </a:r>
          </a:p>
        </p:txBody>
      </p:sp>
      <p:sp>
        <p:nvSpPr>
          <p:cNvPr name="AutoShape 30" id="30"/>
          <p:cNvSpPr/>
          <p:nvPr/>
        </p:nvSpPr>
        <p:spPr>
          <a:xfrm flipV="true">
            <a:off x="4997916" y="2376375"/>
            <a:ext cx="436291" cy="14175"/>
          </a:xfrm>
          <a:prstGeom prst="line">
            <a:avLst/>
          </a:prstGeom>
          <a:ln cap="flat" w="38100">
            <a:solidFill>
              <a:srgbClr val="000000"/>
            </a:solidFill>
            <a:prstDash val="solid"/>
            <a:headEnd type="none" len="sm" w="sm"/>
            <a:tailEnd type="triangle" len="med" w="lg"/>
          </a:ln>
        </p:spPr>
      </p:sp>
      <p:sp>
        <p:nvSpPr>
          <p:cNvPr name="AutoShape 31" id="31"/>
          <p:cNvSpPr/>
          <p:nvPr/>
        </p:nvSpPr>
        <p:spPr>
          <a:xfrm flipV="true">
            <a:off x="4975860" y="4252810"/>
            <a:ext cx="436291" cy="14175"/>
          </a:xfrm>
          <a:prstGeom prst="line">
            <a:avLst/>
          </a:prstGeom>
          <a:ln cap="flat" w="38100">
            <a:solidFill>
              <a:srgbClr val="000000"/>
            </a:solidFill>
            <a:prstDash val="solid"/>
            <a:headEnd type="none" len="sm" w="sm"/>
            <a:tailEnd type="triangle" len="med" w="lg"/>
          </a:ln>
        </p:spPr>
      </p:sp>
      <p:sp>
        <p:nvSpPr>
          <p:cNvPr name="AutoShape 32" id="32"/>
          <p:cNvSpPr/>
          <p:nvPr/>
        </p:nvSpPr>
        <p:spPr>
          <a:xfrm flipV="true">
            <a:off x="4999154" y="7262710"/>
            <a:ext cx="436291" cy="14175"/>
          </a:xfrm>
          <a:prstGeom prst="line">
            <a:avLst/>
          </a:prstGeom>
          <a:ln cap="flat" w="38100">
            <a:solidFill>
              <a:srgbClr val="000000"/>
            </a:solidFill>
            <a:prstDash val="solid"/>
            <a:headEnd type="none" len="sm" w="sm"/>
            <a:tailEnd type="triangle" len="med" w="lg"/>
          </a:ln>
        </p:spPr>
      </p:sp>
      <p:sp>
        <p:nvSpPr>
          <p:cNvPr name="AutoShape 33" id="33"/>
          <p:cNvSpPr/>
          <p:nvPr/>
        </p:nvSpPr>
        <p:spPr>
          <a:xfrm flipV="true">
            <a:off x="4975242" y="8184187"/>
            <a:ext cx="436291" cy="14175"/>
          </a:xfrm>
          <a:prstGeom prst="line">
            <a:avLst/>
          </a:prstGeom>
          <a:ln cap="flat" w="38100">
            <a:solidFill>
              <a:srgbClr val="000000"/>
            </a:solidFill>
            <a:prstDash val="solid"/>
            <a:headEnd type="none" len="sm" w="sm"/>
            <a:tailEnd type="triangle" len="med" w="lg"/>
          </a:ln>
        </p:spPr>
      </p:sp>
      <p:sp>
        <p:nvSpPr>
          <p:cNvPr name="AutoShape 34" id="34"/>
          <p:cNvSpPr/>
          <p:nvPr/>
        </p:nvSpPr>
        <p:spPr>
          <a:xfrm flipV="true">
            <a:off x="4998535" y="8824810"/>
            <a:ext cx="436291" cy="14175"/>
          </a:xfrm>
          <a:prstGeom prst="line">
            <a:avLst/>
          </a:prstGeom>
          <a:ln cap="flat" w="38100">
            <a:solidFill>
              <a:srgbClr val="000000"/>
            </a:solidFill>
            <a:prstDash val="solid"/>
            <a:headEnd type="none" len="sm" w="sm"/>
            <a:tailEnd type="triangle" len="med" w="lg"/>
          </a:ln>
        </p:spPr>
      </p:sp>
      <p:sp>
        <p:nvSpPr>
          <p:cNvPr name="AutoShape 35" id="35"/>
          <p:cNvSpPr/>
          <p:nvPr/>
        </p:nvSpPr>
        <p:spPr>
          <a:xfrm flipV="true">
            <a:off x="5030906" y="3021637"/>
            <a:ext cx="436291" cy="14175"/>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93974" y="1501029"/>
            <a:ext cx="8971059" cy="523875"/>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Methodology </a:t>
            </a:r>
          </a:p>
        </p:txBody>
      </p:sp>
      <p:sp>
        <p:nvSpPr>
          <p:cNvPr name="TextBox 14" id="14"/>
          <p:cNvSpPr txBox="true"/>
          <p:nvPr/>
        </p:nvSpPr>
        <p:spPr>
          <a:xfrm rot="0">
            <a:off x="669048" y="3789517"/>
            <a:ext cx="15028545" cy="981075"/>
          </a:xfrm>
          <a:prstGeom prst="rect">
            <a:avLst/>
          </a:prstGeom>
        </p:spPr>
        <p:txBody>
          <a:bodyPr anchor="t" rtlCol="false" tIns="0" lIns="0" bIns="0" rIns="0">
            <a:spAutoFit/>
          </a:bodyPr>
          <a:lstStyle/>
          <a:p>
            <a:pPr algn="ctr">
              <a:lnSpc>
                <a:spcPts val="3600"/>
              </a:lnSpc>
            </a:pPr>
            <a:r>
              <a:rPr lang="en-US" b="true" sz="3000">
                <a:solidFill>
                  <a:srgbClr val="213163"/>
                </a:solidFill>
                <a:latin typeface="Arial Bold"/>
                <a:ea typeface="Arial Bold"/>
                <a:cs typeface="Arial Bold"/>
                <a:sym typeface="Arial Bold"/>
              </a:rPr>
              <a:t>Implemented MultiOutputRegressor f</a:t>
            </a:r>
            <a:r>
              <a:rPr lang="en-US" b="true" sz="3000">
                <a:solidFill>
                  <a:srgbClr val="213163"/>
                </a:solidFill>
                <a:latin typeface="Arial Bold"/>
                <a:ea typeface="Arial Bold"/>
                <a:cs typeface="Arial Bold"/>
                <a:sym typeface="Arial Bold"/>
              </a:rPr>
              <a:t>or predicting multiple outputs simultaneously.</a:t>
            </a:r>
          </a:p>
          <a:p>
            <a:pPr algn="ctr">
              <a:lnSpc>
                <a:spcPts val="3600"/>
              </a:lnSpc>
            </a:pPr>
          </a:p>
        </p:txBody>
      </p:sp>
      <p:sp>
        <p:nvSpPr>
          <p:cNvPr name="TextBox 15" id="15"/>
          <p:cNvSpPr txBox="true"/>
          <p:nvPr/>
        </p:nvSpPr>
        <p:spPr>
          <a:xfrm rot="0">
            <a:off x="608172" y="2941792"/>
            <a:ext cx="14500860"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Split the dataset int</a:t>
            </a:r>
            <a:r>
              <a:rPr lang="en-US" b="true" sz="3000">
                <a:solidFill>
                  <a:srgbClr val="213163"/>
                </a:solidFill>
                <a:latin typeface="Arial Bold"/>
                <a:ea typeface="Arial Bold"/>
                <a:cs typeface="Arial Bold"/>
                <a:sym typeface="Arial Bold"/>
              </a:rPr>
              <a:t>o training (80%) and testing (20%) sets using train_test_split.</a:t>
            </a:r>
          </a:p>
        </p:txBody>
      </p:sp>
      <p:sp>
        <p:nvSpPr>
          <p:cNvPr name="TextBox 16" id="16"/>
          <p:cNvSpPr txBox="true"/>
          <p:nvPr/>
        </p:nvSpPr>
        <p:spPr>
          <a:xfrm rot="0">
            <a:off x="669048" y="4703917"/>
            <a:ext cx="8166735"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Used Linear Regression as a baseline model.</a:t>
            </a:r>
          </a:p>
          <a:p>
            <a:pPr algn="ctr">
              <a:lnSpc>
                <a:spcPts val="3600"/>
              </a:lnSpc>
              <a:spcBef>
                <a:spcPct val="0"/>
              </a:spcBef>
            </a:pPr>
          </a:p>
        </p:txBody>
      </p:sp>
      <p:sp>
        <p:nvSpPr>
          <p:cNvPr name="TextBox 17" id="17"/>
          <p:cNvSpPr txBox="true"/>
          <p:nvPr/>
        </p:nvSpPr>
        <p:spPr>
          <a:xfrm rot="0">
            <a:off x="180796" y="5513410"/>
            <a:ext cx="14681229"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Used Random Forest Regress</a:t>
            </a:r>
            <a:r>
              <a:rPr lang="en-US" b="true" sz="3000">
                <a:solidFill>
                  <a:srgbClr val="213163"/>
                </a:solidFill>
                <a:latin typeface="Arial Bold"/>
                <a:ea typeface="Arial Bold"/>
                <a:cs typeface="Arial Bold"/>
                <a:sym typeface="Arial Bold"/>
              </a:rPr>
              <a:t>or to improve accuracy and capture non-linear</a:t>
            </a:r>
          </a:p>
        </p:txBody>
      </p:sp>
      <p:sp>
        <p:nvSpPr>
          <p:cNvPr name="TextBox 18" id="18"/>
          <p:cNvSpPr txBox="true"/>
          <p:nvPr/>
        </p:nvSpPr>
        <p:spPr>
          <a:xfrm rot="0">
            <a:off x="640473" y="6256360"/>
            <a:ext cx="8095893"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Trained the m</a:t>
            </a:r>
            <a:r>
              <a:rPr lang="en-US" b="true" sz="3000">
                <a:solidFill>
                  <a:srgbClr val="213163"/>
                </a:solidFill>
                <a:latin typeface="Arial Bold"/>
                <a:ea typeface="Arial Bold"/>
                <a:cs typeface="Arial Bold"/>
                <a:sym typeface="Arial Bold"/>
              </a:rPr>
              <a:t>odel using the training dataset.</a:t>
            </a:r>
          </a:p>
        </p:txBody>
      </p:sp>
      <p:sp>
        <p:nvSpPr>
          <p:cNvPr name="TextBox 19" id="19"/>
          <p:cNvSpPr txBox="true"/>
          <p:nvPr/>
        </p:nvSpPr>
        <p:spPr>
          <a:xfrm rot="0">
            <a:off x="14520862" y="5503885"/>
            <a:ext cx="2470071"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relationships.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6295088" y="2766612"/>
            <a:ext cx="8971059" cy="733425"/>
          </a:xfrm>
          <a:prstGeom prst="rect">
            <a:avLst/>
          </a:prstGeom>
        </p:spPr>
        <p:txBody>
          <a:bodyPr anchor="t" rtlCol="false" tIns="0" lIns="0" bIns="0" rIns="0">
            <a:spAutoFit/>
          </a:bodyPr>
          <a:lstStyle/>
          <a:p>
            <a:pPr algn="l">
              <a:lnSpc>
                <a:spcPts val="5159"/>
              </a:lnSpc>
            </a:pPr>
            <a:r>
              <a:rPr lang="en-US" sz="4299" b="true">
                <a:solidFill>
                  <a:srgbClr val="213163"/>
                </a:solidFill>
                <a:latin typeface="Arial Bold"/>
                <a:ea typeface="Arial Bold"/>
                <a:cs typeface="Arial Bold"/>
                <a:sym typeface="Arial Bold"/>
              </a:rPr>
              <a:t>Problem Statement  </a:t>
            </a:r>
          </a:p>
        </p:txBody>
      </p:sp>
      <p:sp>
        <p:nvSpPr>
          <p:cNvPr name="TextBox 14" id="14"/>
          <p:cNvSpPr txBox="true"/>
          <p:nvPr/>
        </p:nvSpPr>
        <p:spPr>
          <a:xfrm rot="0">
            <a:off x="0" y="4391025"/>
            <a:ext cx="18288000"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The g</a:t>
            </a:r>
            <a:r>
              <a:rPr lang="en-US" b="true" sz="3000">
                <a:solidFill>
                  <a:srgbClr val="213163"/>
                </a:solidFill>
                <a:latin typeface="Arial Bold"/>
                <a:ea typeface="Arial Bold"/>
                <a:cs typeface="Arial Bold"/>
                <a:sym typeface="Arial Bold"/>
              </a:rPr>
              <a:t>oal is to predict future values of six water pollutants (O2, NO3, NO2, SO4, PO4, CL) across           different water stations from 2022 to 2100, using historical water quality data. This prediction helps </a:t>
            </a:r>
          </a:p>
        </p:txBody>
      </p:sp>
      <p:sp>
        <p:nvSpPr>
          <p:cNvPr name="TextBox 15" id="15"/>
          <p:cNvSpPr txBox="true"/>
          <p:nvPr/>
        </p:nvSpPr>
        <p:spPr>
          <a:xfrm rot="0">
            <a:off x="188610" y="5305425"/>
            <a:ext cx="12212956" cy="5238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in m</a:t>
            </a:r>
            <a:r>
              <a:rPr lang="en-US" b="true" sz="3000">
                <a:solidFill>
                  <a:srgbClr val="213163"/>
                </a:solidFill>
                <a:latin typeface="Arial Bold"/>
                <a:ea typeface="Arial Bold"/>
                <a:cs typeface="Arial Bold"/>
                <a:sym typeface="Arial Bold"/>
              </a:rPr>
              <a:t>onitoring pollution trends and planning environmental policies.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74096" y="1560663"/>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Solution:  </a:t>
            </a:r>
          </a:p>
        </p:txBody>
      </p:sp>
      <p:sp>
        <p:nvSpPr>
          <p:cNvPr name="TextBox 14" id="14"/>
          <p:cNvSpPr txBox="true"/>
          <p:nvPr/>
        </p:nvSpPr>
        <p:spPr>
          <a:xfrm rot="0">
            <a:off x="-214608" y="2358005"/>
            <a:ext cx="16468232" cy="4638675"/>
          </a:xfrm>
          <a:prstGeom prst="rect">
            <a:avLst/>
          </a:prstGeom>
        </p:spPr>
        <p:txBody>
          <a:bodyPr anchor="t" rtlCol="false" tIns="0" lIns="0" bIns="0" rIns="0">
            <a:spAutoFit/>
          </a:bodyPr>
          <a:lstStyle/>
          <a:p>
            <a:pPr algn="ctr">
              <a:lnSpc>
                <a:spcPts val="3600"/>
              </a:lnSpc>
            </a:pPr>
            <a:r>
              <a:rPr lang="en-US" sz="3000" b="true">
                <a:solidFill>
                  <a:srgbClr val="213163"/>
                </a:solidFill>
                <a:latin typeface="Arial Bold"/>
                <a:ea typeface="Arial Bold"/>
                <a:cs typeface="Arial Bold"/>
                <a:sym typeface="Arial Bold"/>
              </a:rPr>
              <a:t>import pandas as pd</a:t>
            </a:r>
          </a:p>
          <a:p>
            <a:pPr algn="ctr">
              <a:lnSpc>
                <a:spcPts val="3600"/>
              </a:lnSpc>
              <a:spcBef>
                <a:spcPct val="0"/>
              </a:spcBef>
            </a:pPr>
            <a:r>
              <a:rPr lang="en-US" b="true" sz="3000">
                <a:solidFill>
                  <a:srgbClr val="213163"/>
                </a:solidFill>
                <a:latin typeface="Arial Bold"/>
                <a:ea typeface="Arial Bold"/>
                <a:cs typeface="Arial Bold"/>
                <a:sym typeface="Arial Bold"/>
              </a:rPr>
              <a:t>imp</a:t>
            </a:r>
            <a:r>
              <a:rPr lang="en-US" b="true" sz="3000">
                <a:solidFill>
                  <a:srgbClr val="213163"/>
                </a:solidFill>
                <a:latin typeface="Arial Bold"/>
                <a:ea typeface="Arial Bold"/>
                <a:cs typeface="Arial Bold"/>
                <a:sym typeface="Arial Bold"/>
              </a:rPr>
              <a:t>ort numpy as np</a:t>
            </a:r>
          </a:p>
          <a:p>
            <a:pPr algn="ctr">
              <a:lnSpc>
                <a:spcPts val="3600"/>
              </a:lnSpc>
              <a:spcBef>
                <a:spcPct val="0"/>
              </a:spcBef>
            </a:pPr>
            <a:r>
              <a:rPr lang="en-US" b="true" sz="3000">
                <a:solidFill>
                  <a:srgbClr val="213163"/>
                </a:solidFill>
                <a:latin typeface="Arial Bold"/>
                <a:ea typeface="Arial Bold"/>
                <a:cs typeface="Arial Bold"/>
                <a:sym typeface="Arial Bold"/>
              </a:rPr>
              <a:t>import seaborn as sns</a:t>
            </a:r>
          </a:p>
          <a:p>
            <a:pPr algn="ctr">
              <a:lnSpc>
                <a:spcPts val="3600"/>
              </a:lnSpc>
              <a:spcBef>
                <a:spcPct val="0"/>
              </a:spcBef>
            </a:pPr>
            <a:r>
              <a:rPr lang="en-US" b="true" sz="3000">
                <a:solidFill>
                  <a:srgbClr val="213163"/>
                </a:solidFill>
                <a:latin typeface="Arial Bold"/>
                <a:ea typeface="Arial Bold"/>
                <a:cs typeface="Arial Bold"/>
                <a:sym typeface="Arial Bold"/>
              </a:rPr>
              <a:t>import matplotlib.pyplot as plt</a:t>
            </a:r>
          </a:p>
          <a:p>
            <a:pPr algn="ctr">
              <a:lnSpc>
                <a:spcPts val="3600"/>
              </a:lnSpc>
              <a:spcBef>
                <a:spcPct val="0"/>
              </a:spcBef>
            </a:pPr>
            <a:r>
              <a:rPr lang="en-US" b="true" sz="3000">
                <a:solidFill>
                  <a:srgbClr val="213163"/>
                </a:solidFill>
                <a:latin typeface="Arial Bold"/>
                <a:ea typeface="Arial Bold"/>
                <a:cs typeface="Arial Bold"/>
                <a:sym typeface="Arial Bold"/>
              </a:rPr>
              <a:t>from sklearn.multioutput import MultiOutputRegressor</a:t>
            </a:r>
          </a:p>
          <a:p>
            <a:pPr algn="ctr">
              <a:lnSpc>
                <a:spcPts val="3600"/>
              </a:lnSpc>
              <a:spcBef>
                <a:spcPct val="0"/>
              </a:spcBef>
            </a:pPr>
            <a:r>
              <a:rPr lang="en-US" b="true" sz="3000">
                <a:solidFill>
                  <a:srgbClr val="213163"/>
                </a:solidFill>
                <a:latin typeface="Arial Bold"/>
                <a:ea typeface="Arial Bold"/>
                <a:cs typeface="Arial Bold"/>
                <a:sym typeface="Arial Bold"/>
              </a:rPr>
              <a:t>from sklearn.ensemble import RandomForestRegressor</a:t>
            </a:r>
          </a:p>
          <a:p>
            <a:pPr algn="ctr">
              <a:lnSpc>
                <a:spcPts val="3600"/>
              </a:lnSpc>
              <a:spcBef>
                <a:spcPct val="0"/>
              </a:spcBef>
            </a:pPr>
            <a:r>
              <a:rPr lang="en-US" b="true" sz="3000">
                <a:solidFill>
                  <a:srgbClr val="213163"/>
                </a:solidFill>
                <a:latin typeface="Arial Bold"/>
                <a:ea typeface="Arial Bold"/>
                <a:cs typeface="Arial Bold"/>
                <a:sym typeface="Arial Bold"/>
              </a:rPr>
              <a:t>from sklearn.model_selection import train_test_split</a:t>
            </a:r>
          </a:p>
          <a:p>
            <a:pPr algn="ctr">
              <a:lnSpc>
                <a:spcPts val="3600"/>
              </a:lnSpc>
              <a:spcBef>
                <a:spcPct val="0"/>
              </a:spcBef>
            </a:pPr>
            <a:r>
              <a:rPr lang="en-US" b="true" sz="3000">
                <a:solidFill>
                  <a:srgbClr val="213163"/>
                </a:solidFill>
                <a:latin typeface="Arial Bold"/>
                <a:ea typeface="Arial Bold"/>
                <a:cs typeface="Arial Bold"/>
                <a:sym typeface="Arial Bold"/>
              </a:rPr>
              <a:t>from sklearn.metrics import mean_squared_error, r2_score</a:t>
            </a:r>
          </a:p>
          <a:p>
            <a:pPr algn="ctr">
              <a:lnSpc>
                <a:spcPts val="3600"/>
              </a:lnSpc>
              <a:spcBef>
                <a:spcPct val="0"/>
              </a:spcBef>
            </a:pPr>
            <a:r>
              <a:rPr lang="en-US" b="true" sz="3000">
                <a:solidFill>
                  <a:srgbClr val="213163"/>
                </a:solidFill>
                <a:latin typeface="Arial Bold"/>
                <a:ea typeface="Arial Bold"/>
                <a:cs typeface="Arial Bold"/>
                <a:sym typeface="Arial Bold"/>
              </a:rPr>
              <a:t>import joblib</a:t>
            </a:r>
          </a:p>
          <a:p>
            <a:pPr algn="ctr">
              <a:lnSpc>
                <a:spcPts val="3600"/>
              </a:lnSpc>
              <a:spcBef>
                <a:spcPct val="0"/>
              </a:spcBef>
            </a:pPr>
          </a:p>
        </p:txBody>
      </p:sp>
      <p:sp>
        <p:nvSpPr>
          <p:cNvPr name="TextBox 15" id="15"/>
          <p:cNvSpPr txBox="true"/>
          <p:nvPr/>
        </p:nvSpPr>
        <p:spPr>
          <a:xfrm rot="0">
            <a:off x="1028700" y="6930005"/>
            <a:ext cx="14481151" cy="23526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df =</a:t>
            </a:r>
            <a:r>
              <a:rPr lang="en-US" b="true" sz="3000">
                <a:solidFill>
                  <a:srgbClr val="213163"/>
                </a:solidFill>
                <a:latin typeface="Arial Bold"/>
                <a:ea typeface="Arial Bold"/>
                <a:cs typeface="Arial Bold"/>
                <a:sym typeface="Arial Bold"/>
              </a:rPr>
              <a:t> pd.read_csv('Water_quality.csv', sep=';')</a:t>
            </a:r>
          </a:p>
          <a:p>
            <a:pPr algn="ctr">
              <a:lnSpc>
                <a:spcPts val="3600"/>
              </a:lnSpc>
              <a:spcBef>
                <a:spcPct val="0"/>
              </a:spcBef>
            </a:pPr>
            <a:r>
              <a:rPr lang="en-US" b="true" sz="3000">
                <a:solidFill>
                  <a:srgbClr val="213163"/>
                </a:solidFill>
                <a:latin typeface="Arial Bold"/>
                <a:ea typeface="Arial Bold"/>
                <a:cs typeface="Arial Bold"/>
                <a:sym typeface="Arial Bold"/>
              </a:rPr>
              <a:t>df.shape</a:t>
            </a:r>
          </a:p>
          <a:p>
            <a:pPr algn="ctr">
              <a:lnSpc>
                <a:spcPts val="3600"/>
              </a:lnSpc>
              <a:spcBef>
                <a:spcPct val="0"/>
              </a:spcBef>
            </a:pPr>
            <a:r>
              <a:rPr lang="en-US" b="true" sz="3000">
                <a:solidFill>
                  <a:srgbClr val="213163"/>
                </a:solidFill>
                <a:latin typeface="Arial Bold"/>
                <a:ea typeface="Arial Bold"/>
                <a:cs typeface="Arial Bold"/>
                <a:sym typeface="Arial Bold"/>
              </a:rPr>
              <a:t>df.info()</a:t>
            </a:r>
          </a:p>
          <a:p>
            <a:pPr algn="ctr">
              <a:lnSpc>
                <a:spcPts val="3600"/>
              </a:lnSpc>
              <a:spcBef>
                <a:spcPct val="0"/>
              </a:spcBef>
            </a:pPr>
            <a:r>
              <a:rPr lang="en-US" b="true" sz="3000">
                <a:solidFill>
                  <a:srgbClr val="213163"/>
                </a:solidFill>
                <a:latin typeface="Arial Bold"/>
                <a:ea typeface="Arial Bold"/>
                <a:cs typeface="Arial Bold"/>
                <a:sym typeface="Arial Bold"/>
              </a:rPr>
              <a:t>df.describe().T</a:t>
            </a:r>
          </a:p>
          <a:p>
            <a:pPr algn="ctr">
              <a:lnSpc>
                <a:spcPts val="3600"/>
              </a:lnSpc>
              <a:spcBef>
                <a:spcPct val="0"/>
              </a:spcBef>
            </a:pPr>
            <a:r>
              <a:rPr lang="en-US" b="true" sz="3000">
                <a:solidFill>
                  <a:srgbClr val="213163"/>
                </a:solidFill>
                <a:latin typeface="Arial Bold"/>
                <a:ea typeface="Arial Bold"/>
                <a:cs typeface="Arial Bold"/>
                <a:sym typeface="Arial Bold"/>
              </a:rPr>
              <a:t>df.isnull().sum()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74096" y="1560663"/>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Solution:  </a:t>
            </a:r>
          </a:p>
        </p:txBody>
      </p:sp>
      <p:sp>
        <p:nvSpPr>
          <p:cNvPr name="TextBox 14" id="14"/>
          <p:cNvSpPr txBox="true"/>
          <p:nvPr/>
        </p:nvSpPr>
        <p:spPr>
          <a:xfrm rot="0">
            <a:off x="3747380" y="2069388"/>
            <a:ext cx="9144000" cy="18954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df['date'] =</a:t>
            </a:r>
            <a:r>
              <a:rPr lang="en-US" b="true" sz="3000">
                <a:solidFill>
                  <a:srgbClr val="213163"/>
                </a:solidFill>
                <a:latin typeface="Arial Bold"/>
                <a:ea typeface="Arial Bold"/>
                <a:cs typeface="Arial Bold"/>
                <a:sym typeface="Arial Bold"/>
              </a:rPr>
              <a:t> pd.to_datetime(df['date'], dayfirst=True)</a:t>
            </a:r>
          </a:p>
          <a:p>
            <a:pPr algn="ctr">
              <a:lnSpc>
                <a:spcPts val="3600"/>
              </a:lnSpc>
              <a:spcBef>
                <a:spcPct val="0"/>
              </a:spcBef>
            </a:pPr>
            <a:r>
              <a:rPr lang="en-US" b="true" sz="3000">
                <a:solidFill>
                  <a:srgbClr val="213163"/>
                </a:solidFill>
                <a:latin typeface="Arial Bold"/>
                <a:ea typeface="Arial Bold"/>
                <a:cs typeface="Arial Bold"/>
                <a:sym typeface="Arial Bold"/>
              </a:rPr>
              <a:t>df['year'] = df['date'].dt.year</a:t>
            </a:r>
          </a:p>
          <a:p>
            <a:pPr algn="ctr">
              <a:lnSpc>
                <a:spcPts val="3600"/>
              </a:lnSpc>
              <a:spcBef>
                <a:spcPct val="0"/>
              </a:spcBef>
            </a:pPr>
            <a:r>
              <a:rPr lang="en-US" b="true" sz="3000">
                <a:solidFill>
                  <a:srgbClr val="213163"/>
                </a:solidFill>
                <a:latin typeface="Arial Bold"/>
                <a:ea typeface="Arial Bold"/>
                <a:cs typeface="Arial Bold"/>
                <a:sym typeface="Arial Bold"/>
              </a:rPr>
              <a:t>df['month'] = df['date'].dt.month</a:t>
            </a:r>
          </a:p>
          <a:p>
            <a:pPr algn="ctr">
              <a:lnSpc>
                <a:spcPts val="3600"/>
              </a:lnSpc>
              <a:spcBef>
                <a:spcPct val="0"/>
              </a:spcBef>
            </a:pPr>
          </a:p>
        </p:txBody>
      </p:sp>
      <p:sp>
        <p:nvSpPr>
          <p:cNvPr name="TextBox 15" id="15"/>
          <p:cNvSpPr txBox="true"/>
          <p:nvPr/>
        </p:nvSpPr>
        <p:spPr>
          <a:xfrm rot="0">
            <a:off x="2900748" y="3898188"/>
            <a:ext cx="11579423" cy="4638675"/>
          </a:xfrm>
          <a:prstGeom prst="rect">
            <a:avLst/>
          </a:prstGeom>
        </p:spPr>
        <p:txBody>
          <a:bodyPr anchor="t" rtlCol="false" tIns="0" lIns="0" bIns="0" rIns="0">
            <a:spAutoFit/>
          </a:bodyPr>
          <a:lstStyle/>
          <a:p>
            <a:pPr algn="ctr">
              <a:lnSpc>
                <a:spcPts val="3600"/>
              </a:lnSpc>
            </a:pPr>
            <a:r>
              <a:rPr lang="en-US" sz="3000" b="true">
                <a:solidFill>
                  <a:srgbClr val="213163"/>
                </a:solidFill>
                <a:latin typeface="Arial Bold"/>
                <a:ea typeface="Arial Bold"/>
                <a:cs typeface="Arial Bold"/>
                <a:sym typeface="Arial Bold"/>
              </a:rPr>
              <a:t>df['NH4'] = df['NH4'].fillna(df['NH4'].mean())</a:t>
            </a:r>
          </a:p>
          <a:p>
            <a:pPr algn="ctr">
              <a:lnSpc>
                <a:spcPts val="3600"/>
              </a:lnSpc>
            </a:pPr>
            <a:r>
              <a:rPr lang="en-US" sz="3000" b="true">
                <a:solidFill>
                  <a:srgbClr val="213163"/>
                </a:solidFill>
                <a:latin typeface="Arial Bold"/>
                <a:ea typeface="Arial Bold"/>
                <a:cs typeface="Arial Bold"/>
                <a:sym typeface="Arial Bold"/>
              </a:rPr>
              <a:t>df['BSK5'] = df['BSK5'].fillna(df['BSK5'].mean())</a:t>
            </a:r>
          </a:p>
          <a:p>
            <a:pPr algn="ctr">
              <a:lnSpc>
                <a:spcPts val="3600"/>
              </a:lnSpc>
              <a:spcBef>
                <a:spcPct val="0"/>
              </a:spcBef>
            </a:pPr>
            <a:r>
              <a:rPr lang="en-US" b="true" sz="3000">
                <a:solidFill>
                  <a:srgbClr val="213163"/>
                </a:solidFill>
                <a:latin typeface="Arial Bold"/>
                <a:ea typeface="Arial Bold"/>
                <a:cs typeface="Arial Bold"/>
                <a:sym typeface="Arial Bold"/>
              </a:rPr>
              <a:t>df['S</a:t>
            </a:r>
            <a:r>
              <a:rPr lang="en-US" b="true" sz="3000">
                <a:solidFill>
                  <a:srgbClr val="213163"/>
                </a:solidFill>
                <a:latin typeface="Arial Bold"/>
                <a:ea typeface="Arial Bold"/>
                <a:cs typeface="Arial Bold"/>
                <a:sym typeface="Arial Bold"/>
              </a:rPr>
              <a:t>uspended'] = df['Suspended'].fillna(df['Suspended'].mean())</a:t>
            </a:r>
          </a:p>
          <a:p>
            <a:pPr algn="ctr">
              <a:lnSpc>
                <a:spcPts val="3600"/>
              </a:lnSpc>
              <a:spcBef>
                <a:spcPct val="0"/>
              </a:spcBef>
            </a:pPr>
            <a:r>
              <a:rPr lang="en-US" b="true" sz="3000">
                <a:solidFill>
                  <a:srgbClr val="213163"/>
                </a:solidFill>
                <a:latin typeface="Arial Bold"/>
                <a:ea typeface="Arial Bold"/>
                <a:cs typeface="Arial Bold"/>
                <a:sym typeface="Arial Bold"/>
              </a:rPr>
              <a:t>df['O2'] = df['O2'].fillna(df['O2'].mean())</a:t>
            </a:r>
          </a:p>
          <a:p>
            <a:pPr algn="ctr">
              <a:lnSpc>
                <a:spcPts val="3600"/>
              </a:lnSpc>
              <a:spcBef>
                <a:spcPct val="0"/>
              </a:spcBef>
            </a:pPr>
            <a:r>
              <a:rPr lang="en-US" b="true" sz="3000">
                <a:solidFill>
                  <a:srgbClr val="213163"/>
                </a:solidFill>
                <a:latin typeface="Arial Bold"/>
                <a:ea typeface="Arial Bold"/>
                <a:cs typeface="Arial Bold"/>
                <a:sym typeface="Arial Bold"/>
              </a:rPr>
              <a:t>df['PO4'] = df['PO4'].fillna(df['PO4'].mean())</a:t>
            </a:r>
          </a:p>
          <a:p>
            <a:pPr algn="ctr">
              <a:lnSpc>
                <a:spcPts val="3600"/>
              </a:lnSpc>
              <a:spcBef>
                <a:spcPct val="0"/>
              </a:spcBef>
            </a:pPr>
            <a:r>
              <a:rPr lang="en-US" b="true" sz="3000">
                <a:solidFill>
                  <a:srgbClr val="213163"/>
                </a:solidFill>
                <a:latin typeface="Arial Bold"/>
                <a:ea typeface="Arial Bold"/>
                <a:cs typeface="Arial Bold"/>
                <a:sym typeface="Arial Bold"/>
              </a:rPr>
              <a:t>df['NO3'] = df['NO3'].fillna(df['NO3'].mean())</a:t>
            </a:r>
          </a:p>
          <a:p>
            <a:pPr algn="ctr">
              <a:lnSpc>
                <a:spcPts val="3600"/>
              </a:lnSpc>
              <a:spcBef>
                <a:spcPct val="0"/>
              </a:spcBef>
            </a:pPr>
            <a:r>
              <a:rPr lang="en-US" b="true" sz="3000">
                <a:solidFill>
                  <a:srgbClr val="213163"/>
                </a:solidFill>
                <a:latin typeface="Arial Bold"/>
                <a:ea typeface="Arial Bold"/>
                <a:cs typeface="Arial Bold"/>
                <a:sym typeface="Arial Bold"/>
              </a:rPr>
              <a:t>df['NO2'] = df['NO2'].fillna(df['NO2'].mean())</a:t>
            </a:r>
          </a:p>
          <a:p>
            <a:pPr algn="ctr">
              <a:lnSpc>
                <a:spcPts val="3600"/>
              </a:lnSpc>
              <a:spcBef>
                <a:spcPct val="0"/>
              </a:spcBef>
            </a:pPr>
            <a:r>
              <a:rPr lang="en-US" b="true" sz="3000">
                <a:solidFill>
                  <a:srgbClr val="213163"/>
                </a:solidFill>
                <a:latin typeface="Arial Bold"/>
                <a:ea typeface="Arial Bold"/>
                <a:cs typeface="Arial Bold"/>
                <a:sym typeface="Arial Bold"/>
              </a:rPr>
              <a:t>df['SO4'] = df['SO4'].fillna(df['SO4'].mean())</a:t>
            </a:r>
          </a:p>
          <a:p>
            <a:pPr algn="ctr">
              <a:lnSpc>
                <a:spcPts val="3600"/>
              </a:lnSpc>
              <a:spcBef>
                <a:spcPct val="0"/>
              </a:spcBef>
            </a:pPr>
            <a:r>
              <a:rPr lang="en-US" b="true" sz="3000">
                <a:solidFill>
                  <a:srgbClr val="213163"/>
                </a:solidFill>
                <a:latin typeface="Arial Bold"/>
                <a:ea typeface="Arial Bold"/>
                <a:cs typeface="Arial Bold"/>
                <a:sym typeface="Arial Bold"/>
              </a:rPr>
              <a:t>df['CL'] = df['CL'].fillna(df['CL'].mean())</a:t>
            </a:r>
          </a:p>
          <a:p>
            <a:pPr algn="ctr">
              <a:lnSpc>
                <a:spcPts val="3600"/>
              </a:lnSpc>
              <a:spcBef>
                <a:spcPct val="0"/>
              </a:spcBef>
            </a:pPr>
          </a:p>
        </p:txBody>
      </p:sp>
      <p:sp>
        <p:nvSpPr>
          <p:cNvPr name="TextBox 16" id="16"/>
          <p:cNvSpPr txBox="true"/>
          <p:nvPr/>
        </p:nvSpPr>
        <p:spPr>
          <a:xfrm rot="0">
            <a:off x="5293908" y="8470188"/>
            <a:ext cx="4442936"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df = df.dr</a:t>
            </a:r>
            <a:r>
              <a:rPr lang="en-US" b="true" sz="3000">
                <a:solidFill>
                  <a:srgbClr val="213163"/>
                </a:solidFill>
                <a:latin typeface="Arial Bold"/>
                <a:ea typeface="Arial Bold"/>
                <a:cs typeface="Arial Bold"/>
                <a:sym typeface="Arial Bold"/>
              </a:rPr>
              <a:t>op_duplicates()</a:t>
            </a:r>
          </a:p>
          <a:p>
            <a:pPr algn="ctr">
              <a:lnSpc>
                <a:spcPts val="36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74096" y="1560663"/>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Solution:  </a:t>
            </a:r>
          </a:p>
        </p:txBody>
      </p:sp>
      <p:sp>
        <p:nvSpPr>
          <p:cNvPr name="TextBox 14" id="14"/>
          <p:cNvSpPr txBox="true"/>
          <p:nvPr/>
        </p:nvSpPr>
        <p:spPr>
          <a:xfrm rot="0">
            <a:off x="4262818" y="2401291"/>
            <a:ext cx="8241506" cy="14382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plt.bar(df['NH4'], df['BSK5'], c</a:t>
            </a:r>
            <a:r>
              <a:rPr lang="en-US" b="true" sz="3000">
                <a:solidFill>
                  <a:srgbClr val="213163"/>
                </a:solidFill>
                <a:latin typeface="Arial Bold"/>
                <a:ea typeface="Arial Bold"/>
                <a:cs typeface="Arial Bold"/>
                <a:sym typeface="Arial Bold"/>
              </a:rPr>
              <a:t>olor='red')</a:t>
            </a:r>
          </a:p>
          <a:p>
            <a:pPr algn="ctr">
              <a:lnSpc>
                <a:spcPts val="3600"/>
              </a:lnSpc>
              <a:spcBef>
                <a:spcPct val="0"/>
              </a:spcBef>
            </a:pPr>
            <a:r>
              <a:rPr lang="en-US" b="true" sz="3000">
                <a:solidFill>
                  <a:srgbClr val="213163"/>
                </a:solidFill>
                <a:latin typeface="Arial Bold"/>
                <a:ea typeface="Arial Bold"/>
                <a:cs typeface="Arial Bold"/>
                <a:sym typeface="Arial Bold"/>
              </a:rPr>
              <a:t>plt.scatter(df['NH4'], df['BSK5'], color='green')</a:t>
            </a:r>
          </a:p>
          <a:p>
            <a:pPr algn="ctr">
              <a:lnSpc>
                <a:spcPts val="3600"/>
              </a:lnSpc>
              <a:spcBef>
                <a:spcPct val="0"/>
              </a:spcBef>
            </a:pPr>
          </a:p>
        </p:txBody>
      </p:sp>
      <p:sp>
        <p:nvSpPr>
          <p:cNvPr name="TextBox 15" id="15"/>
          <p:cNvSpPr txBox="true"/>
          <p:nvPr/>
        </p:nvSpPr>
        <p:spPr>
          <a:xfrm rot="0">
            <a:off x="4413560" y="3772891"/>
            <a:ext cx="8763476"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p</a:t>
            </a:r>
            <a:r>
              <a:rPr lang="en-US" b="true" sz="3000">
                <a:solidFill>
                  <a:srgbClr val="213163"/>
                </a:solidFill>
                <a:latin typeface="Arial Bold"/>
                <a:ea typeface="Arial Bold"/>
                <a:cs typeface="Arial Bold"/>
                <a:sym typeface="Arial Bold"/>
              </a:rPr>
              <a:t>ollutants = ['O2', 'NO3', 'NO2', 'SO4', 'PO4', 'CL']</a:t>
            </a:r>
          </a:p>
          <a:p>
            <a:pPr algn="ctr">
              <a:lnSpc>
                <a:spcPts val="3600"/>
              </a:lnSpc>
              <a:spcBef>
                <a:spcPct val="0"/>
              </a:spcBef>
            </a:pPr>
            <a:r>
              <a:rPr lang="en-US" b="true" sz="3000">
                <a:solidFill>
                  <a:srgbClr val="213163"/>
                </a:solidFill>
                <a:latin typeface="Arial Bold"/>
                <a:ea typeface="Arial Bold"/>
                <a:cs typeface="Arial Bold"/>
                <a:sym typeface="Arial Bold"/>
              </a:rPr>
              <a:t>df = df.dropna(subset=pollutants)</a:t>
            </a:r>
          </a:p>
        </p:txBody>
      </p:sp>
      <p:sp>
        <p:nvSpPr>
          <p:cNvPr name="TextBox 16" id="16"/>
          <p:cNvSpPr txBox="true"/>
          <p:nvPr/>
        </p:nvSpPr>
        <p:spPr>
          <a:xfrm rot="0">
            <a:off x="6763726" y="4887316"/>
            <a:ext cx="3239691"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X = df[['id',</a:t>
            </a:r>
            <a:r>
              <a:rPr lang="en-US" b="true" sz="3000">
                <a:solidFill>
                  <a:srgbClr val="213163"/>
                </a:solidFill>
                <a:latin typeface="Arial Bold"/>
                <a:ea typeface="Arial Bold"/>
                <a:cs typeface="Arial Bold"/>
                <a:sym typeface="Arial Bold"/>
              </a:rPr>
              <a:t> 'year']]</a:t>
            </a:r>
          </a:p>
          <a:p>
            <a:pPr algn="ctr">
              <a:lnSpc>
                <a:spcPts val="3600"/>
              </a:lnSpc>
              <a:spcBef>
                <a:spcPct val="0"/>
              </a:spcBef>
            </a:pPr>
            <a:r>
              <a:rPr lang="en-US" b="true" sz="3000">
                <a:solidFill>
                  <a:srgbClr val="213163"/>
                </a:solidFill>
                <a:latin typeface="Arial Bold"/>
                <a:ea typeface="Arial Bold"/>
                <a:cs typeface="Arial Bold"/>
                <a:sym typeface="Arial Bold"/>
              </a:rPr>
              <a:t>y = df[pollutants]</a:t>
            </a:r>
          </a:p>
        </p:txBody>
      </p:sp>
      <p:sp>
        <p:nvSpPr>
          <p:cNvPr name="TextBox 17" id="17"/>
          <p:cNvSpPr txBox="true"/>
          <p:nvPr/>
        </p:nvSpPr>
        <p:spPr>
          <a:xfrm rot="0">
            <a:off x="1627583" y="6000750"/>
            <a:ext cx="16181787"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X_t</a:t>
            </a:r>
            <a:r>
              <a:rPr lang="en-US" b="true" sz="3000">
                <a:solidFill>
                  <a:srgbClr val="213163"/>
                </a:solidFill>
                <a:latin typeface="Arial Bold"/>
                <a:ea typeface="Arial Bold"/>
                <a:cs typeface="Arial Bold"/>
                <a:sym typeface="Arial Bold"/>
              </a:rPr>
              <a:t>rain, X_test, y_train, y_test = train_test_split(X, y, test_size=0.2, random_state=42)</a:t>
            </a:r>
          </a:p>
          <a:p>
            <a:pPr algn="ctr">
              <a:lnSpc>
                <a:spcPts val="3600"/>
              </a:lnSpc>
              <a:spcBef>
                <a:spcPct val="0"/>
              </a:spcBef>
            </a:pPr>
          </a:p>
        </p:txBody>
      </p:sp>
      <p:sp>
        <p:nvSpPr>
          <p:cNvPr name="TextBox 18" id="18"/>
          <p:cNvSpPr txBox="true"/>
          <p:nvPr/>
        </p:nvSpPr>
        <p:spPr>
          <a:xfrm rot="0">
            <a:off x="860273" y="6781800"/>
            <a:ext cx="17169765" cy="14382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m</a:t>
            </a:r>
            <a:r>
              <a:rPr lang="en-US" b="true" sz="3000">
                <a:solidFill>
                  <a:srgbClr val="213163"/>
                </a:solidFill>
                <a:latin typeface="Arial Bold"/>
                <a:ea typeface="Arial Bold"/>
                <a:cs typeface="Arial Bold"/>
                <a:sym typeface="Arial Bold"/>
              </a:rPr>
              <a:t>odel = MultiOutputRegressor(RandomForestRegressor(n_estimators=100, random_state=42))</a:t>
            </a:r>
          </a:p>
          <a:p>
            <a:pPr algn="ctr">
              <a:lnSpc>
                <a:spcPts val="3600"/>
              </a:lnSpc>
              <a:spcBef>
                <a:spcPct val="0"/>
              </a:spcBef>
            </a:pPr>
            <a:r>
              <a:rPr lang="en-US" b="true" sz="3000">
                <a:solidFill>
                  <a:srgbClr val="213163"/>
                </a:solidFill>
                <a:latin typeface="Arial Bold"/>
                <a:ea typeface="Arial Bold"/>
                <a:cs typeface="Arial Bold"/>
                <a:sym typeface="Arial Bold"/>
              </a:rPr>
              <a:t>model.fit(X_train, y_train)</a:t>
            </a:r>
          </a:p>
          <a:p>
            <a:pPr algn="ctr">
              <a:lnSpc>
                <a:spcPts val="3600"/>
              </a:lnSpc>
              <a:spcBef>
                <a:spcPct val="0"/>
              </a:spcBef>
            </a:pPr>
          </a:p>
        </p:txBody>
      </p:sp>
      <p:sp>
        <p:nvSpPr>
          <p:cNvPr name="TextBox 19" id="19"/>
          <p:cNvSpPr txBox="true"/>
          <p:nvPr/>
        </p:nvSpPr>
        <p:spPr>
          <a:xfrm rot="0">
            <a:off x="5293423" y="8029575"/>
            <a:ext cx="7210901" cy="1895475"/>
          </a:xfrm>
          <a:prstGeom prst="rect">
            <a:avLst/>
          </a:prstGeom>
        </p:spPr>
        <p:txBody>
          <a:bodyPr anchor="t" rtlCol="false" tIns="0" lIns="0" bIns="0" rIns="0">
            <a:spAutoFit/>
          </a:bodyPr>
          <a:lstStyle/>
          <a:p>
            <a:pPr algn="ctr">
              <a:lnSpc>
                <a:spcPts val="3600"/>
              </a:lnSpc>
            </a:pPr>
            <a:r>
              <a:rPr lang="en-US" sz="3000" b="true">
                <a:solidFill>
                  <a:srgbClr val="213163"/>
                </a:solidFill>
                <a:latin typeface="Arial Bold"/>
                <a:ea typeface="Arial Bold"/>
                <a:cs typeface="Arial Bold"/>
                <a:sym typeface="Arial Bold"/>
              </a:rPr>
              <a:t>y_pred = model.predict(X_test)</a:t>
            </a:r>
          </a:p>
          <a:p>
            <a:pPr algn="ctr">
              <a:lnSpc>
                <a:spcPts val="3600"/>
              </a:lnSpc>
              <a:spcBef>
                <a:spcPct val="0"/>
              </a:spcBef>
            </a:pPr>
            <a:r>
              <a:rPr lang="en-US" b="true" sz="3000">
                <a:solidFill>
                  <a:srgbClr val="213163"/>
                </a:solidFill>
                <a:latin typeface="Arial Bold"/>
                <a:ea typeface="Arial Bold"/>
                <a:cs typeface="Arial Bold"/>
                <a:sym typeface="Arial Bold"/>
              </a:rPr>
              <a:t>f</a:t>
            </a:r>
            <a:r>
              <a:rPr lang="en-US" b="true" sz="3000">
                <a:solidFill>
                  <a:srgbClr val="213163"/>
                </a:solidFill>
                <a:latin typeface="Arial Bold"/>
                <a:ea typeface="Arial Bold"/>
                <a:cs typeface="Arial Bold"/>
                <a:sym typeface="Arial Bold"/>
              </a:rPr>
              <a:t>or i, pollutant in enumerate(pollutants):</a:t>
            </a:r>
          </a:p>
          <a:p>
            <a:pPr algn="ctr">
              <a:lnSpc>
                <a:spcPts val="3600"/>
              </a:lnSpc>
              <a:spcBef>
                <a:spcPct val="0"/>
              </a:spcBef>
            </a:pPr>
            <a:r>
              <a:rPr lang="en-US" b="true" sz="3000">
                <a:solidFill>
                  <a:srgbClr val="213163"/>
                </a:solidFill>
                <a:latin typeface="Arial Bold"/>
                <a:ea typeface="Arial Bold"/>
                <a:cs typeface="Arial Bold"/>
                <a:sym typeface="Arial Bold"/>
              </a:rPr>
              <a:t>    print(f'{pollutant}: MSE = ..., R2 = ...')</a:t>
            </a:r>
          </a:p>
          <a:p>
            <a:pPr algn="ctr">
              <a:lnSpc>
                <a:spcPts val="360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5109032" y="117003"/>
            <a:ext cx="2700338" cy="863271"/>
            <a:chOff x="0" y="0"/>
            <a:chExt cx="3600450" cy="1151028"/>
          </a:xfrm>
        </p:grpSpPr>
        <p:sp>
          <p:nvSpPr>
            <p:cNvPr name="Freeform 3" id="3" descr="A close up of a sign  Description automatically generated"/>
            <p:cNvSpPr/>
            <p:nvPr/>
          </p:nvSpPr>
          <p:spPr>
            <a:xfrm flipH="false" flipV="false" rot="0">
              <a:off x="0" y="0"/>
              <a:ext cx="3600450" cy="1151001"/>
            </a:xfrm>
            <a:custGeom>
              <a:avLst/>
              <a:gdLst/>
              <a:ahLst/>
              <a:cxnLst/>
              <a:rect r="r" b="b" t="t" l="l"/>
              <a:pathLst>
                <a:path h="1151001" w="3600450">
                  <a:moveTo>
                    <a:pt x="0" y="0"/>
                  </a:moveTo>
                  <a:lnTo>
                    <a:pt x="3600450" y="0"/>
                  </a:lnTo>
                  <a:lnTo>
                    <a:pt x="3600450" y="1151001"/>
                  </a:lnTo>
                  <a:lnTo>
                    <a:pt x="0" y="1151001"/>
                  </a:lnTo>
                  <a:lnTo>
                    <a:pt x="0" y="0"/>
                  </a:lnTo>
                  <a:close/>
                </a:path>
              </a:pathLst>
            </a:custGeom>
            <a:blipFill>
              <a:blip r:embed="rId2"/>
              <a:stretch>
                <a:fillRect l="0" t="0" r="0" b="-4570"/>
              </a:stretch>
            </a:blipFill>
          </p:spPr>
        </p:sp>
      </p:grpSp>
      <p:grpSp>
        <p:nvGrpSpPr>
          <p:cNvPr name="Group 4" id="4"/>
          <p:cNvGrpSpPr/>
          <p:nvPr/>
        </p:nvGrpSpPr>
        <p:grpSpPr>
          <a:xfrm rot="0">
            <a:off x="-19048" y="-19050"/>
            <a:ext cx="14782800" cy="1114545"/>
            <a:chOff x="0" y="0"/>
            <a:chExt cx="19710400" cy="1486060"/>
          </a:xfrm>
        </p:grpSpPr>
        <p:sp>
          <p:nvSpPr>
            <p:cNvPr name="Freeform 5" id="5"/>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6" id="6"/>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7" id="7"/>
          <p:cNvGrpSpPr/>
          <p:nvPr/>
        </p:nvGrpSpPr>
        <p:grpSpPr>
          <a:xfrm rot="0">
            <a:off x="14833450" y="-628"/>
            <a:ext cx="168424" cy="1098536"/>
            <a:chOff x="0" y="0"/>
            <a:chExt cx="224566" cy="1464714"/>
          </a:xfrm>
        </p:grpSpPr>
        <p:sp>
          <p:nvSpPr>
            <p:cNvPr name="Freeform 8" id="8"/>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grpSp>
        <p:nvGrpSpPr>
          <p:cNvPr name="Group 9" id="9"/>
          <p:cNvGrpSpPr>
            <a:grpSpLocks noChangeAspect="true"/>
          </p:cNvGrpSpPr>
          <p:nvPr/>
        </p:nvGrpSpPr>
        <p:grpSpPr>
          <a:xfrm rot="0">
            <a:off x="0" y="-19050"/>
            <a:ext cx="14758988" cy="1085852"/>
            <a:chOff x="0" y="0"/>
            <a:chExt cx="19678650" cy="1447802"/>
          </a:xfrm>
        </p:grpSpPr>
        <p:sp>
          <p:nvSpPr>
            <p:cNvPr name="Freeform 10" id="10" descr="A blue and white background  Description automatically generated with medium confidence"/>
            <p:cNvSpPr/>
            <p:nvPr/>
          </p:nvSpPr>
          <p:spPr>
            <a:xfrm flipH="false" flipV="false" rot="0">
              <a:off x="0" y="0"/>
              <a:ext cx="19678650" cy="1447800"/>
            </a:xfrm>
            <a:custGeom>
              <a:avLst/>
              <a:gdLst/>
              <a:ahLst/>
              <a:cxnLst/>
              <a:rect r="r" b="b" t="t" l="l"/>
              <a:pathLst>
                <a:path h="1447800" w="19678650">
                  <a:moveTo>
                    <a:pt x="0" y="0"/>
                  </a:moveTo>
                  <a:lnTo>
                    <a:pt x="19678650" y="0"/>
                  </a:lnTo>
                  <a:lnTo>
                    <a:pt x="19678650" y="1447800"/>
                  </a:lnTo>
                  <a:lnTo>
                    <a:pt x="0" y="1447800"/>
                  </a:lnTo>
                  <a:lnTo>
                    <a:pt x="0" y="0"/>
                  </a:lnTo>
                  <a:close/>
                </a:path>
              </a:pathLst>
            </a:custGeom>
            <a:blipFill>
              <a:blip r:embed="rId3">
                <a:alphaModFix amt="16000"/>
              </a:blip>
              <a:stretch>
                <a:fillRect l="0" t="-213488" r="-1645" b="-549998"/>
              </a:stretch>
            </a:blipFill>
          </p:spPr>
        </p:sp>
      </p:grpSp>
      <p:grpSp>
        <p:nvGrpSpPr>
          <p:cNvPr name="Group 11" id="11"/>
          <p:cNvGrpSpPr/>
          <p:nvPr/>
        </p:nvGrpSpPr>
        <p:grpSpPr>
          <a:xfrm rot="0">
            <a:off x="17887950" y="-628"/>
            <a:ext cx="400050" cy="1098536"/>
            <a:chOff x="0" y="0"/>
            <a:chExt cx="533400" cy="1464714"/>
          </a:xfrm>
        </p:grpSpPr>
        <p:sp>
          <p:nvSpPr>
            <p:cNvPr name="Freeform 12" id="12"/>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TextBox 13" id="13"/>
          <p:cNvSpPr txBox="true"/>
          <p:nvPr/>
        </p:nvSpPr>
        <p:spPr>
          <a:xfrm rot="0">
            <a:off x="474096" y="1560663"/>
            <a:ext cx="8971059" cy="575400"/>
          </a:xfrm>
          <a:prstGeom prst="rect">
            <a:avLst/>
          </a:prstGeom>
        </p:spPr>
        <p:txBody>
          <a:bodyPr anchor="t" rtlCol="false" tIns="0" lIns="0" bIns="0" rIns="0">
            <a:spAutoFit/>
          </a:bodyPr>
          <a:lstStyle/>
          <a:p>
            <a:pPr algn="l">
              <a:lnSpc>
                <a:spcPts val="3600"/>
              </a:lnSpc>
            </a:pPr>
            <a:r>
              <a:rPr lang="en-US" sz="3000" b="true">
                <a:solidFill>
                  <a:srgbClr val="213163"/>
                </a:solidFill>
                <a:latin typeface="Arial Bold"/>
                <a:ea typeface="Arial Bold"/>
                <a:cs typeface="Arial Bold"/>
                <a:sym typeface="Arial Bold"/>
              </a:rPr>
              <a:t>Solution:  </a:t>
            </a:r>
          </a:p>
        </p:txBody>
      </p:sp>
      <p:sp>
        <p:nvSpPr>
          <p:cNvPr name="TextBox 14" id="14"/>
          <p:cNvSpPr txBox="true"/>
          <p:nvPr/>
        </p:nvSpPr>
        <p:spPr>
          <a:xfrm rot="0">
            <a:off x="3660457" y="3436672"/>
            <a:ext cx="10967085" cy="23526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stati</a:t>
            </a:r>
            <a:r>
              <a:rPr lang="en-US" b="true" sz="3000">
                <a:solidFill>
                  <a:srgbClr val="213163"/>
                </a:solidFill>
                <a:latin typeface="Arial Bold"/>
                <a:ea typeface="Arial Bold"/>
                <a:cs typeface="Arial Bold"/>
                <a:sym typeface="Arial Bold"/>
              </a:rPr>
              <a:t>on_id = int(input("Enter the station id for prediction: "))</a:t>
            </a:r>
          </a:p>
          <a:p>
            <a:pPr algn="ctr">
              <a:lnSpc>
                <a:spcPts val="3600"/>
              </a:lnSpc>
              <a:spcBef>
                <a:spcPct val="0"/>
              </a:spcBef>
            </a:pPr>
            <a:r>
              <a:rPr lang="en-US" b="true" sz="3000">
                <a:solidFill>
                  <a:srgbClr val="213163"/>
                </a:solidFill>
                <a:latin typeface="Arial Bold"/>
                <a:ea typeface="Arial Bold"/>
                <a:cs typeface="Arial Bold"/>
                <a:sym typeface="Arial Bold"/>
              </a:rPr>
              <a:t>year_ = int(input("Enter the year for prediction: "))</a:t>
            </a:r>
          </a:p>
          <a:p>
            <a:pPr algn="ctr">
              <a:lnSpc>
                <a:spcPts val="3600"/>
              </a:lnSpc>
              <a:spcBef>
                <a:spcPct val="0"/>
              </a:spcBef>
            </a:pPr>
            <a:r>
              <a:rPr lang="en-US" b="true" sz="3000">
                <a:solidFill>
                  <a:srgbClr val="213163"/>
                </a:solidFill>
                <a:latin typeface="Arial Bold"/>
                <a:ea typeface="Arial Bold"/>
                <a:cs typeface="Arial Bold"/>
                <a:sym typeface="Arial Bold"/>
              </a:rPr>
              <a:t>future_data = pd.DataFrame({'id': [station_id], 'year': [year_]})</a:t>
            </a:r>
          </a:p>
          <a:p>
            <a:pPr algn="ctr">
              <a:lnSpc>
                <a:spcPts val="3600"/>
              </a:lnSpc>
              <a:spcBef>
                <a:spcPct val="0"/>
              </a:spcBef>
            </a:pPr>
            <a:r>
              <a:rPr lang="en-US" b="true" sz="3000">
                <a:solidFill>
                  <a:srgbClr val="213163"/>
                </a:solidFill>
                <a:latin typeface="Arial Bold"/>
                <a:ea typeface="Arial Bold"/>
                <a:cs typeface="Arial Bold"/>
                <a:sym typeface="Arial Bold"/>
              </a:rPr>
              <a:t>predicted_pollutants = model.predict(future_data)</a:t>
            </a:r>
          </a:p>
          <a:p>
            <a:pPr algn="ctr">
              <a:lnSpc>
                <a:spcPts val="3600"/>
              </a:lnSpc>
              <a:spcBef>
                <a:spcPct val="0"/>
              </a:spcBef>
            </a:pPr>
          </a:p>
        </p:txBody>
      </p:sp>
      <p:sp>
        <p:nvSpPr>
          <p:cNvPr name="TextBox 15" id="15"/>
          <p:cNvSpPr txBox="true"/>
          <p:nvPr/>
        </p:nvSpPr>
        <p:spPr>
          <a:xfrm rot="0">
            <a:off x="3988626" y="6167616"/>
            <a:ext cx="9692283" cy="981075"/>
          </a:xfrm>
          <a:prstGeom prst="rect">
            <a:avLst/>
          </a:prstGeom>
        </p:spPr>
        <p:txBody>
          <a:bodyPr anchor="t" rtlCol="false" tIns="0" lIns="0" bIns="0" rIns="0">
            <a:spAutoFit/>
          </a:bodyPr>
          <a:lstStyle/>
          <a:p>
            <a:pPr algn="ctr">
              <a:lnSpc>
                <a:spcPts val="3600"/>
              </a:lnSpc>
              <a:spcBef>
                <a:spcPct val="0"/>
              </a:spcBef>
            </a:pPr>
            <a:r>
              <a:rPr lang="en-US" b="true" sz="3000">
                <a:solidFill>
                  <a:srgbClr val="213163"/>
                </a:solidFill>
                <a:latin typeface="Arial Bold"/>
                <a:ea typeface="Arial Bold"/>
                <a:cs typeface="Arial Bold"/>
                <a:sym typeface="Arial Bold"/>
              </a:rPr>
              <a:t>j</a:t>
            </a:r>
            <a:r>
              <a:rPr lang="en-US" b="true" sz="3000">
                <a:solidFill>
                  <a:srgbClr val="213163"/>
                </a:solidFill>
                <a:latin typeface="Arial Bold"/>
                <a:ea typeface="Arial Bold"/>
                <a:cs typeface="Arial Bold"/>
                <a:sym typeface="Arial Bold"/>
              </a:rPr>
              <a:t>oblib.dump(model, 'pollution_model.pkl')</a:t>
            </a:r>
          </a:p>
          <a:p>
            <a:pPr algn="ctr">
              <a:lnSpc>
                <a:spcPts val="3600"/>
              </a:lnSpc>
              <a:spcBef>
                <a:spcPct val="0"/>
              </a:spcBef>
            </a:pPr>
            <a:r>
              <a:rPr lang="en-US" b="true" sz="3000">
                <a:solidFill>
                  <a:srgbClr val="213163"/>
                </a:solidFill>
                <a:latin typeface="Arial Bold"/>
                <a:ea typeface="Arial Bold"/>
                <a:cs typeface="Arial Bold"/>
                <a:sym typeface="Arial Bold"/>
              </a:rPr>
              <a:t>joblib.dump(X.columns.tolist(), "model_columns.pkl")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DAGsBYYkqhk</dc:identifier>
  <dcterms:modified xsi:type="dcterms:W3CDTF">2011-08-01T06:04:30Z</dcterms:modified>
  <cp:revision>1</cp:revision>
  <dc:title>Week_3_Project_PPT_Template1.pptx</dc:title>
</cp:coreProperties>
</file>