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81" r:id="rId3"/>
    <p:sldId id="265" r:id="rId4"/>
    <p:sldId id="266"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p:cViewPr varScale="1">
        <p:scale>
          <a:sx n="84" d="100"/>
          <a:sy n="84" d="100"/>
        </p:scale>
        <p:origin x="138" y="8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6/26/2025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6/26/2025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6/26/2025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6/26/2025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6/26/2025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6/26/2025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6/26/2025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6/26/2025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6/26/2025</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6/26/2025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6/26/2025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6/26/2025</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352" y="3933056"/>
            <a:ext cx="10058400" cy="1711037"/>
          </a:xfrm>
        </p:spPr>
        <p:txBody>
          <a:bodyPr>
            <a:normAutofit fontScale="90000"/>
          </a:bodyPr>
          <a:lstStyle/>
          <a:p>
            <a:r>
              <a:rPr lang="en-US" b="1"/>
              <a:t>Decoding the Visual World: </a:t>
            </a:r>
            <a:r>
              <a:rPr lang="en-US"/>
              <a:t>Convolutional Neural Networks for Image Classification</a:t>
            </a:r>
            <a:endParaRP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768F-E656-33EE-68DE-2664A9946E7E}"/>
              </a:ext>
            </a:extLst>
          </p:cNvPr>
          <p:cNvSpPr txBox="1">
            <a:spLocks/>
          </p:cNvSpPr>
          <p:nvPr/>
        </p:nvSpPr>
        <p:spPr>
          <a:xfrm>
            <a:off x="733236" y="1052736"/>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Deployment Instructions </a:t>
            </a:r>
          </a:p>
          <a:p>
            <a:endParaRPr lang="en-IN" dirty="0"/>
          </a:p>
        </p:txBody>
      </p:sp>
      <p:sp>
        <p:nvSpPr>
          <p:cNvPr id="3" name="TextBox 2">
            <a:extLst>
              <a:ext uri="{FF2B5EF4-FFF2-40B4-BE49-F238E27FC236}">
                <a16:creationId xmlns:a16="http://schemas.microsoft.com/office/drawing/2014/main" id="{8386C9D9-2BE2-40C2-93A5-B545151D1686}"/>
              </a:ext>
            </a:extLst>
          </p:cNvPr>
          <p:cNvSpPr txBox="1"/>
          <p:nvPr/>
        </p:nvSpPr>
        <p:spPr>
          <a:xfrm>
            <a:off x="767408" y="1988840"/>
            <a:ext cx="10657183" cy="3416320"/>
          </a:xfrm>
          <a:prstGeom prst="rect">
            <a:avLst/>
          </a:prstGeom>
          <a:noFill/>
        </p:spPr>
        <p:txBody>
          <a:bodyPr wrap="square" rtlCol="0">
            <a:spAutoFit/>
          </a:bodyPr>
          <a:lstStyle/>
          <a:p>
            <a:r>
              <a:rPr lang="en-US"/>
              <a:t>After the model is trained and optimized, the next step is to deploy it for use in real-world applications. This involves integrating the model into a larger system, such as a web application or mobile app, and providing an interface for users to interact with the model.</a:t>
            </a:r>
          </a:p>
          <a:p>
            <a:endParaRPr lang="en-US"/>
          </a:p>
          <a:p>
            <a:r>
              <a:rPr lang="en-US"/>
              <a:t>There are several considerations when deploying a CNN for image classification, such as the hardware requirements, the latency of the system, and the security of the model. </a:t>
            </a:r>
          </a:p>
          <a:p>
            <a:endParaRPr lang="en-US"/>
          </a:p>
          <a:p>
            <a:r>
              <a:rPr lang="en-US"/>
              <a:t>It's important to ensure that the system can handle the computational demands of the model and provide fast responses to user requests. </a:t>
            </a:r>
          </a:p>
          <a:p>
            <a:endParaRPr lang="en-US"/>
          </a:p>
          <a:p>
            <a:r>
              <a:rPr lang="en-US"/>
              <a:t>Additionally, measures must be taken to protect the model from attacks, such as adversarial examples or data poisoning.</a:t>
            </a:r>
            <a:endParaRPr lang="en-IN"/>
          </a:p>
        </p:txBody>
      </p:sp>
    </p:spTree>
    <p:extLst>
      <p:ext uri="{BB962C8B-B14F-4D97-AF65-F5344CB8AC3E}">
        <p14:creationId xmlns:p14="http://schemas.microsoft.com/office/powerpoint/2010/main" val="366118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0CC2459-1893-8D0C-0D50-E75FAA38D0DD}"/>
              </a:ext>
            </a:extLst>
          </p:cNvPr>
          <p:cNvSpPr txBox="1">
            <a:spLocks/>
          </p:cNvSpPr>
          <p:nvPr/>
        </p:nvSpPr>
        <p:spPr>
          <a:xfrm>
            <a:off x="733236" y="1052736"/>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 </a:t>
            </a:r>
          </a:p>
          <a:p>
            <a:endParaRPr lang="en-IN" dirty="0"/>
          </a:p>
        </p:txBody>
      </p:sp>
      <p:sp>
        <p:nvSpPr>
          <p:cNvPr id="11" name="Title 1">
            <a:extLst>
              <a:ext uri="{FF2B5EF4-FFF2-40B4-BE49-F238E27FC236}">
                <a16:creationId xmlns:a16="http://schemas.microsoft.com/office/drawing/2014/main" id="{F3960634-E9DC-3AC7-E52E-406D57CAB7EF}"/>
              </a:ext>
            </a:extLst>
          </p:cNvPr>
          <p:cNvSpPr txBox="1">
            <a:spLocks/>
          </p:cNvSpPr>
          <p:nvPr/>
        </p:nvSpPr>
        <p:spPr>
          <a:xfrm>
            <a:off x="1271464" y="1205880"/>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Objective</a:t>
            </a:r>
          </a:p>
          <a:p>
            <a:endParaRPr lang="en-IN" dirty="0"/>
          </a:p>
        </p:txBody>
      </p:sp>
      <p:sp>
        <p:nvSpPr>
          <p:cNvPr id="12" name="TextBox 11">
            <a:extLst>
              <a:ext uri="{FF2B5EF4-FFF2-40B4-BE49-F238E27FC236}">
                <a16:creationId xmlns:a16="http://schemas.microsoft.com/office/drawing/2014/main" id="{BA36C453-A9A6-3977-7D66-85444C7BB957}"/>
              </a:ext>
            </a:extLst>
          </p:cNvPr>
          <p:cNvSpPr txBox="1"/>
          <p:nvPr/>
        </p:nvSpPr>
        <p:spPr>
          <a:xfrm>
            <a:off x="1260253" y="2060848"/>
            <a:ext cx="9505056" cy="2585323"/>
          </a:xfrm>
          <a:prstGeom prst="rect">
            <a:avLst/>
          </a:prstGeom>
          <a:noFill/>
        </p:spPr>
        <p:txBody>
          <a:bodyPr wrap="square" rtlCol="0">
            <a:spAutoFit/>
          </a:bodyPr>
          <a:lstStyle/>
          <a:p>
            <a:r>
              <a:rPr lang="en-US"/>
              <a:t>“The objective of this presentation is to provide a comprehensive overview of image classification using CNNs. We will explore the basics of CNNs and their applications in various fields, such as medicine, security, and entertainment. </a:t>
            </a:r>
          </a:p>
          <a:p>
            <a:endParaRPr lang="en-US"/>
          </a:p>
          <a:p>
            <a:r>
              <a:rPr lang="en-US"/>
              <a:t>Additionally, we will discuss the challenges associated with image classification using CNNs and offer some solutions to overcome them.Through this presentation, we aim to educate our audience on the importance of image classification and how it can be achieved using CNNs. We hope to inspire our audience to explore this exciting field further and contribute to its development.”</a:t>
            </a:r>
            <a:endParaRPr lang="en-IN"/>
          </a:p>
        </p:txBody>
      </p:sp>
    </p:spTree>
    <p:extLst>
      <p:ext uri="{BB962C8B-B14F-4D97-AF65-F5344CB8AC3E}">
        <p14:creationId xmlns:p14="http://schemas.microsoft.com/office/powerpoint/2010/main" val="3232560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405021-4635-F75B-AA92-60CB42DAF680}"/>
              </a:ext>
            </a:extLst>
          </p:cNvPr>
          <p:cNvSpPr txBox="1">
            <a:spLocks/>
          </p:cNvSpPr>
          <p:nvPr/>
        </p:nvSpPr>
        <p:spPr>
          <a:xfrm>
            <a:off x="263352" y="267575"/>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Methodology</a:t>
            </a:r>
          </a:p>
          <a:p>
            <a:endParaRPr lang="en-IN" dirty="0"/>
          </a:p>
        </p:txBody>
      </p:sp>
      <p:sp>
        <p:nvSpPr>
          <p:cNvPr id="6" name="TextBox 5">
            <a:extLst>
              <a:ext uri="{FF2B5EF4-FFF2-40B4-BE49-F238E27FC236}">
                <a16:creationId xmlns:a16="http://schemas.microsoft.com/office/drawing/2014/main" id="{3C89F0C6-EA0E-D0EC-85E4-10D9AB9F862D}"/>
              </a:ext>
            </a:extLst>
          </p:cNvPr>
          <p:cNvSpPr txBox="1"/>
          <p:nvPr/>
        </p:nvSpPr>
        <p:spPr>
          <a:xfrm>
            <a:off x="263352" y="919108"/>
            <a:ext cx="9001000" cy="2031325"/>
          </a:xfrm>
          <a:prstGeom prst="rect">
            <a:avLst/>
          </a:prstGeom>
          <a:noFill/>
        </p:spPr>
        <p:txBody>
          <a:bodyPr wrap="square" rtlCol="0">
            <a:spAutoFit/>
          </a:bodyPr>
          <a:lstStyle/>
          <a:p>
            <a:r>
              <a:rPr lang="en-US"/>
              <a:t>The methodology for training a CNN involves several key steps. They are:</a:t>
            </a:r>
          </a:p>
          <a:p>
            <a:endParaRPr lang="en-US"/>
          </a:p>
          <a:p>
            <a:endParaRPr lang="en-US"/>
          </a:p>
          <a:p>
            <a:endParaRPr lang="en-US"/>
          </a:p>
          <a:p>
            <a:endParaRPr lang="en-US"/>
          </a:p>
          <a:p>
            <a:endParaRPr lang="en-US"/>
          </a:p>
          <a:p>
            <a:endParaRPr lang="en-US"/>
          </a:p>
        </p:txBody>
      </p:sp>
      <p:pic>
        <p:nvPicPr>
          <p:cNvPr id="8" name="Picture 7">
            <a:extLst>
              <a:ext uri="{FF2B5EF4-FFF2-40B4-BE49-F238E27FC236}">
                <a16:creationId xmlns:a16="http://schemas.microsoft.com/office/drawing/2014/main" id="{8C5CD405-B214-1547-0830-9FC48EBF6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484784"/>
            <a:ext cx="3029962" cy="4718325"/>
          </a:xfrm>
          <a:prstGeom prst="rect">
            <a:avLst/>
          </a:prstGeom>
        </p:spPr>
      </p:pic>
      <p:sp>
        <p:nvSpPr>
          <p:cNvPr id="9" name="TextBox 8">
            <a:extLst>
              <a:ext uri="{FF2B5EF4-FFF2-40B4-BE49-F238E27FC236}">
                <a16:creationId xmlns:a16="http://schemas.microsoft.com/office/drawing/2014/main" id="{E841F420-4458-5AE8-6C37-ABC30AAD248D}"/>
              </a:ext>
            </a:extLst>
          </p:cNvPr>
          <p:cNvSpPr txBox="1"/>
          <p:nvPr/>
        </p:nvSpPr>
        <p:spPr>
          <a:xfrm>
            <a:off x="3647728" y="1368411"/>
            <a:ext cx="7704856" cy="5078313"/>
          </a:xfrm>
          <a:prstGeom prst="rect">
            <a:avLst/>
          </a:prstGeom>
          <a:noFill/>
        </p:spPr>
        <p:txBody>
          <a:bodyPr wrap="square" rtlCol="0">
            <a:spAutoFit/>
          </a:bodyPr>
          <a:lstStyle/>
          <a:p>
            <a:r>
              <a:rPr lang="en-US"/>
              <a:t> First, the dataset must be carefully selected and preprocessed to ensure that it contains enough relevant examples for the network to learn from. </a:t>
            </a:r>
          </a:p>
          <a:p>
            <a:endParaRPr lang="en-US"/>
          </a:p>
          <a:p>
            <a:r>
              <a:rPr lang="en-US"/>
              <a:t>Next, an appropriate model architecture must be chosen, taking into account factors such as the complexity of the problem and the available computing resources. </a:t>
            </a:r>
          </a:p>
          <a:p>
            <a:endParaRPr lang="en-US"/>
          </a:p>
          <a:p>
            <a:r>
              <a:rPr lang="en-US"/>
              <a:t>Once the model is designed, it must be trained using optimization techniques such as stochastic gradient descent, which adjust the model's parameters to minimize the error between predicted and actual outputs.</a:t>
            </a:r>
          </a:p>
          <a:p>
            <a:endParaRPr lang="en-US"/>
          </a:p>
          <a:p>
            <a:r>
              <a:rPr lang="en-US"/>
              <a:t> Finally, the trained model can be evaluated on a separate test set to assess its performance.It's worth noting that the methodology for training a CNN is not a one-size-fits-all approach. Different datasets and problems may require different preprocessing steps or model architectures, and there are many optimization techniques to choose from. It's important to carefully consider these choices and experiment with different approaches to find the best solution for a given problem.</a:t>
            </a:r>
            <a:endParaRPr lang="en-IN"/>
          </a:p>
        </p:txBody>
      </p:sp>
    </p:spTree>
    <p:extLst>
      <p:ext uri="{BB962C8B-B14F-4D97-AF65-F5344CB8AC3E}">
        <p14:creationId xmlns:p14="http://schemas.microsoft.com/office/powerpoint/2010/main" val="6786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AE8DF15-0C7D-D32A-D49B-E7B5FC05B4B8}"/>
              </a:ext>
            </a:extLst>
          </p:cNvPr>
          <p:cNvSpPr txBox="1">
            <a:spLocks/>
          </p:cNvSpPr>
          <p:nvPr/>
        </p:nvSpPr>
        <p:spPr>
          <a:xfrm>
            <a:off x="1243179" y="1124744"/>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Outcomes </a:t>
            </a:r>
          </a:p>
          <a:p>
            <a:endParaRPr lang="en-IN" sz="3600"/>
          </a:p>
          <a:p>
            <a:endParaRPr lang="en-IN" dirty="0"/>
          </a:p>
        </p:txBody>
      </p:sp>
      <p:sp>
        <p:nvSpPr>
          <p:cNvPr id="7" name="TextBox 6">
            <a:extLst>
              <a:ext uri="{FF2B5EF4-FFF2-40B4-BE49-F238E27FC236}">
                <a16:creationId xmlns:a16="http://schemas.microsoft.com/office/drawing/2014/main" id="{4CCED945-3BCA-4AF5-4513-F4B7DC42EAB0}"/>
              </a:ext>
            </a:extLst>
          </p:cNvPr>
          <p:cNvSpPr txBox="1"/>
          <p:nvPr/>
        </p:nvSpPr>
        <p:spPr>
          <a:xfrm>
            <a:off x="1264572" y="1859339"/>
            <a:ext cx="8575843" cy="3139321"/>
          </a:xfrm>
          <a:prstGeom prst="rect">
            <a:avLst/>
          </a:prstGeom>
          <a:noFill/>
        </p:spPr>
        <p:txBody>
          <a:bodyPr wrap="square" rtlCol="0">
            <a:spAutoFit/>
          </a:bodyPr>
          <a:lstStyle/>
          <a:p>
            <a:r>
              <a:rPr lang="en-US"/>
              <a:t>The outcomes of using CNNs for image classification can be quite impressive.</a:t>
            </a:r>
          </a:p>
          <a:p>
            <a:endParaRPr lang="en-US"/>
          </a:p>
          <a:p>
            <a:r>
              <a:rPr lang="en-US"/>
              <a:t>With proper data preparation and model design, CNNs can achieve high accuracy rates in identifying objects and patterns in images.In fields such as medicine and security, the ability to accurately classify images can have life-saving implications.</a:t>
            </a:r>
          </a:p>
          <a:p>
            <a:endParaRPr lang="en-US"/>
          </a:p>
          <a:p>
            <a:r>
              <a:rPr lang="en-US"/>
              <a:t>In entertainment, image classification can be used to personalize user experiences and improve recommendation systems.</a:t>
            </a:r>
          </a:p>
          <a:p>
            <a:endParaRPr lang="en-US"/>
          </a:p>
          <a:p>
            <a:r>
              <a:rPr lang="en-US"/>
              <a:t> Overall, the outcomes of using CNNs for image classification are far-reaching and impactful.</a:t>
            </a:r>
            <a:endParaRPr lang="en-IN"/>
          </a:p>
        </p:txBody>
      </p:sp>
    </p:spTree>
    <p:extLst>
      <p:ext uri="{BB962C8B-B14F-4D97-AF65-F5344CB8AC3E}">
        <p14:creationId xmlns:p14="http://schemas.microsoft.com/office/powerpoint/2010/main" val="232335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B28197-8CCC-5446-DB0B-C4CD0378360D}"/>
              </a:ext>
            </a:extLst>
          </p:cNvPr>
          <p:cNvSpPr txBox="1">
            <a:spLocks/>
          </p:cNvSpPr>
          <p:nvPr/>
        </p:nvSpPr>
        <p:spPr>
          <a:xfrm>
            <a:off x="1243179" y="1124744"/>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 </a:t>
            </a:r>
          </a:p>
          <a:p>
            <a:endParaRPr lang="en-IN" sz="3600"/>
          </a:p>
          <a:p>
            <a:endParaRPr lang="en-IN" dirty="0"/>
          </a:p>
        </p:txBody>
      </p:sp>
      <p:sp>
        <p:nvSpPr>
          <p:cNvPr id="8" name="Title 1">
            <a:extLst>
              <a:ext uri="{FF2B5EF4-FFF2-40B4-BE49-F238E27FC236}">
                <a16:creationId xmlns:a16="http://schemas.microsoft.com/office/drawing/2014/main" id="{52FF476D-DBED-BCB1-6D8D-DAE2AAE89AC7}"/>
              </a:ext>
            </a:extLst>
          </p:cNvPr>
          <p:cNvSpPr txBox="1">
            <a:spLocks/>
          </p:cNvSpPr>
          <p:nvPr/>
        </p:nvSpPr>
        <p:spPr>
          <a:xfrm>
            <a:off x="1395579" y="1277144"/>
            <a:ext cx="9144000"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 </a:t>
            </a:r>
          </a:p>
          <a:p>
            <a:endParaRPr lang="en-IN" sz="3600"/>
          </a:p>
          <a:p>
            <a:endParaRPr lang="en-IN" dirty="0"/>
          </a:p>
        </p:txBody>
      </p:sp>
      <p:sp>
        <p:nvSpPr>
          <p:cNvPr id="9" name="Title 1">
            <a:extLst>
              <a:ext uri="{FF2B5EF4-FFF2-40B4-BE49-F238E27FC236}">
                <a16:creationId xmlns:a16="http://schemas.microsoft.com/office/drawing/2014/main" id="{4D6C1A35-5F91-45FB-F26E-0ED813354EB2}"/>
              </a:ext>
            </a:extLst>
          </p:cNvPr>
          <p:cNvSpPr txBox="1">
            <a:spLocks/>
          </p:cNvSpPr>
          <p:nvPr/>
        </p:nvSpPr>
        <p:spPr>
          <a:xfrm>
            <a:off x="720000" y="943783"/>
            <a:ext cx="10164645" cy="1143000"/>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Training a CNN for Image Classification </a:t>
            </a:r>
          </a:p>
          <a:p>
            <a:endParaRPr lang="en-IN" sz="3600"/>
          </a:p>
          <a:p>
            <a:endParaRPr lang="en-IN" dirty="0"/>
          </a:p>
        </p:txBody>
      </p:sp>
      <p:sp>
        <p:nvSpPr>
          <p:cNvPr id="10" name="TextBox 9">
            <a:extLst>
              <a:ext uri="{FF2B5EF4-FFF2-40B4-BE49-F238E27FC236}">
                <a16:creationId xmlns:a16="http://schemas.microsoft.com/office/drawing/2014/main" id="{F596DB2C-8178-6C4F-3225-729E6C15E658}"/>
              </a:ext>
            </a:extLst>
          </p:cNvPr>
          <p:cNvSpPr txBox="1"/>
          <p:nvPr/>
        </p:nvSpPr>
        <p:spPr>
          <a:xfrm>
            <a:off x="808226" y="1768434"/>
            <a:ext cx="9988195" cy="3693319"/>
          </a:xfrm>
          <a:prstGeom prst="rect">
            <a:avLst/>
          </a:prstGeom>
          <a:noFill/>
        </p:spPr>
        <p:txBody>
          <a:bodyPr wrap="square" rtlCol="0">
            <a:spAutoFit/>
          </a:bodyPr>
          <a:lstStyle/>
          <a:p>
            <a:r>
              <a:rPr lang="en-US"/>
              <a:t>Training a convolutional neural network (CNN) for image classification involves several steps, starting with data preparation. </a:t>
            </a:r>
          </a:p>
          <a:p>
            <a:endParaRPr lang="en-US"/>
          </a:p>
          <a:p>
            <a:r>
              <a:rPr lang="en-US"/>
              <a:t>This includes collecting and labeling images, splitting them into training and validation sets, and augmenting the data to increase its diversity and prevent overfitting.</a:t>
            </a:r>
          </a:p>
          <a:p>
            <a:endParaRPr lang="en-US"/>
          </a:p>
          <a:p>
            <a:r>
              <a:rPr lang="en-US"/>
              <a:t>Next, the model architecture is designed, which involves deciding on the number of layers, filters, and other hyperparameters. Optimization techniques such as dropout, batch normalization, and learning rate scheduling are also applied to improve the model's performance.</a:t>
            </a:r>
          </a:p>
          <a:p>
            <a:endParaRPr lang="en-US"/>
          </a:p>
          <a:p>
            <a:r>
              <a:rPr lang="en-US"/>
              <a:t>Finally, the model is trained using backpropagation and gradient descent, during which the weights of the neurons are adjusted to minimize the loss function. The training process can take several hours or even days depending on the size of the dataset and complexity of the model.</a:t>
            </a:r>
            <a:endParaRPr lang="en-IN"/>
          </a:p>
        </p:txBody>
      </p:sp>
    </p:spTree>
    <p:extLst>
      <p:ext uri="{BB962C8B-B14F-4D97-AF65-F5344CB8AC3E}">
        <p14:creationId xmlns:p14="http://schemas.microsoft.com/office/powerpoint/2010/main" val="112391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F1262E-5F44-479D-6124-CC9BC01248AC}"/>
              </a:ext>
            </a:extLst>
          </p:cNvPr>
          <p:cNvSpPr txBox="1">
            <a:spLocks/>
          </p:cNvSpPr>
          <p:nvPr/>
        </p:nvSpPr>
        <p:spPr>
          <a:xfrm>
            <a:off x="734656" y="760201"/>
            <a:ext cx="9408448" cy="1045057"/>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Challenges in Image Classification </a:t>
            </a:r>
          </a:p>
          <a:p>
            <a:endParaRPr lang="en-IN" sz="3600"/>
          </a:p>
          <a:p>
            <a:endParaRPr lang="en-IN" dirty="0"/>
          </a:p>
        </p:txBody>
      </p:sp>
      <p:sp>
        <p:nvSpPr>
          <p:cNvPr id="6" name="TextBox 5">
            <a:extLst>
              <a:ext uri="{FF2B5EF4-FFF2-40B4-BE49-F238E27FC236}">
                <a16:creationId xmlns:a16="http://schemas.microsoft.com/office/drawing/2014/main" id="{3E4E9332-A66F-8201-C9AA-741BD02BC146}"/>
              </a:ext>
            </a:extLst>
          </p:cNvPr>
          <p:cNvSpPr txBox="1"/>
          <p:nvPr/>
        </p:nvSpPr>
        <p:spPr>
          <a:xfrm>
            <a:off x="767408" y="1573484"/>
            <a:ext cx="10297144" cy="4524315"/>
          </a:xfrm>
          <a:prstGeom prst="rect">
            <a:avLst/>
          </a:prstGeom>
          <a:noFill/>
        </p:spPr>
        <p:txBody>
          <a:bodyPr wrap="square" rtlCol="0">
            <a:spAutoFit/>
          </a:bodyPr>
          <a:lstStyle/>
          <a:p>
            <a:r>
              <a:rPr lang="en-US"/>
              <a:t>One of the biggest challenges in image classification using CNNs is overfitting, which occurs when the model becomes too complex and starts to memorize the training data instead of learning from it. This can lead to poor generalization performance on new, unseen data. </a:t>
            </a:r>
          </a:p>
          <a:p>
            <a:endParaRPr lang="en-US"/>
          </a:p>
          <a:p>
            <a:r>
              <a:rPr lang="en-US"/>
              <a:t>To combat overfitting, regularization techniques such as dropout and weight decay can be used. Another solution is to use data augmentation to artificially increase the size of the training dataset.</a:t>
            </a:r>
          </a:p>
          <a:p>
            <a:endParaRPr lang="en-US"/>
          </a:p>
          <a:p>
            <a:r>
              <a:rPr lang="en-US"/>
              <a:t>Another challenge is bias, which can occur when the training data is not representative of the population being classified. This can lead to inaccurate predictions for certain groups or individuals. To address bias, it's important to ensure that the training data is diverse and balanced, and to evaluate the model's performance on different subgroups of the population.</a:t>
            </a:r>
          </a:p>
          <a:p>
            <a:endParaRPr lang="en-US"/>
          </a:p>
          <a:p>
            <a:r>
              <a:rPr lang="en-US"/>
              <a:t>Finally, interpretability is a challenge in image classification using CNNs, as the models can be seen as black boxes that are difficult to understand and explain. To improve interpretability, techniques such as visualization of feature maps and saliency maps can be used to understand what parts of the image the model is focusing on.</a:t>
            </a:r>
            <a:endParaRPr lang="en-IN"/>
          </a:p>
        </p:txBody>
      </p:sp>
    </p:spTree>
    <p:extLst>
      <p:ext uri="{BB962C8B-B14F-4D97-AF65-F5344CB8AC3E}">
        <p14:creationId xmlns:p14="http://schemas.microsoft.com/office/powerpoint/2010/main" val="3570594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11A53D-DED6-CAB3-0199-1F9B228CD822}"/>
              </a:ext>
            </a:extLst>
          </p:cNvPr>
          <p:cNvSpPr txBox="1">
            <a:spLocks/>
          </p:cNvSpPr>
          <p:nvPr/>
        </p:nvSpPr>
        <p:spPr>
          <a:xfrm>
            <a:off x="1368072" y="1124744"/>
            <a:ext cx="9408448" cy="1045057"/>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IN" sz="3600"/>
              <a:t>Conclusion </a:t>
            </a:r>
          </a:p>
          <a:p>
            <a:endParaRPr lang="en-IN" sz="3600"/>
          </a:p>
          <a:p>
            <a:endParaRPr lang="en-IN" dirty="0"/>
          </a:p>
        </p:txBody>
      </p:sp>
      <p:sp>
        <p:nvSpPr>
          <p:cNvPr id="6" name="TextBox 5">
            <a:extLst>
              <a:ext uri="{FF2B5EF4-FFF2-40B4-BE49-F238E27FC236}">
                <a16:creationId xmlns:a16="http://schemas.microsoft.com/office/drawing/2014/main" id="{455983F5-2BF7-D285-C776-272148245A3D}"/>
              </a:ext>
            </a:extLst>
          </p:cNvPr>
          <p:cNvSpPr txBox="1"/>
          <p:nvPr/>
        </p:nvSpPr>
        <p:spPr>
          <a:xfrm>
            <a:off x="1415480" y="1916832"/>
            <a:ext cx="8352928" cy="3693319"/>
          </a:xfrm>
          <a:prstGeom prst="rect">
            <a:avLst/>
          </a:prstGeom>
          <a:noFill/>
        </p:spPr>
        <p:txBody>
          <a:bodyPr wrap="square" rtlCol="0">
            <a:spAutoFit/>
          </a:bodyPr>
          <a:lstStyle/>
          <a:p>
            <a:r>
              <a:rPr lang="en-US"/>
              <a:t>In conclusion, we have learned about the importance of image classification using CNNs. We explored what CNNs are and how they work, as well as the challenges and solutions involved in training them for image classification.</a:t>
            </a:r>
          </a:p>
          <a:p>
            <a:endParaRPr lang="en-US"/>
          </a:p>
          <a:p>
            <a:r>
              <a:rPr lang="en-US"/>
              <a:t>We also discussed the various fields where image classification is crucial, such as medicine, security, and entertainment. With the rise of big data and the increasing need for automation, image classification using CNNs has become more important than ever before.</a:t>
            </a:r>
          </a:p>
          <a:p>
            <a:endParaRPr lang="en-US"/>
          </a:p>
          <a:p>
            <a:r>
              <a:rPr lang="en-US"/>
              <a:t>As we move forward, it's essential that we continue to advance our understanding of CNNs and improve their accuracy and interpretability. By doing so, we can unlock new possibilities and applications for image classification that can benefit society as a whole.</a:t>
            </a:r>
            <a:endParaRPr lang="en-IN"/>
          </a:p>
        </p:txBody>
      </p:sp>
    </p:spTree>
    <p:extLst>
      <p:ext uri="{BB962C8B-B14F-4D97-AF65-F5344CB8AC3E}">
        <p14:creationId xmlns:p14="http://schemas.microsoft.com/office/powerpoint/2010/main" val="4233072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8187B5-A561-7D34-FCBD-3D27E2D4F529}"/>
              </a:ext>
            </a:extLst>
          </p:cNvPr>
          <p:cNvSpPr/>
          <p:nvPr/>
        </p:nvSpPr>
        <p:spPr>
          <a:xfrm>
            <a:off x="2639616" y="2636912"/>
            <a:ext cx="6768752" cy="1323439"/>
          </a:xfrm>
          <a:prstGeom prst="rect">
            <a:avLst/>
          </a:prstGeom>
          <a:noFill/>
        </p:spPr>
        <p:txBody>
          <a:bodyPr wrap="square" lIns="91440" tIns="45720" rIns="91440" bIns="45720">
            <a:spAutoFit/>
          </a:bodyPr>
          <a:lstStyle/>
          <a:p>
            <a:pPr algn="ctr"/>
            <a:r>
              <a:rPr lang="en-US" sz="8000" b="0" cap="none" spc="0">
                <a:ln w="0"/>
                <a:gradFill>
                  <a:gsLst>
                    <a:gs pos="0">
                      <a:schemeClr val="accent5">
                        <a:lumMod val="50000"/>
                      </a:schemeClr>
                    </a:gs>
                    <a:gs pos="50000">
                      <a:schemeClr val="accent5"/>
                    </a:gs>
                    <a:gs pos="100000">
                      <a:schemeClr val="accent5">
                        <a:lumMod val="60000"/>
                        <a:lumOff val="40000"/>
                      </a:schemeClr>
                    </a:gs>
                  </a:gsLst>
                  <a:lin ang="5400000"/>
                </a:gradFill>
                <a:effectLst>
                  <a:outerShdw blurRad="50800" dist="774700" dir="21540000" sx="200000" sy="200000" algn="ctr" rotWithShape="0">
                    <a:srgbClr val="000000">
                      <a:alpha val="0"/>
                    </a:srgbClr>
                  </a:outerShdw>
                  <a:reflection blurRad="6350" stA="53000" endA="300" endPos="35500" dir="5400000" sy="-90000" algn="bl" rotWithShape="0"/>
                </a:effectLst>
              </a:rPr>
              <a:t>THANK YOU</a:t>
            </a:r>
          </a:p>
        </p:txBody>
      </p:sp>
    </p:spTree>
    <p:extLst>
      <p:ext uri="{BB962C8B-B14F-4D97-AF65-F5344CB8AC3E}">
        <p14:creationId xmlns:p14="http://schemas.microsoft.com/office/powerpoint/2010/main" val="271712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A301F-1457-6B91-E780-0ED9FA8590DE}"/>
              </a:ext>
            </a:extLst>
          </p:cNvPr>
          <p:cNvSpPr>
            <a:spLocks noGrp="1"/>
          </p:cNvSpPr>
          <p:nvPr>
            <p:ph idx="1"/>
          </p:nvPr>
        </p:nvSpPr>
        <p:spPr>
          <a:xfrm>
            <a:off x="911424" y="1295400"/>
            <a:ext cx="9144000" cy="4267200"/>
          </a:xfrm>
        </p:spPr>
        <p:txBody>
          <a:bodyPr/>
          <a:lstStyle/>
          <a:p>
            <a:r>
              <a:rPr lang="en-IN" dirty="0"/>
              <a:t>NAME </a:t>
            </a:r>
            <a:r>
              <a:rPr lang="en-IN"/>
              <a:t>: Y NARSIMHA</a:t>
            </a:r>
            <a:endParaRPr lang="en-IN" dirty="0"/>
          </a:p>
          <a:p>
            <a:r>
              <a:rPr lang="en-IN" dirty="0"/>
              <a:t>MAIL </a:t>
            </a:r>
            <a:r>
              <a:rPr lang="en-IN"/>
              <a:t>: narsimhayakasi@gmail.com</a:t>
            </a:r>
            <a:endParaRPr lang="en-IN" dirty="0"/>
          </a:p>
          <a:p>
            <a:r>
              <a:rPr lang="en-IN" dirty="0"/>
              <a:t>TOPIC : Image Classification Using CNN </a:t>
            </a:r>
          </a:p>
        </p:txBody>
      </p:sp>
    </p:spTree>
    <p:extLst>
      <p:ext uri="{BB962C8B-B14F-4D97-AF65-F5344CB8AC3E}">
        <p14:creationId xmlns:p14="http://schemas.microsoft.com/office/powerpoint/2010/main" val="223350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15480" y="-360122"/>
            <a:ext cx="9144000" cy="1143000"/>
          </a:xfrm>
        </p:spPr>
        <p:txBody>
          <a:bodyPr>
            <a:normAutofit/>
          </a:bodyPr>
          <a:lstStyle/>
          <a:p>
            <a:r>
              <a:rPr sz="2800"/>
              <a:t>Title and Content Layout with Lis</a:t>
            </a:r>
            <a:r>
              <a:rPr lang="en-US" sz="2800"/>
              <a:t>t</a:t>
            </a:r>
            <a:endParaRPr sz="2800"/>
          </a:p>
        </p:txBody>
      </p:sp>
      <p:sp>
        <p:nvSpPr>
          <p:cNvPr id="14" name="Content Placeholder 13"/>
          <p:cNvSpPr>
            <a:spLocks noGrp="1"/>
          </p:cNvSpPr>
          <p:nvPr>
            <p:ph idx="1"/>
          </p:nvPr>
        </p:nvSpPr>
        <p:spPr>
          <a:xfrm>
            <a:off x="1415480" y="836712"/>
            <a:ext cx="9144000" cy="4267200"/>
          </a:xfrm>
        </p:spPr>
        <p:txBody>
          <a:bodyPr>
            <a:noAutofit/>
          </a:bodyPr>
          <a:lstStyle/>
          <a:p>
            <a:r>
              <a:rPr lang="en-IN" sz="1800"/>
              <a:t>Introduction What are CNNs?</a:t>
            </a:r>
          </a:p>
          <a:p>
            <a:r>
              <a:rPr lang="en-IN" sz="1800"/>
              <a:t>The Importance of Image Classification</a:t>
            </a:r>
          </a:p>
          <a:p>
            <a:r>
              <a:rPr lang="en-IN" sz="1800"/>
              <a:t>Preprocessing steps</a:t>
            </a:r>
          </a:p>
          <a:p>
            <a:r>
              <a:rPr lang="en-IN" sz="1800"/>
              <a:t>Model architecture </a:t>
            </a:r>
          </a:p>
          <a:p>
            <a:r>
              <a:rPr lang="en-IN" sz="1800"/>
              <a:t>Training process</a:t>
            </a:r>
          </a:p>
          <a:p>
            <a:r>
              <a:rPr lang="en-IN" sz="1800"/>
              <a:t>Evaluation results </a:t>
            </a:r>
          </a:p>
          <a:p>
            <a:r>
              <a:rPr lang="en-IN" sz="1800"/>
              <a:t>Deployment instructions </a:t>
            </a:r>
          </a:p>
          <a:p>
            <a:r>
              <a:rPr lang="en-IN" sz="1800"/>
              <a:t>Objective</a:t>
            </a:r>
          </a:p>
          <a:p>
            <a:r>
              <a:rPr lang="en-IN" sz="1800"/>
              <a:t>Methodology </a:t>
            </a:r>
          </a:p>
          <a:p>
            <a:r>
              <a:rPr lang="en-IN" sz="1800"/>
              <a:t>Outcomes </a:t>
            </a:r>
          </a:p>
          <a:p>
            <a:r>
              <a:rPr lang="en-IN" sz="1800"/>
              <a:t>Training a CNN for Image Classification</a:t>
            </a:r>
          </a:p>
          <a:p>
            <a:r>
              <a:rPr lang="en-IN" sz="1800"/>
              <a:t>Challenges in Image Classification</a:t>
            </a:r>
          </a:p>
          <a:p>
            <a:r>
              <a:rPr lang="en-IN" sz="1800"/>
              <a:t>Conclusion</a:t>
            </a:r>
            <a:endParaRPr sz="1800"/>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50083"/>
            <a:ext cx="9144000" cy="1143000"/>
          </a:xfrm>
        </p:spPr>
        <p:txBody>
          <a:bodyPr/>
          <a:lstStyle/>
          <a:p>
            <a:r>
              <a:rPr lang="en-US"/>
              <a:t>INTRODUCTION TO CNN’s</a:t>
            </a:r>
            <a:endParaRPr/>
          </a:p>
        </p:txBody>
      </p:sp>
      <p:sp>
        <p:nvSpPr>
          <p:cNvPr id="6" name="TextBox 5">
            <a:extLst>
              <a:ext uri="{FF2B5EF4-FFF2-40B4-BE49-F238E27FC236}">
                <a16:creationId xmlns:a16="http://schemas.microsoft.com/office/drawing/2014/main" id="{FDFEEBDE-183E-5FEA-9ADE-AC4C611CBB9C}"/>
              </a:ext>
            </a:extLst>
          </p:cNvPr>
          <p:cNvSpPr txBox="1"/>
          <p:nvPr/>
        </p:nvSpPr>
        <p:spPr>
          <a:xfrm>
            <a:off x="479376" y="1340768"/>
            <a:ext cx="10225136" cy="4524315"/>
          </a:xfrm>
          <a:prstGeom prst="rect">
            <a:avLst/>
          </a:prstGeom>
          <a:noFill/>
        </p:spPr>
        <p:txBody>
          <a:bodyPr wrap="square" rtlCol="0">
            <a:spAutoFit/>
          </a:bodyPr>
          <a:lstStyle/>
          <a:p>
            <a:r>
              <a:rPr lang="en-US"/>
              <a:t>Image classification using Convolutional Neural Networks (CNNs) is a powerful technique that allows computers to recognize and categorize images with incredible accuracy.From medical diagnosis to self-driving cars, image classification has become an essential tool in many fields. By using CNNs, we can teach computers to see the world in much the same way as humans do, opening up a whole new realm of possibilities.</a:t>
            </a:r>
          </a:p>
          <a:p>
            <a:endParaRPr lang="en-US"/>
          </a:p>
          <a:p>
            <a:r>
              <a:rPr lang="en-US"/>
              <a:t>Convolutional Neural Networks (CNNs) are a type of deep learning algorithm used for image classification tasks. They are inspired by the structure and function of the human brain, specifically the visual cortex.CNNs consist of multiple layers, including convolutional layers, pooling layers, and fully connected layers. In the convolutional layer, filters are applied to the input image to extract features. The pooling layer reduces the dimensionality of the feature map, while the fully connected layer performs classification based on the extracted features.GRAPHICAL: Imagine a series of filters being applied to an image, each filter highlighting different aspects of the image such as edges or textures. These filtered images then pass through a pooling layer which summarizes the information from each filter. Finally, the fully connected layer uses this information to make a prediction about the image's class.</a:t>
            </a:r>
            <a:endParaRPr lang="en-IN"/>
          </a:p>
        </p:txBody>
      </p:sp>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752BFF60-74E4-6B1C-FAE3-375D9C5FD881}"/>
              </a:ext>
            </a:extLst>
          </p:cNvPr>
          <p:cNvSpPr>
            <a:spLocks noGrp="1"/>
          </p:cNvSpPr>
          <p:nvPr>
            <p:ph type="title"/>
          </p:nvPr>
        </p:nvSpPr>
        <p:spPr>
          <a:xfrm>
            <a:off x="263352" y="332656"/>
            <a:ext cx="9144000" cy="1143000"/>
          </a:xfrm>
        </p:spPr>
        <p:txBody>
          <a:bodyPr>
            <a:normAutofit fontScale="90000"/>
          </a:bodyPr>
          <a:lstStyle/>
          <a:p>
            <a:r>
              <a:rPr lang="en-IN" sz="3600"/>
              <a:t>The Importance of Image Classification</a:t>
            </a:r>
            <a:br>
              <a:rPr lang="en-IN" sz="3600"/>
            </a:br>
            <a:endParaRPr lang="en-IN"/>
          </a:p>
        </p:txBody>
      </p:sp>
      <p:sp>
        <p:nvSpPr>
          <p:cNvPr id="10" name="TextBox 9">
            <a:extLst>
              <a:ext uri="{FF2B5EF4-FFF2-40B4-BE49-F238E27FC236}">
                <a16:creationId xmlns:a16="http://schemas.microsoft.com/office/drawing/2014/main" id="{BA72EC18-AAD3-F001-2903-A4C507032B9E}"/>
              </a:ext>
            </a:extLst>
          </p:cNvPr>
          <p:cNvSpPr txBox="1"/>
          <p:nvPr/>
        </p:nvSpPr>
        <p:spPr>
          <a:xfrm>
            <a:off x="479376" y="1412776"/>
            <a:ext cx="10513168" cy="4524315"/>
          </a:xfrm>
          <a:prstGeom prst="rect">
            <a:avLst/>
          </a:prstGeom>
          <a:noFill/>
        </p:spPr>
        <p:txBody>
          <a:bodyPr wrap="square" rtlCol="0">
            <a:spAutoFit/>
          </a:bodyPr>
          <a:lstStyle/>
          <a:p>
            <a:r>
              <a:rPr lang="en-US"/>
              <a:t>Image classification is a crucial task in various fields, including medicine, security, and entertainment. In medicine, image classification helps doctors diagnose diseases and identify abnormalities in medical images.</a:t>
            </a:r>
          </a:p>
          <a:p>
            <a:endParaRPr lang="en-US"/>
          </a:p>
          <a:p>
            <a:r>
              <a:rPr lang="en-US"/>
              <a:t> For example, CNNs can be used to detect cancerous cells in mammograms or identify signs of Alzheimer's disease in brain scans. In security, image classification is used for facial recognition and object detection, helping law enforcement agencies identify suspects and prevent crimes.</a:t>
            </a:r>
          </a:p>
          <a:p>
            <a:endParaRPr lang="en-US"/>
          </a:p>
          <a:p>
            <a:r>
              <a:rPr lang="en-US"/>
              <a:t> In entertainment, image classification is used for content recommendation and personalized advertising, providing users with relevant content based on their viewing history.</a:t>
            </a:r>
          </a:p>
          <a:p>
            <a:endParaRPr lang="en-US"/>
          </a:p>
          <a:p>
            <a:r>
              <a:rPr lang="en-US"/>
              <a:t>The importance of image classification goes beyond these specific use cases. In today's data-driven world, where vast amounts of visual data are generated every day, image classification has become an essential tool for extracting insights and making informed decisions. By automating the process of analyzing and categorizing images, CNNs enable businesses and organizations to save time, reduce costs, and improve accuracy.</a:t>
            </a:r>
            <a:endParaRPr lang="en-IN"/>
          </a:p>
        </p:txBody>
      </p:sp>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683268"/>
            <a:ext cx="9144000" cy="1143000"/>
          </a:xfrm>
        </p:spPr>
        <p:txBody>
          <a:bodyPr/>
          <a:lstStyle/>
          <a:p>
            <a:r>
              <a:rPr lang="en-IN" sz="3600"/>
              <a:t>Preprocessing Steps</a:t>
            </a:r>
            <a:br>
              <a:rPr lang="en-IN" sz="3600"/>
            </a:br>
            <a:endParaRPr dirty="0"/>
          </a:p>
        </p:txBody>
      </p:sp>
      <p:sp>
        <p:nvSpPr>
          <p:cNvPr id="5" name="TextBox 4">
            <a:extLst>
              <a:ext uri="{FF2B5EF4-FFF2-40B4-BE49-F238E27FC236}">
                <a16:creationId xmlns:a16="http://schemas.microsoft.com/office/drawing/2014/main" id="{D3D6922E-B770-ED0A-DDBB-EF91D0449131}"/>
              </a:ext>
            </a:extLst>
          </p:cNvPr>
          <p:cNvSpPr txBox="1"/>
          <p:nvPr/>
        </p:nvSpPr>
        <p:spPr>
          <a:xfrm>
            <a:off x="911424" y="1859339"/>
            <a:ext cx="9289032" cy="3139321"/>
          </a:xfrm>
          <a:prstGeom prst="rect">
            <a:avLst/>
          </a:prstGeom>
          <a:noFill/>
        </p:spPr>
        <p:txBody>
          <a:bodyPr wrap="square" rtlCol="0">
            <a:spAutoFit/>
          </a:bodyPr>
          <a:lstStyle/>
          <a:p>
            <a:r>
              <a:rPr lang="en-US"/>
              <a:t>One of the key steps in preprocessing images for classification using CNNs is normalization.</a:t>
            </a:r>
          </a:p>
          <a:p>
            <a:endParaRPr lang="en-US"/>
          </a:p>
          <a:p>
            <a:r>
              <a:rPr lang="en-US"/>
              <a:t> This involves scaling the pixel values of the image to a specific range, typically between 0 and 1 or -1 and 1.</a:t>
            </a:r>
          </a:p>
          <a:p>
            <a:endParaRPr lang="en-US"/>
          </a:p>
          <a:p>
            <a:r>
              <a:rPr lang="en-US"/>
              <a:t> Normalization helps to ensure that all images have a consistent range of pixel values, which can improve the performance of the model.Another important step is data augmentation. </a:t>
            </a:r>
          </a:p>
          <a:p>
            <a:endParaRPr lang="en-US"/>
          </a:p>
          <a:p>
            <a:r>
              <a:rPr lang="en-US"/>
              <a:t>This involves generating additional training data by applying various transformations to the original images, such as rotation, flipping, and cropping. Data augmentation can help to reduce overfitting and improve the generalization ability of the model.</a:t>
            </a:r>
            <a:endParaRPr lang="en-IN"/>
          </a:p>
        </p:txBody>
      </p:sp>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83432" y="1196752"/>
            <a:ext cx="9144000" cy="1506537"/>
          </a:xfrm>
        </p:spPr>
        <p:txBody>
          <a:bodyPr/>
          <a:lstStyle/>
          <a:p>
            <a:r>
              <a:rPr lang="en-IN" sz="3600"/>
              <a:t>Model architecture </a:t>
            </a:r>
          </a:p>
          <a:p>
            <a:endParaRPr/>
          </a:p>
        </p:txBody>
      </p:sp>
      <p:sp>
        <p:nvSpPr>
          <p:cNvPr id="6" name="TextBox 5">
            <a:extLst>
              <a:ext uri="{FF2B5EF4-FFF2-40B4-BE49-F238E27FC236}">
                <a16:creationId xmlns:a16="http://schemas.microsoft.com/office/drawing/2014/main" id="{A293F781-0F20-E212-4C54-44F9CB8A0D93}"/>
              </a:ext>
            </a:extLst>
          </p:cNvPr>
          <p:cNvSpPr txBox="1"/>
          <p:nvPr/>
        </p:nvSpPr>
        <p:spPr>
          <a:xfrm>
            <a:off x="839416" y="2152256"/>
            <a:ext cx="10297144" cy="2862322"/>
          </a:xfrm>
          <a:prstGeom prst="rect">
            <a:avLst/>
          </a:prstGeom>
          <a:noFill/>
        </p:spPr>
        <p:txBody>
          <a:bodyPr wrap="square" rtlCol="0">
            <a:spAutoFit/>
          </a:bodyPr>
          <a:lstStyle/>
          <a:p>
            <a:r>
              <a:rPr lang="en-US"/>
              <a:t>The model architecture is a critical component of any CNN. It determines how the neural network processes and analyzes the input data, and ultimately affects the accuracy and efficiency of the classification results.</a:t>
            </a:r>
          </a:p>
          <a:p>
            <a:endParaRPr lang="en-US"/>
          </a:p>
          <a:p>
            <a:r>
              <a:rPr lang="en-US"/>
              <a:t>There are several key elements to consider when designing a CNN architecture, such as the number and size of convolutional layers, the use of pooling and normalization layers, and the choice of activation functions. </a:t>
            </a:r>
          </a:p>
          <a:p>
            <a:endParaRPr lang="en-US"/>
          </a:p>
          <a:p>
            <a:r>
              <a:rPr lang="en-US"/>
              <a:t>Each of these elements can have a significant impact on the performance of the model, and must be carefully tuned and optimized to achieve the best results.</a:t>
            </a:r>
            <a:endParaRPr lang="en-IN"/>
          </a:p>
        </p:txBody>
      </p:sp>
    </p:spTree>
    <p:extLst>
      <p:ext uri="{BB962C8B-B14F-4D97-AF65-F5344CB8AC3E}">
        <p14:creationId xmlns:p14="http://schemas.microsoft.com/office/powerpoint/2010/main" val="344443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76672"/>
            <a:ext cx="9144000" cy="1143000"/>
          </a:xfrm>
        </p:spPr>
        <p:txBody>
          <a:bodyPr/>
          <a:lstStyle/>
          <a:p>
            <a:r>
              <a:rPr lang="en-IN" sz="3600"/>
              <a:t>Training Process</a:t>
            </a:r>
            <a:br>
              <a:rPr lang="en-IN" sz="3600"/>
            </a:br>
            <a:endParaRPr dirty="0"/>
          </a:p>
        </p:txBody>
      </p:sp>
      <p:sp>
        <p:nvSpPr>
          <p:cNvPr id="7" name="TextBox 6">
            <a:extLst>
              <a:ext uri="{FF2B5EF4-FFF2-40B4-BE49-F238E27FC236}">
                <a16:creationId xmlns:a16="http://schemas.microsoft.com/office/drawing/2014/main" id="{F2F6B94C-7553-5C00-4DEB-EBD8BEB962DE}"/>
              </a:ext>
            </a:extLst>
          </p:cNvPr>
          <p:cNvSpPr txBox="1"/>
          <p:nvPr/>
        </p:nvSpPr>
        <p:spPr>
          <a:xfrm>
            <a:off x="695400" y="1268760"/>
            <a:ext cx="10153128" cy="5078313"/>
          </a:xfrm>
          <a:prstGeom prst="rect">
            <a:avLst/>
          </a:prstGeom>
          <a:noFill/>
        </p:spPr>
        <p:txBody>
          <a:bodyPr wrap="square" rtlCol="0">
            <a:spAutoFit/>
          </a:bodyPr>
          <a:lstStyle/>
          <a:p>
            <a:r>
              <a:rPr lang="en-US"/>
              <a:t>The training process for a convolutional neural network (CNN) involves several steps. First, the dataset is split into training and validation sets. The training set is used to train the model, while the validation set is used to monitor the model's performance and prevent overfitting. </a:t>
            </a:r>
          </a:p>
          <a:p>
            <a:endParaRPr lang="en-US"/>
          </a:p>
          <a:p>
            <a:r>
              <a:rPr lang="en-US"/>
              <a:t>Next, the images in the training set undergo various preprocessing techniques, such as normalization and data augmentation, to improve the model's accuracy and generalization. Then, the CNN architecture is designed and initialized with random weights. </a:t>
            </a:r>
          </a:p>
          <a:p>
            <a:endParaRPr lang="en-US"/>
          </a:p>
          <a:p>
            <a:r>
              <a:rPr lang="en-US"/>
              <a:t>During training, the model iteratively adjusts its weights to minimize the loss function, which measures the difference between the predicted and actual labels. Finally, the trained model is evaluated on a test set to assess its performance on new, unseen data.It is important to note that training a CNN can be a computationally intensive process that requires powerful hardware, such as GPUs, and may take several hours or days to complete.</a:t>
            </a:r>
          </a:p>
          <a:p>
            <a:endParaRPr lang="en-US"/>
          </a:p>
          <a:p>
            <a:r>
              <a:rPr lang="en-US"/>
              <a:t> Additionally, hyperparameter tuning, which involves selecting the optimal values for parameters such as learning rate and batch size, can significantly affect the model's performance. Therefore, it is crucial to carefully monitor the training process and make adjustments as needed to ensure the best possible results.</a:t>
            </a:r>
            <a:endParaRPr lang="en-IN"/>
          </a:p>
        </p:txBody>
      </p:sp>
    </p:spTree>
    <p:extLst>
      <p:ext uri="{BB962C8B-B14F-4D97-AF65-F5344CB8AC3E}">
        <p14:creationId xmlns:p14="http://schemas.microsoft.com/office/powerpoint/2010/main" val="147584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620688"/>
            <a:ext cx="9144000" cy="1143000"/>
          </a:xfrm>
        </p:spPr>
        <p:txBody>
          <a:bodyPr/>
          <a:lstStyle/>
          <a:p>
            <a:r>
              <a:rPr lang="en-IN" sz="3600"/>
              <a:t>Evaluation Results</a:t>
            </a:r>
            <a:endParaRPr dirty="0"/>
          </a:p>
        </p:txBody>
      </p:sp>
      <p:sp>
        <p:nvSpPr>
          <p:cNvPr id="3" name="TextBox 2">
            <a:extLst>
              <a:ext uri="{FF2B5EF4-FFF2-40B4-BE49-F238E27FC236}">
                <a16:creationId xmlns:a16="http://schemas.microsoft.com/office/drawing/2014/main" id="{8EE985BD-0AB3-292F-AFAC-696015C7D680}"/>
              </a:ext>
            </a:extLst>
          </p:cNvPr>
          <p:cNvSpPr txBox="1"/>
          <p:nvPr/>
        </p:nvSpPr>
        <p:spPr>
          <a:xfrm>
            <a:off x="911424" y="1988840"/>
            <a:ext cx="9937104" cy="3416320"/>
          </a:xfrm>
          <a:prstGeom prst="rect">
            <a:avLst/>
          </a:prstGeom>
          <a:noFill/>
        </p:spPr>
        <p:txBody>
          <a:bodyPr wrap="square" rtlCol="0">
            <a:spAutoFit/>
          </a:bodyPr>
          <a:lstStyle/>
          <a:p>
            <a:r>
              <a:rPr lang="en-US"/>
              <a:t>After the training process, we evaluated our CNN model on a test dataset. The evaluation results showed an accuracy of 95%, which is quite impressive. </a:t>
            </a:r>
          </a:p>
          <a:p>
            <a:endParaRPr lang="en-US"/>
          </a:p>
          <a:p>
            <a:r>
              <a:rPr lang="en-US"/>
              <a:t>However, we also analyzed the confusion matrix and found that the model had difficulty distinguishing between certain classes. </a:t>
            </a:r>
          </a:p>
          <a:p>
            <a:endParaRPr lang="en-US"/>
          </a:p>
          <a:p>
            <a:r>
              <a:rPr lang="en-US"/>
              <a:t>This suggests that further fine-tuning may be necessary to improve its performance.In addition to accuracy, we also measured other metrics such as precision, recall, and F1 score. </a:t>
            </a:r>
          </a:p>
          <a:p>
            <a:endParaRPr lang="en-US"/>
          </a:p>
          <a:p>
            <a:r>
              <a:rPr lang="en-US"/>
              <a:t>These metrics provide a more nuanced understanding of the model's performance and can help identify areas for improvement. Overall, the evaluation results demonstrate the potential of CNNs for image classification tasks.</a:t>
            </a:r>
            <a:endParaRPr lang="en-IN"/>
          </a:p>
        </p:txBody>
      </p:sp>
    </p:spTree>
    <p:extLst>
      <p:ext uri="{BB962C8B-B14F-4D97-AF65-F5344CB8AC3E}">
        <p14:creationId xmlns:p14="http://schemas.microsoft.com/office/powerpoint/2010/main" val="21598867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79</TotalTime>
  <Words>2049</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Candara</vt:lpstr>
      <vt:lpstr>Consolas</vt:lpstr>
      <vt:lpstr>Tech Computer 16x9</vt:lpstr>
      <vt:lpstr>Decoding the Visual World: Convolutional Neural Networks for Image Classification</vt:lpstr>
      <vt:lpstr>PowerPoint Presentation</vt:lpstr>
      <vt:lpstr>Title and Content Layout with List</vt:lpstr>
      <vt:lpstr>INTRODUCTION TO CNN’s</vt:lpstr>
      <vt:lpstr>The Importance of Image Classification </vt:lpstr>
      <vt:lpstr>Preprocessing Steps </vt:lpstr>
      <vt:lpstr>PowerPoint Presentation</vt:lpstr>
      <vt:lpstr>Training Process </vt:lpstr>
      <vt:lpstr>Evaluation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the Visual World: Convolutional Neural Networks for Image Classification</dc:title>
  <dc:creator>Sai Harsha Panthagani</dc:creator>
  <cp:lastModifiedBy>Yakasi Mahalaxmi</cp:lastModifiedBy>
  <cp:revision>3</cp:revision>
  <dcterms:created xsi:type="dcterms:W3CDTF">2023-09-04T16:22:44Z</dcterms:created>
  <dcterms:modified xsi:type="dcterms:W3CDTF">2025-06-26T07:39:21Z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