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4c4c728e09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4c4c728e09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4c4c728e09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4c4c728e09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4c4c728e09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4c4c728e09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c4c728e09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c4c728e09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c4c728e09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c4c728e09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c4c728e09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c4c728e09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4c4c728e09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4c4c728e09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c4c728e09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c4c728e09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4c4c728e09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4c4c728e09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4c4c728e09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4c4c728e09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4c4c728e09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4c4c728e09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4c4c728e09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4c4c728e09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4c4c728e09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4c4c728e09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4c4c728e09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4c4c728e09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c4c728e09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4c4c728e09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_odt_hyperlink" Type="http://schemas.openxmlformats.org/officeDocument/2006/relationships/hyperlink" Target="https://www.onlinedoctranslator.com/es/?utm_source=onlinedoctranslator&amp;utm_medium=pptx&amp;utm_campaign=attribution" TargetMode="External"/><Relationship Id="r_odt_logo" Type="http://schemas.openxmlformats.org/officeDocument/2006/relationships/image" Target="../media/odt_attribution_logo.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pt-BR"/>
              <a:t>Hito 4: Presentación de sus hallazgos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pt-BR" sz="14400"/>
              <a:t>Informar estadísticas deportivas</a:t>
            </a:r>
            <a:endParaRPr sz="14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xmlns:a="http://schemas.openxmlformats.org/drawingml/2006/main" xmlns:r="http://schemas.openxmlformats.org/officeDocument/2006/relationships" xmlns:p="http://schemas.openxmlformats.org/presentationml/2006/main">
        <p:nvSpPr>
          <p:cNvPr id="100010001" name="ODT_ATTR_LBL_SHAPE">
            <a:extLst>
              <a:ext uri="{FF2B5EF4-FFF2-40B4-BE49-F238E27FC236}">
                <a16:creationId xmlns:a16="http://schemas.microsoft.com/office/drawing/2014/main" id="{ADCB8724-23CD-4EE8-B5B5-3CB2DDF8932E}"/>
              </a:ext>
            </a:extLst>
          </p:cNvPr>
          <p:cNvSpPr txBox="1"/>
          <p:nvPr/>
        </p:nvSpPr>
        <p:spPr>
          <a:xfrm>
            <a:off x="0" y="0"/>
            <a:ext cx="5000000" cy="276999"/>
          </a:xfrm>
          <a:prstGeom prst="rect">
            <a:avLst/>
          </a:prstGeom>
          <a:solidFill>
            <a:srgbClr val="FAFAFA"/>
          </a:solidFill>
        </p:spPr>
        <p:txBody>
          <a:bodyPr wrap="none" lIns="288000">
            <a:spAutoFit/>
          </a:bodyPr>
          <a:lstStyle/>
          <a:p>
            <a:pPr rtl="0"/>
            <a:r>
              <a:rPr lang="en-US" sz="1000" dirty="0">
                <a:solidFill>
                  <a:srgbClr val="0F2B46"/>
                </a:solidFill>
                <a:effectLst/>
                <a:latin typeface="Roboto" panose="02000000000000000000" pitchFamily="2" charset="0"/>
              </a:rPr>
              <a:t>Traducido del inglés al español - </a:t>
            </a:r>
            <a:r>
              <a:rPr lang="en-US" sz="1000" u="sng" dirty="0">
                <a:solidFill>
                  <a:srgbClr val="0F2B46"/>
                </a:solidFill>
                <a:effectLst/>
                <a:latin typeface="Roboto" panose="02000000000000000000" pitchFamily="2" charset="0"/>
                <a:hlinkClick r:id="r_odt_hyperlink" tooltip="Doc Translator - www.onlinedoctranslator.com"/>
              </a:rPr>
              <a:t>www.onlinedoctranslator.com</a:t>
            </a:r>
            <a:endParaRPr lang="en-US" sz="1000" dirty="0"/>
          </a:p>
        </p:txBody>
      </p:sp>
      <p:pic>
        <p:nvPicPr>
          <p:cNvPr id="1000100002" name="ODT_ATTR_LBL_LOGO">
            <a:extLst>
              <a:ext uri="{FF2B5EF4-FFF2-40B4-BE49-F238E27FC236}">
                <a16:creationId xmlns:a16="http://schemas.microsoft.com/office/drawing/2014/main" id="{B066AC4A-9A1C-4C10-800A-DAF9F2764385}"/>
              </a:ext>
            </a:extLst>
          </p:cNvPr>
          <p:cNvPicPr/>
          <p:nvPr/>
        </p:nvPicPr>
        <p:blipFill>
          <a:blip r:embed="r_odt_logo" cstate="print">
            <a:extLst>
              <a:ext uri="{28A0092B-C50C-407E-A947-70E740481C1C}">
                <a14:useLocalDpi xmlns:a14="http://schemas.microsoft.com/office/drawing/2010/main" val="0"/>
              </a:ext>
            </a:extLst>
          </a:blip>
          <a:stretch>
            <a:fillRect/>
          </a:stretch>
        </p:blipFill>
        <p:spPr>
          <a:xfrm>
            <a:off x="0" y="36000"/>
            <a:ext cx="316230" cy="1797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Hallazgos iniciales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5" name="Google Shape;115;p2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2400"/>
              <a:t>Los porcentajes relativos de medallas de oro, plata y bronce también se han estabilizado, lo que puede deberse a las razones mencionadas anteriormente.</a:t>
            </a:r>
            <a:endParaRPr sz="2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6" name="Google Shape;116;p22"/>
          <p:cNvPicPr preferRelativeResize="0"/>
          <p:nvPr/>
        </p:nvPicPr>
        <p:blipFill rotWithShape="1">
          <a:blip r:embed="rId3">
            <a:alphaModFix/>
          </a:blip>
          <a:srcRect b="0" l="0" r="0" t="0"/>
          <a:stretch/>
        </p:blipFill>
        <p:spPr>
          <a:xfrm>
            <a:off x="4572000" y="1409900"/>
            <a:ext cx="4165750" cy="301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Hallazgos iniciales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2" name="Google Shape;122;p2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pt-BR" sz="2008"/>
              <a:t>Esta suposición parece ser correcta. De hecho, con el tiempo, la proporción entre mujeres y hombres ha aumentado. Sin embargo, hay un detalle interesante: durante la Segunda Guerra Mundial, la proporción de los Juegos Olímpicos de verano cayó drásticamente, pero luego recuperó su impulso de crecimiento. Sin más análisis, no puedo explicar este fenómeno.</a:t>
            </a:r>
            <a:endParaRPr sz="2008"/>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3" name="Google Shape;123;p23"/>
          <p:cNvPicPr preferRelativeResize="0"/>
          <p:nvPr/>
        </p:nvPicPr>
        <p:blipFill rotWithShape="1">
          <a:blip r:embed="rId3">
            <a:alphaModFix/>
          </a:blip>
          <a:srcRect b="0" l="0" r="0" t="0"/>
          <a:stretch/>
        </p:blipFill>
        <p:spPr>
          <a:xfrm>
            <a:off x="4572000" y="1373625"/>
            <a:ext cx="4461300" cy="2974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Análisis más profundo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La longitud del conjunto del número de medallas en los Juegos Olímpicos de Invierno y los Juegos Olímpicos de Verano es diferente porque los Juegos Olímpicos de Invierno comenzaron en 1924, pero los Juegos Olímpicos de Verano comenzaron en 1896. Por lo tanto, tengo que crear una nueva tabla abreviada de los Juegos Olímpicos de Verano que comenzaron en 1924 para igualar la duración de los Juegos Olímpicos de Invierno.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Análisis más profundo</a:t>
            </a:r>
            <a:endParaRPr/>
          </a:p>
          <a:p>
            <a:pPr indent="0" lvl="0" marL="0" rtl="0" algn="l">
              <a:spcBef>
                <a:spcPts val="0"/>
              </a:spcBef>
              <a:spcAft>
                <a:spcPts val="0"/>
              </a:spcAft>
              <a:buNone/>
            </a:pPr>
            <a:r>
              <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1417"/>
              </a:spcBef>
              <a:spcAft>
                <a:spcPts val="0"/>
              </a:spcAft>
              <a:buClr>
                <a:srgbClr val="999999"/>
              </a:buClr>
              <a:buSzPts val="1800"/>
              <a:buChar char="●"/>
            </a:pPr>
            <a:r>
              <a:rPr lang="pt-BR">
                <a:solidFill>
                  <a:srgbClr val="999999"/>
                </a:solidFill>
              </a:rPr>
              <a:t>El coeficiente de correlación de Pearson entre el número total de medallas en los Juegos Olímpicos de invierno y verano, de 1924 a 2016, es de 0,94, lo que es muy positivo. Por lo tanto, el desempeño de un país en los Juegos Olímpicos de Invierno está altamente correlacionado con el de los Juegos Olímpicos de Verano;</a:t>
            </a:r>
            <a:endParaRPr>
              <a:solidFill>
                <a:srgbClr val="999999"/>
              </a:solidFill>
            </a:endParaRPr>
          </a:p>
          <a:p>
            <a:pPr indent="-342900" lvl="0" marL="457200" rtl="0" algn="l">
              <a:lnSpc>
                <a:spcPct val="100000"/>
              </a:lnSpc>
              <a:spcBef>
                <a:spcPts val="0"/>
              </a:spcBef>
              <a:spcAft>
                <a:spcPts val="0"/>
              </a:spcAft>
              <a:buClr>
                <a:srgbClr val="999999"/>
              </a:buClr>
              <a:buSzPts val="1800"/>
              <a:buChar char="●"/>
            </a:pPr>
            <a:r>
              <a:rPr lang="pt-BR">
                <a:solidFill>
                  <a:srgbClr val="999999"/>
                </a:solidFill>
              </a:rPr>
              <a:t>Luego calcularé la desviación estándar del desempeño del país a lo largo de los años. Será útil una comparación entre el estándar promedio de invierno y el de los Juegos Olímpicos de verano.</a:t>
            </a:r>
            <a:endParaRPr>
              <a:solidFill>
                <a:srgbClr val="999999"/>
              </a:solidFill>
            </a:endParaRPr>
          </a:p>
          <a:p>
            <a:pPr indent="0" lvl="0" marL="0" rtl="0" algn="l">
              <a:lnSpc>
                <a:spcPct val="100000"/>
              </a:lnSpc>
              <a:spcBef>
                <a:spcPts val="1417"/>
              </a:spcBef>
              <a:spcAft>
                <a:spcPts val="0"/>
              </a:spcAft>
              <a:buNone/>
            </a:pPr>
            <a:r>
              <a:t/>
            </a:r>
            <a:endParaRPr>
              <a:solidFill>
                <a:srgbClr val="000000"/>
              </a:solidFill>
              <a:latin typeface="Arial"/>
              <a:ea typeface="Arial"/>
              <a:cs typeface="Arial"/>
              <a:sym typeface="Arial"/>
            </a:endParaRPr>
          </a:p>
          <a:p>
            <a:pPr indent="0" lvl="0" marL="0" rtl="0" algn="l">
              <a:lnSpc>
                <a:spcPct val="100000"/>
              </a:lnSpc>
              <a:spcBef>
                <a:spcPts val="1417"/>
              </a:spcBef>
              <a:spcAft>
                <a:spcPts val="0"/>
              </a:spcAft>
              <a:buNone/>
            </a:pPr>
            <a:r>
              <a:t/>
            </a:r>
            <a:endParaRPr>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Análisis más profundo</a:t>
            </a:r>
            <a:endParaRPr/>
          </a:p>
          <a:p>
            <a:pPr indent="0" lvl="0" marL="0" rtl="0" algn="l">
              <a:spcBef>
                <a:spcPts val="0"/>
              </a:spcBef>
              <a:spcAft>
                <a:spcPts val="0"/>
              </a:spcAft>
              <a:buNone/>
            </a:pPr>
            <a:r>
              <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pt-BR" sz="2000"/>
              <a:t>std_medal_count_summer_olympics = 475;</a:t>
            </a:r>
            <a:endParaRPr sz="2000"/>
          </a:p>
          <a:p>
            <a:pPr indent="-355600" lvl="0" marL="457200" rtl="0" algn="l">
              <a:spcBef>
                <a:spcPts val="0"/>
              </a:spcBef>
              <a:spcAft>
                <a:spcPts val="0"/>
              </a:spcAft>
              <a:buSzPts val="2000"/>
              <a:buChar char="●"/>
            </a:pPr>
            <a:r>
              <a:rPr lang="pt-BR" sz="2000"/>
              <a:t>std_medal_count_winter_olympics = 153;</a:t>
            </a:r>
            <a:endParaRPr sz="2000"/>
          </a:p>
          <a:p>
            <a:pPr indent="-355600" lvl="0" marL="457200" rtl="0" algn="l">
              <a:spcBef>
                <a:spcPts val="0"/>
              </a:spcBef>
              <a:spcAft>
                <a:spcPts val="0"/>
              </a:spcAft>
              <a:buSzPts val="2000"/>
              <a:buChar char="●"/>
            </a:pPr>
            <a:r>
              <a:rPr lang="pt-BR" sz="2000"/>
              <a:t>De 1924 a 2016, como la desviación estándar en los Juegos Olímpicos de verano es aproximadamente 3 veces mayor que en los Juegos Olímpicos de invierno, el desempeño de los países por año cambia más en los Juegos Olímpicos de verano.</a:t>
            </a:r>
            <a:endParaRPr sz="20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Hallazgos finales (resultado de hipótesis)</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Sí, el desempeño de un país en los Juegos Olímpicos de Invierno está altamente correlacionado con el de los Juegos Olímpicos de Verano;</a:t>
            </a:r>
            <a:endParaRPr/>
          </a:p>
          <a:p>
            <a:pPr indent="-342900" lvl="0" marL="457200" rtl="0" algn="l">
              <a:spcBef>
                <a:spcPts val="0"/>
              </a:spcBef>
              <a:spcAft>
                <a:spcPts val="0"/>
              </a:spcAft>
              <a:buSzPts val="1800"/>
              <a:buChar char="●"/>
            </a:pPr>
            <a:r>
              <a:rPr lang="pt-BR"/>
              <a:t>Sí, el desempeño del país por año cambia más en los Juegos Olímpicos de Invierno que en los Juegos Olímpicos de Verano;</a:t>
            </a:r>
            <a:endParaRPr/>
          </a:p>
          <a:p>
            <a:pPr indent="-342900" lvl="0" marL="457200" rtl="0" algn="l">
              <a:spcBef>
                <a:spcPts val="0"/>
              </a:spcBef>
              <a:spcAft>
                <a:spcPts val="0"/>
              </a:spcAft>
              <a:buSzPts val="1800"/>
              <a:buChar char="●"/>
            </a:pPr>
            <a:r>
              <a:rPr lang="pt-BR"/>
              <a:t>La proporción hombre:mujer ha disminuido de 1896 a 2016.</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Recomendaciones</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El Comité Organizador de los Juegos Olímpicos debería dedicar más recursos a la predicción meteorológica para ayudar a organizar los Juegos Olímpicos, ya que el tiempo afecta el rendimiento de los atletas.</a:t>
            </a:r>
            <a:endParaRPr/>
          </a:p>
          <a:p>
            <a:pPr indent="0" lvl="0" marL="0" rtl="0" algn="l">
              <a:spcBef>
                <a:spcPts val="1200"/>
              </a:spcBef>
              <a:spcAft>
                <a:spcPts val="0"/>
              </a:spcAft>
              <a:buNone/>
            </a:pPr>
            <a:r>
              <a:rPr lang="pt-BR"/>
              <a:t>El Comité Organizador de los Juegos Olímpicos debe defender la igualdad entre hombres y mujeres y seguir alentando a más mujeres a unirse a los Juegos Olímpicos.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pt-BR" sz="2720"/>
              <a:t>Contenido</a:t>
            </a:r>
            <a:endParaRPr sz="2720"/>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87350" lvl="0" marL="457200" rtl="0" algn="l">
              <a:spcBef>
                <a:spcPts val="0"/>
              </a:spcBef>
              <a:spcAft>
                <a:spcPts val="0"/>
              </a:spcAft>
              <a:buSzPts val="2500"/>
              <a:buChar char="●"/>
            </a:pPr>
            <a:r>
              <a:rPr lang="pt-BR" sz="2500"/>
              <a:t>Revisión de Preguntas a Responder/Hipótesis/Enfoque;</a:t>
            </a:r>
            <a:endParaRPr sz="2500"/>
          </a:p>
          <a:p>
            <a:pPr indent="-387350" lvl="0" marL="457200" rtl="0" algn="l">
              <a:spcBef>
                <a:spcPts val="0"/>
              </a:spcBef>
              <a:spcAft>
                <a:spcPts val="0"/>
              </a:spcAft>
              <a:buSzPts val="2500"/>
              <a:buChar char="●"/>
            </a:pPr>
            <a:r>
              <a:rPr lang="pt-BR" sz="2500"/>
              <a:t>Discutir los desafíos técnicos;</a:t>
            </a:r>
            <a:endParaRPr sz="2500"/>
          </a:p>
          <a:p>
            <a:pPr indent="-387350" lvl="0" marL="457200" rtl="0" algn="l">
              <a:spcBef>
                <a:spcPts val="0"/>
              </a:spcBef>
              <a:spcAft>
                <a:spcPts val="0"/>
              </a:spcAft>
              <a:buSzPts val="2500"/>
              <a:buChar char="●"/>
            </a:pPr>
            <a:r>
              <a:rPr lang="pt-BR" sz="2500"/>
              <a:t>Detalle: Diagrama Entidad-Relación (ERD);</a:t>
            </a:r>
            <a:endParaRPr sz="2500"/>
          </a:p>
          <a:p>
            <a:pPr indent="-387350" lvl="0" marL="457200" rtl="0" algn="l">
              <a:spcBef>
                <a:spcPts val="0"/>
              </a:spcBef>
              <a:spcAft>
                <a:spcPts val="0"/>
              </a:spcAft>
              <a:buSzPts val="2500"/>
              <a:buChar char="●"/>
            </a:pPr>
            <a:r>
              <a:rPr lang="pt-BR" sz="2500"/>
              <a:t>Hallazgos iniciales;</a:t>
            </a:r>
            <a:endParaRPr sz="2500"/>
          </a:p>
          <a:p>
            <a:pPr indent="-387350" lvl="0" marL="457200" rtl="0" algn="l">
              <a:spcBef>
                <a:spcPts val="0"/>
              </a:spcBef>
              <a:spcAft>
                <a:spcPts val="0"/>
              </a:spcAft>
              <a:buSzPts val="2500"/>
              <a:buChar char="●"/>
            </a:pPr>
            <a:r>
              <a:rPr lang="pt-BR" sz="2500"/>
              <a:t>Análisis más profundo;</a:t>
            </a:r>
            <a:endParaRPr sz="2500"/>
          </a:p>
          <a:p>
            <a:pPr indent="-387350" lvl="0" marL="457200" rtl="0" algn="l">
              <a:spcBef>
                <a:spcPts val="0"/>
              </a:spcBef>
              <a:spcAft>
                <a:spcPts val="0"/>
              </a:spcAft>
              <a:buSzPts val="2500"/>
              <a:buChar char="●"/>
            </a:pPr>
            <a:r>
              <a:rPr lang="pt-BR" sz="2500"/>
              <a:t>Resultados de hipótesis.</a:t>
            </a:r>
            <a:endParaRPr sz="25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Sección 1: Preguntas para responder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a:bodyPr>
          <a:lstStyle/>
          <a:p>
            <a:pPr indent="-381635" lvl="0" marL="457200" rtl="0" algn="l">
              <a:spcBef>
                <a:spcPts val="0"/>
              </a:spcBef>
              <a:spcAft>
                <a:spcPts val="0"/>
              </a:spcAft>
              <a:buSzPct val="100000"/>
              <a:buChar char="●"/>
            </a:pPr>
            <a:r>
              <a:rPr lang="pt-BR" sz="4381"/>
              <a:t>P1: ¿Existe alguna correlación entre el desempeño de un país en los Juegos Olímpicos de Invierno y el de los Juegos Olímpicos de Verano?</a:t>
            </a:r>
            <a:endParaRPr sz="4381"/>
          </a:p>
          <a:p>
            <a:pPr indent="-381635" lvl="0" marL="457200" rtl="0" algn="l">
              <a:spcBef>
                <a:spcPts val="0"/>
              </a:spcBef>
              <a:spcAft>
                <a:spcPts val="0"/>
              </a:spcAft>
              <a:buSzPct val="100000"/>
              <a:buChar char="●"/>
            </a:pPr>
            <a:r>
              <a:rPr lang="pt-BR" sz="4381"/>
              <a:t>P2: ¿El desempeño del país por año cambia más en los Juegos Olímpicos de Invierno o en los Juegos Olímpicos de Verano?</a:t>
            </a:r>
            <a:endParaRPr sz="4381"/>
          </a:p>
          <a:p>
            <a:pPr indent="-381635" lvl="0" marL="457200" rtl="0" algn="l">
              <a:spcBef>
                <a:spcPts val="0"/>
              </a:spcBef>
              <a:spcAft>
                <a:spcPts val="0"/>
              </a:spcAft>
              <a:buSzPct val="100000"/>
              <a:buChar char="●"/>
            </a:pPr>
            <a:r>
              <a:rPr lang="pt-BR" sz="4381"/>
              <a:t>P3: ¿Cómo ha evolucionado la proporción hombre:mujer a lo largo del tiempo?</a:t>
            </a:r>
            <a:endParaRPr sz="438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Sección 2 Hipótesis iniciales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6400" lvl="0" marL="457200" rtl="0" algn="l">
              <a:lnSpc>
                <a:spcPct val="100000"/>
              </a:lnSpc>
              <a:spcBef>
                <a:spcPts val="0"/>
              </a:spcBef>
              <a:spcAft>
                <a:spcPts val="0"/>
              </a:spcAft>
              <a:buClr>
                <a:schemeClr val="dk1"/>
              </a:buClr>
              <a:buSzPts val="2800"/>
              <a:buChar char="●"/>
            </a:pPr>
            <a:r>
              <a:rPr lang="pt-BR" sz="2800">
                <a:solidFill>
                  <a:schemeClr val="dk1"/>
                </a:solidFill>
              </a:rPr>
              <a:t>Hipótesis 01: Sí;</a:t>
            </a:r>
            <a:endParaRPr sz="2800">
              <a:solidFill>
                <a:schemeClr val="dk1"/>
              </a:solidFill>
            </a:endParaRPr>
          </a:p>
          <a:p>
            <a:pPr indent="-406400" lvl="0" marL="457200" rtl="0" algn="l">
              <a:lnSpc>
                <a:spcPct val="100000"/>
              </a:lnSpc>
              <a:spcBef>
                <a:spcPts val="0"/>
              </a:spcBef>
              <a:spcAft>
                <a:spcPts val="0"/>
              </a:spcAft>
              <a:buClr>
                <a:schemeClr val="dk1"/>
              </a:buClr>
              <a:buSzPts val="2800"/>
              <a:buChar char="●"/>
            </a:pPr>
            <a:r>
              <a:rPr lang="pt-BR" sz="2800">
                <a:solidFill>
                  <a:schemeClr val="dk1"/>
                </a:solidFill>
              </a:rPr>
              <a:t>Hipótesis 02: Juegos Olímpicos de Invierno;</a:t>
            </a:r>
            <a:endParaRPr sz="2800">
              <a:solidFill>
                <a:schemeClr val="dk1"/>
              </a:solidFill>
            </a:endParaRPr>
          </a:p>
          <a:p>
            <a:pPr indent="-406400" lvl="0" marL="457200" rtl="0" algn="l">
              <a:lnSpc>
                <a:spcPct val="100000"/>
              </a:lnSpc>
              <a:spcBef>
                <a:spcPts val="0"/>
              </a:spcBef>
              <a:spcAft>
                <a:spcPts val="0"/>
              </a:spcAft>
              <a:buClr>
                <a:schemeClr val="dk1"/>
              </a:buClr>
              <a:buSzPts val="2800"/>
              <a:buChar char="●"/>
            </a:pPr>
            <a:r>
              <a:rPr lang="pt-BR" sz="2800">
                <a:solidFill>
                  <a:schemeClr val="dk1"/>
                </a:solidFill>
              </a:rPr>
              <a:t>Hipótesis 03: Disminuida.</a:t>
            </a:r>
            <a:endParaRPr sz="2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Sección 3: Enfoque de análisis de datos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69570" lvl="0" marL="457200" rtl="0" algn="l">
              <a:lnSpc>
                <a:spcPct val="150000"/>
              </a:lnSpc>
              <a:spcBef>
                <a:spcPts val="0"/>
              </a:spcBef>
              <a:spcAft>
                <a:spcPts val="0"/>
              </a:spcAft>
              <a:buSzPct val="100000"/>
              <a:buChar char="●"/>
            </a:pPr>
            <a:r>
              <a:rPr lang="pt-BR" sz="2400"/>
              <a:t>A1: para calcular el coeficiente de correlación de Pearson.</a:t>
            </a:r>
            <a:endParaRPr sz="2400"/>
          </a:p>
          <a:p>
            <a:pPr indent="-369570" lvl="0" marL="457200" rtl="0" algn="l">
              <a:lnSpc>
                <a:spcPct val="150000"/>
              </a:lnSpc>
              <a:spcBef>
                <a:spcPts val="0"/>
              </a:spcBef>
              <a:spcAft>
                <a:spcPts val="0"/>
              </a:spcAft>
              <a:buSzPct val="100000"/>
              <a:buChar char="●"/>
            </a:pPr>
            <a:r>
              <a:rPr lang="pt-BR" sz="2400"/>
              <a:t>A2: calcular la desviación estándar del desempeño del país a lo largo de los años. Será útil una comparación entre el estándar promedio de invierno y el de los Juegos Olímpicos de verano.</a:t>
            </a:r>
            <a:endParaRPr sz="2400"/>
          </a:p>
          <a:p>
            <a:pPr indent="-369570" lvl="0" marL="457200" rtl="0" algn="l">
              <a:lnSpc>
                <a:spcPct val="150000"/>
              </a:lnSpc>
              <a:spcBef>
                <a:spcPts val="0"/>
              </a:spcBef>
              <a:spcAft>
                <a:spcPts val="0"/>
              </a:spcAft>
              <a:buSzPct val="100000"/>
              <a:buChar char="●"/>
            </a:pPr>
            <a:r>
              <a:rPr lang="pt-BR" sz="2400"/>
              <a:t>A3: para dibujar un histograma simple.</a:t>
            </a:r>
            <a:endParaRPr sz="2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Desafíos técnicos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pt-BR" sz="2400"/>
              <a:t>Se encontraron desafíos para diferenciar el año de inicio de los Juegos Olímpicos de verano del de los Juegos Olímpicos de invierno;</a:t>
            </a:r>
            <a:endParaRPr sz="2400"/>
          </a:p>
          <a:p>
            <a:pPr indent="-381000" lvl="0" marL="457200" rtl="0" algn="l">
              <a:spcBef>
                <a:spcPts val="0"/>
              </a:spcBef>
              <a:spcAft>
                <a:spcPts val="0"/>
              </a:spcAft>
              <a:buSzPts val="2400"/>
              <a:buChar char="●"/>
            </a:pPr>
            <a:r>
              <a:rPr lang="pt-BR" sz="2400"/>
              <a:t>La limitación de Pandas para SQL (Sqlite) hizo que algunos SQL fueran difíciles de ejecutar pero manejables.</a:t>
            </a:r>
            <a:endParaRPr sz="2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Diagrama de entidad-relación (ERD)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6" name="Google Shape;96;p19"/>
          <p:cNvPicPr preferRelativeResize="0"/>
          <p:nvPr/>
        </p:nvPicPr>
        <p:blipFill rotWithShape="1">
          <a:blip r:embed="rId3">
            <a:alphaModFix/>
          </a:blip>
          <a:srcRect b="0" l="0" r="0" t="0"/>
          <a:stretch/>
        </p:blipFill>
        <p:spPr>
          <a:xfrm>
            <a:off x="803102" y="1161673"/>
            <a:ext cx="7537799" cy="353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Hallazgos iniciales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Arial"/>
              <a:buChar char="●"/>
            </a:pPr>
            <a:r>
              <a:rPr lang="pt-BR">
                <a:solidFill>
                  <a:srgbClr val="000000"/>
                </a:solidFill>
                <a:latin typeface="Arial"/>
                <a:ea typeface="Arial"/>
                <a:cs typeface="Arial"/>
                <a:sym typeface="Arial"/>
              </a:rPr>
              <a:t>Aunque la proporción entre los Juegos Olímpicos de verano y los Juegos Olímpicos de invierno es realmente diferente, resulta que los hombres dominan. Mi primera suposición es que la proporción entre mujeres y hombres ha aumentado con el tiempo. Empecé a sumergirme en ello.</a:t>
            </a:r>
            <a:endParaRPr>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pt-BR">
                <a:solidFill>
                  <a:srgbClr val="000000"/>
                </a:solidFill>
                <a:latin typeface="Arial"/>
                <a:ea typeface="Arial"/>
                <a:cs typeface="Arial"/>
                <a:sym typeface="Arial"/>
              </a:rPr>
              <a:t>Existen diferencias significativas entre los participantes masculinos y femeninos no sólo en términos de altura y peso esperados, sino también en términos de edad. Las dos primeras diferencias se pueden atribuir a la biología. Aunque esto último puede requerir algo más que sólo: vale la pena considerar al mismo tiempo los factores sociales.</a:t>
            </a:r>
            <a:endParaRPr>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pt-BR">
                <a:solidFill>
                  <a:srgbClr val="000000"/>
                </a:solidFill>
                <a:latin typeface="Arial"/>
                <a:ea typeface="Arial"/>
                <a:cs typeface="Arial"/>
                <a:sym typeface="Arial"/>
              </a:rPr>
              <a:t>Otro dato interesante es que la diferencia de edad en los Juegos Olímpicos de Invierno es mucho menor (~2,8 años y 1,5 años)</a:t>
            </a:r>
            <a:endParaRPr>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pt-BR">
                <a:solidFill>
                  <a:srgbClr val="000000"/>
                </a:solidFill>
                <a:latin typeface="Arial"/>
                <a:ea typeface="Arial"/>
                <a:cs typeface="Arial"/>
                <a:sym typeface="Arial"/>
              </a:rPr>
              <a:t>Es necesario otro análisis del número y proporción de medallas. Verifiqué la proporción del total de ganadores de medallas y los cambios en la proporción de diferentes medallas: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Hallazgos iniciales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8" name="Google Shape;108;p21"/>
          <p:cNvSpPr txBox="1"/>
          <p:nvPr>
            <p:ph idx="1" type="body"/>
          </p:nvPr>
        </p:nvSpPr>
        <p:spPr>
          <a:xfrm>
            <a:off x="311700" y="1152475"/>
            <a:ext cx="36915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pt-BR" sz="2200"/>
              <a:t>En el último siglo, la proporción de medallas fluctuó mucho en las dos competiciones, pero finalmente se estabilizó. Esto puede interpretarse como el establecimiento de normas sobre estas cuestiones.</a:t>
            </a:r>
            <a:endParaRPr sz="2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9" name="Google Shape;109;p21"/>
          <p:cNvPicPr preferRelativeResize="0"/>
          <p:nvPr/>
        </p:nvPicPr>
        <p:blipFill rotWithShape="1">
          <a:blip r:embed="rId3">
            <a:alphaModFix/>
          </a:blip>
          <a:srcRect b="0" l="0" r="0" t="0"/>
          <a:stretch/>
        </p:blipFill>
        <p:spPr>
          <a:xfrm>
            <a:off x="4572000" y="1325500"/>
            <a:ext cx="4221050" cy="276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