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75" r:id="rId8"/>
    <p:sldId id="269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5856" y="4197927"/>
            <a:ext cx="6771956" cy="1359115"/>
          </a:xfrm>
        </p:spPr>
        <p:txBody>
          <a:bodyPr/>
          <a:lstStyle/>
          <a:p>
            <a:r>
              <a:rPr lang="en-US" dirty="0"/>
              <a:t>Marathon competition performance –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855" y="5557041"/>
            <a:ext cx="5652653" cy="982303"/>
          </a:xfrm>
        </p:spPr>
        <p:txBody>
          <a:bodyPr>
            <a:normAutofit/>
          </a:bodyPr>
          <a:lstStyle/>
          <a:p>
            <a:r>
              <a:rPr lang="en-US" dirty="0"/>
              <a:t>Yaki Kimhi</a:t>
            </a:r>
            <a:br>
              <a:rPr lang="en-US" dirty="0"/>
            </a:br>
            <a:r>
              <a:rPr lang="en-US" dirty="0"/>
              <a:t>038820676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18785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Profile of marathon runner that will rich his own pick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66839"/>
            <a:ext cx="5531094" cy="315472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 ideal training schedule for the marathon running competition contains preliminary competitions for shorter distances. </a:t>
            </a:r>
            <a:endParaRPr lang="he-IL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are the distances of the competitions that have the most influence on a successful marathon?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are the ideal time intervals between competitions?</a:t>
            </a:r>
            <a:endParaRPr lang="he-IL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dirty="0"/>
              <a:t>The results of the study will be used by marathon runners who wish to maximize their abilities, so that they choose the right running competitions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79" y="817851"/>
            <a:ext cx="5111750" cy="120491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הכנת הנתונים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93" y="2316163"/>
            <a:ext cx="7740361" cy="4222749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הכנת הנתונים: בוצעו מספר מקצים של פירמוט הנתונים- בבסיס מול ה</a:t>
            </a:r>
            <a:r>
              <a:rPr lang="en-US" sz="1800" dirty="0" err="1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RawData</a:t>
            </a: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 ולאחר מכן פורמט מחדש של הנתונים כך שיאפשר ריצת המודלים.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מניפולציות שהופעלו: עיבוד נתונים, חלוקה לקבוצות, נירמול נתוני הריצה ביחס ליתר המתחרים, זיהוי חד ערכי של רץ ועוד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ניתוח הנתונים: באמצעות ניסוי באלגוריתם </a:t>
            </a:r>
            <a:r>
              <a:rPr lang="en-US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J</a:t>
            </a: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48 ולבסוף ברגרסיה לינארית.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מדד הערכה</a:t>
            </a: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ar-SA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שורש ממוצע ריבועי הטעויות - </a:t>
            </a:r>
            <a:r>
              <a:rPr lang="en-US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David" panose="020E0502060401010101" pitchFamily="34" charset="-79"/>
              </a:rPr>
              <a:t>Root mean squared error RMSE</a:t>
            </a:r>
            <a:r>
              <a:rPr lang="ar-SA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 של הערך הנחזה </a:t>
            </a:r>
            <a:r>
              <a:rPr lang="he-IL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–</a:t>
            </a:r>
            <a:r>
              <a:rPr lang="ar-SA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  <a:t> שיפור הרץ בעקבות נתוני מרוצי ההכנה. </a:t>
            </a:r>
            <a:br>
              <a:rPr lang="ar-SA" sz="1800" dirty="0">
                <a:solidFill>
                  <a:srgbClr val="1F1F1F"/>
                </a:solidFill>
                <a:effectLst/>
                <a:ea typeface="David" panose="020E0502060401010101" pitchFamily="34" charset="-79"/>
                <a:cs typeface="David" panose="020E0502060401010101" pitchFamily="34" charset="-79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36" y="401782"/>
            <a:ext cx="5908964" cy="1288906"/>
          </a:xfrm>
        </p:spPr>
        <p:txBody>
          <a:bodyPr/>
          <a:lstStyle/>
          <a:p>
            <a:r>
              <a:rPr lang="he-IL" dirty="0"/>
              <a:t>ריכוז התוצאות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79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233B3A-4A97-A3A9-AF45-D0C95035EFC6}"/>
              </a:ext>
            </a:extLst>
          </p:cNvPr>
          <p:cNvSpPr txBox="1">
            <a:spLocks/>
          </p:cNvSpPr>
          <p:nvPr/>
        </p:nvSpPr>
        <p:spPr>
          <a:xfrm>
            <a:off x="1438275" y="1861929"/>
            <a:ext cx="7383992" cy="48595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CC9B96-D247-B967-26A6-A034EF62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58189"/>
              </p:ext>
            </p:extLst>
          </p:nvPr>
        </p:nvGraphicFramePr>
        <p:xfrm>
          <a:off x="2715493" y="136524"/>
          <a:ext cx="4472179" cy="631969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7943">
                  <a:extLst>
                    <a:ext uri="{9D8B030D-6E8A-4147-A177-3AD203B41FA5}">
                      <a16:colId xmlns:a16="http://schemas.microsoft.com/office/drawing/2014/main" val="3524200672"/>
                    </a:ext>
                  </a:extLst>
                </a:gridCol>
                <a:gridCol w="1856791">
                  <a:extLst>
                    <a:ext uri="{9D8B030D-6E8A-4147-A177-3AD203B41FA5}">
                      <a16:colId xmlns:a16="http://schemas.microsoft.com/office/drawing/2014/main" val="511662832"/>
                    </a:ext>
                  </a:extLst>
                </a:gridCol>
                <a:gridCol w="817906">
                  <a:extLst>
                    <a:ext uri="{9D8B030D-6E8A-4147-A177-3AD203B41FA5}">
                      <a16:colId xmlns:a16="http://schemas.microsoft.com/office/drawing/2014/main" val="2202176540"/>
                    </a:ext>
                  </a:extLst>
                </a:gridCol>
                <a:gridCol w="745203">
                  <a:extLst>
                    <a:ext uri="{9D8B030D-6E8A-4147-A177-3AD203B41FA5}">
                      <a16:colId xmlns:a16="http://schemas.microsoft.com/office/drawing/2014/main" val="3567718889"/>
                    </a:ext>
                  </a:extLst>
                </a:gridCol>
                <a:gridCol w="764336">
                  <a:extLst>
                    <a:ext uri="{9D8B030D-6E8A-4147-A177-3AD203B41FA5}">
                      <a16:colId xmlns:a16="http://schemas.microsoft.com/office/drawing/2014/main" val="2696948097"/>
                    </a:ext>
                  </a:extLst>
                </a:gridCol>
              </a:tblGrid>
              <a:tr h="11845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#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DataSet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Algorithm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F-score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RMSE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774039266"/>
                  </a:ext>
                </a:extLst>
              </a:tr>
              <a:tr h="1101470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>
                          <a:effectLst/>
                        </a:rPr>
                        <a:t>Marathon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RaceOneKM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RaceOneResultInSecondsNormalized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TimeBetweenMarathonAndRaceOne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RaceTwoResultInSecondsNormalized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TimeBetweenRaceOneAndRaceTwo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ImprovementRate</a:t>
                      </a:r>
                      <a:endParaRPr lang="en-IL" sz="4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Linear Regression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0.76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3542164703"/>
                  </a:ext>
                </a:extLst>
              </a:tr>
              <a:tr h="76823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2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 dirty="0">
                          <a:effectLst/>
                        </a:rPr>
                        <a:t>Marathon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RaceOneKM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TimeBetweenMarathonAndRaceOne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TimeBetweenRaceOneAndRaceTwo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ImprovementClass</a:t>
                      </a:r>
                      <a:endParaRPr lang="en-IL" sz="4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J48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0.926</a:t>
                      </a:r>
                      <a:endParaRPr lang="en-IL" sz="4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0.235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1865935421"/>
                  </a:ext>
                </a:extLst>
              </a:tr>
              <a:tr h="76823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3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 dirty="0">
                          <a:effectLst/>
                        </a:rPr>
                        <a:t>Marathon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RaceOneKM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TimeBetweenMarathonAndRaceOne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TimeBetweenRaceOneAndRaceTwo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ImprovementRate</a:t>
                      </a:r>
                      <a:endParaRPr lang="en-IL" sz="4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Linear Regression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0.0762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1247005754"/>
                  </a:ext>
                </a:extLst>
              </a:tr>
              <a:tr h="1101470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4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 dirty="0" err="1">
                          <a:effectLst/>
                        </a:rPr>
                        <a:t>RaceOneKM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RaceOneResultInSecondsNormalized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TimeBetweenMarathonAndRaceOne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</a:t>
                      </a:r>
                      <a:endParaRPr lang="en-IL" sz="400" dirty="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RaceTwoKM</a:t>
                      </a:r>
                      <a:r>
                        <a:rPr lang="he-IL" sz="400" dirty="0">
                          <a:effectLst/>
                        </a:rPr>
                        <a:t>              </a:t>
                      </a:r>
                      <a:r>
                        <a:rPr lang="en-US" sz="400" dirty="0" err="1">
                          <a:effectLst/>
                        </a:rPr>
                        <a:t>RaceTwoResultInSecondsNormalized</a:t>
                      </a:r>
                      <a:r>
                        <a:rPr lang="he-IL" sz="400" dirty="0">
                          <a:effectLst/>
                        </a:rPr>
                        <a:t>            </a:t>
                      </a:r>
                      <a:r>
                        <a:rPr lang="en-US" sz="400" dirty="0" err="1">
                          <a:effectLst/>
                        </a:rPr>
                        <a:t>TimeBetweenRaceOneAndRaceTwo</a:t>
                      </a:r>
                      <a:r>
                        <a:rPr lang="he-IL" sz="400" dirty="0">
                          <a:effectLst/>
                        </a:rPr>
                        <a:t>          </a:t>
                      </a:r>
                      <a:r>
                        <a:rPr lang="en-US" sz="400" dirty="0" err="1">
                          <a:effectLst/>
                        </a:rPr>
                        <a:t>ImprovementRate</a:t>
                      </a:r>
                      <a:endParaRPr lang="en-IL" sz="4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Linear Regression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0.0854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1887995870"/>
                  </a:ext>
                </a:extLst>
              </a:tr>
              <a:tr h="76823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RaceOneKM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TimeBetweenMarathonAndRaceOne</a:t>
                      </a:r>
                      <a:endParaRPr lang="en-IL" sz="40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RaceTwo</a:t>
                      </a:r>
                      <a:endParaRPr lang="en-IL" sz="40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RaceTwoKM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TimeBetweenRaceOneAndRaceTwo</a:t>
                      </a:r>
                      <a:endParaRPr lang="en-IL" sz="40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ImprovementRate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Linear Regression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0.0851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3214463320"/>
                  </a:ext>
                </a:extLst>
              </a:tr>
              <a:tr h="48382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6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RaceOneResultInSecondsNormalized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RaceTwoResultInSecondsNormalized</a:t>
                      </a:r>
                      <a:endParaRPr lang="en-IL" sz="40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ImprovementRate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Linear Regression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0.0932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1897919310"/>
                  </a:ext>
                </a:extLst>
              </a:tr>
              <a:tr h="854412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7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Marathon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RaceOneResultInSecondsNormalized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TimeBetweenMarathonAndRaceOne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RaceTwoResultInSecondsNormalized</a:t>
                      </a: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TimeBetweenRaceOneAndRaceTwo</a:t>
                      </a:r>
                      <a:endParaRPr lang="en-IL" sz="400">
                        <a:effectLst/>
                      </a:endParaRPr>
                    </a:p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              </a:t>
                      </a:r>
                      <a:r>
                        <a:rPr lang="en-US" sz="400">
                          <a:effectLst/>
                        </a:rPr>
                        <a:t>ImprovementRate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Linear Regression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0.0865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929983072"/>
                  </a:ext>
                </a:extLst>
              </a:tr>
              <a:tr h="11845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8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3707208294"/>
                  </a:ext>
                </a:extLst>
              </a:tr>
              <a:tr h="11845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9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2065844357"/>
                  </a:ext>
                </a:extLst>
              </a:tr>
              <a:tr h="118454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10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he-IL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L" sz="4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IL" sz="4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21720" marR="21720" marT="0" marB="0"/>
                </a:tc>
                <a:extLst>
                  <a:ext uri="{0D108BD9-81ED-4DB2-BD59-A6C34878D82A}">
                    <a16:rowId xmlns:a16="http://schemas.microsoft.com/office/drawing/2014/main" val="347088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פלט ההרצה הטובה ביותר#1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233B3A-4A97-A3A9-AF45-D0C95035EFC6}"/>
              </a:ext>
            </a:extLst>
          </p:cNvPr>
          <p:cNvSpPr txBox="1">
            <a:spLocks/>
          </p:cNvSpPr>
          <p:nvPr/>
        </p:nvSpPr>
        <p:spPr>
          <a:xfrm>
            <a:off x="955674" y="1287254"/>
            <a:ext cx="9199707" cy="14982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Table Placeholder 10">
            <a:extLst>
              <a:ext uri="{FF2B5EF4-FFF2-40B4-BE49-F238E27FC236}">
                <a16:creationId xmlns:a16="http://schemas.microsoft.com/office/drawing/2014/main" id="{09A75084-1139-C848-8AA3-AF9DBE43F458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2364558" y="2111375"/>
            <a:ext cx="7462884" cy="37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פלט ההרצה הטובה ביותר#2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233B3A-4A97-A3A9-AF45-D0C95035EFC6}"/>
              </a:ext>
            </a:extLst>
          </p:cNvPr>
          <p:cNvSpPr txBox="1">
            <a:spLocks/>
          </p:cNvSpPr>
          <p:nvPr/>
        </p:nvSpPr>
        <p:spPr>
          <a:xfrm>
            <a:off x="955674" y="1287254"/>
            <a:ext cx="9199707" cy="14982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Table Placeholder 5">
            <a:extLst>
              <a:ext uri="{FF2B5EF4-FFF2-40B4-BE49-F238E27FC236}">
                <a16:creationId xmlns:a16="http://schemas.microsoft.com/office/drawing/2014/main" id="{11C5D163-46DC-1809-7294-2BD6C0D7E39F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1969106" y="2111375"/>
            <a:ext cx="8253787" cy="37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36" y="401782"/>
            <a:ext cx="5908964" cy="1288906"/>
          </a:xfrm>
        </p:spPr>
        <p:txBody>
          <a:bodyPr/>
          <a:lstStyle/>
          <a:p>
            <a:r>
              <a:rPr lang="he-IL" dirty="0"/>
              <a:t>בדיקת הרעשת המודל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79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233B3A-4A97-A3A9-AF45-D0C95035EFC6}"/>
              </a:ext>
            </a:extLst>
          </p:cNvPr>
          <p:cNvSpPr txBox="1">
            <a:spLocks/>
          </p:cNvSpPr>
          <p:nvPr/>
        </p:nvSpPr>
        <p:spPr>
          <a:xfrm>
            <a:off x="1438275" y="1861929"/>
            <a:ext cx="7383992" cy="48595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3737F0-81B8-A54F-E3B6-784A1256BC12}"/>
              </a:ext>
            </a:extLst>
          </p:cNvPr>
          <p:cNvGraphicFramePr>
            <a:graphicFrameLocks noGrp="1"/>
          </p:cNvGraphicFramePr>
          <p:nvPr/>
        </p:nvGraphicFramePr>
        <p:xfrm>
          <a:off x="4117023" y="2995454"/>
          <a:ext cx="3957955" cy="199440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199674995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541402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אחוז ההגדלה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ערך </a:t>
                      </a:r>
                      <a:r>
                        <a:rPr lang="en-US" sz="1200" cap="all">
                          <a:effectLst/>
                        </a:rPr>
                        <a:t>RMSE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38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0%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0.076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86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5%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0.0798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3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10%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0.0836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427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15%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0.0874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77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20%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0.0912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02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25%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0.095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03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cap="all">
                          <a:effectLst/>
                        </a:rPr>
                        <a:t>30%</a:t>
                      </a:r>
                      <a:endParaRPr lang="en-IL" sz="120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dirty="0">
                          <a:effectLst/>
                        </a:rPr>
                        <a:t>0.0988</a:t>
                      </a:r>
                      <a:endParaRPr lang="en-IL" sz="1200" dirty="0">
                        <a:effectLst/>
                        <a:latin typeface="David" panose="020E0502060401010101" pitchFamily="34" charset="-79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0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6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294" y="320021"/>
            <a:ext cx="5111750" cy="517647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דיון בתוצאות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2727" y="837669"/>
                <a:ext cx="7162800" cy="4939676"/>
              </a:xfrm>
            </p:spPr>
            <p:txBody>
              <a:bodyPr>
                <a:normAutofit fontScale="92500" lnSpcReduction="20000"/>
              </a:bodyPr>
              <a:lstStyle/>
              <a:p>
                <a:pPr algn="r" rtl="1"/>
                <a:r>
                  <a:rPr lang="he-IL" dirty="0"/>
                  <a:t>מודל הנתונים: המודל שנבחר הינו רגרסיה ליניארית עם המשתנים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 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lvl="2" indent="-2286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Marathon</a:t>
                </a:r>
                <a:r>
                  <a:rPr lang="he-IL" sz="1200" b="1" dirty="0"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- </a:t>
                </a: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אירוע המרתון שבו הושגו תוצאות מאגר המידע. ערך נומינלי המכיל את מגוון אירועי המרתון שפורטו בחלק הראשון. 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lvl="2" indent="-2286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dirty="0" err="1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RaceOneKM</a:t>
                </a:r>
                <a:r>
                  <a:rPr lang="he-IL" sz="1200" b="1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- </a:t>
                </a: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מרחק המרוץ המאוחר מבין מירוצי ההכנה. ערך נומינלי המכיל את סדרת הערכים: (5000, 10000, 15000, 21000, 21095, 42195)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lvl="2" indent="-2286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dirty="0" err="1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TimeBetweenMarathonAndRaceOne</a:t>
                </a:r>
                <a:r>
                  <a:rPr lang="he-IL" sz="1200" b="1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 </a:t>
                </a: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אינטרוול הזמן שבין אירוע המטרה (המרתון) ובין מרוץ ההכנה המאוחר ביותר שלפניו (הערך הינו ערך מספרי שלילי ולפיכך בפונקציית הרגרגסיה נצפה לראות אותו עם מקדם שלילי)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lvl="2" indent="-2286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dirty="0" err="1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RaceTwoKM</a:t>
                </a:r>
                <a:r>
                  <a:rPr lang="he-IL" sz="1200" b="1" dirty="0"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- </a:t>
                </a: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מרחק המרוץ המוקדם מבין שני מירוצי ההכנה. ערך נומינלי המכיל את סדרת הערכים: (5000, 10000, 15000, 21000, 21095, 42195)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lvl="2" indent="-2286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dirty="0" err="1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TimeBetweenRaceOneAndRaceTwo</a:t>
                </a:r>
                <a:r>
                  <a:rPr lang="he-IL" sz="1200" b="1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- </a:t>
                </a: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אינטרוול הזמן שבין המרוץ המאוחר מבין שני מרוצי ההכנה למרתון ובין מרוץ ההכנה שלפניו (הערך הינו ערך מספרי שלילי ולפיכך בפונקציית הרגרגסיה נצפה לראות אותו עם מקדם שלילי)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 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lvl="2" indent="-2286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dirty="0" err="1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ImprovementRate</a:t>
                </a:r>
                <a:r>
                  <a:rPr lang="en-US" sz="1200" b="1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:r>
                  <a:rPr lang="he-IL" sz="1200" b="1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- </a:t>
                </a:r>
                <a:r>
                  <a:rPr lang="he-IL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ערך החיזוי של השיפור נוסחת החישוב:</a:t>
                </a:r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1143000" algn="r" rtl="1">
                  <a:lnSpc>
                    <a:spcPct val="150000"/>
                  </a:lnSpc>
                </a:pPr>
                <a:r>
                  <a:rPr lang="en-US" sz="1200" dirty="0">
                    <a:effectLst/>
                    <a:latin typeface="David" panose="020E0502060401010101" pitchFamily="34" charset="-79"/>
                    <a:ea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avid" panose="020E0502060401010101" pitchFamily="34" charset="-79"/>
                        <a:cs typeface="David" panose="020E0502060401010101" pitchFamily="34" charset="-79"/>
                      </a:rPr>
                      <m:t>𝐼𝑚𝑝𝑟𝑜𝑣𝑒𝑚𝑒𝑛𝑡𝑅𝑎𝑡𝑒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avid" panose="020E0502060401010101" pitchFamily="34" charset="-79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avid" panose="020E0502060401010101" pitchFamily="34" charset="-79"/>
                        <a:cs typeface="David" panose="020E0502060401010101" pitchFamily="34" charset="-79"/>
                      </a:rPr>
                      <m:t>𝑁𝑜𝑟𝑚𝑎𝑙𝑖𝑧𝑒𝑑𝑀𝑎𝑟𝑎𝑡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avid" panose="020E0502060401010101" pitchFamily="34" charset="-79"/>
                        <a:cs typeface="David" panose="020E0502060401010101" pitchFamily="34" charset="-79"/>
                      </a:rPr>
                      <m:t>h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avid" panose="020E0502060401010101" pitchFamily="34" charset="-79"/>
                        <a:cs typeface="David" panose="020E0502060401010101" pitchFamily="34" charset="-79"/>
                      </a:rPr>
                      <m:t>𝑜𝑛𝑅𝑒𝑠𝑢𝑙𝑡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avid" panose="020E0502060401010101" pitchFamily="34" charset="-79"/>
                        <a:cs typeface="David" panose="020E0502060401010101" pitchFamily="34" charset="-79"/>
                      </a:rPr>
                      <m:t>− </m:t>
                    </m:r>
                    <m:f>
                      <m:fPr>
                        <m:ctrlPr>
                          <a:rPr lang="en-IL" sz="1200" i="1">
                            <a:effectLst/>
                            <a:latin typeface="Cambria Math" panose="02040503050406030204" pitchFamily="18" charset="0"/>
                            <a:ea typeface="David" panose="020E0502060401010101" pitchFamily="34" charset="-79"/>
                            <a:cs typeface="David" panose="020E0502060401010101" pitchFamily="34" charset="-79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ea typeface="David" panose="020E0502060401010101" pitchFamily="34" charset="-79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David" panose="020E0502060401010101" pitchFamily="34" charset="-79"/>
                                <a:cs typeface="David" panose="020E0502060401010101" pitchFamily="34" charset="-79"/>
                              </a:rPr>
                              <m:t>𝑁𝑜𝑟𝑚𝑎𝑙𝑖𝑧𝑒𝑑𝑅𝑒𝑎𝑐𝑒𝑂𝑛𝑒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David" panose="020E0502060401010101" pitchFamily="34" charset="-79"/>
                                <a:cs typeface="David" panose="020E0502060401010101" pitchFamily="34" charset="-79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David" panose="020E0502060401010101" pitchFamily="34" charset="-79"/>
                                <a:cs typeface="David" panose="020E0502060401010101" pitchFamily="34" charset="-79"/>
                              </a:rPr>
                              <m:t>𝑁𝑜𝑟𝑚𝑎𝑙𝑖𝑧𝑒𝑑𝑅𝑎𝑐𝑒𝑇𝑤𝑜</m:t>
                            </m:r>
                          </m:e>
                        </m:d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avid" panose="020E0502060401010101" pitchFamily="34" charset="-79"/>
                            <a:cs typeface="David" panose="020E0502060401010101" pitchFamily="34" charset="-79"/>
                          </a:rPr>
                          <m:t>2</m:t>
                        </m:r>
                      </m:den>
                    </m:f>
                  </m:oMath>
                </a14:m>
                <a:endParaRPr lang="en-IL" sz="1200" dirty="0">
                  <a:effectLst/>
                  <a:latin typeface="David" panose="020E0502060401010101" pitchFamily="34" charset="-79"/>
                  <a:ea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2727" y="837669"/>
                <a:ext cx="7162800" cy="4939676"/>
              </a:xfrm>
              <a:blipFill>
                <a:blip r:embed="rId2"/>
                <a:stretch>
                  <a:fillRect t="-863" r="-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6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294" y="320021"/>
            <a:ext cx="5111750" cy="517647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דיון בתוצאות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27" y="837669"/>
            <a:ext cx="7162800" cy="493967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שימושים אפשרים:</a:t>
            </a:r>
          </a:p>
          <a:p>
            <a:pPr algn="r" rtl="1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David" panose="020E0502060401010101" pitchFamily="34" charset="-79"/>
                <a:cs typeface="David" panose="020E0502060401010101" pitchFamily="34" charset="-79"/>
              </a:rPr>
              <a:t>השימוש שמתוכנן להיעשות הינו העלאה של המודל והנגשתו לציבור הרצים, כך שיבחרו את הפרמטרים הבאים: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David" panose="020E0502060401010101" pitchFamily="34" charset="-79"/>
                <a:ea typeface="David" panose="020E0502060401010101" pitchFamily="34" charset="-79"/>
                <a:cs typeface="David" panose="020E0502060401010101" pitchFamily="34" charset="-79"/>
              </a:rPr>
              <a:t>שם הרץ, שנת לידה, מגדר (מתוך רשימת בחירה)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David" panose="020E0502060401010101" pitchFamily="34" charset="-79"/>
                <a:ea typeface="David" panose="020E0502060401010101" pitchFamily="34" charset="-79"/>
                <a:cs typeface="David" panose="020E0502060401010101" pitchFamily="34" charset="-79"/>
              </a:rPr>
              <a:t>מרתון היעד 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David" panose="020E0502060401010101" pitchFamily="34" charset="-79"/>
                <a:cs typeface="David" panose="020E0502060401010101" pitchFamily="34" charset="-79"/>
              </a:rPr>
              <a:t>פלט התוכנית יהיה תוצאת מרתון חזויה ובכללה קצב הריצה תוך שימוש באלגוריתם החיזוי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7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8E16017ED73A4290289D3097348FC9" ma:contentTypeVersion="10" ma:contentTypeDescription="Create a new document." ma:contentTypeScope="" ma:versionID="d30c5d3e67f6f0373fd40463878c6488">
  <xsd:schema xmlns:xsd="http://www.w3.org/2001/XMLSchema" xmlns:xs="http://www.w3.org/2001/XMLSchema" xmlns:p="http://schemas.microsoft.com/office/2006/metadata/properties" xmlns:ns3="302647ba-3e98-4671-b623-1e7fa45f7422" xmlns:ns4="f7e0ce02-ac35-49b2-9aef-f52abfbbec0b" targetNamespace="http://schemas.microsoft.com/office/2006/metadata/properties" ma:root="true" ma:fieldsID="5bc15cd54c4e46783bf8074ea864f19a" ns3:_="" ns4:_="">
    <xsd:import namespace="302647ba-3e98-4671-b623-1e7fa45f7422"/>
    <xsd:import namespace="f7e0ce02-ac35-49b2-9aef-f52abfbbe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647ba-3e98-4671-b623-1e7fa45f7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0ce02-ac35-49b2-9aef-f52abfbbec0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2647ba-3e98-4671-b623-1e7fa45f74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2C1EFD-9149-443F-8446-D407A4F298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2647ba-3e98-4671-b623-1e7fa45f7422"/>
    <ds:schemaRef ds:uri="f7e0ce02-ac35-49b2-9aef-f52abfbbe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302647ba-3e98-4671-b623-1e7fa45f7422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f7e0ce02-ac35-49b2-9aef-f52abfbbec0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{FDD1760E-16E2-4160-8F33-ABDBDCF1088D}tf67328976_win32</Template>
  <TotalTime>221</TotalTime>
  <Words>583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David</vt:lpstr>
      <vt:lpstr>Roboto</vt:lpstr>
      <vt:lpstr>Tenorite</vt:lpstr>
      <vt:lpstr>Office Theme</vt:lpstr>
      <vt:lpstr>Marathon competition performance – Part2</vt:lpstr>
      <vt:lpstr>Profile of marathon runner that will rich his own pick</vt:lpstr>
      <vt:lpstr>הכנת הנתונים</vt:lpstr>
      <vt:lpstr>ריכוז התוצאות</vt:lpstr>
      <vt:lpstr>פלט ההרצה הטובה ביותר#1</vt:lpstr>
      <vt:lpstr>פלט ההרצה הטובה ביותר#2</vt:lpstr>
      <vt:lpstr>בדיקת הרעשת המודל</vt:lpstr>
      <vt:lpstr>דיון בתוצאות</vt:lpstr>
      <vt:lpstr>דיון בתוצאות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competition performance</dc:title>
  <dc:creator>Yaki Kimhi</dc:creator>
  <cp:lastModifiedBy>Yaki Kimhi</cp:lastModifiedBy>
  <cp:revision>4</cp:revision>
  <dcterms:created xsi:type="dcterms:W3CDTF">2023-05-17T14:45:20Z</dcterms:created>
  <dcterms:modified xsi:type="dcterms:W3CDTF">2023-07-31T17:14:23Z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0x0101008F8E16017ED73A4290289D3097348FC9</vt:lpwstr>
  </property>
</Properties>
</file>