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72" r:id="rId7"/>
    <p:sldId id="269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BD4F59-D09D-456E-85C7-2F4A128CFD59}" v="5" dt="2023-07-31T16:41:54.4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0704" autoAdjust="0"/>
  </p:normalViewPr>
  <p:slideViewPr>
    <p:cSldViewPr snapToGrid="0">
      <p:cViewPr varScale="1">
        <p:scale>
          <a:sx n="69" d="100"/>
          <a:sy n="69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Running competition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Yaki Kimhi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818785"/>
            <a:ext cx="5111750" cy="1204912"/>
          </a:xfrm>
        </p:spPr>
        <p:txBody>
          <a:bodyPr>
            <a:normAutofit fontScale="90000"/>
          </a:bodyPr>
          <a:lstStyle/>
          <a:p>
            <a:r>
              <a:rPr lang="en-US" dirty="0"/>
              <a:t>Profile of marathon runner that will rich his own pick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366839"/>
            <a:ext cx="5531094" cy="315472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An ideal training schedule for the marathon running competition contains preliminary competitions for shorter distances. </a:t>
            </a:r>
            <a:endParaRPr lang="he-IL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What are the distances of the competitions that have the most influence on a successful marathon?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What are the ideal time intervals between competitions?</a:t>
            </a:r>
            <a:endParaRPr lang="he-IL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en-US" dirty="0"/>
              <a:t>The results of the study will be used by marathon runners who wish to maximize their abilities, so that they choose the right running competitions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818785"/>
            <a:ext cx="5111750" cy="1204912"/>
          </a:xfrm>
        </p:spPr>
        <p:txBody>
          <a:bodyPr>
            <a:normAutofit/>
          </a:bodyPr>
          <a:lstStyle/>
          <a:p>
            <a:r>
              <a:rPr lang="en-US" dirty="0"/>
              <a:t>Researches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133600"/>
            <a:ext cx="7740361" cy="4222749"/>
          </a:xfrm>
        </p:spPr>
        <p:txBody>
          <a:bodyPr>
            <a:normAutofit fontScale="85000" lnSpcReduction="10000"/>
          </a:bodyPr>
          <a:lstStyle/>
          <a:p>
            <a:pPr rtl="1">
              <a:lnSpc>
                <a:spcPct val="150000"/>
              </a:lnSpc>
              <a:spcAft>
                <a:spcPts val="750"/>
              </a:spcAft>
            </a:pPr>
            <a:r>
              <a:rPr lang="en-IL" sz="1800" dirty="0" err="1">
                <a:solidFill>
                  <a:srgbClr val="1F1F1F"/>
                </a:solidFill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Havenar</a:t>
            </a:r>
            <a:r>
              <a:rPr lang="en-IL" sz="1800" dirty="0">
                <a:solidFill>
                  <a:srgbClr val="1F1F1F"/>
                </a:solidFill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, J., &amp; </a:t>
            </a:r>
            <a:r>
              <a:rPr lang="en-IL" sz="1800" dirty="0" err="1">
                <a:solidFill>
                  <a:srgbClr val="1F1F1F"/>
                </a:solidFill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Lochbaum</a:t>
            </a:r>
            <a:r>
              <a:rPr lang="en-IL" sz="1800" dirty="0">
                <a:solidFill>
                  <a:srgbClr val="1F1F1F"/>
                </a:solidFill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, M. (2007). Differences in participation motives of first-time marathon finishers and pre-race dropouts. </a:t>
            </a:r>
            <a:r>
              <a:rPr lang="en-IL" sz="1800" i="1" dirty="0">
                <a:solidFill>
                  <a:srgbClr val="1F1F1F"/>
                </a:solidFill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Psychology of Sport and Exercise, 8(3), 297-316.</a:t>
            </a:r>
            <a:r>
              <a:rPr lang="en-IL" sz="1800" dirty="0">
                <a:solidFill>
                  <a:srgbClr val="1F1F1F"/>
                </a:solidFill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 </a:t>
            </a:r>
            <a:endParaRPr lang="en-IL" sz="1800" dirty="0">
              <a:effectLst/>
              <a:latin typeface="David" panose="020E0502060401010101" pitchFamily="34" charset="-79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rtl="1">
              <a:lnSpc>
                <a:spcPct val="150000"/>
              </a:lnSpc>
              <a:spcAft>
                <a:spcPts val="750"/>
              </a:spcAft>
            </a:pPr>
            <a:r>
              <a:rPr lang="en-IL" sz="1800" dirty="0">
                <a:solidFill>
                  <a:srgbClr val="1F1F1F"/>
                </a:solidFill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Martin, D. T., </a:t>
            </a:r>
            <a:r>
              <a:rPr lang="en-IL" sz="1800" dirty="0" err="1">
                <a:solidFill>
                  <a:srgbClr val="1F1F1F"/>
                </a:solidFill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Puetz</a:t>
            </a:r>
            <a:r>
              <a:rPr lang="en-IL" sz="1800" dirty="0">
                <a:solidFill>
                  <a:srgbClr val="1F1F1F"/>
                </a:solidFill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, T., &amp; </a:t>
            </a:r>
            <a:r>
              <a:rPr lang="en-IL" sz="1800" dirty="0" err="1">
                <a:solidFill>
                  <a:srgbClr val="1F1F1F"/>
                </a:solidFill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Puetz</a:t>
            </a:r>
            <a:r>
              <a:rPr lang="en-IL" sz="1800" dirty="0">
                <a:solidFill>
                  <a:srgbClr val="1F1F1F"/>
                </a:solidFill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, J. (2009). Predicting marathon performance from pre-race characteristics. </a:t>
            </a:r>
            <a:r>
              <a:rPr lang="en-IL" sz="1800" i="1" dirty="0">
                <a:solidFill>
                  <a:srgbClr val="1F1F1F"/>
                </a:solidFill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Journal of Strength and Conditioning Research, 23(1), 265-270.</a:t>
            </a:r>
            <a:r>
              <a:rPr lang="en-IL" sz="1800" dirty="0">
                <a:solidFill>
                  <a:srgbClr val="1F1F1F"/>
                </a:solidFill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 </a:t>
            </a:r>
            <a:endParaRPr lang="en-IL" sz="1800" dirty="0">
              <a:effectLst/>
              <a:latin typeface="David" panose="020E0502060401010101" pitchFamily="34" charset="-79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rtl="1">
              <a:lnSpc>
                <a:spcPct val="150000"/>
              </a:lnSpc>
              <a:spcAft>
                <a:spcPts val="750"/>
              </a:spcAft>
            </a:pPr>
            <a:r>
              <a:rPr lang="en-IL" sz="1800" dirty="0">
                <a:solidFill>
                  <a:srgbClr val="1F1F1F"/>
                </a:solidFill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Seiler, S., &amp; </a:t>
            </a:r>
            <a:r>
              <a:rPr lang="en-IL" sz="1800" dirty="0" err="1">
                <a:solidFill>
                  <a:srgbClr val="1F1F1F"/>
                </a:solidFill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Tsolakidis</a:t>
            </a:r>
            <a:r>
              <a:rPr lang="en-IL" sz="1800" dirty="0">
                <a:solidFill>
                  <a:srgbClr val="1F1F1F"/>
                </a:solidFill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, D. (2010). Predicting marathon performance from half-marathon time. </a:t>
            </a:r>
            <a:r>
              <a:rPr lang="en-IL" sz="1800" i="1" dirty="0">
                <a:solidFill>
                  <a:srgbClr val="1F1F1F"/>
                </a:solidFill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European Journal of Applied Physiology, 108(5), 809-816.</a:t>
            </a:r>
            <a:r>
              <a:rPr lang="en-IL" sz="1800" dirty="0">
                <a:solidFill>
                  <a:srgbClr val="1F1F1F"/>
                </a:solidFill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 </a:t>
            </a:r>
            <a:endParaRPr lang="en-IL" sz="1800" dirty="0">
              <a:effectLst/>
              <a:latin typeface="David" panose="020E0502060401010101" pitchFamily="34" charset="-79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rtl="1">
              <a:lnSpc>
                <a:spcPct val="150000"/>
              </a:lnSpc>
              <a:spcAft>
                <a:spcPts val="750"/>
              </a:spcAft>
            </a:pPr>
            <a:r>
              <a:rPr lang="en-IL" sz="1800" dirty="0">
                <a:solidFill>
                  <a:srgbClr val="1F1F1F"/>
                </a:solidFill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Weir, J. P., &amp; Noakes, T. D. (1998). Prediction of marathon performance from 10-km race time. </a:t>
            </a:r>
            <a:r>
              <a:rPr lang="en-IL" sz="1800" i="1" dirty="0">
                <a:solidFill>
                  <a:srgbClr val="1F1F1F"/>
                </a:solidFill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British Journal of Sports Medicine, 32(4), 240-244.</a:t>
            </a:r>
            <a:r>
              <a:rPr lang="en-IL" sz="1800" dirty="0">
                <a:solidFill>
                  <a:srgbClr val="1F1F1F"/>
                </a:solidFill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 </a:t>
            </a:r>
            <a:endParaRPr lang="en-IL" sz="1800" dirty="0">
              <a:effectLst/>
              <a:latin typeface="David" panose="020E0502060401010101" pitchFamily="34" charset="-79"/>
              <a:ea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9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0E7E75-E57A-4FF0-A0E4-A4DBCF6EA89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562403448"/>
              </p:ext>
            </p:extLst>
          </p:nvPr>
        </p:nvGraphicFramePr>
        <p:xfrm>
          <a:off x="955675" y="2785533"/>
          <a:ext cx="8412480" cy="353858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</a:tblGrid>
              <a:tr h="354149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Type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Influence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Availability</a:t>
                      </a:r>
                      <a:endParaRPr lang="en-US" sz="1600" b="1" i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35414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 err="1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RaceOne</a:t>
                      </a:r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 Distance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Number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 err="1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Hige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Calculated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35414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 err="1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RaceOne</a:t>
                      </a:r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 results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Normalized number {0,1}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 err="1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Hige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Calculated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35414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 err="1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RaceTwo</a:t>
                      </a:r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 Distance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Number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 err="1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Hige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Calculated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29510"/>
                  </a:ext>
                </a:extLst>
              </a:tr>
              <a:tr h="35414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 err="1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RaceTwo</a:t>
                      </a:r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 results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Normalized number {0,1}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 err="1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Hige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Calculated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035527"/>
                  </a:ext>
                </a:extLst>
              </a:tr>
              <a:tr h="35414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Days Between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RaceOne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and Marathon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Number &lt; 0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 err="1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Hige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Calculated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35414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Days between </a:t>
                      </a:r>
                      <a:r>
                        <a:rPr lang="en-US" sz="1400" b="0" i="0" dirty="0" err="1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RaceTwo</a:t>
                      </a:r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 and </a:t>
                      </a:r>
                      <a:r>
                        <a:rPr lang="en-US" sz="1400" b="0" i="0" dirty="0" err="1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RaceOne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Number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 &lt;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High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Calculate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  <a:tr h="35414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Marathon Improvement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Difference </a:t>
                      </a:r>
                      <a:r>
                        <a:rPr lang="en-US" sz="1400" b="0" i="0" dirty="0" err="1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bw</a:t>
                      </a:r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 the normalized marathon time and pre races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 err="1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Hige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Calculated and predicted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1471545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6233B3A-4A97-A3A9-AF45-D0C95035EFC6}"/>
              </a:ext>
            </a:extLst>
          </p:cNvPr>
          <p:cNvSpPr txBox="1">
            <a:spLocks/>
          </p:cNvSpPr>
          <p:nvPr/>
        </p:nvSpPr>
        <p:spPr>
          <a:xfrm>
            <a:off x="955675" y="1287254"/>
            <a:ext cx="7383992" cy="1498279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Output</a:t>
            </a:r>
            <a:r>
              <a:rPr lang="en-US" dirty="0"/>
              <a:t>: Forecast of the Marathon time based on the pre-marathon races</a:t>
            </a:r>
          </a:p>
          <a:p>
            <a:pPr marL="0" indent="0">
              <a:buNone/>
            </a:pPr>
            <a:r>
              <a:rPr lang="en-US" dirty="0" err="1"/>
              <a:t>RaceOne</a:t>
            </a:r>
            <a:r>
              <a:rPr lang="en-US" dirty="0"/>
              <a:t> – the race before the marathon</a:t>
            </a:r>
          </a:p>
          <a:p>
            <a:pPr marL="0" indent="0">
              <a:buNone/>
            </a:pPr>
            <a:r>
              <a:rPr lang="en-US" dirty="0" err="1"/>
              <a:t>RaceTwo</a:t>
            </a:r>
            <a:r>
              <a:rPr lang="en-US" dirty="0"/>
              <a:t> – the race before </a:t>
            </a:r>
            <a:r>
              <a:rPr lang="en-US" dirty="0" err="1"/>
              <a:t>RaceOne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*Both races should be within 120 days of the marathon date</a:t>
            </a:r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Preperation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6233B3A-4A97-A3A9-AF45-D0C95035EFC6}"/>
              </a:ext>
            </a:extLst>
          </p:cNvPr>
          <p:cNvSpPr txBox="1">
            <a:spLocks/>
          </p:cNvSpPr>
          <p:nvPr/>
        </p:nvSpPr>
        <p:spPr>
          <a:xfrm>
            <a:off x="1438275" y="1861929"/>
            <a:ext cx="7383992" cy="485954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Challenges</a:t>
            </a:r>
          </a:p>
          <a:p>
            <a:pPr lvl="1"/>
            <a:r>
              <a:rPr lang="en-US" b="1" dirty="0"/>
              <a:t>Data mining</a:t>
            </a:r>
          </a:p>
          <a:p>
            <a:pPr lvl="2"/>
            <a:r>
              <a:rPr lang="en-US" b="1" dirty="0"/>
              <a:t>Getting the data from the source</a:t>
            </a:r>
            <a:endParaRPr lang="en-US" dirty="0"/>
          </a:p>
          <a:p>
            <a:r>
              <a:rPr lang="en-US" dirty="0"/>
              <a:t>Data preparation</a:t>
            </a:r>
          </a:p>
          <a:p>
            <a:pPr lvl="1"/>
            <a:r>
              <a:rPr lang="en-US" dirty="0"/>
              <a:t>Cleansing</a:t>
            </a:r>
          </a:p>
          <a:p>
            <a:pPr lvl="3"/>
            <a:r>
              <a:rPr lang="en-US" dirty="0"/>
              <a:t>Data computing</a:t>
            </a:r>
          </a:p>
          <a:p>
            <a:pPr lvl="3"/>
            <a:r>
              <a:rPr lang="en-US" dirty="0"/>
              <a:t>Data formatting</a:t>
            </a:r>
          </a:p>
          <a:p>
            <a:pPr lvl="3"/>
            <a:r>
              <a:rPr lang="en-US" dirty="0"/>
              <a:t>Runner uniqueness identifying </a:t>
            </a:r>
          </a:p>
          <a:p>
            <a:pPr lvl="3"/>
            <a:r>
              <a:rPr lang="en-US" dirty="0"/>
              <a:t>Data normalizing</a:t>
            </a:r>
            <a:endParaRPr lang="en-US" dirty="0">
              <a:effectLst/>
            </a:endParaRPr>
          </a:p>
          <a:p>
            <a:pPr lvl="1"/>
            <a:r>
              <a:rPr lang="en-US" dirty="0"/>
              <a:t>Races comparing</a:t>
            </a:r>
          </a:p>
          <a:p>
            <a:pPr lvl="2"/>
            <a:r>
              <a:rPr lang="en-US" dirty="0"/>
              <a:t>road race only</a:t>
            </a:r>
          </a:p>
          <a:p>
            <a:pPr lvl="2"/>
            <a:r>
              <a:rPr lang="en-US" dirty="0"/>
              <a:t>Aerobic Distances only</a:t>
            </a:r>
          </a:p>
          <a:p>
            <a:r>
              <a:rPr lang="en-US" dirty="0"/>
              <a:t>Normalization</a:t>
            </a:r>
          </a:p>
          <a:p>
            <a:r>
              <a:rPr lang="en-US" dirty="0" err="1"/>
              <a:t>Reformating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09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8E16017ED73A4290289D3097348FC9" ma:contentTypeVersion="10" ma:contentTypeDescription="Create a new document." ma:contentTypeScope="" ma:versionID="d30c5d3e67f6f0373fd40463878c6488">
  <xsd:schema xmlns:xsd="http://www.w3.org/2001/XMLSchema" xmlns:xs="http://www.w3.org/2001/XMLSchema" xmlns:p="http://schemas.microsoft.com/office/2006/metadata/properties" xmlns:ns3="302647ba-3e98-4671-b623-1e7fa45f7422" xmlns:ns4="f7e0ce02-ac35-49b2-9aef-f52abfbbec0b" targetNamespace="http://schemas.microsoft.com/office/2006/metadata/properties" ma:root="true" ma:fieldsID="5bc15cd54c4e46783bf8074ea864f19a" ns3:_="" ns4:_="">
    <xsd:import namespace="302647ba-3e98-4671-b623-1e7fa45f7422"/>
    <xsd:import namespace="f7e0ce02-ac35-49b2-9aef-f52abfbbec0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bjectDetectorVersions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2647ba-3e98-4671-b623-1e7fa45f74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e0ce02-ac35-49b2-9aef-f52abfbbec0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02647ba-3e98-4671-b623-1e7fa45f742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2C1EFD-9149-443F-8446-D407A4F298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2647ba-3e98-4671-b623-1e7fa45f7422"/>
    <ds:schemaRef ds:uri="f7e0ce02-ac35-49b2-9aef-f52abfbbec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infopath/2007/PartnerControls"/>
    <ds:schemaRef ds:uri="f7e0ce02-ac35-49b2-9aef-f52abfbbec0b"/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302647ba-3e98-4671-b623-1e7fa45f742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{FDD1760E-16E2-4160-8F33-ABDBDCF1088D}tf67328976_win32</Template>
  <TotalTime>197</TotalTime>
  <Words>380</Words>
  <Application>Microsoft Office PowerPoint</Application>
  <PresentationFormat>Widescreen</PresentationFormat>
  <Paragraphs>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David</vt:lpstr>
      <vt:lpstr>Roboto</vt:lpstr>
      <vt:lpstr>Tenorite</vt:lpstr>
      <vt:lpstr>Office Theme</vt:lpstr>
      <vt:lpstr>Running competition performance</vt:lpstr>
      <vt:lpstr>Profile of marathon runner that will rich his own pick</vt:lpstr>
      <vt:lpstr>Researches</vt:lpstr>
      <vt:lpstr>Variables</vt:lpstr>
      <vt:lpstr>Data Preperation</vt:lpstr>
    </vt:vector>
  </TitlesOfParts>
  <Company>NICE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competition performance</dc:title>
  <dc:creator>Yaki Kimhi</dc:creator>
  <cp:lastModifiedBy>Yaki Kimhi</cp:lastModifiedBy>
  <cp:revision>2</cp:revision>
  <dcterms:created xsi:type="dcterms:W3CDTF">2023-05-17T14:45:20Z</dcterms:created>
  <dcterms:modified xsi:type="dcterms:W3CDTF">2023-07-31T16:50:09Z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0x0101008F8E16017ED73A4290289D3097348FC9</vt:lpwstr>
  </property>
</Properties>
</file>