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74" r:id="rId2"/>
    <p:sldId id="272" r:id="rId3"/>
    <p:sldId id="258" r:id="rId4"/>
    <p:sldId id="260" r:id="rId5"/>
    <p:sldId id="262" r:id="rId6"/>
    <p:sldId id="263" r:id="rId7"/>
    <p:sldId id="265" r:id="rId8"/>
    <p:sldId id="266" r:id="rId9"/>
    <p:sldId id="275" r:id="rId10"/>
    <p:sldId id="271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2762-9CE7-4A61-ABB0-5F1A0454520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D1E88-6451-4C27-BC90-69ACDF3A1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3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3392" y="2344553"/>
            <a:ext cx="8640960" cy="108012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062729E-D5F3-406B-96EC-31767236469D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2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B1BB59D2-D372-4274-A0E1-8DA728E019A9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69B99EE2-B150-46EC-B789-69F0B6B77066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7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1CC3-0A60-45A1-BF0D-81FCC514A82F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7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19DE261-CABA-47A7-BD2F-82C457E9F5F2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1" name="Текст 2"/>
          <p:cNvSpPr>
            <a:spLocks noGrp="1"/>
          </p:cNvSpPr>
          <p:nvPr>
            <p:ph idx="1"/>
          </p:nvPr>
        </p:nvSpPr>
        <p:spPr>
          <a:xfrm>
            <a:off x="335360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31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417DB5F-869C-4AC8-9CBA-B4BC302B6BAF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33793BD-3D92-45CE-98D0-C6E825A39779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B6F462F-E131-44B0-BEE7-EA7C1DA617DD}" type="datetime1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89151A62-1B2F-4C2C-82AE-44C06B8C243D}" type="datetime1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DAD23D4-BB8A-4580-808F-F146FFAF7B9F}" type="datetime1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7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34529505-0C1D-4992-897F-EC661B4C80C3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2687A07D-E0F8-424D-9BC0-CB2FE89CCED8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062729E-D5F3-406B-96EC-31767236469D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B5D16D0-C52B-4A38-89D5-05CED3AB676C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4462" y="2470956"/>
            <a:ext cx="9144000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Курсовой проект по дисциплине «Разработка программных модулей»</a:t>
            </a:r>
            <a:b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/>
            </a:r>
            <a:b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</a:br>
            <a:r>
              <a:rPr lang="ru-RU" sz="3600" spc="-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Тема: 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«Разработка </a:t>
            </a:r>
            <a:r>
              <a:rPr lang="en-US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AR – 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игры «</a:t>
            </a:r>
            <a:r>
              <a:rPr lang="en-US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Phantasmagoria</a:t>
            </a:r>
            <a:r>
              <a:rPr lang="ru-RU" sz="3600" spc="-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»»</a:t>
            </a:r>
            <a:r>
              <a:rPr lang="ru-RU" spc="-1" dirty="0">
                <a:latin typeface="Arial"/>
              </a:rPr>
              <a:t/>
            </a:r>
            <a:br>
              <a:rPr lang="ru-RU" spc="-1" dirty="0">
                <a:latin typeface="Arial"/>
              </a:rPr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0784" y="4858556"/>
            <a:ext cx="2559676" cy="1999444"/>
          </a:xfrm>
        </p:spPr>
        <p:txBody>
          <a:bodyPr>
            <a:normAutofit/>
          </a:bodyPr>
          <a:lstStyle/>
          <a:p>
            <a:pPr algn="l"/>
            <a:r>
              <a:rPr lang="ru-RU" sz="2000" spc="-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Выполнил: </a:t>
            </a:r>
          </a:p>
          <a:p>
            <a:pPr algn="l"/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Группа</a:t>
            </a:r>
            <a:r>
              <a:rPr lang="en-US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</a:t>
            </a:r>
            <a:r>
              <a:rPr lang="ru-RU" sz="2000" spc="-1" dirty="0" err="1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Исп</a:t>
            </a:r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20-1</a:t>
            </a:r>
            <a:endParaRPr lang="ru-RU" sz="2000" spc="-1" dirty="0">
              <a:solidFill>
                <a:schemeClr val="tx1"/>
              </a:solidFill>
              <a:latin typeface="Times New Roman"/>
              <a:ea typeface="Times New Roman"/>
              <a:cs typeface="+mj-cs"/>
            </a:endParaRPr>
          </a:p>
          <a:p>
            <a:pPr algn="l"/>
            <a:r>
              <a:rPr lang="ru-RU" sz="2000" spc="-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Якименко Илья Сергеевич</a:t>
            </a:r>
            <a:endParaRPr lang="ru-RU" sz="2000" spc="-1" dirty="0">
              <a:solidFill>
                <a:schemeClr val="tx1"/>
              </a:solidFill>
              <a:latin typeface="Times New Roman"/>
              <a:ea typeface="Times New Roman"/>
              <a:cs typeface="+mj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9"/>
          <a:stretch/>
        </p:blipFill>
        <p:spPr>
          <a:xfrm>
            <a:off x="412125" y="453627"/>
            <a:ext cx="1135986" cy="999722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1548111" y="471512"/>
            <a:ext cx="252425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20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КИТиС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ru-RU" sz="1100" spc="-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 Информационных Технологий и Строительства.</a:t>
            </a:r>
            <a:endParaRPr lang="en-US" sz="1100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765424" y="4844928"/>
            <a:ext cx="2559676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spc="-1" dirty="0">
                <a:latin typeface="Times New Roman"/>
                <a:ea typeface="Times New Roman"/>
                <a:cs typeface="+mj-cs"/>
              </a:rPr>
              <a:t>Руководитель: </a:t>
            </a:r>
          </a:p>
          <a:p>
            <a:pPr algn="l"/>
            <a:r>
              <a:rPr lang="ru-RU" sz="2000" spc="-1" dirty="0" smtClean="0">
                <a:latin typeface="Times New Roman"/>
                <a:ea typeface="Times New Roman"/>
                <a:cs typeface="+mj-cs"/>
              </a:rPr>
              <a:t>Большакова – Стрекалова Анна Викторовна</a:t>
            </a:r>
            <a:endParaRPr lang="ru-RU" sz="2000" spc="-1" dirty="0">
              <a:latin typeface="Times New Roman"/>
              <a:ea typeface="Times New Roman"/>
              <a:cs typeface="+mj-cs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362036" y="471512"/>
            <a:ext cx="8141970" cy="941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МИНИСТЕРСТВО ОБРАЗОВАНИЯ И НАУКИ РОССИЙСКОЙ ФЕДЕРАЦИИ</a:t>
            </a:r>
          </a:p>
          <a:p>
            <a:r>
              <a:rPr lang="ru-RU" dirty="0"/>
              <a:t>ГОСУДАРСТВЕННОЕ БЮДЖЕТНОЕ УЧРЕЖДЕНИЕ</a:t>
            </a:r>
          </a:p>
          <a:p>
            <a:r>
              <a:rPr lang="ru-RU" dirty="0"/>
              <a:t>КАЛИНИНГРАДСКОЙ ОБЛАСТИ</a:t>
            </a:r>
          </a:p>
          <a:p>
            <a:r>
              <a:rPr lang="ru-RU" dirty="0"/>
              <a:t>ПРОФЕССИОНАЛЬНАЯ ОБРАЗОВАТЕЛЬНАЯ ОРГАНИЗАЦИЯ</a:t>
            </a:r>
          </a:p>
          <a:p>
            <a:r>
              <a:rPr lang="ru-RU" dirty="0"/>
              <a:t>«КОЛЛЕДЖ ИНФОРМАЦИОННЫХ ТЕХНОЛОГИЙ И СТРОИТЕЛЬСТВА»</a:t>
            </a:r>
          </a:p>
          <a:p>
            <a:r>
              <a:rPr lang="ru-RU" dirty="0"/>
              <a:t>(ГБУ КО ПОО «</a:t>
            </a:r>
            <a:r>
              <a:rPr lang="ru-RU" dirty="0" err="1"/>
              <a:t>КИТиС</a:t>
            </a:r>
            <a:r>
              <a:rPr lang="ru-RU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5013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341329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Игровой процесс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67989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err="1" smtClean="0">
                <a:solidFill>
                  <a:schemeClr val="tx1"/>
                </a:solidFill>
              </a:rPr>
              <a:t>Геймплей</a:t>
            </a:r>
            <a:r>
              <a:rPr lang="ru-RU" dirty="0" smtClean="0">
                <a:solidFill>
                  <a:schemeClr val="tx1"/>
                </a:solidFill>
              </a:rPr>
              <a:t> игры заключается в уничтожении противников, постоянно надвигающихся на игрока. Чем раньше игроку удается уничтожать врага, тем больше очков он получает. Задача игрока состоит в наборе наибольшего количества этих баллов до тех пор, пока он может сдерживать натиск противников.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Screenshot_2023-05-02-02-16-12-131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935" y="599182"/>
            <a:ext cx="2571169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creenshot_2023-05-02-02-13-00-154_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82" y="599182"/>
            <a:ext cx="2575621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9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760640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Пояснения к работе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569" y="1918640"/>
            <a:ext cx="549843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Основной способ управления приложением во время игровой сессии – это вращение устройства для наведения прицела на цель и нажатия на экран для ее уничтожения.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желании пользователь может останавливать, возобновлять, перезагружать игру, а также выходить в главное меню.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7" name="Picture 3" descr="Screenshot_2023-05-02-02-16-28-967_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03" y="1027906"/>
            <a:ext cx="2460772" cy="5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 descr="C:\Users\user\AppData\Local\Microsoft\Windows\INetCache\Content.Word\Screenshot_2023-05-02-02-13-26-325_com.HEADSPACE.Phantasmagoria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336" y="1027906"/>
            <a:ext cx="2505467" cy="5328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9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12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290029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Достоинства разработки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87189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Приложение использует виртуальную реальность в качестве основной технологии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Приложение было создано без применения плагинов или </a:t>
            </a:r>
            <a:r>
              <a:rPr lang="en-US" dirty="0" smtClean="0">
                <a:solidFill>
                  <a:schemeClr val="tx1"/>
                </a:solidFill>
              </a:rPr>
              <a:t>SDK</a:t>
            </a:r>
            <a:r>
              <a:rPr lang="ru-RU" dirty="0" smtClean="0">
                <a:solidFill>
                  <a:schemeClr val="tx1"/>
                </a:solidFill>
              </a:rPr>
              <a:t>, сокращающих количество совместимых устройств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56" y="1825625"/>
            <a:ext cx="3777755" cy="406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7192276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Экономические перспективы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98340"/>
            <a:ext cx="4872789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Разработка и поддержка подобных проектов потенциально является очень прибыльной, поскольку рынок мобильных игр продолжает оставаться самым большим в индустрии, а само создание </a:t>
            </a:r>
            <a:r>
              <a:rPr lang="en-US" dirty="0" smtClean="0">
                <a:solidFill>
                  <a:schemeClr val="tx1"/>
                </a:solidFill>
              </a:rPr>
              <a:t>AR – </a:t>
            </a:r>
            <a:r>
              <a:rPr lang="ru-RU" dirty="0" smtClean="0">
                <a:solidFill>
                  <a:schemeClr val="tx1"/>
                </a:solidFill>
              </a:rPr>
              <a:t>игр относительно дешево.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8340"/>
            <a:ext cx="5342083" cy="3223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7895" y="5598695"/>
            <a:ext cx="462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Распределение доходов игрового рынка по сегментам (Newzoo)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Заключение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 ходе изучения предметной области применения </a:t>
            </a:r>
            <a:r>
              <a:rPr lang="en-US" dirty="0" smtClean="0">
                <a:solidFill>
                  <a:schemeClr val="tx1"/>
                </a:solidFill>
              </a:rPr>
              <a:t>AR </a:t>
            </a:r>
            <a:r>
              <a:rPr lang="ru-RU" dirty="0" smtClean="0">
                <a:solidFill>
                  <a:schemeClr val="tx1"/>
                </a:solidFill>
              </a:rPr>
              <a:t>в видеоиграх были выявлены проблемы данной сферы.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После выявления проблем была предложена концепция способа их решений в виде создания приложений, являющихся достойными примерами использования дополненной реальности.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 результате проектной деятельности была разработана программа с использованием </a:t>
            </a:r>
            <a:r>
              <a:rPr lang="en-US" dirty="0" smtClean="0">
                <a:solidFill>
                  <a:schemeClr val="tx1"/>
                </a:solidFill>
              </a:rPr>
              <a:t>AR</a:t>
            </a:r>
            <a:r>
              <a:rPr lang="ru-RU" dirty="0" smtClean="0">
                <a:solidFill>
                  <a:schemeClr val="tx1"/>
                </a:solidFill>
              </a:rPr>
              <a:t>, отвечающая всем изначальным требованиям.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4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15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284" y="0"/>
            <a:ext cx="10515600" cy="228182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effectLst/>
              </a:rPr>
              <a:t>Курсовая работа выполнена студентом группы </a:t>
            </a:r>
            <a:r>
              <a:rPr lang="ru-RU" sz="3600" dirty="0" err="1" smtClean="0">
                <a:solidFill>
                  <a:schemeClr val="tx1"/>
                </a:solidFill>
                <a:effectLst/>
              </a:rPr>
              <a:t>ИСп</a:t>
            </a:r>
            <a:r>
              <a:rPr lang="ru-RU" sz="3600" dirty="0" smtClean="0">
                <a:solidFill>
                  <a:schemeClr val="tx1"/>
                </a:solidFill>
                <a:effectLst/>
              </a:rPr>
              <a:t> 20-1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Якименко Ильей Сергеевичем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Руководитель</a:t>
            </a:r>
            <a:br>
              <a:rPr lang="ru-RU" sz="3600" dirty="0" smtClean="0">
                <a:solidFill>
                  <a:schemeClr val="tx1"/>
                </a:solidFill>
                <a:effectLst/>
              </a:rPr>
            </a:br>
            <a:r>
              <a:rPr lang="ru-RU" sz="3600" dirty="0" smtClean="0">
                <a:solidFill>
                  <a:schemeClr val="tx1"/>
                </a:solidFill>
                <a:effectLst/>
              </a:rPr>
              <a:t>Большакова – Стрекалова Анна Викторовна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3810" y="6128084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Калининград, 2023</a:t>
            </a:r>
            <a:endParaRPr lang="ru-RU" dirty="0"/>
          </a:p>
        </p:txBody>
      </p:sp>
      <p:pic>
        <p:nvPicPr>
          <p:cNvPr id="3074" name="Picture 2" descr="Картинка «Спасибо за внимание» для презентаций (45 фото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540" y="2191882"/>
            <a:ext cx="5067500" cy="3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58" y="892577"/>
            <a:ext cx="3145727" cy="974408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effectLst/>
              </a:rPr>
              <a:t>Цель работы:</a:t>
            </a:r>
            <a:endParaRPr lang="ru-RU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66985"/>
            <a:ext cx="7968916" cy="11000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Разработать мобильное приложения «</a:t>
            </a:r>
            <a:r>
              <a:rPr lang="en-US" dirty="0" smtClean="0">
                <a:solidFill>
                  <a:schemeClr val="tx1"/>
                </a:solidFill>
              </a:rPr>
              <a:t>Phantasmagoria</a:t>
            </a:r>
            <a:r>
              <a:rPr lang="ru-RU" dirty="0" smtClean="0">
                <a:solidFill>
                  <a:schemeClr val="tx1"/>
                </a:solidFill>
              </a:rPr>
              <a:t>» с применением дополненной реальности.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59316" y="3010075"/>
            <a:ext cx="10515600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Задачи (этапы работы):</a:t>
            </a:r>
            <a:endParaRPr lang="ru-RU" sz="4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59316" y="3952122"/>
            <a:ext cx="10515600" cy="2769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Изучить предметную область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техническое задание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структуру </a:t>
            </a:r>
            <a:r>
              <a:rPr lang="ru-RU" dirty="0"/>
              <a:t>приложения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Подобрать средства </a:t>
            </a:r>
            <a:r>
              <a:rPr lang="ru-RU" dirty="0"/>
              <a:t>разработки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интерфейс</a:t>
            </a:r>
            <a:endParaRPr lang="ru-RU" dirty="0" smtClean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Разработать логику</a:t>
            </a:r>
            <a:endParaRPr lang="ru-RU" dirty="0">
              <a:effectLst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22958" y="171781"/>
            <a:ext cx="10515600" cy="97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4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Анализ предметной области и аналогов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457" y="4857583"/>
            <a:ext cx="11081085" cy="17833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AR – </a:t>
            </a:r>
            <a:r>
              <a:rPr lang="ru-RU" sz="2000" dirty="0" smtClean="0">
                <a:solidFill>
                  <a:schemeClr val="tx1"/>
                </a:solidFill>
              </a:rPr>
              <a:t>введение </a:t>
            </a:r>
            <a:r>
              <a:rPr lang="ru-RU" sz="2000" dirty="0">
                <a:solidFill>
                  <a:schemeClr val="tx1"/>
                </a:solidFill>
              </a:rPr>
              <a:t>в зрительное поле любых сенсорных данных с целью дополнения сведений об окружении и изменения восприятия окружающей </a:t>
            </a:r>
            <a:r>
              <a:rPr lang="ru-RU" sz="2000" dirty="0" smtClean="0">
                <a:solidFill>
                  <a:schemeClr val="tx1"/>
                </a:solidFill>
              </a:rPr>
              <a:t>среды. Это интересная технология, которая относительно редко используется даже в тех сферах, где у нее имеется потенциал, например, видеоигры.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Разработчики представленных аналогов могли бы использовать технологию в большей мере или в более интересном оформлении, чем представлено в их проектах на данный момент.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Хакер взломал Pokemon GO и нашел всех покемонов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57" y="1647453"/>
            <a:ext cx="3749040" cy="210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The Walking Dead: Our World' mobile game review: Fun times, bad AR |  Mashabl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1647453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Night Terrors: Bloody Mary - YouTub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25" y="1647454"/>
            <a:ext cx="3721417" cy="210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0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589983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Техническое задание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78" y="2036718"/>
            <a:ext cx="5947611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ru-RU" sz="2200" dirty="0" smtClean="0">
                <a:solidFill>
                  <a:schemeClr val="tx1"/>
                </a:solidFill>
              </a:rPr>
              <a:t>Игра является мобильным приложением для платформы </a:t>
            </a:r>
            <a:r>
              <a:rPr lang="en-US" sz="2200" dirty="0" smtClean="0">
                <a:solidFill>
                  <a:schemeClr val="tx1"/>
                </a:solidFill>
              </a:rPr>
              <a:t>Android</a:t>
            </a:r>
            <a:r>
              <a:rPr lang="ru-RU" sz="2200" dirty="0" smtClean="0">
                <a:solidFill>
                  <a:schemeClr val="tx1"/>
                </a:solidFill>
              </a:rPr>
              <a:t> 10, поскольку мобильные телефоны являются общедоступным и удобным средством для применения </a:t>
            </a:r>
            <a:r>
              <a:rPr lang="en-US" sz="2200" dirty="0" smtClean="0">
                <a:solidFill>
                  <a:schemeClr val="tx1"/>
                </a:solidFill>
              </a:rPr>
              <a:t>AR</a:t>
            </a:r>
            <a:r>
              <a:rPr lang="ru-RU" sz="2200" dirty="0" smtClean="0">
                <a:solidFill>
                  <a:schemeClr val="tx1"/>
                </a:solidFill>
              </a:rPr>
              <a:t>, а </a:t>
            </a:r>
            <a:r>
              <a:rPr lang="en-US" sz="2200" dirty="0" smtClean="0">
                <a:solidFill>
                  <a:schemeClr val="tx1"/>
                </a:solidFill>
              </a:rPr>
              <a:t>Android</a:t>
            </a:r>
            <a:r>
              <a:rPr lang="ru-RU" sz="2200" dirty="0" smtClean="0">
                <a:solidFill>
                  <a:schemeClr val="tx1"/>
                </a:solidFill>
              </a:rPr>
              <a:t> - самой распространенной мобильной ОС.</a:t>
            </a:r>
          </a:p>
          <a:p>
            <a:pPr marL="514350" indent="-514350" algn="just">
              <a:buAutoNum type="arabicPeriod"/>
            </a:pPr>
            <a:r>
              <a:rPr lang="ru-RU" sz="2200" dirty="0" smtClean="0">
                <a:solidFill>
                  <a:schemeClr val="tx1"/>
                </a:solidFill>
              </a:rPr>
              <a:t>Программа использует технологию дополненной реальности для реализации собственного развлекательного контента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244389" y="1530123"/>
            <a:ext cx="5947611" cy="39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Требования к программе</a:t>
            </a:r>
            <a:endParaRPr lang="ru-RU" sz="20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18487" y="1530123"/>
            <a:ext cx="5947611" cy="39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Функциональное и эксплуатационное назначение</a:t>
            </a:r>
            <a:endParaRPr lang="ru-RU" sz="20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096000" y="2044422"/>
            <a:ext cx="59476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Игра должна корректно запускаться и работать на тестируемом устройстве, правильно проводить все необходимые расчеты, а также правильно и своевременно отвечать на действия со стороны пользователя (такие как нажатие на </a:t>
            </a:r>
            <a:r>
              <a:rPr lang="en-US" sz="2400" dirty="0" smtClean="0">
                <a:solidFill>
                  <a:schemeClr val="tx1"/>
                </a:solidFill>
              </a:rPr>
              <a:t>UI - </a:t>
            </a:r>
            <a:r>
              <a:rPr lang="ru-RU" sz="2400" dirty="0" smtClean="0">
                <a:solidFill>
                  <a:schemeClr val="tx1"/>
                </a:solidFill>
              </a:rPr>
              <a:t>элементы).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Программа должна корректно использовать данные, получаемые с внешних устройств (камера и гироскоп).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Программа должна быть разработана на движке </a:t>
            </a:r>
            <a:r>
              <a:rPr lang="en-US" sz="2400" dirty="0" smtClean="0">
                <a:solidFill>
                  <a:schemeClr val="tx1"/>
                </a:solidFill>
              </a:rPr>
              <a:t>Unity </a:t>
            </a:r>
            <a:r>
              <a:rPr lang="ru-RU" sz="2400" dirty="0" smtClean="0">
                <a:solidFill>
                  <a:schemeClr val="tx1"/>
                </a:solidFill>
              </a:rPr>
              <a:t>с использованием языка </a:t>
            </a:r>
            <a:r>
              <a:rPr lang="en-US" sz="2400" dirty="0" smtClean="0">
                <a:solidFill>
                  <a:schemeClr val="tx1"/>
                </a:solidFill>
              </a:rPr>
              <a:t>C#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5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169513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Логическая модель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3765"/>
            <a:ext cx="4215063" cy="431319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Приложение состоит из 3-х сцен. Главное меню выступает как начальная сцена, через которую можно получить доступ к сцене перед основной игрой, а уже после к основной игровой сцене.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197" y="1863765"/>
            <a:ext cx="6711406" cy="43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5355061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Средства разработки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777372"/>
            <a:ext cx="10840453" cy="19121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качестве средства разработки был выбран игровой движок </a:t>
            </a:r>
            <a:r>
              <a:rPr lang="en-US" dirty="0" smtClean="0">
                <a:solidFill>
                  <a:schemeClr val="tx1"/>
                </a:solidFill>
              </a:rPr>
              <a:t>Unity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 изучении предметной области было принято решение не использовать плагины дополненной реальности, такие как </a:t>
            </a:r>
            <a:r>
              <a:rPr lang="en-US" dirty="0" err="1" smtClean="0">
                <a:solidFill>
                  <a:schemeClr val="tx1"/>
                </a:solidFill>
              </a:rPr>
              <a:t>ARCore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Vuforia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EasyAR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т.д.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30" name="Picture 6" descr="Vuforia Logo | Tech Pri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3652275"/>
            <a:ext cx="3429001" cy="91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y logo and symbol, meaning, history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61" y="1828931"/>
            <a:ext cx="4463860" cy="25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Ar core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1" y="2559531"/>
            <a:ext cx="3280019" cy="10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asyAR Planar Image Tracking — EasyAR Sense 3.1.0-final-7bf6504c6 文档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29" y="1504357"/>
            <a:ext cx="3451143" cy="10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 rot="2397555">
            <a:off x="6094751" y="2871788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19384404">
            <a:off x="6031331" y="2894462"/>
            <a:ext cx="4532298" cy="3798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9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7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6093084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Разработка интерфейса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85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Дизайн для приложения был создан при помощи </a:t>
            </a:r>
            <a:r>
              <a:rPr lang="en-US" dirty="0" smtClean="0">
                <a:solidFill>
                  <a:schemeClr val="tx1"/>
                </a:solidFill>
              </a:rPr>
              <a:t>Adobe XD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– одной из самых популярных программ для создания интерфейсов для сайтов, приложений и игр.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62" name="Picture 14" descr="Mua Adobe XD CC bản quyền | VinSE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958" y="3109745"/>
            <a:ext cx="3562362" cy="14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39624" y="1825625"/>
            <a:ext cx="1988820" cy="406717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9855834" y="1736285"/>
            <a:ext cx="2162133" cy="42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8324273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Разработка функционала (логики)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2099258"/>
            <a:ext cx="4343400" cy="34811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Функционал приложения был разработан на языке </a:t>
            </a:r>
            <a:r>
              <a:rPr lang="en-US" dirty="0" smtClean="0">
                <a:solidFill>
                  <a:schemeClr val="tx1"/>
                </a:solidFill>
              </a:rPr>
              <a:t>C#</a:t>
            </a:r>
            <a:r>
              <a:rPr lang="ru-RU" dirty="0" smtClean="0">
                <a:solidFill>
                  <a:schemeClr val="tx1"/>
                </a:solidFill>
              </a:rPr>
              <a:t>. Это объектно-ориентированный язык программирования, который является языком для написания скриптов в </a:t>
            </a:r>
            <a:r>
              <a:rPr lang="en-US" dirty="0" smtClean="0">
                <a:solidFill>
                  <a:schemeClr val="tx1"/>
                </a:solidFill>
              </a:rPr>
              <a:t>Unity </a:t>
            </a:r>
            <a:r>
              <a:rPr lang="ru-RU" dirty="0" smtClean="0">
                <a:solidFill>
                  <a:schemeClr val="tx1"/>
                </a:solidFill>
              </a:rPr>
              <a:t>и имеет синтаксис, подобный </a:t>
            </a: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C++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Файл:Unity Logo.pn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06" y="2535197"/>
            <a:ext cx="2609259" cy="26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ile:Csharp Logo.png - Wikimedia Comm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t="16613" r="19654" b="17927"/>
          <a:stretch/>
        </p:blipFill>
        <p:spPr bwMode="auto">
          <a:xfrm>
            <a:off x="7283792" y="2488823"/>
            <a:ext cx="2342556" cy="2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ual Studio Code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60" y="2634388"/>
            <a:ext cx="2376079" cy="23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16D0-C52B-4A38-89D5-05CED3AB676C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5941291" cy="1325563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effectLst/>
              </a:rPr>
              <a:t>Используемые классы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3926" y="1797998"/>
            <a:ext cx="41348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работе насчитывается 15 классов, главным из которых является класс </a:t>
            </a:r>
            <a:r>
              <a:rPr lang="en-US" dirty="0" smtClean="0">
                <a:solidFill>
                  <a:schemeClr val="tx1"/>
                </a:solidFill>
              </a:rPr>
              <a:t>Player</a:t>
            </a:r>
            <a:r>
              <a:rPr lang="ru-RU" dirty="0" smtClean="0">
                <a:solidFill>
                  <a:schemeClr val="tx1"/>
                </a:solidFill>
              </a:rPr>
              <a:t>, осуществляющий контроль за состоянием игры (пауза и окончание) и выполняющий соответствующие действия в каждой из ситуаций.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79491" y="41916"/>
            <a:ext cx="4211782" cy="67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duri-golubih-ottenkov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borduri-golubih-ottenkov</Template>
  <TotalTime>1217</TotalTime>
  <Words>684</Words>
  <Application>Microsoft Office PowerPoint</Application>
  <PresentationFormat>Широкоэкранный</PresentationFormat>
  <Paragraphs>77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Times New Roman</vt:lpstr>
      <vt:lpstr>borduri-golubih-ottenkov</vt:lpstr>
      <vt:lpstr>Курсовой проект по дисциплине «Разработка программных модулей»  Тема: «Разработка AR – игры «Phantasmagoria»» </vt:lpstr>
      <vt:lpstr>Цель работы:</vt:lpstr>
      <vt:lpstr>Анализ предметной области и аналогов</vt:lpstr>
      <vt:lpstr>Техническое задание</vt:lpstr>
      <vt:lpstr>Логическая модель</vt:lpstr>
      <vt:lpstr>Средства разработки</vt:lpstr>
      <vt:lpstr>Разработка интерфейса</vt:lpstr>
      <vt:lpstr>Разработка функционала (логики)</vt:lpstr>
      <vt:lpstr>Используемые классы</vt:lpstr>
      <vt:lpstr>Игровой процесс</vt:lpstr>
      <vt:lpstr>Пояснения к работе</vt:lpstr>
      <vt:lpstr>Достоинства разработки</vt:lpstr>
      <vt:lpstr>Экономические перспективы</vt:lpstr>
      <vt:lpstr>Заключение</vt:lpstr>
      <vt:lpstr>Курсовая работа выполнена студентом группы ИСп 20-1 Якименко Ильей Сергеевичем Руководитель Большакова – Стрекалова Анна Викторовна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42</cp:revision>
  <dcterms:created xsi:type="dcterms:W3CDTF">2023-05-05T00:52:58Z</dcterms:created>
  <dcterms:modified xsi:type="dcterms:W3CDTF">2023-05-10T13:09:27Z</dcterms:modified>
</cp:coreProperties>
</file>