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76" r:id="rId7"/>
    <p:sldId id="277" r:id="rId8"/>
    <p:sldId id="278" r:id="rId9"/>
    <p:sldId id="269" r:id="rId10"/>
    <p:sldId id="263" r:id="rId11"/>
    <p:sldId id="264" r:id="rId12"/>
    <p:sldId id="272" r:id="rId13"/>
    <p:sldId id="275" r:id="rId14"/>
  </p:sldIdLst>
  <p:sldSz cx="9906000" cy="6858000" type="A4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576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576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576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4788000" y="6172200"/>
            <a:ext cx="231120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7E70C78-4EB3-4E34-8E83-E84857C4A6AB}" type="slidenum">
              <a:rPr lang="ru-RU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Текст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4788000" y="6172200"/>
            <a:ext cx="231120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B4B2A1B-0DD4-4F0F-9B26-50C7499A4A75}" type="slidenum">
              <a:rPr lang="ru-RU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Arial"/>
              </a:rPr>
              <a:t>Текст заголовка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  <a:ea typeface="Arial"/>
              </a:rPr>
              <a:t>Уровень текста 1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723960" lvl="1" indent="-266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  <a:ea typeface="Arial"/>
              </a:rPr>
              <a:t>Уровень текста 2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34440" lvl="2" indent="-319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  <a:ea typeface="Arial"/>
              </a:rPr>
              <a:t>Уровень текста 3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7280" lvl="3" indent="-355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  <a:ea typeface="Arial"/>
              </a:rPr>
              <a:t>Уровень текста 4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84480" lvl="4" indent="-355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  <a:ea typeface="Arial"/>
              </a:rPr>
              <a:t>Уровень текста 5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4788000" y="6172200"/>
            <a:ext cx="231120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54762DA-B3A1-407F-A825-6BD05F86C121}" type="slidenum">
              <a:rPr lang="ru-RU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08240" y="1004121"/>
            <a:ext cx="8555400" cy="4772718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МИНИСТЕРСТВО НАУКИ И ВЫСШЕГО ОБРАЗОВАНИЯ РОССИЙСКОЙ ФЕДЕРАЦИИ</a:t>
            </a:r>
            <a:br>
              <a:rPr dirty="0"/>
            </a:b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МОСКОВСКИЙ ГОСУДАРСТВЕННЫЙ ТЕХНИЧЕСКИЙ УНИВЕРСИТЕТ им. </a:t>
            </a:r>
            <a:r>
              <a:rPr lang="ru-RU" sz="1600" b="0" strike="noStrike" spc="-1" dirty="0" err="1">
                <a:solidFill>
                  <a:srgbClr val="0F228B"/>
                </a:solidFill>
                <a:latin typeface="Times New Roman"/>
                <a:ea typeface="Times New Roman"/>
              </a:rPr>
              <a:t>Н.Э.Баумана</a:t>
            </a: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КАФЕДРА ПРОЕКТИРОВАНИЕ И ТЕХНОЛОГИЯ ПРОИЗВОДСТВА ЭЛЕКТРОННОЙ АППАРАТУРЫ 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ru-RU" sz="2800" b="1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Отчет о выполнении практического задания №</a:t>
            </a:r>
            <a:r>
              <a:rPr lang="en-US" sz="2800" b="1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5</a:t>
            </a:r>
            <a:br>
              <a:rPr dirty="0"/>
            </a:br>
            <a:r>
              <a:rPr lang="ru-RU" sz="2800" b="1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«</a:t>
            </a:r>
            <a:r>
              <a:rPr lang="ru-RU" sz="2800" b="1" spc="-1" dirty="0">
                <a:solidFill>
                  <a:srgbClr val="0F228B"/>
                </a:solidFill>
                <a:latin typeface="Times New Roman"/>
                <a:ea typeface="Times New Roman"/>
              </a:rPr>
              <a:t>Нахождение вершины с наименьшей степенью</a:t>
            </a:r>
            <a:r>
              <a:rPr lang="ru-RU" sz="2800" b="1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»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Выполнил: студент группы ИУ4-23Б </a:t>
            </a:r>
            <a:br>
              <a:rPr dirty="0"/>
            </a:b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Якимов П.Н.</a:t>
            </a:r>
            <a:br>
              <a:rPr dirty="0"/>
            </a:b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Проверил: Казаков В.В.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  <a:ea typeface="Times New Roman"/>
              </a:rPr>
              <a:t>Москва, 2022 г.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44440" y="830960"/>
            <a:ext cx="8817120" cy="13256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Выводы: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Так как за основу была взята быстрая сортировка, для нахождения наименьшего, то сложность всего алгоритма можно оценить исходя из сложности быстрой сортировки.</a:t>
            </a:r>
          </a:p>
        </p:txBody>
      </p:sp>
      <p:pic>
        <p:nvPicPr>
          <p:cNvPr id="149" name="Рисунок 2" descr="Рисунок 2"/>
          <p:cNvPicPr/>
          <p:nvPr/>
        </p:nvPicPr>
        <p:blipFill>
          <a:blip r:embed="rId2"/>
          <a:stretch/>
        </p:blipFill>
        <p:spPr>
          <a:xfrm>
            <a:off x="4368800" y="2446183"/>
            <a:ext cx="4460240" cy="3873337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4000" b="1" strike="noStrike" spc="-100">
                <a:solidFill>
                  <a:srgbClr val="0F228B"/>
                </a:solidFill>
                <a:latin typeface="Courier New"/>
                <a:ea typeface="Courier New"/>
              </a:rPr>
              <a:t>Спасибо за внимание!</a:t>
            </a:r>
            <a:endParaRPr lang="ru-RU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Рисунок 3" descr="Рисунок 3"/>
          <p:cNvPicPr/>
          <p:nvPr/>
        </p:nvPicPr>
        <p:blipFill>
          <a:blip r:embed="rId2"/>
          <a:stretch/>
        </p:blipFill>
        <p:spPr>
          <a:xfrm>
            <a:off x="1505880" y="1916280"/>
            <a:ext cx="6895800" cy="344772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48120" y="990720"/>
            <a:ext cx="8817120" cy="224895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Цель работы: создать программу для нахождения вершины с наименьшей степенью по матрице инцидентности.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Задание: </a:t>
            </a:r>
            <a:endParaRPr lang="ru-RU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228B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Создать программу для поиска заданной вершины.</a:t>
            </a:r>
            <a:endParaRPr lang="ru-RU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228B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Привести блок-схему алгоритма.</a:t>
            </a:r>
            <a:endParaRPr lang="ru-RU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228B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Оценить временную сложность алгоритма.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95720" y="474120"/>
            <a:ext cx="8915760" cy="1144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rmAutofit fontScale="97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000" b="1" strike="noStrike" spc="-100" dirty="0">
                <a:solidFill>
                  <a:srgbClr val="0F228B"/>
                </a:solidFill>
                <a:latin typeface="Courier New"/>
                <a:ea typeface="Courier New"/>
              </a:rPr>
              <a:t>Поехали!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Рисунок 5" descr="Рисунок 5"/>
          <p:cNvPicPr/>
          <p:nvPr/>
        </p:nvPicPr>
        <p:blipFill>
          <a:blip r:embed="rId2"/>
          <a:stretch/>
        </p:blipFill>
        <p:spPr>
          <a:xfrm>
            <a:off x="2863080" y="2085480"/>
            <a:ext cx="4180680" cy="418068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4926D-D45A-489F-9CA7-C151FE9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8A2357-266D-48E0-94A6-F0C95943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79" y="234143"/>
            <a:ext cx="6695441" cy="6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0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4926D-D45A-489F-9CA7-C151FE9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084AE2-9137-4342-B3F0-7DEBDF94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92" y="187960"/>
            <a:ext cx="6494415" cy="6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71117-3C08-4532-A01D-4E69A39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863B1-B220-48A5-A5DD-84A4E273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0" y="1337627"/>
            <a:ext cx="4400050" cy="45450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9DD5A4-F47F-4317-9DB6-E7AECE103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47" y="992547"/>
            <a:ext cx="4276293" cy="523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1120" y="150089"/>
            <a:ext cx="9763760" cy="6557822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6800" tIns="46800" rIns="468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Так как за основу была взята быстрая сортировка, для нахождения наименьшего, то сложность всего алгоритма можно оценить исходя из сложности быстрой сортировки.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1" spc="-1" dirty="0">
              <a:solidFill>
                <a:srgbClr val="0F228B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Быстрая сортировка (</a:t>
            </a:r>
            <a:r>
              <a:rPr lang="ru-RU" sz="2000" b="0" strike="noStrike" spc="-1" dirty="0" err="1">
                <a:solidFill>
                  <a:srgbClr val="0F228B"/>
                </a:solidFill>
                <a:latin typeface="Courier New"/>
                <a:ea typeface="Courier New"/>
              </a:rPr>
              <a:t>Quicksort</a:t>
            </a: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)</a:t>
            </a:r>
            <a:br>
              <a:rPr dirty="0"/>
            </a:b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Оценка сложности: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• Временная сложность: Лучший случай - О(n*</a:t>
            </a:r>
            <a:r>
              <a:rPr lang="ru-RU" sz="2000" b="0" strike="noStrike" spc="-1" dirty="0" err="1">
                <a:solidFill>
                  <a:srgbClr val="0F228B"/>
                </a:solidFill>
                <a:latin typeface="Courier New"/>
                <a:ea typeface="Courier New"/>
              </a:rPr>
              <a:t>log</a:t>
            </a: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 n)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                       Худший случай - О(n^2)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                       Усреднённый случай - О(n*</a:t>
            </a:r>
            <a:r>
              <a:rPr lang="ru-RU" sz="2000" b="0" strike="noStrike" spc="-1" dirty="0" err="1">
                <a:solidFill>
                  <a:srgbClr val="0F228B"/>
                </a:solidFill>
                <a:latin typeface="Courier New"/>
                <a:ea typeface="Courier New"/>
              </a:rPr>
              <a:t>log</a:t>
            </a: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 n)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• Пространственная сложность: О(n)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Плюсы: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• Один из самых быстродействующих (на практике) из алгоритмов внутренней сортировки общего назначения.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• Допускает эффективную модификацию.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• Прост для написания.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 </a:t>
            </a:r>
            <a:br>
              <a:rPr dirty="0"/>
            </a:b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Минусы: </a:t>
            </a:r>
            <a:br>
              <a:rPr dirty="0"/>
            </a:br>
            <a:r>
              <a:rPr lang="ru-RU" sz="2000" b="0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• Сильно деградирует по скорости [до О(n^2)] и может привести к исчерпанию памяти в худшем случае при неудачных входных данных.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43960" y="374040"/>
            <a:ext cx="8817480" cy="703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>
                <a:solidFill>
                  <a:srgbClr val="0F228B"/>
                </a:solidFill>
                <a:latin typeface="Courier New"/>
                <a:ea typeface="Courier New"/>
              </a:rPr>
              <a:t>Сортировка подсчётом (</a:t>
            </a:r>
            <a:r>
              <a:rPr lang="ru-RU" sz="2000" b="0" strike="noStrike" spc="-1">
                <a:solidFill>
                  <a:srgbClr val="0F228B"/>
                </a:solidFill>
                <a:latin typeface="Courier New"/>
                <a:ea typeface="Courier New"/>
              </a:rPr>
              <a:t>Counting sort</a:t>
            </a:r>
            <a:r>
              <a:rPr lang="ru-RU" sz="2000" b="1" strike="noStrike" spc="-1">
                <a:solidFill>
                  <a:srgbClr val="0F228B"/>
                </a:solidFill>
                <a:latin typeface="Courier New"/>
                <a:ea typeface="Courier New"/>
              </a:rPr>
              <a:t>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>
                <a:solidFill>
                  <a:srgbClr val="0F228B"/>
                </a:solidFill>
                <a:latin typeface="Courier New"/>
                <a:ea typeface="Courier New"/>
              </a:rPr>
              <a:t>Оценка временной сложности: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30" name="Рисунок 2"/>
          <p:cNvPicPr/>
          <p:nvPr/>
        </p:nvPicPr>
        <p:blipFill>
          <a:blip r:embed="rId2"/>
          <a:srcRect l="3226" r="8983"/>
          <a:stretch/>
        </p:blipFill>
        <p:spPr>
          <a:xfrm>
            <a:off x="1977840" y="1045800"/>
            <a:ext cx="5949720" cy="508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0200" y="642960"/>
            <a:ext cx="8817480" cy="710067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Зависимость времени обработки от количества строк в матрице (берётся матрица </a:t>
            </a:r>
            <a:r>
              <a:rPr lang="en-US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(N) </a:t>
            </a: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на </a:t>
            </a:r>
            <a:r>
              <a:rPr lang="en-US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((N+1)N/2) </a:t>
            </a:r>
            <a:r>
              <a:rPr lang="ru-RU" sz="2000" b="1" strike="noStrike" spc="-1" dirty="0">
                <a:solidFill>
                  <a:srgbClr val="0F228B"/>
                </a:solidFill>
                <a:latin typeface="Courier New"/>
                <a:ea typeface="Courier New"/>
              </a:rPr>
              <a:t>):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C732A4-BF3A-4B02-950D-A87F1CC68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14" y="1353027"/>
            <a:ext cx="5393372" cy="53763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317</Words>
  <Application>Microsoft Office PowerPoint</Application>
  <PresentationFormat>Лист A4 (210x297 мм)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Код</vt:lpstr>
      <vt:lpstr>Код</vt:lpstr>
      <vt:lpstr>Блок-схема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Апологет К</dc:creator>
  <dc:description/>
  <cp:lastModifiedBy>YakimovPN</cp:lastModifiedBy>
  <cp:revision>15</cp:revision>
  <dcterms:modified xsi:type="dcterms:W3CDTF">2022-05-24T06:25:38Z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Лист A4 (210x297 мм)</vt:lpwstr>
  </property>
  <property fmtid="{D5CDD505-2E9C-101B-9397-08002B2CF9AE}" pid="3" name="Slides">
    <vt:i4>20</vt:i4>
  </property>
</Properties>
</file>