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00E-7F2C-4971-B3B3-20A015FD1B7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8B0538-886C-4141-9EE5-2895BB1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00E-7F2C-4971-B3B3-20A015FD1B7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8B0538-886C-4141-9EE5-2895BB1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8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00E-7F2C-4971-B3B3-20A015FD1B7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8B0538-886C-4141-9EE5-2895BB1555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96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00E-7F2C-4971-B3B3-20A015FD1B7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B0538-886C-4141-9EE5-2895BB1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7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00E-7F2C-4971-B3B3-20A015FD1B7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B0538-886C-4141-9EE5-2895BB1555F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01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00E-7F2C-4971-B3B3-20A015FD1B7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B0538-886C-4141-9EE5-2895BB1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86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00E-7F2C-4971-B3B3-20A015FD1B7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0538-886C-4141-9EE5-2895BB1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7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00E-7F2C-4971-B3B3-20A015FD1B7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0538-886C-4141-9EE5-2895BB1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9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00E-7F2C-4971-B3B3-20A015FD1B7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0538-886C-4141-9EE5-2895BB1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00E-7F2C-4971-B3B3-20A015FD1B7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8B0538-886C-4141-9EE5-2895BB1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3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00E-7F2C-4971-B3B3-20A015FD1B7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8B0538-886C-4141-9EE5-2895BB1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8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00E-7F2C-4971-B3B3-20A015FD1B7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8B0538-886C-4141-9EE5-2895BB1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00E-7F2C-4971-B3B3-20A015FD1B7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0538-886C-4141-9EE5-2895BB1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3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00E-7F2C-4971-B3B3-20A015FD1B7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0538-886C-4141-9EE5-2895BB1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3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00E-7F2C-4971-B3B3-20A015FD1B7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0538-886C-4141-9EE5-2895BB1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6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00E-7F2C-4971-B3B3-20A015FD1B7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B0538-886C-4141-9EE5-2895BB1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700E-7F2C-4971-B3B3-20A015FD1B7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8B0538-886C-4141-9EE5-2895BB1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5808" y="2967335"/>
            <a:ext cx="9860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Wel</a:t>
            </a:r>
            <a:r>
              <a:rPr lang="en-US" sz="5400" b="1" dirty="0" smtClean="0">
                <a:ln/>
                <a:solidFill>
                  <a:schemeClr val="accent3"/>
                </a:solidFill>
              </a:rPr>
              <a:t>come To My Presentation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538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1263" y="2688447"/>
            <a:ext cx="10515600" cy="1325563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Antecedents of mobile financial service adoption among citizens in Bangladesh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Relationship between Performance Expectations and User Behavior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Performance expectations (PE) </a:t>
            </a:r>
            <a:r>
              <a:rPr lang="en-US" dirty="0"/>
              <a:t>can be defined as the advantages and features (such as time and effort savings, effectiveness, accessibility, customization, and ease) that could be obtained by employing such cutting-edge channels </a:t>
            </a:r>
            <a:r>
              <a:rPr lang="en-US" u="sng" dirty="0"/>
              <a:t>(</a:t>
            </a:r>
            <a:r>
              <a:rPr lang="en-US" u="sng" dirty="0" err="1"/>
              <a:t>Venkatesh</a:t>
            </a:r>
            <a:r>
              <a:rPr lang="en-US" u="sng" dirty="0"/>
              <a:t> et al., 2003</a:t>
            </a:r>
            <a:r>
              <a:rPr lang="en-US" u="sng" dirty="0" smtClean="0"/>
              <a:t>).</a:t>
            </a:r>
          </a:p>
          <a:p>
            <a:r>
              <a:rPr lang="en-US" b="1" dirty="0"/>
              <a:t>PE is described as </a:t>
            </a:r>
            <a:r>
              <a:rPr lang="en-US" dirty="0"/>
              <a:t>"the extent to which a person believes that using technology will enable him or her to achieve improvements in job performance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5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Effort expectancy </a:t>
            </a:r>
            <a:r>
              <a:rPr lang="en-US" dirty="0"/>
              <a:t>is defined as the degree of ease related to a customer's use of technology </a:t>
            </a:r>
            <a:r>
              <a:rPr lang="en-US" u="sng" dirty="0"/>
              <a:t>(</a:t>
            </a:r>
            <a:r>
              <a:rPr lang="en-US" u="sng" dirty="0" err="1" smtClean="0"/>
              <a:t>Venkatesh</a:t>
            </a:r>
            <a:r>
              <a:rPr lang="en-US" u="sng" dirty="0" smtClean="0"/>
              <a:t> </a:t>
            </a:r>
            <a:r>
              <a:rPr lang="en-US" u="sng" dirty="0"/>
              <a:t>et al., 2012</a:t>
            </a:r>
            <a:r>
              <a:rPr lang="en-US" u="sng" dirty="0" smtClean="0"/>
              <a:t>).</a:t>
            </a:r>
          </a:p>
          <a:p>
            <a:r>
              <a:rPr lang="en-US" b="1" dirty="0"/>
              <a:t>Effort expectancy </a:t>
            </a:r>
            <a:r>
              <a:rPr lang="en-US" dirty="0"/>
              <a:t>refers to how easily a consumer believes a task to be </a:t>
            </a:r>
            <a:r>
              <a:rPr lang="en-US" dirty="0" smtClean="0"/>
              <a:t>accomplished </a:t>
            </a:r>
            <a:r>
              <a:rPr lang="en-US" u="sng" dirty="0"/>
              <a:t>(Hassan et al</a:t>
            </a:r>
            <a:r>
              <a:rPr lang="en-US" u="sng" dirty="0" smtClean="0"/>
              <a:t>., </a:t>
            </a:r>
            <a:r>
              <a:rPr lang="en-US" u="sng" dirty="0"/>
              <a:t>2023</a:t>
            </a:r>
            <a:r>
              <a:rPr lang="en-US" u="sng" dirty="0" smtClean="0"/>
              <a:t>).</a:t>
            </a:r>
          </a:p>
          <a:p>
            <a:r>
              <a:rPr lang="en-US" dirty="0"/>
              <a:t>When users perceive that using mobile payments is simple and doesn't require much work, their expectations for achieving the intended results are higher </a:t>
            </a:r>
            <a:r>
              <a:rPr lang="en-US" u="sng" dirty="0"/>
              <a:t>(</a:t>
            </a:r>
            <a:r>
              <a:rPr lang="en-US" u="sng" dirty="0" err="1"/>
              <a:t>Venkatesh</a:t>
            </a:r>
            <a:r>
              <a:rPr lang="en-US" u="sng" dirty="0"/>
              <a:t> et al., 2003). </a:t>
            </a:r>
            <a:endParaRPr lang="en-US" u="sng" dirty="0" smtClean="0"/>
          </a:p>
          <a:p>
            <a:r>
              <a:rPr lang="en-US" dirty="0"/>
              <a:t>According to </a:t>
            </a:r>
            <a:r>
              <a:rPr lang="en-US" dirty="0" smtClean="0"/>
              <a:t>(</a:t>
            </a:r>
            <a:r>
              <a:rPr lang="en-US" u="sng" dirty="0" smtClean="0"/>
              <a:t>Hassan et </a:t>
            </a:r>
            <a:r>
              <a:rPr lang="en-US" u="sng" dirty="0"/>
              <a:t>al., </a:t>
            </a:r>
            <a:r>
              <a:rPr lang="en-US" u="sng" dirty="0" smtClean="0"/>
              <a:t>2023</a:t>
            </a:r>
            <a:r>
              <a:rPr lang="en-US" dirty="0"/>
              <a:t>), there was a favorable correlation between behavioral intention to use mobile money services and effort </a:t>
            </a:r>
            <a:r>
              <a:rPr lang="en-US" dirty="0" smtClean="0"/>
              <a:t>expectation.</a:t>
            </a:r>
            <a:endParaRPr lang="en-US" u="sn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Relationship between effort expectancy and user behavior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6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Relationship between social influence and user behavior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Social influence </a:t>
            </a:r>
            <a:r>
              <a:rPr lang="en-US" dirty="0"/>
              <a:t>can be described as the degree to which a person is aware that influential people believe they should purchase new </a:t>
            </a:r>
            <a:r>
              <a:rPr lang="en-US" dirty="0" smtClean="0"/>
              <a:t>technologies </a:t>
            </a:r>
            <a:r>
              <a:rPr lang="en-US" u="sng" dirty="0"/>
              <a:t>(</a:t>
            </a:r>
            <a:r>
              <a:rPr lang="en-US" u="sng" dirty="0" err="1"/>
              <a:t>Venkatesh</a:t>
            </a:r>
            <a:r>
              <a:rPr lang="en-US" u="sng" dirty="0"/>
              <a:t> et al., 2003). </a:t>
            </a:r>
            <a:endParaRPr lang="en-US" u="sng" dirty="0" smtClean="0"/>
          </a:p>
          <a:p>
            <a:r>
              <a:rPr lang="en-US" u="sng" dirty="0"/>
              <a:t>According to (</a:t>
            </a:r>
            <a:r>
              <a:rPr lang="en-US" u="sng" dirty="0" err="1"/>
              <a:t>Venkatesh</a:t>
            </a:r>
            <a:r>
              <a:rPr lang="en-US" u="sng" dirty="0"/>
              <a:t> et al., 2012) </a:t>
            </a:r>
            <a:r>
              <a:rPr lang="en-US" dirty="0"/>
              <a:t>social influence is the process through which people alter their opinions and actions to fit the norms of a social group, such as </a:t>
            </a:r>
            <a:r>
              <a:rPr lang="en-US" dirty="0" smtClean="0"/>
              <a:t>friends </a:t>
            </a:r>
            <a:r>
              <a:rPr lang="en-US" dirty="0"/>
              <a:t>and family</a:t>
            </a:r>
            <a:r>
              <a:rPr lang="en-US" dirty="0" smtClean="0"/>
              <a:t>.</a:t>
            </a:r>
          </a:p>
          <a:p>
            <a:r>
              <a:rPr lang="en-US" dirty="0"/>
              <a:t>Social influence is the extent to which consumers perceive that others believe they should use a particular technology.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It was determined that social behavior predicted behavioral intentions </a:t>
            </a:r>
            <a:r>
              <a:rPr lang="en-US" u="sng" dirty="0"/>
              <a:t>(Khan et al., 2017).</a:t>
            </a:r>
          </a:p>
        </p:txBody>
      </p:sp>
    </p:spTree>
    <p:extLst>
      <p:ext uri="{BB962C8B-B14F-4D97-AF65-F5344CB8AC3E}">
        <p14:creationId xmlns:p14="http://schemas.microsoft.com/office/powerpoint/2010/main" val="103797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R</a:t>
            </a:r>
            <a:r>
              <a:rPr lang="en-US" sz="3200" dirty="0" smtClean="0">
                <a:latin typeface="Agency FB" panose="020B0503020202020204" pitchFamily="34" charset="0"/>
              </a:rPr>
              <a:t>elationship </a:t>
            </a:r>
            <a:r>
              <a:rPr lang="en-US" sz="3200" dirty="0">
                <a:latin typeface="Agency FB" panose="020B0503020202020204" pitchFamily="34" charset="0"/>
              </a:rPr>
              <a:t>between the effects of gender moderation and behavioral intentions to adopt mobile banking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Figure</a:t>
            </a:r>
            <a:r>
              <a:rPr lang="en-US" b="1" dirty="0"/>
              <a:t>: 1 conceptual framework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Untitled Dia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28" y="2133600"/>
            <a:ext cx="6442821" cy="3278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20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The measurement scale’s descriptive statistics</a:t>
            </a:r>
            <a:endParaRPr lang="en-US" dirty="0">
              <a:latin typeface="Agency FB" panose="020B0503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859364"/>
              </p:ext>
            </p:extLst>
          </p:nvPr>
        </p:nvGraphicFramePr>
        <p:xfrm>
          <a:off x="2592925" y="2108718"/>
          <a:ext cx="8915400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7664484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46839736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667513676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68279861"/>
                    </a:ext>
                  </a:extLst>
                </a:gridCol>
              </a:tblGrid>
              <a:tr h="302416">
                <a:tc gridSpan="4"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1. Descriptive statistics of respondents’ characteristics (n = 303).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52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94482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7988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19108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16-25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162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2425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36-45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698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46-55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7937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of Education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117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Graduations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4369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2820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Total(n)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12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77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Structural Equation Modeling and Hypotheses Testing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Figure </a:t>
            </a:r>
            <a:r>
              <a:rPr lang="en-US" dirty="0"/>
              <a:t>1. Structural Equation </a:t>
            </a:r>
            <a:r>
              <a:rPr lang="en-US" dirty="0" smtClean="0"/>
              <a:t>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39499" y="2990461"/>
            <a:ext cx="5614825" cy="31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75444" y="2967335"/>
            <a:ext cx="3841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Thank You 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65788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403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Agency FB</vt:lpstr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Antecedents of mobile financial service adoption among citizens in Bangladesh</vt:lpstr>
      <vt:lpstr>Relationship between Performance Expectations and User Behavior</vt:lpstr>
      <vt:lpstr>Relationship between effort expectancy and user behavior </vt:lpstr>
      <vt:lpstr>Relationship between social influence and user behavior </vt:lpstr>
      <vt:lpstr>Relationship between the effects of gender moderation and behavioral intentions to adopt mobile banking</vt:lpstr>
      <vt:lpstr>The measurement scale’s descriptive statistics</vt:lpstr>
      <vt:lpstr>Structural Equation Modeling and Hypotheses Testing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Antecedents of mobile financial service adoption among citizens in Bangladesh</dc:title>
  <dc:creator>Md Alamgir Hosen</dc:creator>
  <cp:lastModifiedBy>Md Alamgir Hosen</cp:lastModifiedBy>
  <cp:revision>8</cp:revision>
  <dcterms:created xsi:type="dcterms:W3CDTF">2024-12-04T16:05:49Z</dcterms:created>
  <dcterms:modified xsi:type="dcterms:W3CDTF">2024-12-05T13:09:25Z</dcterms:modified>
</cp:coreProperties>
</file>