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Miriam" panose="020B0502050101010101" pitchFamily="34" charset="-79"/>
      <p:regular r:id="rId19"/>
    </p:embeddedFont>
    <p:embeddedFont>
      <p:font typeface="Montserrat" panose="000005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e671f7423f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e671f7423f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671f7423f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671f7423f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671f7423f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671f7423f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671f7423f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671f7423f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671f7423f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671f7423f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671f7423f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671f7423f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671f7423f_0_4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671f7423f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671f7423f_0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671f7423f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e671f7423f_0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e671f7423f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e671f7423f_0_4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e671f7423f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r" rtl="1">
              <a:spcBef>
                <a:spcPts val="0"/>
              </a:spcBef>
              <a:spcAft>
                <a:spcPts val="0"/>
              </a:spcAft>
              <a:buNone/>
            </a:pPr>
            <a:r>
              <a:rPr lang="iw" dirty="0">
                <a:latin typeface="Miriam" panose="020B0502050101010101" pitchFamily="34" charset="-79"/>
                <a:cs typeface="Miriam" panose="020B0502050101010101" pitchFamily="34" charset="-79"/>
              </a:rPr>
              <a:t>תכנות מודולרי בC.</a:t>
            </a:r>
            <a:endParaRPr dirty="0">
              <a:latin typeface="Miriam" panose="020B0502050101010101" pitchFamily="34" charset="-79"/>
              <a:cs typeface="Miriam" panose="020B0502050101010101" pitchFamily="34" charset="-79"/>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r" rtl="1">
              <a:spcBef>
                <a:spcPts val="0"/>
              </a:spcBef>
              <a:spcAft>
                <a:spcPts val="0"/>
              </a:spcAft>
              <a:buNone/>
            </a:pPr>
            <a:r>
              <a:rPr lang="iw"/>
              <a:t>עקרונות, ושיטות יישום בתכנות נכון.</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r" rtl="1">
              <a:spcBef>
                <a:spcPts val="0"/>
              </a:spcBef>
              <a:spcAft>
                <a:spcPts val="0"/>
              </a:spcAft>
              <a:buNone/>
            </a:pPr>
            <a:endParaRPr/>
          </a:p>
        </p:txBody>
      </p:sp>
      <p:sp>
        <p:nvSpPr>
          <p:cNvPr id="190" name="Google Shape;190;p22"/>
          <p:cNvSpPr txBox="1">
            <a:spLocks noGrp="1"/>
          </p:cNvSpPr>
          <p:nvPr>
            <p:ph type="body" idx="1"/>
          </p:nvPr>
        </p:nvSpPr>
        <p:spPr>
          <a:xfrm>
            <a:off x="1297500" y="1966850"/>
            <a:ext cx="7171200" cy="2497800"/>
          </a:xfrm>
          <a:prstGeom prst="rect">
            <a:avLst/>
          </a:prstGeom>
        </p:spPr>
        <p:txBody>
          <a:bodyPr spcFirstLastPara="1" wrap="square" lIns="91425" tIns="91425" rIns="91425" bIns="91425" anchor="t" anchorCtr="0">
            <a:normAutofit/>
          </a:bodyPr>
          <a:lstStyle/>
          <a:p>
            <a:pPr marL="0" lvl="0" indent="0" algn="r" rtl="1">
              <a:spcBef>
                <a:spcPts val="0"/>
              </a:spcBef>
              <a:spcAft>
                <a:spcPts val="0"/>
              </a:spcAft>
              <a:buNone/>
            </a:pPr>
            <a:r>
              <a:rPr lang="iw"/>
              <a:t>ניתן לראות כי מספיק לנו להכיר את קובץ הh על מנת לדעת כיצד לעבוד עם המחסנית, ומוגדרות בו כל הפונקציות המלאות של המחסנית.</a:t>
            </a:r>
            <a:endParaRPr/>
          </a:p>
          <a:p>
            <a:pPr marL="0" lvl="0" indent="0" algn="r" rtl="1">
              <a:spcBef>
                <a:spcPts val="1200"/>
              </a:spcBef>
              <a:spcAft>
                <a:spcPts val="0"/>
              </a:spcAft>
              <a:buNone/>
            </a:pPr>
            <a:endParaRPr/>
          </a:p>
          <a:p>
            <a:pPr marL="0" lvl="0" indent="0" algn="r" rtl="1">
              <a:spcBef>
                <a:spcPts val="1200"/>
              </a:spcBef>
              <a:spcAft>
                <a:spcPts val="1200"/>
              </a:spcAft>
              <a:buNone/>
            </a:pPr>
            <a:r>
              <a:rPr lang="iw"/>
              <a:t>*שימו לב: כאן בדוגמא, לא מופיעות הפונקציות is_empty ו- is_full. זאת מכיון שאלו פונקציות סטטיות פנימיות של המחלקה ומי שמשתמש בהן זה pop וpush. כך שבמקרה של overflow או underflow איננו מסתמכים על כך שהמשתמש ביצע בדיקה, אלא נבדוק בעצמינו ונחזיר error retval במקרה הצורך.</a:t>
            </a:r>
            <a:endParaRPr/>
          </a:p>
        </p:txBody>
      </p:sp>
      <p:pic>
        <p:nvPicPr>
          <p:cNvPr id="191" name="Google Shape;191;p22"/>
          <p:cNvPicPr preferRelativeResize="0"/>
          <p:nvPr/>
        </p:nvPicPr>
        <p:blipFill>
          <a:blip r:embed="rId3">
            <a:alphaModFix/>
          </a:blip>
          <a:stretch>
            <a:fillRect/>
          </a:stretch>
        </p:blipFill>
        <p:spPr>
          <a:xfrm>
            <a:off x="4883100" y="219972"/>
            <a:ext cx="3742675" cy="1845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F98E1-321D-7AB7-BCEE-FC4537A48D12}"/>
              </a:ext>
            </a:extLst>
          </p:cNvPr>
          <p:cNvSpPr>
            <a:spLocks noGrp="1"/>
          </p:cNvSpPr>
          <p:nvPr>
            <p:ph type="title"/>
          </p:nvPr>
        </p:nvSpPr>
        <p:spPr/>
        <p:txBody>
          <a:bodyPr/>
          <a:lstStyle/>
          <a:p>
            <a:r>
              <a:rPr lang="he-IL" dirty="0">
                <a:latin typeface="Miriam" panose="020B0502050101010101" pitchFamily="34" charset="-79"/>
                <a:cs typeface="Miriam" panose="020B0502050101010101" pitchFamily="34" charset="-79"/>
              </a:rPr>
              <a:t>יתרונות בעבודה מודולרית</a:t>
            </a:r>
            <a:endParaRPr lang="en-US" dirty="0">
              <a:latin typeface="Miriam" panose="020B0502050101010101" pitchFamily="34" charset="-79"/>
              <a:cs typeface="Miriam" panose="020B0502050101010101" pitchFamily="34" charset="-79"/>
            </a:endParaRPr>
          </a:p>
        </p:txBody>
      </p:sp>
      <p:sp>
        <p:nvSpPr>
          <p:cNvPr id="3" name="Text Placeholder 2">
            <a:extLst>
              <a:ext uri="{FF2B5EF4-FFF2-40B4-BE49-F238E27FC236}">
                <a16:creationId xmlns:a16="http://schemas.microsoft.com/office/drawing/2014/main" id="{9ACEFA6F-61FF-8277-E4BC-7CD85DFC3DF1}"/>
              </a:ext>
            </a:extLst>
          </p:cNvPr>
          <p:cNvSpPr>
            <a:spLocks noGrp="1"/>
          </p:cNvSpPr>
          <p:nvPr>
            <p:ph type="body" idx="1"/>
          </p:nvPr>
        </p:nvSpPr>
        <p:spPr/>
        <p:txBody>
          <a:bodyPr/>
          <a:lstStyle/>
          <a:p>
            <a:pPr marL="146050" indent="0" algn="r">
              <a:buNone/>
            </a:pPr>
            <a:r>
              <a:rPr lang="he-IL" dirty="0"/>
              <a:t>לסיכום יש יתרונות רבים בעבודה מודולרית</a:t>
            </a:r>
          </a:p>
          <a:p>
            <a:pPr marL="488950" indent="-342900" algn="r">
              <a:buFont typeface="+mj-lt"/>
              <a:buAutoNum type="arabicPeriod"/>
            </a:pPr>
            <a:endParaRPr lang="he-IL" dirty="0"/>
          </a:p>
          <a:p>
            <a:pPr marL="146050" indent="0" algn="r">
              <a:buNone/>
            </a:pPr>
            <a:r>
              <a:rPr lang="he-IL" dirty="0"/>
              <a:t>1. תכנות מודולרי מאפשר למתכנתים רבים לשתף פעולה על אותו </a:t>
            </a:r>
            <a:r>
              <a:rPr lang="he-IL" dirty="0" err="1"/>
              <a:t>ישום</a:t>
            </a:r>
            <a:r>
              <a:rPr lang="he-IL" dirty="0"/>
              <a:t> </a:t>
            </a:r>
          </a:p>
          <a:p>
            <a:pPr marL="146050" indent="0" algn="r">
              <a:buNone/>
            </a:pPr>
            <a:r>
              <a:rPr lang="he-IL" dirty="0"/>
              <a:t>2. קוד קצר פשוט וקל להבנה </a:t>
            </a:r>
          </a:p>
          <a:p>
            <a:pPr marL="146050" indent="0" algn="r">
              <a:buNone/>
            </a:pPr>
            <a:r>
              <a:rPr lang="he-IL" dirty="0"/>
              <a:t>3. זיהוי קל לשגיאות </a:t>
            </a:r>
          </a:p>
          <a:p>
            <a:pPr marL="146050" indent="0" algn="r">
              <a:buNone/>
            </a:pPr>
            <a:r>
              <a:rPr lang="he-IL" dirty="0"/>
              <a:t>4. ניתן להשתמש באותו הקוד ביישומים רבים</a:t>
            </a:r>
          </a:p>
          <a:p>
            <a:pPr marL="146050" indent="0" algn="r">
              <a:buNone/>
            </a:pPr>
            <a:r>
              <a:rPr lang="he-IL" dirty="0"/>
              <a:t> </a:t>
            </a:r>
          </a:p>
          <a:p>
            <a:pPr marL="146050" indent="0" algn="r">
              <a:buNone/>
            </a:pPr>
            <a:endParaRPr lang="en-US" dirty="0"/>
          </a:p>
        </p:txBody>
      </p:sp>
    </p:spTree>
    <p:extLst>
      <p:ext uri="{BB962C8B-B14F-4D97-AF65-F5344CB8AC3E}">
        <p14:creationId xmlns:p14="http://schemas.microsoft.com/office/powerpoint/2010/main" val="593983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r" rtl="1">
              <a:spcBef>
                <a:spcPts val="0"/>
              </a:spcBef>
              <a:spcAft>
                <a:spcPts val="0"/>
              </a:spcAft>
              <a:buNone/>
            </a:pPr>
            <a:r>
              <a:rPr lang="iw" dirty="0">
                <a:latin typeface="Miriam" panose="020B0502050101010101" pitchFamily="34" charset="-79"/>
                <a:cs typeface="Miriam" panose="020B0502050101010101" pitchFamily="34" charset="-79"/>
              </a:rPr>
              <a:t>תרגיל</a:t>
            </a:r>
            <a:endParaRPr dirty="0">
              <a:latin typeface="Miriam" panose="020B0502050101010101" pitchFamily="34" charset="-79"/>
              <a:cs typeface="Miriam" panose="020B0502050101010101" pitchFamily="34" charset="-79"/>
            </a:endParaRPr>
          </a:p>
        </p:txBody>
      </p:sp>
      <p:sp>
        <p:nvSpPr>
          <p:cNvPr id="197" name="Google Shape;197;p23"/>
          <p:cNvSpPr txBox="1">
            <a:spLocks noGrp="1"/>
          </p:cNvSpPr>
          <p:nvPr>
            <p:ph type="body" idx="1"/>
          </p:nvPr>
        </p:nvSpPr>
        <p:spPr>
          <a:xfrm>
            <a:off x="1240900" y="1737350"/>
            <a:ext cx="7038900" cy="2911200"/>
          </a:xfrm>
          <a:prstGeom prst="rect">
            <a:avLst/>
          </a:prstGeom>
        </p:spPr>
        <p:txBody>
          <a:bodyPr spcFirstLastPara="1" wrap="square" lIns="91425" tIns="91425" rIns="91425" bIns="91425" anchor="t" anchorCtr="0">
            <a:normAutofit/>
          </a:bodyPr>
          <a:lstStyle/>
          <a:p>
            <a:pPr marL="0" lvl="0" indent="0" algn="r" rtl="1">
              <a:spcBef>
                <a:spcPts val="0"/>
              </a:spcBef>
              <a:spcAft>
                <a:spcPts val="0"/>
              </a:spcAft>
              <a:buNone/>
            </a:pPr>
            <a:r>
              <a:rPr lang="iw"/>
              <a:t>ממשו את המערכת todo list בצורה מודולרית.</a:t>
            </a:r>
            <a:endParaRPr/>
          </a:p>
          <a:p>
            <a:pPr marL="0" lvl="0" indent="0" algn="r" rtl="1">
              <a:spcBef>
                <a:spcPts val="1200"/>
              </a:spcBef>
              <a:spcAft>
                <a:spcPts val="0"/>
              </a:spcAft>
              <a:buNone/>
            </a:pPr>
            <a:r>
              <a:rPr lang="iw"/>
              <a:t>תזכורת :</a:t>
            </a:r>
            <a:endParaRPr/>
          </a:p>
          <a:p>
            <a:pPr marL="0" lvl="0" indent="0" algn="r" rtl="1">
              <a:spcBef>
                <a:spcPts val="1200"/>
              </a:spcBef>
              <a:spcAft>
                <a:spcPts val="1200"/>
              </a:spcAft>
              <a:buNone/>
            </a:pPr>
            <a:r>
              <a:rPr lang="iw"/>
              <a:t>אנו רוצים לממש אפליקציית todo list בה כל משתמש יוכל ליצור משימה ולהוסיף אותה ללוח משימות שיוצגו על המסך ואו להוריד משימה שכבר ביצע, ניתן לערוך משימות בכל עת והן יעודכנו במסך המשימות.</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r" rtl="1">
              <a:spcBef>
                <a:spcPts val="0"/>
              </a:spcBef>
              <a:spcAft>
                <a:spcPts val="0"/>
              </a:spcAft>
              <a:buNone/>
            </a:pPr>
            <a:r>
              <a:rPr lang="iw" dirty="0">
                <a:latin typeface="Miriam" panose="020B0502050101010101" pitchFamily="34" charset="-79"/>
                <a:cs typeface="Miriam" panose="020B0502050101010101" pitchFamily="34" charset="-79"/>
              </a:rPr>
              <a:t>תכנות מודולרי מהו?</a:t>
            </a:r>
            <a:endParaRPr dirty="0">
              <a:latin typeface="Miriam" panose="020B0502050101010101" pitchFamily="34" charset="-79"/>
              <a:cs typeface="Miriam" panose="020B0502050101010101" pitchFamily="34" charset="-79"/>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r" rtl="1">
              <a:spcBef>
                <a:spcPts val="0"/>
              </a:spcBef>
              <a:spcAft>
                <a:spcPts val="0"/>
              </a:spcAft>
              <a:buNone/>
            </a:pPr>
            <a:r>
              <a:rPr lang="iw" dirty="0"/>
              <a:t>תכנות מודולרי הוא שיטת תכנות המאמינה כי כל פרויקט בנוי מסך חלקיו.</a:t>
            </a:r>
            <a:endParaRPr dirty="0"/>
          </a:p>
          <a:p>
            <a:pPr marL="0" indent="0" algn="r" rtl="1">
              <a:spcBef>
                <a:spcPts val="1200"/>
              </a:spcBef>
              <a:buNone/>
            </a:pPr>
            <a:r>
              <a:rPr lang="iw" dirty="0"/>
              <a:t>כל בעיה ניתן לפרק לחלקים קטנים שכל אחד מהם בעל משמעות ברורה ופועל באופן עצמאי</a:t>
            </a:r>
            <a:r>
              <a:rPr lang="he" dirty="0"/>
              <a:t>.</a:t>
            </a:r>
            <a:endParaRPr dirty="0"/>
          </a:p>
          <a:p>
            <a:pPr marL="0" lvl="0" indent="0" algn="r" rtl="1">
              <a:spcBef>
                <a:spcPts val="1200"/>
              </a:spcBef>
              <a:spcAft>
                <a:spcPts val="0"/>
              </a:spcAft>
              <a:buNone/>
            </a:pPr>
            <a:r>
              <a:rPr lang="iw" dirty="0"/>
              <a:t>כלומר חלק מכיל פונקציונליות ואחראי על תחום מסוים בבעיה, כך שהשילוב של כל החלקים יוצר את התמונה השלמה. </a:t>
            </a:r>
            <a:endParaRPr dirty="0"/>
          </a:p>
          <a:p>
            <a:pPr marL="0" lvl="0" indent="0" algn="r" rtl="1">
              <a:spcBef>
                <a:spcPts val="1200"/>
              </a:spcBef>
              <a:spcAft>
                <a:spcPts val="0"/>
              </a:spcAft>
              <a:buNone/>
            </a:pPr>
            <a:r>
              <a:rPr lang="iw" dirty="0"/>
              <a:t>לכל חלק בתוכנה נקרא מעתה מודול.</a:t>
            </a:r>
            <a:endParaRPr dirty="0"/>
          </a:p>
          <a:p>
            <a:pPr marL="0" lvl="0" indent="0" algn="r" rtl="1">
              <a:spcBef>
                <a:spcPts val="1200"/>
              </a:spcBef>
              <a:spcAft>
                <a:spcPts val="1200"/>
              </a:spcAft>
              <a:buNone/>
            </a:pPr>
            <a:r>
              <a:rPr lang="iw" dirty="0"/>
              <a:t>מאחר וכל מודול הוא עצמאי ומשמש כחלק נפרד, תכנות  מודולרי מתאים גם לעבודה בקבוצות</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r" rtl="1">
              <a:spcBef>
                <a:spcPts val="0"/>
              </a:spcBef>
              <a:spcAft>
                <a:spcPts val="0"/>
              </a:spcAft>
              <a:buNone/>
            </a:pPr>
            <a:r>
              <a:rPr lang="iw" dirty="0">
                <a:latin typeface="Miriam" panose="020B0502050101010101" pitchFamily="34" charset="-79"/>
                <a:cs typeface="Miriam" panose="020B0502050101010101" pitchFamily="34" charset="-79"/>
              </a:rPr>
              <a:t>מהו מודול בתכלס</a:t>
            </a:r>
            <a:endParaRPr dirty="0">
              <a:latin typeface="Miriam" panose="020B0502050101010101" pitchFamily="34" charset="-79"/>
              <a:cs typeface="Miriam" panose="020B0502050101010101" pitchFamily="34" charset="-79"/>
            </a:endParaRPr>
          </a:p>
        </p:txBody>
      </p:sp>
      <p:sp>
        <p:nvSpPr>
          <p:cNvPr id="147" name="Google Shape;147;p15"/>
          <p:cNvSpPr txBox="1">
            <a:spLocks noGrp="1"/>
          </p:cNvSpPr>
          <p:nvPr>
            <p:ph type="body" idx="1"/>
          </p:nvPr>
        </p:nvSpPr>
        <p:spPr>
          <a:xfrm>
            <a:off x="1262125" y="1560475"/>
            <a:ext cx="7038900" cy="2911200"/>
          </a:xfrm>
          <a:prstGeom prst="rect">
            <a:avLst/>
          </a:prstGeom>
        </p:spPr>
        <p:txBody>
          <a:bodyPr spcFirstLastPara="1" wrap="square" lIns="91425" tIns="91425" rIns="91425" bIns="91425" anchor="t" anchorCtr="0">
            <a:normAutofit/>
          </a:bodyPr>
          <a:lstStyle/>
          <a:p>
            <a:pPr marL="0" lvl="0" indent="0" algn="r" rtl="1">
              <a:spcBef>
                <a:spcPts val="0"/>
              </a:spcBef>
              <a:spcAft>
                <a:spcPts val="0"/>
              </a:spcAft>
              <a:buNone/>
            </a:pPr>
            <a:r>
              <a:rPr lang="iw" dirty="0"/>
              <a:t>מטרת המודול היא לספק מענה לבעיה חלקית בפרוייקט/היבט נקודתי של בעיה.</a:t>
            </a:r>
            <a:endParaRPr dirty="0"/>
          </a:p>
          <a:p>
            <a:pPr marL="0" lvl="0" indent="0" algn="r" rtl="1">
              <a:spcBef>
                <a:spcPts val="1200"/>
              </a:spcBef>
              <a:spcAft>
                <a:spcPts val="0"/>
              </a:spcAft>
              <a:buNone/>
            </a:pPr>
            <a:r>
              <a:rPr lang="iw" dirty="0"/>
              <a:t>מודול ברוב המקרים הוא שילוב של קובץ c  וקובץ h. </a:t>
            </a:r>
            <a:endParaRPr dirty="0"/>
          </a:p>
          <a:p>
            <a:pPr marL="0" lvl="0" indent="0" algn="r" rtl="1">
              <a:spcBef>
                <a:spcPts val="1200"/>
              </a:spcBef>
              <a:spcAft>
                <a:spcPts val="0"/>
              </a:spcAft>
              <a:buNone/>
            </a:pPr>
            <a:r>
              <a:rPr lang="iw" dirty="0"/>
              <a:t>קובץ הc מממש את הפונקציונליות התוכנתית שהפותרת הבעיה</a:t>
            </a:r>
            <a:endParaRPr dirty="0"/>
          </a:p>
          <a:p>
            <a:pPr marL="0" indent="0" algn="r" rtl="1">
              <a:spcBef>
                <a:spcPts val="1200"/>
              </a:spcBef>
              <a:buNone/>
            </a:pPr>
            <a:r>
              <a:rPr lang="iw" dirty="0"/>
              <a:t>וקובץ הh מטרתו לתאר את קובץ הc וליצור ממשק עבודה מסודר מולו </a:t>
            </a:r>
            <a:r>
              <a:rPr lang="he" dirty="0"/>
              <a:t>.</a:t>
            </a:r>
            <a:endParaRPr dirty="0"/>
          </a:p>
          <a:p>
            <a:pPr marL="0" lvl="0" indent="0" algn="r" rtl="1">
              <a:spcBef>
                <a:spcPts val="1200"/>
              </a:spcBef>
              <a:spcAft>
                <a:spcPts val="1200"/>
              </a:spcAft>
              <a:buNone/>
            </a:pPr>
            <a:r>
              <a:rPr lang="iw" dirty="0"/>
              <a:t>לדוגמא: מודול A מורכב מA.c וA.h.. כאשר רק פונקציות שמוגדרות בA.h ניתנות לגישה מחוץ למודול.</a:t>
            </a:r>
            <a:endParaRPr lang="he-IL" dirty="0"/>
          </a:p>
          <a:p>
            <a:pPr marL="0" lvl="0" indent="0" algn="r" rtl="1">
              <a:spcBef>
                <a:spcPts val="1200"/>
              </a:spcBef>
              <a:spcAft>
                <a:spcPts val="1200"/>
              </a:spcAft>
              <a:buNone/>
            </a:pPr>
            <a:r>
              <a:rPr lang="he-IL" dirty="0"/>
              <a:t>(שאלה האם פונקציה סטטית מוגדרת בקובץ </a:t>
            </a:r>
            <a:r>
              <a:rPr lang="en-US" dirty="0"/>
              <a:t>(h?</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r" rtl="1">
              <a:spcBef>
                <a:spcPts val="0"/>
              </a:spcBef>
              <a:spcAft>
                <a:spcPts val="0"/>
              </a:spcAft>
              <a:buNone/>
            </a:pPr>
            <a:r>
              <a:rPr lang="iw" dirty="0">
                <a:latin typeface="Miriam" panose="020B0502050101010101" pitchFamily="34" charset="-79"/>
                <a:cs typeface="Miriam" panose="020B0502050101010101" pitchFamily="34" charset="-79"/>
              </a:rPr>
              <a:t>שאלה: כיצד ניתן לחלק פרוייקט?</a:t>
            </a:r>
            <a:endParaRPr dirty="0">
              <a:latin typeface="Miriam" panose="020B0502050101010101" pitchFamily="34" charset="-79"/>
              <a:cs typeface="Miriam" panose="020B0502050101010101" pitchFamily="34" charset="-79"/>
            </a:endParaRPr>
          </a:p>
        </p:txBody>
      </p:sp>
      <p:sp>
        <p:nvSpPr>
          <p:cNvPr id="153" name="Google Shape;153;p16"/>
          <p:cNvSpPr txBox="1">
            <a:spLocks noGrp="1"/>
          </p:cNvSpPr>
          <p:nvPr>
            <p:ph type="body" idx="1"/>
          </p:nvPr>
        </p:nvSpPr>
        <p:spPr>
          <a:xfrm>
            <a:off x="1297500" y="1560475"/>
            <a:ext cx="7038900" cy="2911200"/>
          </a:xfrm>
          <a:prstGeom prst="rect">
            <a:avLst/>
          </a:prstGeom>
        </p:spPr>
        <p:txBody>
          <a:bodyPr spcFirstLastPara="1" wrap="square" lIns="91425" tIns="91425" rIns="91425" bIns="91425" anchor="t" anchorCtr="0">
            <a:normAutofit/>
          </a:bodyPr>
          <a:lstStyle/>
          <a:p>
            <a:pPr marL="0" lvl="0" indent="0" algn="r" rtl="1">
              <a:spcBef>
                <a:spcPts val="0"/>
              </a:spcBef>
              <a:spcAft>
                <a:spcPts val="0"/>
              </a:spcAft>
              <a:buNone/>
            </a:pPr>
            <a:r>
              <a:rPr lang="iw"/>
              <a:t>נתון הפרוייקט הבא:</a:t>
            </a:r>
            <a:endParaRPr/>
          </a:p>
          <a:p>
            <a:pPr marL="0" lvl="0" indent="0" algn="r" rtl="1">
              <a:spcBef>
                <a:spcPts val="1200"/>
              </a:spcBef>
              <a:spcAft>
                <a:spcPts val="0"/>
              </a:spcAft>
              <a:buNone/>
            </a:pPr>
            <a:r>
              <a:rPr lang="iw"/>
              <a:t>אנו רוצים לממש אפליקציית todo list בה כל משתמש יוכל ליצור משימה ולהוסיף אותה ללוח משימות שיוצגו על המסך ואו להוריד משימה שכבר ביצע, ניתן לערוך משימות בכל עת והן יעודכנו במסך המשימות.</a:t>
            </a:r>
            <a:endParaRPr/>
          </a:p>
          <a:p>
            <a:pPr marL="0" lvl="0" indent="0" algn="r" rtl="1">
              <a:spcBef>
                <a:spcPts val="1200"/>
              </a:spcBef>
              <a:spcAft>
                <a:spcPts val="0"/>
              </a:spcAft>
              <a:buNone/>
            </a:pPr>
            <a:r>
              <a:rPr lang="iw"/>
              <a:t>איך הייתם מחלקים את הפרויקט לכמה תתי בעיות?</a:t>
            </a:r>
            <a:endParaRPr/>
          </a:p>
          <a:p>
            <a:pPr marL="0" lvl="0" indent="0" algn="r" rtl="1">
              <a:spcBef>
                <a:spcPts val="1200"/>
              </a:spcBef>
              <a:spcAft>
                <a:spcPts val="1200"/>
              </a:spcAft>
              <a:buNone/>
            </a:pPr>
            <a:r>
              <a:rPr lang="iw"/>
              <a:t>חשבו על סוגי המודולים אשר ירכיבו פרוייקט זה.</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r" rtl="1">
              <a:spcBef>
                <a:spcPts val="0"/>
              </a:spcBef>
              <a:spcAft>
                <a:spcPts val="0"/>
              </a:spcAft>
              <a:buNone/>
            </a:pPr>
            <a:r>
              <a:rPr lang="iw" dirty="0">
                <a:latin typeface="Miriam" panose="020B0502050101010101" pitchFamily="34" charset="-79"/>
                <a:cs typeface="Miriam" panose="020B0502050101010101" pitchFamily="34" charset="-79"/>
              </a:rPr>
              <a:t>הצעה לפיתרון</a:t>
            </a:r>
            <a:endParaRPr dirty="0">
              <a:latin typeface="Miriam" panose="020B0502050101010101" pitchFamily="34" charset="-79"/>
              <a:cs typeface="Miriam" panose="020B0502050101010101" pitchFamily="34" charset="-79"/>
            </a:endParaRPr>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r" rtl="1">
              <a:spcBef>
                <a:spcPts val="0"/>
              </a:spcBef>
              <a:spcAft>
                <a:spcPts val="0"/>
              </a:spcAft>
              <a:buNone/>
            </a:pPr>
            <a:r>
              <a:rPr lang="iw" dirty="0"/>
              <a:t>נוכל לחלק את הפרוייקט לכמה חלקים: </a:t>
            </a:r>
            <a:endParaRPr dirty="0"/>
          </a:p>
          <a:p>
            <a:pPr marL="457200" lvl="0" indent="-311150" algn="r" rtl="1">
              <a:spcBef>
                <a:spcPts val="1200"/>
              </a:spcBef>
              <a:spcAft>
                <a:spcPts val="0"/>
              </a:spcAft>
              <a:buSzPts val="1300"/>
              <a:buChar char="●"/>
            </a:pPr>
            <a:r>
              <a:rPr lang="iw" dirty="0"/>
              <a:t>מודול task שיתאר את כל הפונקציונליות שנדרשת לtask פעולות אפשריות יהיו:</a:t>
            </a:r>
            <a:endParaRPr dirty="0"/>
          </a:p>
          <a:p>
            <a:pPr marL="914400" lvl="1" indent="-298450" algn="l" rtl="0">
              <a:spcBef>
                <a:spcPts val="0"/>
              </a:spcBef>
              <a:spcAft>
                <a:spcPts val="0"/>
              </a:spcAft>
              <a:buSzPts val="1100"/>
              <a:buChar char="○"/>
            </a:pPr>
            <a:r>
              <a:rPr lang="iw" dirty="0"/>
              <a:t>create new task</a:t>
            </a:r>
            <a:endParaRPr dirty="0"/>
          </a:p>
          <a:p>
            <a:pPr marL="914400" lvl="1" indent="-298450" algn="l" rtl="0">
              <a:spcBef>
                <a:spcPts val="0"/>
              </a:spcBef>
              <a:spcAft>
                <a:spcPts val="0"/>
              </a:spcAft>
              <a:buSzPts val="1100"/>
              <a:buChar char="○"/>
            </a:pPr>
            <a:r>
              <a:rPr lang="iw" dirty="0"/>
              <a:t>edit existing task</a:t>
            </a:r>
            <a:endParaRPr dirty="0"/>
          </a:p>
          <a:p>
            <a:pPr marL="914400" lvl="1" indent="-298450" algn="l" rtl="0">
              <a:spcBef>
                <a:spcPts val="0"/>
              </a:spcBef>
              <a:spcAft>
                <a:spcPts val="0"/>
              </a:spcAft>
              <a:buSzPts val="1100"/>
              <a:buChar char="○"/>
            </a:pPr>
            <a:r>
              <a:rPr lang="iw" dirty="0"/>
              <a:t>delete exisiting task</a:t>
            </a:r>
            <a:endParaRPr dirty="0"/>
          </a:p>
          <a:p>
            <a:pPr marL="457200" lvl="0" indent="-311150" algn="r" rtl="1">
              <a:spcBef>
                <a:spcPts val="0"/>
              </a:spcBef>
              <a:spcAft>
                <a:spcPts val="0"/>
              </a:spcAft>
              <a:buSzPts val="1300"/>
              <a:buChar char="●"/>
            </a:pPr>
            <a:r>
              <a:rPr lang="iw" dirty="0"/>
              <a:t>מודול שיתאר את את מבנה הנתונים אשר יחזיק את כל הtasks. פעולות אפשריות יהיו:</a:t>
            </a:r>
            <a:endParaRPr dirty="0"/>
          </a:p>
          <a:p>
            <a:pPr marL="914400" lvl="1" indent="-298450" algn="l" rtl="0">
              <a:spcBef>
                <a:spcPts val="0"/>
              </a:spcBef>
              <a:spcAft>
                <a:spcPts val="0"/>
              </a:spcAft>
              <a:buSzPts val="1100"/>
              <a:buChar char="○"/>
            </a:pPr>
            <a:r>
              <a:rPr lang="iw" dirty="0"/>
              <a:t>insert</a:t>
            </a:r>
            <a:endParaRPr dirty="0"/>
          </a:p>
          <a:p>
            <a:pPr marL="914400" lvl="1" indent="-298450" algn="l" rtl="0">
              <a:spcBef>
                <a:spcPts val="0"/>
              </a:spcBef>
              <a:spcAft>
                <a:spcPts val="0"/>
              </a:spcAft>
              <a:buSzPts val="1100"/>
              <a:buChar char="○"/>
            </a:pPr>
            <a:r>
              <a:rPr lang="iw" dirty="0"/>
              <a:t>remove</a:t>
            </a:r>
            <a:endParaRPr dirty="0"/>
          </a:p>
          <a:p>
            <a:pPr marL="914400" lvl="1" indent="-298450" algn="l" rtl="0">
              <a:spcBef>
                <a:spcPts val="0"/>
              </a:spcBef>
              <a:spcAft>
                <a:spcPts val="0"/>
              </a:spcAft>
              <a:buSzPts val="1100"/>
              <a:buChar char="○"/>
            </a:pPr>
            <a:r>
              <a:rPr lang="iw" dirty="0"/>
              <a:t>search functions</a:t>
            </a:r>
            <a:endParaRPr dirty="0"/>
          </a:p>
          <a:p>
            <a:pPr marL="914400" lvl="1" indent="-298450" algn="l" rtl="0">
              <a:spcBef>
                <a:spcPts val="0"/>
              </a:spcBef>
              <a:spcAft>
                <a:spcPts val="0"/>
              </a:spcAft>
              <a:buSzPts val="1100"/>
              <a:buChar char="○"/>
            </a:pPr>
            <a:r>
              <a:rPr lang="iw" dirty="0"/>
              <a:t>save</a:t>
            </a:r>
            <a:endParaRPr dirty="0"/>
          </a:p>
          <a:p>
            <a:pPr marL="0" lvl="0" indent="0" algn="l" rtl="0">
              <a:spcBef>
                <a:spcPts val="120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r" rtl="1">
              <a:spcBef>
                <a:spcPts val="0"/>
              </a:spcBef>
              <a:spcAft>
                <a:spcPts val="0"/>
              </a:spcAft>
              <a:buNone/>
            </a:pPr>
            <a:r>
              <a:rPr lang="iw"/>
              <a:t>המשך</a:t>
            </a:r>
            <a:endParaRP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r" rtl="1">
              <a:spcBef>
                <a:spcPts val="0"/>
              </a:spcBef>
              <a:spcAft>
                <a:spcPts val="0"/>
              </a:spcAft>
              <a:buSzPts val="1300"/>
              <a:buChar char="●"/>
            </a:pPr>
            <a:r>
              <a:rPr lang="iw"/>
              <a:t>מודול board  אשר יתחום את כל הפונקציונליות עוסקת בהצגה של כל המשימות. ותספק גישה למשתמש. פונקציות אפשריות יהיו</a:t>
            </a:r>
            <a:endParaRPr/>
          </a:p>
          <a:p>
            <a:pPr marL="914400" lvl="1" indent="-298450" algn="l" rtl="0">
              <a:spcBef>
                <a:spcPts val="0"/>
              </a:spcBef>
              <a:spcAft>
                <a:spcPts val="0"/>
              </a:spcAft>
              <a:buSzPts val="1100"/>
              <a:buChar char="○"/>
            </a:pPr>
            <a:r>
              <a:rPr lang="iw"/>
              <a:t>show</a:t>
            </a:r>
            <a:endParaRPr/>
          </a:p>
          <a:p>
            <a:pPr marL="914400" lvl="1" indent="-298450" algn="l" rtl="0">
              <a:spcBef>
                <a:spcPts val="0"/>
              </a:spcBef>
              <a:spcAft>
                <a:spcPts val="0"/>
              </a:spcAft>
              <a:buSzPts val="1100"/>
              <a:buChar char="○"/>
            </a:pPr>
            <a:r>
              <a:rPr lang="iw"/>
              <a:t>edit</a:t>
            </a:r>
            <a:endParaRPr/>
          </a:p>
          <a:p>
            <a:pPr marL="457200" lvl="0" indent="-311150" algn="r" rtl="1">
              <a:spcBef>
                <a:spcPts val="0"/>
              </a:spcBef>
              <a:spcAft>
                <a:spcPts val="0"/>
              </a:spcAft>
              <a:buSzPts val="1300"/>
              <a:buChar char="●"/>
            </a:pPr>
            <a:r>
              <a:rPr lang="iw"/>
              <a:t>main שיכיל את פונקציית הmain ויהיה אחראי על שילוב העבודה בין כל המודולים.</a:t>
            </a:r>
            <a:endParaRPr/>
          </a:p>
          <a:p>
            <a:pPr marL="0" lvl="0" indent="0" algn="r" rtl="1">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r" rtl="1">
              <a:spcBef>
                <a:spcPts val="0"/>
              </a:spcBef>
              <a:spcAft>
                <a:spcPts val="0"/>
              </a:spcAft>
              <a:buNone/>
            </a:pPr>
            <a:r>
              <a:rPr lang="iw" dirty="0">
                <a:latin typeface="Miriam" panose="020B0502050101010101" pitchFamily="34" charset="-79"/>
                <a:cs typeface="Miriam" panose="020B0502050101010101" pitchFamily="34" charset="-79"/>
              </a:rPr>
              <a:t>סוגי מודולים</a:t>
            </a:r>
            <a:endParaRPr dirty="0">
              <a:latin typeface="Miriam" panose="020B0502050101010101" pitchFamily="34" charset="-79"/>
              <a:cs typeface="Miriam" panose="020B0502050101010101" pitchFamily="34" charset="-79"/>
            </a:endParaRPr>
          </a:p>
        </p:txBody>
      </p:sp>
      <p:sp>
        <p:nvSpPr>
          <p:cNvPr id="171" name="Google Shape;171;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r" rtl="1">
              <a:spcBef>
                <a:spcPts val="0"/>
              </a:spcBef>
              <a:spcAft>
                <a:spcPts val="0"/>
              </a:spcAft>
              <a:buNone/>
            </a:pPr>
            <a:r>
              <a:rPr lang="iw" dirty="0"/>
              <a:t>ישנם כמה שיטות לבניית מודולים, נציג שלושה נפוצים.</a:t>
            </a:r>
            <a:endParaRPr dirty="0"/>
          </a:p>
          <a:p>
            <a:pPr marL="457200" lvl="0" indent="-311150" algn="r" rtl="1">
              <a:spcBef>
                <a:spcPts val="1200"/>
              </a:spcBef>
              <a:spcAft>
                <a:spcPts val="0"/>
              </a:spcAft>
              <a:buSzPts val="1300"/>
              <a:buChar char="●"/>
            </a:pPr>
            <a:r>
              <a:rPr lang="iw" u="sng" dirty="0"/>
              <a:t>מודול עזר</a:t>
            </a:r>
            <a:r>
              <a:rPr lang="iw" dirty="0"/>
              <a:t> - מודול שתפקידו העיקרי הוא לאגד כמה פונקציות הקשורות באותה הבעיה.</a:t>
            </a:r>
            <a:endParaRPr dirty="0"/>
          </a:p>
          <a:p>
            <a:pPr marL="457200" lvl="0" indent="0" algn="r" rtl="1">
              <a:spcBef>
                <a:spcPts val="1200"/>
              </a:spcBef>
              <a:spcAft>
                <a:spcPts val="0"/>
              </a:spcAft>
              <a:buNone/>
            </a:pPr>
            <a:endParaRPr dirty="0"/>
          </a:p>
          <a:p>
            <a:pPr marL="457200" lvl="0" indent="-311150" algn="r" rtl="1">
              <a:spcBef>
                <a:spcPts val="1200"/>
              </a:spcBef>
              <a:spcAft>
                <a:spcPts val="0"/>
              </a:spcAft>
              <a:buSzPts val="1300"/>
              <a:buChar char="●"/>
            </a:pPr>
            <a:r>
              <a:rPr lang="iw" u="sng" dirty="0"/>
              <a:t>מחלקה</a:t>
            </a:r>
            <a:r>
              <a:rPr lang="iw" dirty="0"/>
              <a:t> - מודול אשר תפקידו לעטוף struct מסוים ומכיל API לעבודה מולו. (מוכר לנו מOOP)</a:t>
            </a:r>
            <a:endParaRPr dirty="0"/>
          </a:p>
          <a:p>
            <a:pPr marL="457200" lvl="0" indent="0" algn="r" rtl="1">
              <a:spcBef>
                <a:spcPts val="1200"/>
              </a:spcBef>
              <a:spcAft>
                <a:spcPts val="0"/>
              </a:spcAft>
              <a:buNone/>
            </a:pPr>
            <a:endParaRPr dirty="0"/>
          </a:p>
          <a:p>
            <a:pPr marL="457200" lvl="0" indent="-311150" algn="r" rtl="1">
              <a:spcBef>
                <a:spcPts val="1200"/>
              </a:spcBef>
              <a:spcAft>
                <a:spcPts val="0"/>
              </a:spcAft>
              <a:buSzPts val="1300"/>
              <a:buChar char="●"/>
            </a:pPr>
            <a:r>
              <a:rPr lang="iw" u="sng" dirty="0"/>
              <a:t>מודול </a:t>
            </a:r>
            <a:r>
              <a:rPr lang="he-IL" u="sng" dirty="0"/>
              <a:t>ראשי</a:t>
            </a:r>
            <a:r>
              <a:rPr lang="iw" dirty="0"/>
              <a:t> - מודול המאגד תהליך מסוים שפועל באופן עצמאי, המודול יציג רק פעולה אחת בheader אשר מטרתה "להניע את המודול" (פעולת run)</a:t>
            </a:r>
            <a:endParaRPr dirty="0"/>
          </a:p>
          <a:p>
            <a:pPr marL="0" lvl="0" indent="0" algn="r" rtl="1">
              <a:spcBef>
                <a:spcPts val="120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r" rtl="1">
              <a:spcBef>
                <a:spcPts val="0"/>
              </a:spcBef>
              <a:spcAft>
                <a:spcPts val="0"/>
              </a:spcAft>
              <a:buNone/>
            </a:pPr>
            <a:r>
              <a:rPr lang="iw" dirty="0">
                <a:latin typeface="Miriam" panose="020B0502050101010101" pitchFamily="34" charset="-79"/>
                <a:cs typeface="Miriam" panose="020B0502050101010101" pitchFamily="34" charset="-79"/>
              </a:rPr>
              <a:t>אז איך בונים מודול?</a:t>
            </a:r>
            <a:endParaRPr dirty="0">
              <a:latin typeface="Miriam" panose="020B0502050101010101" pitchFamily="34" charset="-79"/>
              <a:cs typeface="Miriam" panose="020B0502050101010101" pitchFamily="34" charset="-79"/>
            </a:endParaRPr>
          </a:p>
        </p:txBody>
      </p:sp>
      <p:sp>
        <p:nvSpPr>
          <p:cNvPr id="177" name="Google Shape;177;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r" rtl="1">
              <a:spcBef>
                <a:spcPts val="0"/>
              </a:spcBef>
              <a:spcAft>
                <a:spcPts val="0"/>
              </a:spcAft>
              <a:buNone/>
            </a:pPr>
            <a:r>
              <a:rPr lang="iw" dirty="0"/>
              <a:t>בכדי לבנות תוכנה בצורה מודולרית, יש לעבור כמה שלבים:</a:t>
            </a:r>
            <a:endParaRPr dirty="0"/>
          </a:p>
          <a:p>
            <a:pPr marL="457200" lvl="0" indent="-311150" algn="r" rtl="1">
              <a:spcBef>
                <a:spcPts val="1200"/>
              </a:spcBef>
              <a:spcAft>
                <a:spcPts val="0"/>
              </a:spcAft>
              <a:buSzPts val="1300"/>
              <a:buAutoNum type="arabicPeriod"/>
            </a:pPr>
            <a:r>
              <a:rPr lang="iw" dirty="0"/>
              <a:t>שלב ההגדרות: שלב זה הוא השלב בו מאפיינים את המודולים של התוכנית.</a:t>
            </a:r>
            <a:endParaRPr dirty="0"/>
          </a:p>
          <a:p>
            <a:pPr marL="914400" lvl="1" indent="-298450" algn="r" rtl="1">
              <a:spcBef>
                <a:spcPts val="0"/>
              </a:spcBef>
              <a:spcAft>
                <a:spcPts val="0"/>
              </a:spcAft>
              <a:buSzPts val="1100"/>
              <a:buAutoNum type="alphaLcPeriod"/>
            </a:pPr>
            <a:r>
              <a:rPr lang="iw" dirty="0"/>
              <a:t>מה ההגבלות של כל מודול.</a:t>
            </a:r>
            <a:endParaRPr dirty="0"/>
          </a:p>
          <a:p>
            <a:pPr marL="914400" lvl="1" indent="-298450" algn="r" rtl="1">
              <a:spcBef>
                <a:spcPts val="0"/>
              </a:spcBef>
              <a:spcAft>
                <a:spcPts val="0"/>
              </a:spcAft>
              <a:buSzPts val="1100"/>
              <a:buAutoNum type="alphaLcPeriod"/>
            </a:pPr>
            <a:r>
              <a:rPr lang="iw" dirty="0"/>
              <a:t>באיזו דרך נפצל התוכנית למודולים, האם יש מודולים שהם בעצמם צריכים להיות מחולקים לתתי מודולים?</a:t>
            </a:r>
            <a:endParaRPr dirty="0"/>
          </a:p>
          <a:p>
            <a:pPr marL="914400" lvl="1" indent="-298450" algn="r" rtl="1">
              <a:spcBef>
                <a:spcPts val="0"/>
              </a:spcBef>
              <a:spcAft>
                <a:spcPts val="0"/>
              </a:spcAft>
              <a:buSzPts val="1100"/>
              <a:buAutoNum type="alphaLcPeriod"/>
            </a:pPr>
            <a:r>
              <a:rPr lang="iw" dirty="0"/>
              <a:t>מהי התקשורת ורצף העבודה בין המודולים.</a:t>
            </a:r>
            <a:endParaRPr dirty="0"/>
          </a:p>
          <a:p>
            <a:pPr marL="457200" lvl="0" indent="-311150" algn="r" rtl="1">
              <a:spcBef>
                <a:spcPts val="0"/>
              </a:spcBef>
              <a:spcAft>
                <a:spcPts val="0"/>
              </a:spcAft>
              <a:buSzPts val="1300"/>
              <a:buAutoNum type="arabicPeriod"/>
            </a:pPr>
            <a:r>
              <a:rPr lang="iw" dirty="0"/>
              <a:t>שלב המימוש: בשלב זה כותבים את כל המודולים. </a:t>
            </a:r>
            <a:endParaRPr dirty="0"/>
          </a:p>
          <a:p>
            <a:pPr marL="914400" lvl="1" indent="-298450" algn="r" rtl="1">
              <a:spcBef>
                <a:spcPts val="0"/>
              </a:spcBef>
              <a:spcAft>
                <a:spcPts val="0"/>
              </a:spcAft>
              <a:buSzPts val="1100"/>
              <a:buAutoNum type="alphaLcPeriod"/>
            </a:pPr>
            <a:r>
              <a:rPr lang="iw" dirty="0"/>
              <a:t>שמירה על סטנדרטים.</a:t>
            </a:r>
            <a:endParaRPr dirty="0"/>
          </a:p>
          <a:p>
            <a:pPr marL="914400" lvl="1" indent="-298450" algn="r" rtl="1">
              <a:spcBef>
                <a:spcPts val="0"/>
              </a:spcBef>
              <a:spcAft>
                <a:spcPts val="0"/>
              </a:spcAft>
              <a:buSzPts val="1100"/>
              <a:buAutoNum type="alphaLcPeriod"/>
            </a:pPr>
            <a:r>
              <a:rPr lang="iw" dirty="0"/>
              <a:t>עבודה בצמוד לתכנון.</a:t>
            </a:r>
            <a:endParaRPr dirty="0"/>
          </a:p>
          <a:p>
            <a:pPr marL="914400" lvl="1" indent="-298450" algn="r" rtl="1">
              <a:spcBef>
                <a:spcPts val="0"/>
              </a:spcBef>
              <a:spcAft>
                <a:spcPts val="0"/>
              </a:spcAft>
              <a:buSzPts val="1100"/>
              <a:buAutoNum type="alphaLcPeriod"/>
            </a:pPr>
            <a:r>
              <a:rPr lang="iw" dirty="0"/>
              <a:t>חלוקה למשימות בעבודת צוות.</a:t>
            </a:r>
            <a:endParaRPr dirty="0"/>
          </a:p>
          <a:p>
            <a:pPr marL="457200" lvl="0" indent="-311150" algn="r" rtl="1">
              <a:spcBef>
                <a:spcPts val="0"/>
              </a:spcBef>
              <a:spcAft>
                <a:spcPts val="0"/>
              </a:spcAft>
              <a:buSzPts val="1300"/>
              <a:buAutoNum type="arabicPeriod"/>
            </a:pPr>
            <a:r>
              <a:rPr lang="iw" dirty="0"/>
              <a:t>שלב הבדיקה: בדיקה של כל מודול בנפרד, הוכחה כי כל מודול הינו חלק עצמאי עובד ומממש את כל ההגדרות.</a:t>
            </a:r>
            <a:endParaRPr dirty="0"/>
          </a:p>
          <a:p>
            <a:pPr marL="457200" lvl="0" indent="-311150" algn="r" rtl="1">
              <a:spcBef>
                <a:spcPts val="0"/>
              </a:spcBef>
              <a:spcAft>
                <a:spcPts val="0"/>
              </a:spcAft>
              <a:buSzPts val="1300"/>
              <a:buAutoNum type="arabicPeriod"/>
            </a:pPr>
            <a:r>
              <a:rPr lang="iw" dirty="0"/>
              <a:t>שלב ההרכבה: שילוב כל המודולים לכדי עבודה רציפה ביחד על מנת לממש את כל הפרויקט.</a:t>
            </a:r>
            <a:endParaRPr dirty="0"/>
          </a:p>
          <a:p>
            <a:pPr marL="457200" lvl="0" indent="0" algn="r" rtl="1">
              <a:spcBef>
                <a:spcPts val="120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79600"/>
            <a:ext cx="7038900" cy="914100"/>
          </a:xfrm>
          <a:prstGeom prst="rect">
            <a:avLst/>
          </a:prstGeom>
        </p:spPr>
        <p:txBody>
          <a:bodyPr spcFirstLastPara="1" wrap="square" lIns="91425" tIns="91425" rIns="91425" bIns="91425" anchor="t" anchorCtr="0">
            <a:normAutofit/>
          </a:bodyPr>
          <a:lstStyle/>
          <a:p>
            <a:pPr marL="0" lvl="0" indent="0" algn="r" rtl="1">
              <a:spcBef>
                <a:spcPts val="0"/>
              </a:spcBef>
              <a:spcAft>
                <a:spcPts val="0"/>
              </a:spcAft>
              <a:buNone/>
            </a:pPr>
            <a:r>
              <a:rPr lang="iw"/>
              <a:t>דוגמא</a:t>
            </a:r>
            <a:endParaRPr/>
          </a:p>
        </p:txBody>
      </p:sp>
      <p:sp>
        <p:nvSpPr>
          <p:cNvPr id="183" name="Google Shape;183;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r" rtl="1">
              <a:spcBef>
                <a:spcPts val="0"/>
              </a:spcBef>
              <a:spcAft>
                <a:spcPts val="1200"/>
              </a:spcAft>
              <a:buNone/>
            </a:pPr>
            <a:r>
              <a:rPr lang="iw"/>
              <a:t>נניח כי אנו רוצים לעשות בתוכנה שימוש במחסנית, נבנה מודול מסוג "מחלקה" אשר ינהל את כל העבודה מול מבנה הנותנים הזה:</a:t>
            </a:r>
            <a:endParaRPr/>
          </a:p>
        </p:txBody>
      </p:sp>
      <p:pic>
        <p:nvPicPr>
          <p:cNvPr id="184" name="Google Shape;184;p21"/>
          <p:cNvPicPr preferRelativeResize="0"/>
          <p:nvPr/>
        </p:nvPicPr>
        <p:blipFill>
          <a:blip r:embed="rId3">
            <a:alphaModFix/>
          </a:blip>
          <a:stretch>
            <a:fillRect/>
          </a:stretch>
        </p:blipFill>
        <p:spPr>
          <a:xfrm>
            <a:off x="778025" y="1956672"/>
            <a:ext cx="6142054" cy="302827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710</Words>
  <Application>Microsoft Office PowerPoint</Application>
  <PresentationFormat>On-screen Show (16:9)</PresentationFormat>
  <Paragraphs>72</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Miriam</vt:lpstr>
      <vt:lpstr>Arial</vt:lpstr>
      <vt:lpstr>Montserrat</vt:lpstr>
      <vt:lpstr>Lato</vt:lpstr>
      <vt:lpstr>Focus</vt:lpstr>
      <vt:lpstr>תכנות מודולרי בC.</vt:lpstr>
      <vt:lpstr>תכנות מודולרי מהו?</vt:lpstr>
      <vt:lpstr>מהו מודול בתכלס</vt:lpstr>
      <vt:lpstr>שאלה: כיצד ניתן לחלק פרוייקט?</vt:lpstr>
      <vt:lpstr>הצעה לפיתרון</vt:lpstr>
      <vt:lpstr>המשך</vt:lpstr>
      <vt:lpstr>סוגי מודולים</vt:lpstr>
      <vt:lpstr>אז איך בונים מודול?</vt:lpstr>
      <vt:lpstr>דוגמא</vt:lpstr>
      <vt:lpstr>PowerPoint Presentation</vt:lpstr>
      <vt:lpstr>יתרונות בעבודה מודולרית</vt:lpstr>
      <vt:lpstr>תרגיל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תכנות מודולרי בC.</dc:title>
  <cp:lastModifiedBy>ELIDAN34</cp:lastModifiedBy>
  <cp:revision>2</cp:revision>
  <dcterms:modified xsi:type="dcterms:W3CDTF">2023-06-27T11:23:31Z</dcterms:modified>
</cp:coreProperties>
</file>