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85" r:id="rId3"/>
    <p:sldId id="299" r:id="rId4"/>
    <p:sldId id="309" r:id="rId5"/>
    <p:sldId id="291" r:id="rId6"/>
    <p:sldId id="302" r:id="rId7"/>
    <p:sldId id="304" r:id="rId8"/>
    <p:sldId id="315" r:id="rId9"/>
    <p:sldId id="311" r:id="rId10"/>
    <p:sldId id="312" r:id="rId11"/>
    <p:sldId id="313" r:id="rId12"/>
    <p:sldId id="310" r:id="rId13"/>
    <p:sldId id="305" r:id="rId14"/>
    <p:sldId id="308" r:id="rId15"/>
  </p:sldIdLst>
  <p:sldSz cx="9144000" cy="6858000" type="screen4x3"/>
  <p:notesSz cx="9144000" cy="6858000"/>
  <p:defaultTextStyle>
    <a:defPPr>
      <a:defRPr lang="LID4096"/>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251" autoAdjust="0"/>
  </p:normalViewPr>
  <p:slideViewPr>
    <p:cSldViewPr>
      <p:cViewPr>
        <p:scale>
          <a:sx n="100" d="100"/>
          <a:sy n="100" d="100"/>
        </p:scale>
        <p:origin x="19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2186B81-BEAC-25F7-2158-6D6FA2BE046E}"/>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IL"/>
          </a:p>
        </p:txBody>
      </p:sp>
      <p:sp>
        <p:nvSpPr>
          <p:cNvPr id="3" name="Date Placeholder 2">
            <a:extLst>
              <a:ext uri="{FF2B5EF4-FFF2-40B4-BE49-F238E27FC236}">
                <a16:creationId xmlns:a16="http://schemas.microsoft.com/office/drawing/2014/main" id="{A5685F53-22E9-B608-2F46-0F5541EDD4EF}"/>
              </a:ext>
            </a:extLst>
          </p:cNvPr>
          <p:cNvSpPr>
            <a:spLocks noGrp="1"/>
          </p:cNvSpPr>
          <p:nvPr>
            <p:ph type="dt" idx="1"/>
          </p:nvPr>
        </p:nvSpPr>
        <p:spPr>
          <a:xfrm>
            <a:off x="5180013" y="0"/>
            <a:ext cx="3962400" cy="3444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1D1BA226-4A89-42CC-8733-BC10FCB40373}" type="datetimeFigureOut">
              <a:rPr lang="en-IL"/>
              <a:pPr>
                <a:defRPr/>
              </a:pPr>
              <a:t>28/06/2022</a:t>
            </a:fld>
            <a:endParaRPr lang="en-IL"/>
          </a:p>
        </p:txBody>
      </p:sp>
      <p:sp>
        <p:nvSpPr>
          <p:cNvPr id="4" name="Slide Image Placeholder 3">
            <a:extLst>
              <a:ext uri="{FF2B5EF4-FFF2-40B4-BE49-F238E27FC236}">
                <a16:creationId xmlns:a16="http://schemas.microsoft.com/office/drawing/2014/main" id="{3C8A8CB0-EB21-190B-20A8-AD224FAD8B94}"/>
              </a:ext>
            </a:extLst>
          </p:cNvPr>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pPr lvl="0"/>
            <a:endParaRPr lang="en-IL" noProof="0"/>
          </a:p>
        </p:txBody>
      </p:sp>
      <p:sp>
        <p:nvSpPr>
          <p:cNvPr id="5" name="Notes Placeholder 4">
            <a:extLst>
              <a:ext uri="{FF2B5EF4-FFF2-40B4-BE49-F238E27FC236}">
                <a16:creationId xmlns:a16="http://schemas.microsoft.com/office/drawing/2014/main" id="{B1E5A1FE-0624-CCE9-F035-CA9332E409BA}"/>
              </a:ext>
            </a:extLst>
          </p:cNvPr>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L" noProof="0"/>
          </a:p>
        </p:txBody>
      </p:sp>
      <p:sp>
        <p:nvSpPr>
          <p:cNvPr id="6" name="Footer Placeholder 5">
            <a:extLst>
              <a:ext uri="{FF2B5EF4-FFF2-40B4-BE49-F238E27FC236}">
                <a16:creationId xmlns:a16="http://schemas.microsoft.com/office/drawing/2014/main" id="{40D64FD1-1CBD-9F0E-795D-65289CECAEA3}"/>
              </a:ext>
            </a:extLst>
          </p:cNvPr>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IL"/>
          </a:p>
        </p:txBody>
      </p:sp>
      <p:sp>
        <p:nvSpPr>
          <p:cNvPr id="7" name="Slide Number Placeholder 6">
            <a:extLst>
              <a:ext uri="{FF2B5EF4-FFF2-40B4-BE49-F238E27FC236}">
                <a16:creationId xmlns:a16="http://schemas.microsoft.com/office/drawing/2014/main" id="{F4BD627F-359F-8022-D904-50C5970C2DBA}"/>
              </a:ext>
            </a:extLst>
          </p:cNvPr>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D2C9DB16-9273-4930-B6A1-43864D132E4D}" type="slidenum">
              <a:rPr lang="en-IL"/>
              <a:pPr>
                <a:defRPr/>
              </a:pPr>
              <a:t>‹#›</a:t>
            </a:fld>
            <a:endParaRPr lang="en-I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9ACB0528-86B3-8FB5-0DF2-97BFAD9C14D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a:extLst>
              <a:ext uri="{FF2B5EF4-FFF2-40B4-BE49-F238E27FC236}">
                <a16:creationId xmlns:a16="http://schemas.microsoft.com/office/drawing/2014/main" id="{91664A08-CA99-BAAD-641A-AF3436940D1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he-IL" altLang="en-IL" dirty="0"/>
              <a:t>להציג את עצמו ואת הפרוייקט:</a:t>
            </a:r>
            <a:br>
              <a:rPr lang="en-US" altLang="en-IL" dirty="0"/>
            </a:br>
            <a:r>
              <a:rPr lang="he-IL" altLang="en-IL" dirty="0"/>
              <a:t>הפרוייקט שלנו הוא בתחום אלקטרוניקת הספק ומיקס סיגנל.  בנושא בקר תדר משתנה עם יכולת לשנות תדר+דיוטי סייקל.</a:t>
            </a:r>
            <a:endParaRPr lang="en-US" altLang="en-IL" dirty="0"/>
          </a:p>
        </p:txBody>
      </p:sp>
      <p:sp>
        <p:nvSpPr>
          <p:cNvPr id="4100" name="Slide Number Placeholder 3">
            <a:extLst>
              <a:ext uri="{FF2B5EF4-FFF2-40B4-BE49-F238E27FC236}">
                <a16:creationId xmlns:a16="http://schemas.microsoft.com/office/drawing/2014/main" id="{884F055E-B16D-95B9-3FD2-49C1AC300BF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222B38E6-415C-4DA8-9DFC-C7C7298399E4}" type="slidenum">
              <a:rPr lang="LID4096" altLang="en-IL" smtClean="0"/>
              <a:pPr fontAlgn="base">
                <a:spcBef>
                  <a:spcPct val="0"/>
                </a:spcBef>
                <a:spcAft>
                  <a:spcPct val="0"/>
                </a:spcAft>
              </a:pPr>
              <a:t>1</a:t>
            </a:fld>
            <a:endParaRPr lang="LID4096" altLang="en-IL"/>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בקר הממיר – דיגיטלי. בוצע תהליך </a:t>
            </a:r>
            <a:r>
              <a:rPr lang="he-IL" dirty="0" err="1"/>
              <a:t>בקאנד</a:t>
            </a:r>
            <a:r>
              <a:rPr lang="he-IL" dirty="0"/>
              <a:t> מלא.</a:t>
            </a:r>
          </a:p>
          <a:p>
            <a:r>
              <a:rPr lang="he-IL" dirty="0"/>
              <a:t>תכנון מגבר </a:t>
            </a:r>
            <a:r>
              <a:rPr lang="he-IL" dirty="0" err="1"/>
              <a:t>השרת,משווה</a:t>
            </a:r>
            <a:r>
              <a:rPr lang="he-IL" dirty="0"/>
              <a:t> </a:t>
            </a:r>
            <a:r>
              <a:rPr lang="he-IL" dirty="0" err="1"/>
              <a:t>והדאק</a:t>
            </a:r>
            <a:r>
              <a:rPr lang="he-IL" dirty="0"/>
              <a:t> – </a:t>
            </a:r>
            <a:r>
              <a:rPr lang="he-IL" dirty="0" err="1"/>
              <a:t>קוסטיום</a:t>
            </a:r>
            <a:r>
              <a:rPr lang="he-IL" dirty="0"/>
              <a:t> </a:t>
            </a:r>
            <a:r>
              <a:rPr lang="he-IL" dirty="0" err="1"/>
              <a:t>דיזיין</a:t>
            </a:r>
            <a:r>
              <a:rPr lang="he-IL" dirty="0"/>
              <a:t>. ברמת הטרנזיסטורים.</a:t>
            </a:r>
            <a:br>
              <a:rPr lang="en-US" dirty="0"/>
            </a:br>
            <a:r>
              <a:rPr lang="he-IL" dirty="0"/>
              <a:t>כמובן </a:t>
            </a:r>
            <a:r>
              <a:rPr lang="he-IL" dirty="0" err="1"/>
              <a:t>שהכל</a:t>
            </a:r>
            <a:r>
              <a:rPr lang="he-IL" dirty="0"/>
              <a:t> נעשה באותה טכנולוגיה.</a:t>
            </a:r>
            <a:endParaRPr lang="en-US" dirty="0"/>
          </a:p>
        </p:txBody>
      </p:sp>
      <p:sp>
        <p:nvSpPr>
          <p:cNvPr id="4" name="Slide Number Placeholder 3"/>
          <p:cNvSpPr>
            <a:spLocks noGrp="1"/>
          </p:cNvSpPr>
          <p:nvPr>
            <p:ph type="sldNum" sz="quarter" idx="5"/>
          </p:nvPr>
        </p:nvSpPr>
        <p:spPr/>
        <p:txBody>
          <a:bodyPr/>
          <a:lstStyle/>
          <a:p>
            <a:pPr>
              <a:defRPr/>
            </a:pPr>
            <a:fld id="{D2C9DB16-9273-4930-B6A1-43864D132E4D}" type="slidenum">
              <a:rPr lang="en-IL" smtClean="0"/>
              <a:pPr>
                <a:defRPr/>
              </a:pPr>
              <a:t>10</a:t>
            </a:fld>
            <a:endParaRPr lang="en-IL"/>
          </a:p>
        </p:txBody>
      </p:sp>
    </p:spTree>
    <p:extLst>
      <p:ext uri="{BB962C8B-B14F-4D97-AF65-F5344CB8AC3E}">
        <p14:creationId xmlns:p14="http://schemas.microsoft.com/office/powerpoint/2010/main" val="820528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על מנת לבדוק את מחולל התדר היינו צריכים לוגיקה שתקשר בין ממיר </a:t>
            </a:r>
            <a:r>
              <a:rPr lang="he-IL" dirty="0" err="1"/>
              <a:t>האנלוג-דיגיטל</a:t>
            </a:r>
            <a:r>
              <a:rPr lang="he-IL" dirty="0"/>
              <a:t> למחולל. בנוסף הוספנו לוגיקת כשל במידה וישנה בעיה (</a:t>
            </a:r>
            <a:r>
              <a:rPr lang="he-IL" dirty="0" err="1"/>
              <a:t>יצור,רעש</a:t>
            </a:r>
            <a:r>
              <a:rPr lang="he-IL" dirty="0"/>
              <a:t> וכו')בממיר </a:t>
            </a:r>
            <a:r>
              <a:rPr lang="he-IL" dirty="0" err="1"/>
              <a:t>האנלוג-דיגיטל</a:t>
            </a:r>
            <a:r>
              <a:rPr lang="he-IL" dirty="0"/>
              <a:t>  </a:t>
            </a:r>
            <a:br>
              <a:rPr lang="en-US" dirty="0"/>
            </a:br>
            <a:r>
              <a:rPr lang="he-IL" dirty="0"/>
              <a:t>1. לוגיקה דיגיטלית אשר מרחיבה את 8 הביטים של הממיר </a:t>
            </a:r>
            <a:r>
              <a:rPr lang="he-IL" dirty="0" err="1"/>
              <a:t>אנלוג</a:t>
            </a:r>
            <a:r>
              <a:rPr lang="he-IL" dirty="0"/>
              <a:t> </a:t>
            </a:r>
            <a:r>
              <a:rPr lang="he-IL" dirty="0" err="1"/>
              <a:t>דיגיטל</a:t>
            </a:r>
            <a:r>
              <a:rPr lang="he-IL" dirty="0"/>
              <a:t> ל13 ביטי פקודות למחולל אותות. שינוי כל פקודת דיוטי למחולל בנפרד(למעט מצב של כשל)</a:t>
            </a:r>
          </a:p>
          <a:p>
            <a:r>
              <a:rPr lang="he-IL" dirty="0"/>
              <a:t>2. לוגיקת כשל אשר ע"י פקודה מתאימה דוחפת ערכים </a:t>
            </a:r>
            <a:r>
              <a:rPr lang="he-IL" dirty="0" err="1"/>
              <a:t>דיפולטיביים</a:t>
            </a:r>
            <a:r>
              <a:rPr lang="he-IL" dirty="0"/>
              <a:t> למחולל האותות.</a:t>
            </a:r>
          </a:p>
          <a:p>
            <a:r>
              <a:rPr lang="he-IL" dirty="0"/>
              <a:t>3. מחולל שעון לממיר </a:t>
            </a:r>
            <a:r>
              <a:rPr lang="he-IL" dirty="0" err="1"/>
              <a:t>אנלוג-דיגיטל</a:t>
            </a:r>
            <a:r>
              <a:rPr lang="he-IL" dirty="0"/>
              <a:t> וללוגיקה השרשור והכשל. מיצר תדר של 10 מגה הרץ(דגימה והמרה בכ1 מיקרו שניה) </a:t>
            </a:r>
            <a:endParaRPr lang="en-IL" dirty="0"/>
          </a:p>
        </p:txBody>
      </p:sp>
      <p:sp>
        <p:nvSpPr>
          <p:cNvPr id="4" name="Slide Number Placeholder 3"/>
          <p:cNvSpPr>
            <a:spLocks noGrp="1"/>
          </p:cNvSpPr>
          <p:nvPr>
            <p:ph type="sldNum" sz="quarter" idx="5"/>
          </p:nvPr>
        </p:nvSpPr>
        <p:spPr/>
        <p:txBody>
          <a:bodyPr/>
          <a:lstStyle/>
          <a:p>
            <a:pPr>
              <a:defRPr/>
            </a:pPr>
            <a:fld id="{D2C9DB16-9273-4930-B6A1-43864D132E4D}" type="slidenum">
              <a:rPr lang="en-IL" smtClean="0"/>
              <a:pPr>
                <a:defRPr/>
              </a:pPr>
              <a:t>11</a:t>
            </a:fld>
            <a:endParaRPr lang="en-IL"/>
          </a:p>
        </p:txBody>
      </p:sp>
    </p:spTree>
    <p:extLst>
      <p:ext uri="{BB962C8B-B14F-4D97-AF65-F5344CB8AC3E}">
        <p14:creationId xmlns:p14="http://schemas.microsoft.com/office/powerpoint/2010/main" val="3757386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דיאגרמת הצ'יפ:</a:t>
            </a:r>
          </a:p>
          <a:p>
            <a:pPr marL="228600" indent="-228600">
              <a:buAutoNum type="arabicPeriod"/>
            </a:pPr>
            <a:r>
              <a:rPr lang="he-IL" dirty="0"/>
              <a:t>חלוקה </a:t>
            </a:r>
            <a:r>
              <a:rPr lang="he-IL" dirty="0" err="1"/>
              <a:t>לדומיין</a:t>
            </a:r>
            <a:r>
              <a:rPr lang="he-IL" dirty="0"/>
              <a:t> אנלוגי ודומיין דיגיטלי – על מנת למנוע רעש במערכת.</a:t>
            </a:r>
          </a:p>
          <a:p>
            <a:pPr marL="228600" indent="-228600">
              <a:buAutoNum type="arabicPeriod"/>
            </a:pPr>
            <a:r>
              <a:rPr lang="he-IL" dirty="0"/>
              <a:t>פורטי כניסה אנלוגיים ודיגיטליים בהתאם.</a:t>
            </a:r>
            <a:endParaRPr lang="en-US" dirty="0"/>
          </a:p>
        </p:txBody>
      </p:sp>
      <p:sp>
        <p:nvSpPr>
          <p:cNvPr id="4" name="Slide Number Placeholder 3"/>
          <p:cNvSpPr>
            <a:spLocks noGrp="1"/>
          </p:cNvSpPr>
          <p:nvPr>
            <p:ph type="sldNum" sz="quarter" idx="5"/>
          </p:nvPr>
        </p:nvSpPr>
        <p:spPr/>
        <p:txBody>
          <a:bodyPr/>
          <a:lstStyle/>
          <a:p>
            <a:pPr>
              <a:defRPr/>
            </a:pPr>
            <a:fld id="{D2C9DB16-9273-4930-B6A1-43864D132E4D}" type="slidenum">
              <a:rPr lang="en-IL" smtClean="0"/>
              <a:pPr>
                <a:defRPr/>
              </a:pPr>
              <a:t>12</a:t>
            </a:fld>
            <a:endParaRPr lang="en-IL"/>
          </a:p>
        </p:txBody>
      </p:sp>
    </p:spTree>
    <p:extLst>
      <p:ext uri="{BB962C8B-B14F-4D97-AF65-F5344CB8AC3E}">
        <p14:creationId xmlns:p14="http://schemas.microsoft.com/office/powerpoint/2010/main" val="1620068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סימולציה:</a:t>
            </a:r>
            <a:br>
              <a:rPr lang="en-US" dirty="0"/>
            </a:br>
            <a:r>
              <a:rPr lang="he-IL" dirty="0"/>
              <a:t>דגימה של מתח כניסה והמרתו ל8 ביטים.</a:t>
            </a:r>
          </a:p>
          <a:p>
            <a:r>
              <a:rPr lang="he-IL" dirty="0"/>
              <a:t>שרשור הביטים לפקודות עבור המחולל אותות</a:t>
            </a:r>
          </a:p>
          <a:p>
            <a:r>
              <a:rPr lang="he-IL" dirty="0"/>
              <a:t> אותות המוצא כפי שאנו מצפים – כאשר פקודות הכניסה מציינות כמה רכיבי השהייה אנו רוצים את הפקודה. רזולוציה של כ 250 </a:t>
            </a:r>
            <a:r>
              <a:rPr lang="he-IL" dirty="0" err="1"/>
              <a:t>פיקו</a:t>
            </a:r>
            <a:r>
              <a:rPr lang="he-IL" dirty="0"/>
              <a:t> שניות.</a:t>
            </a:r>
            <a:endParaRPr lang="en-US" dirty="0"/>
          </a:p>
        </p:txBody>
      </p:sp>
      <p:sp>
        <p:nvSpPr>
          <p:cNvPr id="4" name="Slide Number Placeholder 3"/>
          <p:cNvSpPr>
            <a:spLocks noGrp="1"/>
          </p:cNvSpPr>
          <p:nvPr>
            <p:ph type="sldNum" sz="quarter" idx="5"/>
          </p:nvPr>
        </p:nvSpPr>
        <p:spPr/>
        <p:txBody>
          <a:bodyPr/>
          <a:lstStyle/>
          <a:p>
            <a:pPr>
              <a:defRPr/>
            </a:pPr>
            <a:fld id="{D2C9DB16-9273-4930-B6A1-43864D132E4D}" type="slidenum">
              <a:rPr lang="en-IL" smtClean="0"/>
              <a:pPr>
                <a:defRPr/>
              </a:pPr>
              <a:t>13</a:t>
            </a:fld>
            <a:endParaRPr lang="en-IL"/>
          </a:p>
        </p:txBody>
      </p:sp>
    </p:spTree>
    <p:extLst>
      <p:ext uri="{BB962C8B-B14F-4D97-AF65-F5344CB8AC3E}">
        <p14:creationId xmlns:p14="http://schemas.microsoft.com/office/powerpoint/2010/main" val="1893701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שאלות?</a:t>
            </a:r>
          </a:p>
          <a:p>
            <a:endParaRPr lang="en-IL" dirty="0"/>
          </a:p>
        </p:txBody>
      </p:sp>
      <p:sp>
        <p:nvSpPr>
          <p:cNvPr id="4" name="Slide Number Placeholder 3"/>
          <p:cNvSpPr>
            <a:spLocks noGrp="1"/>
          </p:cNvSpPr>
          <p:nvPr>
            <p:ph type="sldNum" sz="quarter" idx="5"/>
          </p:nvPr>
        </p:nvSpPr>
        <p:spPr/>
        <p:txBody>
          <a:bodyPr/>
          <a:lstStyle/>
          <a:p>
            <a:pPr>
              <a:defRPr/>
            </a:pPr>
            <a:fld id="{D2C9DB16-9273-4930-B6A1-43864D132E4D}" type="slidenum">
              <a:rPr lang="en-IL" smtClean="0"/>
              <a:pPr>
                <a:defRPr/>
              </a:pPr>
              <a:t>14</a:t>
            </a:fld>
            <a:endParaRPr lang="en-IL"/>
          </a:p>
        </p:txBody>
      </p:sp>
    </p:spTree>
    <p:extLst>
      <p:ext uri="{BB962C8B-B14F-4D97-AF65-F5344CB8AC3E}">
        <p14:creationId xmlns:p14="http://schemas.microsoft.com/office/powerpoint/2010/main" val="1169256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a:p>
            <a:pPr algn="r" rtl="1"/>
            <a:r>
              <a:rPr lang="he-IL" dirty="0"/>
              <a:t>הצעה למלל:</a:t>
            </a:r>
          </a:p>
          <a:p>
            <a:pPr algn="r" rtl="1"/>
            <a:r>
              <a:rPr lang="he-IL" dirty="0"/>
              <a:t>ממיר ה-</a:t>
            </a:r>
            <a:r>
              <a:rPr lang="en-US" dirty="0"/>
              <a:t>LLC</a:t>
            </a:r>
            <a:r>
              <a:rPr lang="he-IL" dirty="0"/>
              <a:t> על כל סוגיו, כמו ממיר ה- </a:t>
            </a:r>
            <a:r>
              <a:rPr lang="en-US" dirty="0"/>
              <a:t>half-bridge LLC</a:t>
            </a:r>
            <a:r>
              <a:rPr lang="he-IL" dirty="0"/>
              <a:t> שמוצג בשקף הזה, נפוץ מאוד באינספור אפליקציות החל מאפליקציות ניידות כמו מחשבים ומכשור רפואי ועד לרכבים חשמליים ודאטה סנטר. הוא מאפשר המרה ממתח כניסה למוצא בנצילות גבוהה ובנוסף מבטיח בידוד גלווני בין הכניסה למוצא. בשנים האחרונות נעשו מאמצי מיזעור לממיר זה, בעיקר עבור אפליקציות בהספקים נמוכים כמו </a:t>
            </a:r>
            <a:r>
              <a:rPr lang="en-US" dirty="0"/>
              <a:t>IOT DEVICES</a:t>
            </a:r>
            <a:r>
              <a:rPr lang="he-IL" dirty="0"/>
              <a:t>. בממירים רזוננטים, כמו הממיר הזה, המיזעור הולך יד ביד עם עלייה בתדר המיתוג שלו. בדרך כלל שולטים במתח המוצא על ידי שינוי תדר המיתוג של סיגנלי הכניסה אשר מיוצרים עם </a:t>
            </a:r>
            <a:r>
              <a:rPr lang="en-US" dirty="0"/>
              <a:t>D</a:t>
            </a:r>
            <a:r>
              <a:rPr lang="he-IL" dirty="0"/>
              <a:t> של 50% - את זה אפשר לראות בצד ימין בתגובת התדר של הטנק הרזוננטי. אם עולים בתדר המיתוג אנחנו במצב </a:t>
            </a:r>
            <a:r>
              <a:rPr lang="en-US" dirty="0"/>
              <a:t>STEP DOWN</a:t>
            </a:r>
            <a:r>
              <a:rPr lang="he-IL" dirty="0"/>
              <a:t> ואם יורדים ממנו אנחנו מבצעים </a:t>
            </a:r>
            <a:r>
              <a:rPr lang="en-US" dirty="0"/>
              <a:t>STEP UP</a:t>
            </a:r>
            <a:r>
              <a:rPr lang="he-IL" dirty="0"/>
              <a:t>.</a:t>
            </a:r>
          </a:p>
          <a:p>
            <a:pPr algn="r" rtl="1"/>
            <a:endParaRPr lang="he-IL" dirty="0"/>
          </a:p>
          <a:p>
            <a:pPr algn="r" rtl="1"/>
            <a:r>
              <a:rPr lang="he-IL" dirty="0"/>
              <a:t>הבעיה:ככל שעולים בתדר המיתוג הרזולוציה הזמנית של מחוללי תדר סטנדרטיים הולכת וקטנה ולכן המחקר כעת מתמקד בסכמות בקרה השולטות גם על התדר וגם על ה-</a:t>
            </a:r>
            <a:r>
              <a:rPr lang="en-US" dirty="0"/>
              <a:t>D</a:t>
            </a:r>
            <a:r>
              <a:rPr lang="he-IL" dirty="0"/>
              <a:t> אשר גם לו השפעה על הגבר המעגל.</a:t>
            </a:r>
          </a:p>
          <a:p>
            <a:pPr algn="r" rtl="1"/>
            <a:endParaRPr lang="he-IL" dirty="0"/>
          </a:p>
          <a:p>
            <a:pPr algn="r" rtl="1"/>
            <a:r>
              <a:rPr lang="he-IL" dirty="0"/>
              <a:t>לתת רקע על השימושים של הממיר -  רכב חשמלי, רפואה,מערכות סולאריות ועוד. לכן יש רצון ליעל את מערכת הבקרה של הממיר על מנת להשתמש בו בצורה יעילה יותר.</a:t>
            </a:r>
          </a:p>
          <a:p>
            <a:pPr algn="r" rtl="1"/>
            <a:r>
              <a:rPr lang="he-IL" dirty="0"/>
              <a:t>מבנה הממיר ועל כך שיש לו 2 תדרים ושבעיקר עובדים סביב תדר התהודה הראשון. הספק הממיר הוא תלוי תדר ותלוי עומס. מאחר ורוצים לעבוד בתדר גבוה ישנן שני בעיות עיקריות:</a:t>
            </a:r>
            <a:br>
              <a:rPr lang="en-US" dirty="0"/>
            </a:br>
            <a:r>
              <a:rPr lang="he-IL" dirty="0"/>
              <a:t>1. הרזולוציה יורדת ככל שהתדר עולה – יותר קשה לייצר סיגנל  עם מחזור פעולה של 50 אחוז בתדרים גבוהים </a:t>
            </a:r>
          </a:p>
          <a:p>
            <a:pPr algn="r" rtl="1"/>
            <a:r>
              <a:rPr lang="he-IL" dirty="0"/>
              <a:t>2. מגבלה בבקרים המבוססים רינג אוסילטור -&gt;קשה יותר להוריד את התדר(לתת דוגמא של חלוקת תדר של 10 מגה ב2 לעומת חלוקה שלו בין 99 ל100) </a:t>
            </a:r>
            <a:endParaRPr lang="en-US" dirty="0"/>
          </a:p>
          <a:p>
            <a:pPr algn="r" rtl="1"/>
            <a:endParaRPr lang="en-US" dirty="0"/>
          </a:p>
        </p:txBody>
      </p:sp>
      <p:sp>
        <p:nvSpPr>
          <p:cNvPr id="4" name="Slide Number Placeholder 3"/>
          <p:cNvSpPr>
            <a:spLocks noGrp="1"/>
          </p:cNvSpPr>
          <p:nvPr>
            <p:ph type="sldNum" sz="quarter" idx="5"/>
          </p:nvPr>
        </p:nvSpPr>
        <p:spPr/>
        <p:txBody>
          <a:bodyPr/>
          <a:lstStyle/>
          <a:p>
            <a:pPr>
              <a:defRPr/>
            </a:pPr>
            <a:fld id="{D2C9DB16-9273-4930-B6A1-43864D132E4D}" type="slidenum">
              <a:rPr lang="en-IL" smtClean="0"/>
              <a:pPr>
                <a:defRPr/>
              </a:pPr>
              <a:t>2</a:t>
            </a:fld>
            <a:endParaRPr lang="en-IL"/>
          </a:p>
        </p:txBody>
      </p:sp>
    </p:spTree>
    <p:extLst>
      <p:ext uri="{BB962C8B-B14F-4D97-AF65-F5344CB8AC3E}">
        <p14:creationId xmlns:p14="http://schemas.microsoft.com/office/powerpoint/2010/main" val="3220770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r" rtl="1">
              <a:buAutoNum type="arabicPeriod"/>
            </a:pPr>
            <a:r>
              <a:rPr lang="he-IL" dirty="0"/>
              <a:t>ע"י הוספת עוד משתנה בקרה(דיוטי סייקל) ניתן אולי לשנות את ההספק על ידי שינוי הדיוטי סייקל בלבד ולהישאר באותו התדר וכך למנוע שינויים גדולים עקב הורדת התדר. הוספת משתנה זה הובילה לאתגר נוסף – התנהגות שונה של שינוי הדיוטי סייקל כתלות בעומס.</a:t>
            </a:r>
          </a:p>
          <a:p>
            <a:pPr marL="228600" indent="-228600" algn="r" rtl="1">
              <a:buAutoNum type="arabicPeriod"/>
            </a:pPr>
            <a:r>
              <a:rPr lang="he-IL" dirty="0"/>
              <a:t>הדבר הזה מצריך גם יכולת שינוי של התדר וגם של דיוטי סייקלברזולוציה גבוהה והכל במחזור פעולה אחד.</a:t>
            </a:r>
          </a:p>
          <a:p>
            <a:pPr marL="228600" indent="-228600" algn="r" rtl="1">
              <a:buAutoNum type="arabicPeriod"/>
            </a:pPr>
            <a:r>
              <a:rPr lang="he-IL" dirty="0"/>
              <a:t>חשוב להדגיש – התלות של ההגבר בעומס ישפיע על חוק הבקרה, אך הוא אינו חלק מהפרויקט שלנו. תפקידנו הוא לתכנן את אבני הבניין הנחוצים למימוש בקר היברידי כפי שדברנו. מאמץ מיוחד הושקע במחולל התדר והדיוטי סייקל המשתנים.</a:t>
            </a:r>
          </a:p>
        </p:txBody>
      </p:sp>
      <p:sp>
        <p:nvSpPr>
          <p:cNvPr id="4" name="Slide Number Placeholder 3"/>
          <p:cNvSpPr>
            <a:spLocks noGrp="1"/>
          </p:cNvSpPr>
          <p:nvPr>
            <p:ph type="sldNum" sz="quarter" idx="5"/>
          </p:nvPr>
        </p:nvSpPr>
        <p:spPr/>
        <p:txBody>
          <a:bodyPr/>
          <a:lstStyle/>
          <a:p>
            <a:pPr>
              <a:defRPr/>
            </a:pPr>
            <a:fld id="{D2C9DB16-9273-4930-B6A1-43864D132E4D}" type="slidenum">
              <a:rPr lang="en-IL" smtClean="0"/>
              <a:pPr>
                <a:defRPr/>
              </a:pPr>
              <a:t>3</a:t>
            </a:fld>
            <a:endParaRPr lang="en-IL"/>
          </a:p>
        </p:txBody>
      </p:sp>
    </p:spTree>
    <p:extLst>
      <p:ext uri="{BB962C8B-B14F-4D97-AF65-F5344CB8AC3E}">
        <p14:creationId xmlns:p14="http://schemas.microsoft.com/office/powerpoint/2010/main" val="4204717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אתגרים:</a:t>
            </a:r>
            <a:br>
              <a:rPr lang="en-US" dirty="0"/>
            </a:br>
            <a:r>
              <a:rPr lang="he-IL" dirty="0"/>
              <a:t>תכנון מחולל תדר שיכול לשנות גם את התדר וגם את הדיוטי סייקל ברזולוציה גבוהה-ברמת תא השהייה בודד.</a:t>
            </a:r>
            <a:endParaRPr lang="en-US" dirty="0"/>
          </a:p>
          <a:p>
            <a:r>
              <a:rPr lang="he-IL" dirty="0"/>
              <a:t>זמן מת מובנה ללא הוספת מעגלים חיצוניים</a:t>
            </a:r>
          </a:p>
          <a:p>
            <a:r>
              <a:rPr lang="he-IL" dirty="0" err="1"/>
              <a:t>דיזיין</a:t>
            </a:r>
            <a:r>
              <a:rPr lang="he-IL" dirty="0"/>
              <a:t> יעיל מבחינת </a:t>
            </a:r>
            <a:r>
              <a:rPr lang="he-IL" dirty="0" err="1"/>
              <a:t>שטח,הספק</a:t>
            </a:r>
            <a:r>
              <a:rPr lang="he-IL" dirty="0"/>
              <a:t> וביצועים</a:t>
            </a:r>
          </a:p>
          <a:p>
            <a:r>
              <a:rPr lang="he-IL" dirty="0"/>
              <a:t>חסינות לרעש</a:t>
            </a:r>
          </a:p>
          <a:p>
            <a:r>
              <a:rPr lang="he-IL" dirty="0"/>
              <a:t>תכנון רכיבים נוספים על מנת לתמוך במערכת הבקרה –ממיר אנלוג לדיגיטל אשר אמור לדגום את מתח ולהמיר אותו לביטים דיגיטליים עבור מערכת הבקרה</a:t>
            </a:r>
          </a:p>
          <a:p>
            <a:endParaRPr lang="en-US" dirty="0"/>
          </a:p>
        </p:txBody>
      </p:sp>
      <p:sp>
        <p:nvSpPr>
          <p:cNvPr id="4" name="Slide Number Placeholder 3"/>
          <p:cNvSpPr>
            <a:spLocks noGrp="1"/>
          </p:cNvSpPr>
          <p:nvPr>
            <p:ph type="sldNum" sz="quarter" idx="5"/>
          </p:nvPr>
        </p:nvSpPr>
        <p:spPr/>
        <p:txBody>
          <a:bodyPr/>
          <a:lstStyle/>
          <a:p>
            <a:pPr>
              <a:defRPr/>
            </a:pPr>
            <a:fld id="{D2C9DB16-9273-4930-B6A1-43864D132E4D}" type="slidenum">
              <a:rPr lang="en-IL" smtClean="0"/>
              <a:pPr>
                <a:defRPr/>
              </a:pPr>
              <a:t>4</a:t>
            </a:fld>
            <a:endParaRPr lang="en-IL"/>
          </a:p>
        </p:txBody>
      </p:sp>
    </p:spTree>
    <p:extLst>
      <p:ext uri="{BB962C8B-B14F-4D97-AF65-F5344CB8AC3E}">
        <p14:creationId xmlns:p14="http://schemas.microsoft.com/office/powerpoint/2010/main" val="2137694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מחולל התדר:</a:t>
            </a:r>
          </a:p>
          <a:p>
            <a:pPr marL="228600" indent="-228600">
              <a:buAutoNum type="arabicPeriod"/>
            </a:pPr>
            <a:r>
              <a:rPr lang="he-IL" dirty="0"/>
              <a:t>רינג אוסילטור – בנוי משרשרת באפרים ומהפך. מחולל לנו את השעונים עבור המערכת</a:t>
            </a:r>
          </a:p>
          <a:p>
            <a:pPr marL="228600" indent="-228600">
              <a:buAutoNum type="arabicPeriod"/>
            </a:pPr>
            <a:r>
              <a:rPr lang="he-IL" dirty="0"/>
              <a:t>בלוק נוסף,אשר מחשב את הפוינטרים(מיקום השעון בתוך השרשרת באפרים אשר מזינים את המונים). בנוסף בלוק זה גם מחשב ערכים עבור לוגיקת המוצא(על בסיס ערכי פקודות הכניסה)</a:t>
            </a:r>
          </a:p>
          <a:p>
            <a:pPr marL="228600" indent="-228600">
              <a:buAutoNum type="arabicPeriod"/>
            </a:pPr>
            <a:r>
              <a:rPr lang="he-IL" dirty="0"/>
              <a:t>מערך </a:t>
            </a:r>
            <a:r>
              <a:rPr lang="he-IL" dirty="0" err="1"/>
              <a:t>מוקסים</a:t>
            </a:r>
            <a:r>
              <a:rPr lang="he-IL" dirty="0"/>
              <a:t>- בחירת השעונים למונים על בסיס </a:t>
            </a:r>
            <a:r>
              <a:rPr lang="he-IL" dirty="0" err="1"/>
              <a:t>הפויינטרים</a:t>
            </a:r>
            <a:r>
              <a:rPr lang="he-IL" dirty="0"/>
              <a:t> שמחושבים בבלוק הקודם</a:t>
            </a:r>
          </a:p>
          <a:p>
            <a:pPr marL="228600" indent="-228600">
              <a:buAutoNum type="arabicPeriod"/>
            </a:pPr>
            <a:r>
              <a:rPr lang="he-IL" dirty="0"/>
              <a:t>שני סטים של קאונטרים – סופרים עליות וירידות שעון. </a:t>
            </a:r>
          </a:p>
          <a:p>
            <a:pPr marL="228600" indent="-228600">
              <a:buAutoNum type="arabicPeriod"/>
            </a:pPr>
            <a:r>
              <a:rPr lang="he-IL" dirty="0"/>
              <a:t>לוגיקה קומבינטורית אשר עושה שימוש בערכי המניה ובערכים שחושבו בבלוק החישוב ולפיו מייצרת את לוגיקת המוצא.</a:t>
            </a:r>
            <a:endParaRPr lang="en-US" dirty="0"/>
          </a:p>
        </p:txBody>
      </p:sp>
      <p:sp>
        <p:nvSpPr>
          <p:cNvPr id="4" name="Slide Number Placeholder 3"/>
          <p:cNvSpPr>
            <a:spLocks noGrp="1"/>
          </p:cNvSpPr>
          <p:nvPr>
            <p:ph type="sldNum" sz="quarter" idx="5"/>
          </p:nvPr>
        </p:nvSpPr>
        <p:spPr/>
        <p:txBody>
          <a:bodyPr/>
          <a:lstStyle/>
          <a:p>
            <a:pPr>
              <a:defRPr/>
            </a:pPr>
            <a:fld id="{D2C9DB16-9273-4930-B6A1-43864D132E4D}" type="slidenum">
              <a:rPr lang="en-IL" smtClean="0"/>
              <a:pPr>
                <a:defRPr/>
              </a:pPr>
              <a:t>5</a:t>
            </a:fld>
            <a:endParaRPr lang="en-IL"/>
          </a:p>
        </p:txBody>
      </p:sp>
    </p:spTree>
    <p:extLst>
      <p:ext uri="{BB962C8B-B14F-4D97-AF65-F5344CB8AC3E}">
        <p14:creationId xmlns:p14="http://schemas.microsoft.com/office/powerpoint/2010/main" val="1862364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err="1"/>
              <a:t>ורפיקציה</a:t>
            </a:r>
            <a:r>
              <a:rPr lang="he-IL" dirty="0"/>
              <a:t>: </a:t>
            </a:r>
            <a:br>
              <a:rPr lang="en-US" dirty="0"/>
            </a:br>
            <a:r>
              <a:rPr lang="he-IL" dirty="0"/>
              <a:t>1. בניית סביבה שניתנת לשינוי בקלות על מנת ליצר טסטים ומקרים שונים בקלות</a:t>
            </a:r>
          </a:p>
          <a:p>
            <a:r>
              <a:rPr lang="he-IL" dirty="0"/>
              <a:t>2. סיבבת הורפיקציה מורכבת מהאינטרפייס לדיזיין, מוניטור אשר אסף את הנתונים והעביר אותם לסקור בורד אשר בודק אם הנתונים הם כפי שאנו מצפים( זמני עליה וירידה של הסיגנלים).</a:t>
            </a:r>
            <a:br>
              <a:rPr lang="en-US" dirty="0"/>
            </a:br>
            <a:r>
              <a:rPr lang="he-IL" dirty="0"/>
              <a:t>סיקוונסר אשר יצר את סיגנלי הכניסה לדיזיין ודרייבר אשר תיזמן את הכניסה שלהם לדיזיין.</a:t>
            </a:r>
            <a:br>
              <a:rPr lang="en-US" dirty="0"/>
            </a:br>
            <a:r>
              <a:rPr lang="en-US" dirty="0"/>
              <a:t>Coverage collector</a:t>
            </a:r>
            <a:r>
              <a:rPr lang="he-IL" dirty="0"/>
              <a:t>.</a:t>
            </a:r>
          </a:p>
          <a:p>
            <a:r>
              <a:rPr lang="he-IL" dirty="0"/>
              <a:t>בדיקת מקרים שונים: מרונדמים לחלוטין, מצבים שבהם אותו שעון מזין את כלל המונים, ערכים מקסימליים,מצב יציב, שינויים גדולים וקטנים,תדר מהיר, ללא זמן מת.,</a:t>
            </a:r>
          </a:p>
          <a:p>
            <a:r>
              <a:rPr lang="he-IL" dirty="0"/>
              <a:t>חשוב לציין שהדיזיין שלנו הוא גנרי ולכן רצינו לבדוק גם מצבים שמיועדים לא רק לממיר ה אל אל סי כמו למשל לאפשר פעולה ללא זמן מת.</a:t>
            </a:r>
            <a:endParaRPr lang="en-US" dirty="0"/>
          </a:p>
        </p:txBody>
      </p:sp>
      <p:sp>
        <p:nvSpPr>
          <p:cNvPr id="4" name="Slide Number Placeholder 3"/>
          <p:cNvSpPr>
            <a:spLocks noGrp="1"/>
          </p:cNvSpPr>
          <p:nvPr>
            <p:ph type="sldNum" sz="quarter" idx="5"/>
          </p:nvPr>
        </p:nvSpPr>
        <p:spPr/>
        <p:txBody>
          <a:bodyPr/>
          <a:lstStyle/>
          <a:p>
            <a:pPr>
              <a:defRPr/>
            </a:pPr>
            <a:fld id="{D2C9DB16-9273-4930-B6A1-43864D132E4D}" type="slidenum">
              <a:rPr lang="en-IL" smtClean="0"/>
              <a:pPr>
                <a:defRPr/>
              </a:pPr>
              <a:t>6</a:t>
            </a:fld>
            <a:endParaRPr lang="en-IL"/>
          </a:p>
        </p:txBody>
      </p:sp>
    </p:spTree>
    <p:extLst>
      <p:ext uri="{BB962C8B-B14F-4D97-AF65-F5344CB8AC3E}">
        <p14:creationId xmlns:p14="http://schemas.microsoft.com/office/powerpoint/2010/main" val="4131115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Backend:</a:t>
            </a:r>
            <a:endParaRPr lang="he-IL" dirty="0"/>
          </a:p>
          <a:p>
            <a:pPr marL="228600" indent="-228600">
              <a:buAutoNum type="arabicPeriod"/>
            </a:pPr>
            <a:r>
              <a:rPr lang="he-IL" dirty="0" err="1"/>
              <a:t>סינטזה</a:t>
            </a:r>
            <a:r>
              <a:rPr lang="he-IL" dirty="0"/>
              <a:t> </a:t>
            </a:r>
            <a:r>
              <a:rPr lang="he-IL" dirty="0" err="1"/>
              <a:t>לוגיקית</a:t>
            </a:r>
            <a:r>
              <a:rPr lang="he-IL" dirty="0"/>
              <a:t> – המרת קוד תיאור חומרה תאים בסיסיים של הטכנולוגיה</a:t>
            </a:r>
          </a:p>
          <a:p>
            <a:pPr marL="228600" indent="-228600">
              <a:buAutoNum type="arabicPeriod"/>
            </a:pPr>
            <a:r>
              <a:rPr lang="he-IL" dirty="0"/>
              <a:t>מיקום וחיווט עם </a:t>
            </a:r>
            <a:r>
              <a:rPr lang="he-IL" dirty="0" err="1"/>
              <a:t>אנקוונטר</a:t>
            </a:r>
            <a:r>
              <a:rPr lang="he-IL" dirty="0"/>
              <a:t> של </a:t>
            </a:r>
            <a:r>
              <a:rPr lang="he-IL" dirty="0" err="1"/>
              <a:t>קיידנס</a:t>
            </a:r>
            <a:r>
              <a:rPr lang="he-IL" dirty="0"/>
              <a:t> – מיקום הכניסות והתאים וחיווט שלהם</a:t>
            </a:r>
          </a:p>
          <a:p>
            <a:pPr marL="228600" indent="-228600">
              <a:buAutoNum type="arabicPeriod"/>
            </a:pPr>
            <a:r>
              <a:rPr lang="he-IL" dirty="0"/>
              <a:t>חילקנו את כלל </a:t>
            </a:r>
            <a:r>
              <a:rPr lang="he-IL" dirty="0" err="1"/>
              <a:t>הדיזיין</a:t>
            </a:r>
            <a:r>
              <a:rPr lang="he-IL" dirty="0"/>
              <a:t> לשלושה בלוקים מרכזיים – </a:t>
            </a:r>
            <a:r>
              <a:rPr lang="he-IL" dirty="0" err="1"/>
              <a:t>דיליי</a:t>
            </a:r>
            <a:r>
              <a:rPr lang="he-IL" dirty="0"/>
              <a:t> </a:t>
            </a:r>
            <a:r>
              <a:rPr lang="he-IL" dirty="0" err="1"/>
              <a:t>ליין,מערך</a:t>
            </a:r>
            <a:r>
              <a:rPr lang="he-IL" dirty="0"/>
              <a:t> </a:t>
            </a:r>
            <a:r>
              <a:rPr lang="he-IL" dirty="0" err="1"/>
              <a:t>מוקסים</a:t>
            </a:r>
            <a:r>
              <a:rPr lang="he-IL" dirty="0"/>
              <a:t>, שאר הלוגיקה הקומבינטורית – הרעיון היה לשפר את </a:t>
            </a:r>
            <a:r>
              <a:rPr lang="he-IL" dirty="0" err="1"/>
              <a:t>התיזמונים</a:t>
            </a:r>
            <a:r>
              <a:rPr lang="he-IL" dirty="0"/>
              <a:t> במערכת מאחר והכלי האוטומטי יכול לפזר תאים קרובים במקומות רחוקים </a:t>
            </a:r>
            <a:r>
              <a:rPr lang="he-IL" dirty="0" err="1"/>
              <a:t>בדיזיין</a:t>
            </a:r>
            <a:r>
              <a:rPr lang="he-IL" dirty="0"/>
              <a:t> ובכך לאבד את איכות </a:t>
            </a:r>
            <a:r>
              <a:rPr lang="he-IL" dirty="0" err="1"/>
              <a:t>הדיזיין</a:t>
            </a:r>
            <a:r>
              <a:rPr lang="he-IL" dirty="0"/>
              <a:t> שלנו</a:t>
            </a:r>
          </a:p>
          <a:p>
            <a:pPr marL="228600" indent="-228600">
              <a:buAutoNum type="arabicPeriod"/>
            </a:pPr>
            <a:r>
              <a:rPr lang="he-IL" dirty="0" err="1"/>
              <a:t>דילאיי</a:t>
            </a:r>
            <a:r>
              <a:rPr lang="he-IL" dirty="0"/>
              <a:t> ליין של 64 רכיבים כאשר זה מודולרי בקוד תיאור החומרה שלנו – במידה ונראה להגדיל או להקטין את </a:t>
            </a:r>
            <a:r>
              <a:rPr lang="he-IL" dirty="0" err="1"/>
              <a:t>הדיזיין</a:t>
            </a:r>
            <a:r>
              <a:rPr lang="he-IL" dirty="0"/>
              <a:t> זה בלחיצת כפתור</a:t>
            </a:r>
          </a:p>
        </p:txBody>
      </p:sp>
      <p:sp>
        <p:nvSpPr>
          <p:cNvPr id="4" name="Slide Number Placeholder 3"/>
          <p:cNvSpPr>
            <a:spLocks noGrp="1"/>
          </p:cNvSpPr>
          <p:nvPr>
            <p:ph type="sldNum" sz="quarter" idx="5"/>
          </p:nvPr>
        </p:nvSpPr>
        <p:spPr/>
        <p:txBody>
          <a:bodyPr/>
          <a:lstStyle/>
          <a:p>
            <a:pPr>
              <a:defRPr/>
            </a:pPr>
            <a:fld id="{D2C9DB16-9273-4930-B6A1-43864D132E4D}" type="slidenum">
              <a:rPr lang="en-IL" smtClean="0"/>
              <a:pPr>
                <a:defRPr/>
              </a:pPr>
              <a:t>7</a:t>
            </a:fld>
            <a:endParaRPr lang="en-IL"/>
          </a:p>
        </p:txBody>
      </p:sp>
    </p:spTree>
    <p:extLst>
      <p:ext uri="{BB962C8B-B14F-4D97-AF65-F5344CB8AC3E}">
        <p14:creationId xmlns:p14="http://schemas.microsoft.com/office/powerpoint/2010/main" val="4010503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בעיות:</a:t>
            </a:r>
          </a:p>
          <a:p>
            <a:r>
              <a:rPr lang="he-IL" dirty="0"/>
              <a:t>בסימולציית </a:t>
            </a:r>
            <a:r>
              <a:rPr lang="he-IL" dirty="0" err="1"/>
              <a:t>גייט</a:t>
            </a:r>
            <a:r>
              <a:rPr lang="he-IL" dirty="0"/>
              <a:t> לבל קיבלנו בעיית רייס מאחר וחיברנו את שני המונים שסופרים בעלייה ובירידה – עקב כך נוצרת בעיה שהסיגנלים לא מגיעים באותו תיזמון ומתקבלים ערכי שונים לזמן קצת, דבר שלוגית המוצא שמחוללת את האותות רגישה אליו.</a:t>
            </a:r>
          </a:p>
          <a:p>
            <a:r>
              <a:rPr lang="he-IL" dirty="0"/>
              <a:t>פתרון:</a:t>
            </a:r>
          </a:p>
          <a:p>
            <a:r>
              <a:rPr lang="he-IL" dirty="0"/>
              <a:t>1. לוגיקה קומבינטורית שפועלת על כל מניה בנפרד(ללא חיבור המונים) וכך בעצם מפיקה את סיגנלי המוצא.</a:t>
            </a:r>
            <a:endParaRPr lang="en-US" dirty="0"/>
          </a:p>
        </p:txBody>
      </p:sp>
      <p:sp>
        <p:nvSpPr>
          <p:cNvPr id="4" name="Slide Number Placeholder 3"/>
          <p:cNvSpPr>
            <a:spLocks noGrp="1"/>
          </p:cNvSpPr>
          <p:nvPr>
            <p:ph type="sldNum" sz="quarter" idx="5"/>
          </p:nvPr>
        </p:nvSpPr>
        <p:spPr/>
        <p:txBody>
          <a:bodyPr/>
          <a:lstStyle/>
          <a:p>
            <a:pPr>
              <a:defRPr/>
            </a:pPr>
            <a:fld id="{D2C9DB16-9273-4930-B6A1-43864D132E4D}" type="slidenum">
              <a:rPr lang="en-IL" smtClean="0"/>
              <a:pPr>
                <a:defRPr/>
              </a:pPr>
              <a:t>8</a:t>
            </a:fld>
            <a:endParaRPr lang="en-IL"/>
          </a:p>
        </p:txBody>
      </p:sp>
    </p:spTree>
    <p:extLst>
      <p:ext uri="{BB962C8B-B14F-4D97-AF65-F5344CB8AC3E}">
        <p14:creationId xmlns:p14="http://schemas.microsoft.com/office/powerpoint/2010/main" val="3953967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ADC</a:t>
            </a:r>
            <a:r>
              <a:rPr lang="he-IL" dirty="0"/>
              <a:t>:</a:t>
            </a:r>
          </a:p>
          <a:p>
            <a:pPr marL="0" indent="0">
              <a:buNone/>
            </a:pPr>
            <a:r>
              <a:rPr lang="he-IL" dirty="0"/>
              <a:t>כפי שהסברנו בהתחלה ה ממיר </a:t>
            </a:r>
            <a:r>
              <a:rPr lang="he-IL" dirty="0" err="1"/>
              <a:t>אנלוג-דיגיטל</a:t>
            </a:r>
            <a:r>
              <a:rPr lang="he-IL" dirty="0"/>
              <a:t> הוא חלק ממערכת הבקרה. מימשנו אותו על מנת לבדוק באמצעותו את מחולל התדר שלנו.</a:t>
            </a:r>
          </a:p>
          <a:p>
            <a:pPr marL="0" indent="0">
              <a:buNone/>
            </a:pPr>
            <a:r>
              <a:rPr lang="he-IL" dirty="0"/>
              <a:t>אופן פעולה:</a:t>
            </a:r>
          </a:p>
          <a:p>
            <a:pPr marL="0" indent="0">
              <a:buNone/>
            </a:pPr>
            <a:r>
              <a:rPr lang="he-IL" dirty="0"/>
              <a:t>דגימה – הערכה על ידי שינוי ערך </a:t>
            </a:r>
            <a:r>
              <a:rPr lang="he-IL" dirty="0" err="1"/>
              <a:t>הדאק</a:t>
            </a:r>
            <a:r>
              <a:rPr lang="he-IL" dirty="0"/>
              <a:t> ועל בסיס ערך המשווה קובע עם להשאיר את הביט דולק או לא(אולי לתת פה דוגמה קטנה) -&gt; לאחר 8 מחזורים כאלו(כגודל הביטים של הממיר) מתקבלת תוצאה -&gt; מתעדכנת התוצאה הסופית ועולה סיגנל שמאותת כי התוצאה כעת היא </a:t>
            </a:r>
            <a:r>
              <a:rPr lang="he-IL" dirty="0" err="1"/>
              <a:t>ואלידית</a:t>
            </a:r>
            <a:endParaRPr lang="he-IL" dirty="0"/>
          </a:p>
        </p:txBody>
      </p:sp>
      <p:sp>
        <p:nvSpPr>
          <p:cNvPr id="4" name="Slide Number Placeholder 3"/>
          <p:cNvSpPr>
            <a:spLocks noGrp="1"/>
          </p:cNvSpPr>
          <p:nvPr>
            <p:ph type="sldNum" sz="quarter" idx="5"/>
          </p:nvPr>
        </p:nvSpPr>
        <p:spPr/>
        <p:txBody>
          <a:bodyPr/>
          <a:lstStyle/>
          <a:p>
            <a:pPr>
              <a:defRPr/>
            </a:pPr>
            <a:fld id="{D2C9DB16-9273-4930-B6A1-43864D132E4D}" type="slidenum">
              <a:rPr lang="en-IL" smtClean="0"/>
              <a:pPr>
                <a:defRPr/>
              </a:pPr>
              <a:t>9</a:t>
            </a:fld>
            <a:endParaRPr lang="en-IL"/>
          </a:p>
        </p:txBody>
      </p:sp>
    </p:spTree>
    <p:extLst>
      <p:ext uri="{BB962C8B-B14F-4D97-AF65-F5344CB8AC3E}">
        <p14:creationId xmlns:p14="http://schemas.microsoft.com/office/powerpoint/2010/main" val="14977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a:lstStyle>
            <a:lvl1pPr>
              <a:defRPr/>
            </a:lvl1pPr>
          </a:lstStyle>
          <a:p>
            <a:endParaRPr/>
          </a:p>
        </p:txBody>
      </p:sp>
      <p:sp>
        <p:nvSpPr>
          <p:cNvPr id="4" name="Holder 4">
            <a:extLst>
              <a:ext uri="{FF2B5EF4-FFF2-40B4-BE49-F238E27FC236}">
                <a16:creationId xmlns:a16="http://schemas.microsoft.com/office/drawing/2014/main" id="{2CF6383B-87C2-72A8-562D-606FBD670C10}"/>
              </a:ext>
            </a:extLst>
          </p:cNvPr>
          <p:cNvSpPr>
            <a:spLocks noGrp="1"/>
          </p:cNvSpPr>
          <p:nvPr>
            <p:ph type="ftr" sz="quarter" idx="10"/>
          </p:nvPr>
        </p:nvSpPr>
        <p:spPr/>
        <p:txBody>
          <a:bodyPr/>
          <a:lstStyle>
            <a:lvl1pPr>
              <a:defRPr/>
            </a:lvl1pPr>
          </a:lstStyle>
          <a:p>
            <a:pPr>
              <a:defRPr/>
            </a:pPr>
            <a:endParaRPr/>
          </a:p>
        </p:txBody>
      </p:sp>
      <p:sp>
        <p:nvSpPr>
          <p:cNvPr id="5" name="Holder 5">
            <a:extLst>
              <a:ext uri="{FF2B5EF4-FFF2-40B4-BE49-F238E27FC236}">
                <a16:creationId xmlns:a16="http://schemas.microsoft.com/office/drawing/2014/main" id="{E2362837-92BA-B973-FFEE-153C10897050}"/>
              </a:ext>
            </a:extLst>
          </p:cNvPr>
          <p:cNvSpPr>
            <a:spLocks noGrp="1"/>
          </p:cNvSpPr>
          <p:nvPr>
            <p:ph type="dt" sz="half" idx="11"/>
          </p:nvPr>
        </p:nvSpPr>
        <p:spPr/>
        <p:txBody>
          <a:bodyPr/>
          <a:lstStyle>
            <a:lvl1pPr>
              <a:defRPr/>
            </a:lvl1pPr>
          </a:lstStyle>
          <a:p>
            <a:pPr>
              <a:defRPr/>
            </a:pPr>
            <a:fld id="{2BD8A159-C56B-4006-8544-46E80485BF4D}" type="datetimeFigureOut">
              <a:rPr lang="en-US"/>
              <a:pPr>
                <a:defRPr/>
              </a:pPr>
              <a:t>6/28/2022</a:t>
            </a:fld>
            <a:endParaRPr lang="en-US"/>
          </a:p>
        </p:txBody>
      </p:sp>
      <p:sp>
        <p:nvSpPr>
          <p:cNvPr id="6" name="Holder 6">
            <a:extLst>
              <a:ext uri="{FF2B5EF4-FFF2-40B4-BE49-F238E27FC236}">
                <a16:creationId xmlns:a16="http://schemas.microsoft.com/office/drawing/2014/main" id="{C7F33951-A673-CE7F-A4CE-8EACFCCFE6F8}"/>
              </a:ext>
            </a:extLst>
          </p:cNvPr>
          <p:cNvSpPr>
            <a:spLocks noGrp="1"/>
          </p:cNvSpPr>
          <p:nvPr>
            <p:ph type="sldNum" sz="quarter" idx="12"/>
          </p:nvPr>
        </p:nvSpPr>
        <p:spPr/>
        <p:txBody>
          <a:bodyPr/>
          <a:lstStyle>
            <a:lvl1pPr>
              <a:defRPr/>
            </a:lvl1pPr>
          </a:lstStyle>
          <a:p>
            <a:pPr>
              <a:defRPr/>
            </a:pPr>
            <a:fld id="{B36DD801-120C-4258-9CA0-0289B9714971}" type="slidenum">
              <a:rPr/>
              <a:pPr>
                <a:defRPr/>
              </a:pPr>
              <a:t>‹#›</a:t>
            </a:fld>
            <a:endParaRPr/>
          </a:p>
        </p:txBody>
      </p:sp>
    </p:spTree>
    <p:extLst>
      <p:ext uri="{BB962C8B-B14F-4D97-AF65-F5344CB8AC3E}">
        <p14:creationId xmlns:p14="http://schemas.microsoft.com/office/powerpoint/2010/main" val="985900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endParaRPr/>
          </a:p>
        </p:txBody>
      </p:sp>
      <p:sp>
        <p:nvSpPr>
          <p:cNvPr id="3" name="Holder 3"/>
          <p:cNvSpPr>
            <a:spLocks noGrp="1"/>
          </p:cNvSpPr>
          <p:nvPr>
            <p:ph type="body" idx="1"/>
          </p:nvPr>
        </p:nvSpPr>
        <p:spPr/>
        <p:txBody>
          <a:bodyPr/>
          <a:lstStyle>
            <a:lvl1pPr>
              <a:defRPr/>
            </a:lvl1pPr>
          </a:lstStyle>
          <a:p>
            <a:endParaRPr/>
          </a:p>
        </p:txBody>
      </p:sp>
      <p:sp>
        <p:nvSpPr>
          <p:cNvPr id="4" name="Holder 4">
            <a:extLst>
              <a:ext uri="{FF2B5EF4-FFF2-40B4-BE49-F238E27FC236}">
                <a16:creationId xmlns:a16="http://schemas.microsoft.com/office/drawing/2014/main" id="{13EF180B-BE1A-BA19-4631-33BEF41CD71A}"/>
              </a:ext>
            </a:extLst>
          </p:cNvPr>
          <p:cNvSpPr>
            <a:spLocks noGrp="1"/>
          </p:cNvSpPr>
          <p:nvPr>
            <p:ph type="ftr" sz="quarter" idx="10"/>
          </p:nvPr>
        </p:nvSpPr>
        <p:spPr/>
        <p:txBody>
          <a:bodyPr/>
          <a:lstStyle>
            <a:lvl1pPr>
              <a:defRPr/>
            </a:lvl1pPr>
          </a:lstStyle>
          <a:p>
            <a:pPr>
              <a:defRPr/>
            </a:pPr>
            <a:endParaRPr/>
          </a:p>
        </p:txBody>
      </p:sp>
      <p:sp>
        <p:nvSpPr>
          <p:cNvPr id="5" name="Holder 5">
            <a:extLst>
              <a:ext uri="{FF2B5EF4-FFF2-40B4-BE49-F238E27FC236}">
                <a16:creationId xmlns:a16="http://schemas.microsoft.com/office/drawing/2014/main" id="{2410C7EA-18F5-9905-313D-B50295114988}"/>
              </a:ext>
            </a:extLst>
          </p:cNvPr>
          <p:cNvSpPr>
            <a:spLocks noGrp="1"/>
          </p:cNvSpPr>
          <p:nvPr>
            <p:ph type="dt" sz="half" idx="11"/>
          </p:nvPr>
        </p:nvSpPr>
        <p:spPr/>
        <p:txBody>
          <a:bodyPr/>
          <a:lstStyle>
            <a:lvl1pPr>
              <a:defRPr/>
            </a:lvl1pPr>
          </a:lstStyle>
          <a:p>
            <a:pPr>
              <a:defRPr/>
            </a:pPr>
            <a:fld id="{C23BC5A6-1CDA-4778-8B86-ECAE618B13C4}" type="datetimeFigureOut">
              <a:rPr lang="en-US"/>
              <a:pPr>
                <a:defRPr/>
              </a:pPr>
              <a:t>6/28/2022</a:t>
            </a:fld>
            <a:endParaRPr lang="en-US"/>
          </a:p>
        </p:txBody>
      </p:sp>
      <p:sp>
        <p:nvSpPr>
          <p:cNvPr id="6" name="Holder 6">
            <a:extLst>
              <a:ext uri="{FF2B5EF4-FFF2-40B4-BE49-F238E27FC236}">
                <a16:creationId xmlns:a16="http://schemas.microsoft.com/office/drawing/2014/main" id="{76308380-DA50-33EC-1240-7CD78F3CECA7}"/>
              </a:ext>
            </a:extLst>
          </p:cNvPr>
          <p:cNvSpPr>
            <a:spLocks noGrp="1"/>
          </p:cNvSpPr>
          <p:nvPr>
            <p:ph type="sldNum" sz="quarter" idx="12"/>
          </p:nvPr>
        </p:nvSpPr>
        <p:spPr/>
        <p:txBody>
          <a:bodyPr/>
          <a:lstStyle>
            <a:lvl1pPr>
              <a:defRPr/>
            </a:lvl1pPr>
          </a:lstStyle>
          <a:p>
            <a:pPr>
              <a:defRPr/>
            </a:pPr>
            <a:fld id="{806E6A95-B1F3-49A0-B19A-C09B26692629}" type="slidenum">
              <a:rPr/>
              <a:pPr>
                <a:defRPr/>
              </a:pPr>
              <a:t>‹#›</a:t>
            </a:fld>
            <a:endParaRPr/>
          </a:p>
        </p:txBody>
      </p:sp>
    </p:spTree>
    <p:extLst>
      <p:ext uri="{BB962C8B-B14F-4D97-AF65-F5344CB8AC3E}">
        <p14:creationId xmlns:p14="http://schemas.microsoft.com/office/powerpoint/2010/main" val="4181848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a:lstStyle>
            <a:lvl1pPr>
              <a:defRPr/>
            </a:lvl1pPr>
          </a:lstStyle>
          <a:p>
            <a:endParaRPr/>
          </a:p>
        </p:txBody>
      </p:sp>
      <p:sp>
        <p:nvSpPr>
          <p:cNvPr id="5" name="Holder 4">
            <a:extLst>
              <a:ext uri="{FF2B5EF4-FFF2-40B4-BE49-F238E27FC236}">
                <a16:creationId xmlns:a16="http://schemas.microsoft.com/office/drawing/2014/main" id="{3922AB90-F18D-4CED-E306-BBF2F88166BB}"/>
              </a:ext>
            </a:extLst>
          </p:cNvPr>
          <p:cNvSpPr>
            <a:spLocks noGrp="1"/>
          </p:cNvSpPr>
          <p:nvPr>
            <p:ph type="ftr" sz="quarter" idx="10"/>
          </p:nvPr>
        </p:nvSpPr>
        <p:spPr/>
        <p:txBody>
          <a:bodyPr/>
          <a:lstStyle>
            <a:lvl1pPr>
              <a:defRPr/>
            </a:lvl1pPr>
          </a:lstStyle>
          <a:p>
            <a:pPr>
              <a:defRPr/>
            </a:pPr>
            <a:endParaRPr/>
          </a:p>
        </p:txBody>
      </p:sp>
      <p:sp>
        <p:nvSpPr>
          <p:cNvPr id="6" name="Holder 5">
            <a:extLst>
              <a:ext uri="{FF2B5EF4-FFF2-40B4-BE49-F238E27FC236}">
                <a16:creationId xmlns:a16="http://schemas.microsoft.com/office/drawing/2014/main" id="{DD6931CE-3936-89CB-D5A3-089397E2EF1C}"/>
              </a:ext>
            </a:extLst>
          </p:cNvPr>
          <p:cNvSpPr>
            <a:spLocks noGrp="1"/>
          </p:cNvSpPr>
          <p:nvPr>
            <p:ph type="dt" sz="half" idx="11"/>
          </p:nvPr>
        </p:nvSpPr>
        <p:spPr/>
        <p:txBody>
          <a:bodyPr/>
          <a:lstStyle>
            <a:lvl1pPr>
              <a:defRPr/>
            </a:lvl1pPr>
          </a:lstStyle>
          <a:p>
            <a:pPr>
              <a:defRPr/>
            </a:pPr>
            <a:fld id="{8CCD56C0-60B4-4898-8333-1C44B3500DE2}" type="datetimeFigureOut">
              <a:rPr lang="en-US"/>
              <a:pPr>
                <a:defRPr/>
              </a:pPr>
              <a:t>6/28/2022</a:t>
            </a:fld>
            <a:endParaRPr lang="en-US"/>
          </a:p>
        </p:txBody>
      </p:sp>
      <p:sp>
        <p:nvSpPr>
          <p:cNvPr id="7" name="Holder 6">
            <a:extLst>
              <a:ext uri="{FF2B5EF4-FFF2-40B4-BE49-F238E27FC236}">
                <a16:creationId xmlns:a16="http://schemas.microsoft.com/office/drawing/2014/main" id="{947673B5-B495-EC0A-C65D-22394E374CA6}"/>
              </a:ext>
            </a:extLst>
          </p:cNvPr>
          <p:cNvSpPr>
            <a:spLocks noGrp="1"/>
          </p:cNvSpPr>
          <p:nvPr>
            <p:ph type="sldNum" sz="quarter" idx="12"/>
          </p:nvPr>
        </p:nvSpPr>
        <p:spPr/>
        <p:txBody>
          <a:bodyPr/>
          <a:lstStyle>
            <a:lvl1pPr>
              <a:defRPr/>
            </a:lvl1pPr>
          </a:lstStyle>
          <a:p>
            <a:pPr>
              <a:defRPr/>
            </a:pPr>
            <a:fld id="{32E4B7BA-0CA5-42DC-AE28-EBABE7716F96}" type="slidenum">
              <a:rPr/>
              <a:pPr>
                <a:defRPr/>
              </a:pPr>
              <a:t>‹#›</a:t>
            </a:fld>
            <a:endParaRPr/>
          </a:p>
        </p:txBody>
      </p:sp>
    </p:spTree>
    <p:extLst>
      <p:ext uri="{BB962C8B-B14F-4D97-AF65-F5344CB8AC3E}">
        <p14:creationId xmlns:p14="http://schemas.microsoft.com/office/powerpoint/2010/main" val="2993653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endParaRPr/>
          </a:p>
        </p:txBody>
      </p:sp>
      <p:sp>
        <p:nvSpPr>
          <p:cNvPr id="3" name="Holder 4">
            <a:extLst>
              <a:ext uri="{FF2B5EF4-FFF2-40B4-BE49-F238E27FC236}">
                <a16:creationId xmlns:a16="http://schemas.microsoft.com/office/drawing/2014/main" id="{715ECD1E-4F7A-020E-9B4F-FC847E4FFF68}"/>
              </a:ext>
            </a:extLst>
          </p:cNvPr>
          <p:cNvSpPr>
            <a:spLocks noGrp="1"/>
          </p:cNvSpPr>
          <p:nvPr>
            <p:ph type="ftr" sz="quarter" idx="10"/>
          </p:nvPr>
        </p:nvSpPr>
        <p:spPr/>
        <p:txBody>
          <a:bodyPr/>
          <a:lstStyle>
            <a:lvl1pPr>
              <a:defRPr/>
            </a:lvl1pPr>
          </a:lstStyle>
          <a:p>
            <a:pPr>
              <a:defRPr/>
            </a:pPr>
            <a:endParaRPr/>
          </a:p>
        </p:txBody>
      </p:sp>
      <p:sp>
        <p:nvSpPr>
          <p:cNvPr id="4" name="Holder 5">
            <a:extLst>
              <a:ext uri="{FF2B5EF4-FFF2-40B4-BE49-F238E27FC236}">
                <a16:creationId xmlns:a16="http://schemas.microsoft.com/office/drawing/2014/main" id="{7BF24BA1-E0C3-8AEA-6C5C-995A0C11B56D}"/>
              </a:ext>
            </a:extLst>
          </p:cNvPr>
          <p:cNvSpPr>
            <a:spLocks noGrp="1"/>
          </p:cNvSpPr>
          <p:nvPr>
            <p:ph type="dt" sz="half" idx="11"/>
          </p:nvPr>
        </p:nvSpPr>
        <p:spPr/>
        <p:txBody>
          <a:bodyPr/>
          <a:lstStyle>
            <a:lvl1pPr>
              <a:defRPr/>
            </a:lvl1pPr>
          </a:lstStyle>
          <a:p>
            <a:pPr>
              <a:defRPr/>
            </a:pPr>
            <a:fld id="{86B77801-8BE7-45F4-8F78-EA7826FF7C9D}" type="datetimeFigureOut">
              <a:rPr lang="en-US"/>
              <a:pPr>
                <a:defRPr/>
              </a:pPr>
              <a:t>6/28/2022</a:t>
            </a:fld>
            <a:endParaRPr lang="en-US"/>
          </a:p>
        </p:txBody>
      </p:sp>
      <p:sp>
        <p:nvSpPr>
          <p:cNvPr id="5" name="Holder 6">
            <a:extLst>
              <a:ext uri="{FF2B5EF4-FFF2-40B4-BE49-F238E27FC236}">
                <a16:creationId xmlns:a16="http://schemas.microsoft.com/office/drawing/2014/main" id="{D6098030-E364-47AF-3147-76D5FD740EC6}"/>
              </a:ext>
            </a:extLst>
          </p:cNvPr>
          <p:cNvSpPr>
            <a:spLocks noGrp="1"/>
          </p:cNvSpPr>
          <p:nvPr>
            <p:ph type="sldNum" sz="quarter" idx="12"/>
          </p:nvPr>
        </p:nvSpPr>
        <p:spPr/>
        <p:txBody>
          <a:bodyPr/>
          <a:lstStyle>
            <a:lvl1pPr>
              <a:defRPr/>
            </a:lvl1pPr>
          </a:lstStyle>
          <a:p>
            <a:pPr>
              <a:defRPr/>
            </a:pPr>
            <a:fld id="{4A607A98-A229-4B3D-BE7E-04A50A16D208}" type="slidenum">
              <a:rPr/>
              <a:pPr>
                <a:defRPr/>
              </a:pPr>
              <a:t>‹#›</a:t>
            </a:fld>
            <a:endParaRPr/>
          </a:p>
        </p:txBody>
      </p:sp>
    </p:spTree>
    <p:extLst>
      <p:ext uri="{BB962C8B-B14F-4D97-AF65-F5344CB8AC3E}">
        <p14:creationId xmlns:p14="http://schemas.microsoft.com/office/powerpoint/2010/main" val="1727451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4">
            <a:extLst>
              <a:ext uri="{FF2B5EF4-FFF2-40B4-BE49-F238E27FC236}">
                <a16:creationId xmlns:a16="http://schemas.microsoft.com/office/drawing/2014/main" id="{D4C6A2DD-9065-ECE6-6F12-7D037D6F5DD6}"/>
              </a:ext>
            </a:extLst>
          </p:cNvPr>
          <p:cNvSpPr>
            <a:spLocks noGrp="1"/>
          </p:cNvSpPr>
          <p:nvPr>
            <p:ph type="ftr" sz="quarter" idx="10"/>
          </p:nvPr>
        </p:nvSpPr>
        <p:spPr/>
        <p:txBody>
          <a:bodyPr/>
          <a:lstStyle>
            <a:lvl1pPr>
              <a:defRPr/>
            </a:lvl1pPr>
          </a:lstStyle>
          <a:p>
            <a:pPr>
              <a:defRPr/>
            </a:pPr>
            <a:endParaRPr/>
          </a:p>
        </p:txBody>
      </p:sp>
      <p:sp>
        <p:nvSpPr>
          <p:cNvPr id="3" name="Holder 5">
            <a:extLst>
              <a:ext uri="{FF2B5EF4-FFF2-40B4-BE49-F238E27FC236}">
                <a16:creationId xmlns:a16="http://schemas.microsoft.com/office/drawing/2014/main" id="{83EF8151-A5DB-90A4-007F-7CDA130CF5B5}"/>
              </a:ext>
            </a:extLst>
          </p:cNvPr>
          <p:cNvSpPr>
            <a:spLocks noGrp="1"/>
          </p:cNvSpPr>
          <p:nvPr>
            <p:ph type="dt" sz="half" idx="11"/>
          </p:nvPr>
        </p:nvSpPr>
        <p:spPr/>
        <p:txBody>
          <a:bodyPr/>
          <a:lstStyle>
            <a:lvl1pPr>
              <a:defRPr/>
            </a:lvl1pPr>
          </a:lstStyle>
          <a:p>
            <a:pPr>
              <a:defRPr/>
            </a:pPr>
            <a:fld id="{764E1BEA-7A0C-4347-BB6B-AA39FDA3245F}" type="datetimeFigureOut">
              <a:rPr lang="en-US"/>
              <a:pPr>
                <a:defRPr/>
              </a:pPr>
              <a:t>6/28/2022</a:t>
            </a:fld>
            <a:endParaRPr lang="en-US"/>
          </a:p>
        </p:txBody>
      </p:sp>
      <p:sp>
        <p:nvSpPr>
          <p:cNvPr id="4" name="Holder 6">
            <a:extLst>
              <a:ext uri="{FF2B5EF4-FFF2-40B4-BE49-F238E27FC236}">
                <a16:creationId xmlns:a16="http://schemas.microsoft.com/office/drawing/2014/main" id="{F8D4F19B-1C40-F5C7-B2B9-D2D66EE8DAC2}"/>
              </a:ext>
            </a:extLst>
          </p:cNvPr>
          <p:cNvSpPr>
            <a:spLocks noGrp="1"/>
          </p:cNvSpPr>
          <p:nvPr>
            <p:ph type="sldNum" sz="quarter" idx="12"/>
          </p:nvPr>
        </p:nvSpPr>
        <p:spPr/>
        <p:txBody>
          <a:bodyPr/>
          <a:lstStyle>
            <a:lvl1pPr>
              <a:defRPr/>
            </a:lvl1pPr>
          </a:lstStyle>
          <a:p>
            <a:pPr>
              <a:defRPr/>
            </a:pPr>
            <a:fld id="{DD422C21-7896-4A90-82A6-EE1CE822E69D}" type="slidenum">
              <a:rPr/>
              <a:pPr>
                <a:defRPr/>
              </a:pPr>
              <a:t>‹#›</a:t>
            </a:fld>
            <a:endParaRPr/>
          </a:p>
        </p:txBody>
      </p:sp>
    </p:spTree>
    <p:extLst>
      <p:ext uri="{BB962C8B-B14F-4D97-AF65-F5344CB8AC3E}">
        <p14:creationId xmlns:p14="http://schemas.microsoft.com/office/powerpoint/2010/main" val="3759910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bg object 16">
            <a:extLst>
              <a:ext uri="{FF2B5EF4-FFF2-40B4-BE49-F238E27FC236}">
                <a16:creationId xmlns:a16="http://schemas.microsoft.com/office/drawing/2014/main" id="{B1C0A3A3-440A-2E44-A9B3-097818DA453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Holder 2">
            <a:extLst>
              <a:ext uri="{FF2B5EF4-FFF2-40B4-BE49-F238E27FC236}">
                <a16:creationId xmlns:a16="http://schemas.microsoft.com/office/drawing/2014/main" id="{BC99BD66-166E-5468-76CF-A83B0D253690}"/>
              </a:ext>
            </a:extLst>
          </p:cNvPr>
          <p:cNvSpPr>
            <a:spLocks noGrp="1" noChangeArrowheads="1"/>
          </p:cNvSpPr>
          <p:nvPr>
            <p:ph type="title"/>
          </p:nvPr>
        </p:nvSpPr>
        <p:spPr bwMode="auto">
          <a:xfrm>
            <a:off x="457200" y="274638"/>
            <a:ext cx="8229600"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IL" altLang="en-IL"/>
          </a:p>
        </p:txBody>
      </p:sp>
      <p:sp>
        <p:nvSpPr>
          <p:cNvPr id="1028" name="Holder 3">
            <a:extLst>
              <a:ext uri="{FF2B5EF4-FFF2-40B4-BE49-F238E27FC236}">
                <a16:creationId xmlns:a16="http://schemas.microsoft.com/office/drawing/2014/main" id="{28D507B9-3900-667D-6DDC-E8700E94E35C}"/>
              </a:ext>
            </a:extLst>
          </p:cNvPr>
          <p:cNvSpPr>
            <a:spLocks noGrp="1" noChangeArrowheads="1"/>
          </p:cNvSpPr>
          <p:nvPr>
            <p:ph type="body" idx="1"/>
          </p:nvPr>
        </p:nvSpPr>
        <p:spPr bwMode="auto">
          <a:xfrm>
            <a:off x="457200" y="15779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IL" altLang="en-IL"/>
          </a:p>
        </p:txBody>
      </p:sp>
      <p:sp>
        <p:nvSpPr>
          <p:cNvPr id="4" name="Holder 4">
            <a:extLst>
              <a:ext uri="{FF2B5EF4-FFF2-40B4-BE49-F238E27FC236}">
                <a16:creationId xmlns:a16="http://schemas.microsoft.com/office/drawing/2014/main" id="{EABFBE16-DE6E-3A94-CBFB-BFBC23D368B9}"/>
              </a:ext>
            </a:extLst>
          </p:cNvPr>
          <p:cNvSpPr>
            <a:spLocks noGrp="1"/>
          </p:cNvSpPr>
          <p:nvPr>
            <p:ph type="ftr" sz="quarter" idx="5"/>
          </p:nvPr>
        </p:nvSpPr>
        <p:spPr>
          <a:xfrm>
            <a:off x="3108325" y="6378575"/>
            <a:ext cx="2927350" cy="342900"/>
          </a:xfrm>
          <a:prstGeom prst="rect">
            <a:avLst/>
          </a:prstGeom>
        </p:spPr>
        <p:txBody>
          <a:bodyPr wrap="square" lIns="0" tIns="0" rIns="0" bIns="0">
            <a:spAutoFit/>
          </a:bodyPr>
          <a:lstStyle>
            <a:lvl1pPr algn="ctr" eaLnBrk="1" fontAlgn="auto" hangingPunct="1">
              <a:spcBef>
                <a:spcPts val="0"/>
              </a:spcBef>
              <a:spcAft>
                <a:spcPts val="0"/>
              </a:spcAft>
              <a:defRPr>
                <a:solidFill>
                  <a:schemeClr val="tx1">
                    <a:tint val="75000"/>
                  </a:schemeClr>
                </a:solidFill>
                <a:latin typeface="+mn-lt"/>
              </a:defRPr>
            </a:lvl1pPr>
          </a:lstStyle>
          <a:p>
            <a:pPr>
              <a:defRPr/>
            </a:pPr>
            <a:endParaRPr/>
          </a:p>
        </p:txBody>
      </p:sp>
      <p:sp>
        <p:nvSpPr>
          <p:cNvPr id="5" name="Holder 5">
            <a:extLst>
              <a:ext uri="{FF2B5EF4-FFF2-40B4-BE49-F238E27FC236}">
                <a16:creationId xmlns:a16="http://schemas.microsoft.com/office/drawing/2014/main" id="{6DCB45D1-5C6C-B88C-E024-3B1416FAE30E}"/>
              </a:ext>
            </a:extLst>
          </p:cNvPr>
          <p:cNvSpPr>
            <a:spLocks noGrp="1"/>
          </p:cNvSpPr>
          <p:nvPr>
            <p:ph type="dt" sz="half" idx="6"/>
          </p:nvPr>
        </p:nvSpPr>
        <p:spPr>
          <a:xfrm>
            <a:off x="457200" y="6378575"/>
            <a:ext cx="2103438" cy="342900"/>
          </a:xfrm>
          <a:prstGeom prst="rect">
            <a:avLst/>
          </a:prstGeom>
        </p:spPr>
        <p:txBody>
          <a:bodyPr wrap="square" lIns="0" tIns="0" rIns="0" bIns="0">
            <a:spAutoFit/>
          </a:bodyPr>
          <a:lstStyle>
            <a:lvl1pPr algn="l" eaLnBrk="1" fontAlgn="auto" hangingPunct="1">
              <a:spcBef>
                <a:spcPts val="0"/>
              </a:spcBef>
              <a:spcAft>
                <a:spcPts val="0"/>
              </a:spcAft>
              <a:defRPr>
                <a:solidFill>
                  <a:schemeClr val="tx1">
                    <a:tint val="75000"/>
                  </a:schemeClr>
                </a:solidFill>
                <a:latin typeface="+mn-lt"/>
              </a:defRPr>
            </a:lvl1pPr>
          </a:lstStyle>
          <a:p>
            <a:pPr>
              <a:defRPr/>
            </a:pPr>
            <a:fld id="{92D1DDD4-899E-497B-9BFC-5B0C9DEF73FD}" type="datetimeFigureOut">
              <a:rPr lang="en-US"/>
              <a:pPr>
                <a:defRPr/>
              </a:pPr>
              <a:t>6/28/2022</a:t>
            </a:fld>
            <a:endParaRPr lang="en-US"/>
          </a:p>
        </p:txBody>
      </p:sp>
      <p:sp>
        <p:nvSpPr>
          <p:cNvPr id="6" name="Holder 6">
            <a:extLst>
              <a:ext uri="{FF2B5EF4-FFF2-40B4-BE49-F238E27FC236}">
                <a16:creationId xmlns:a16="http://schemas.microsoft.com/office/drawing/2014/main" id="{FCD2716C-4CB3-3D08-A27D-F8BF7AF92EB7}"/>
              </a:ext>
            </a:extLst>
          </p:cNvPr>
          <p:cNvSpPr>
            <a:spLocks noGrp="1"/>
          </p:cNvSpPr>
          <p:nvPr>
            <p:ph type="sldNum" sz="quarter" idx="7"/>
          </p:nvPr>
        </p:nvSpPr>
        <p:spPr>
          <a:xfrm>
            <a:off x="6583363" y="6378575"/>
            <a:ext cx="2103437" cy="342900"/>
          </a:xfrm>
          <a:prstGeom prst="rect">
            <a:avLst/>
          </a:prstGeom>
        </p:spPr>
        <p:txBody>
          <a:bodyPr wrap="square" lIns="0" tIns="0" rIns="0" bIns="0">
            <a:spAutoFit/>
          </a:bodyPr>
          <a:lstStyle>
            <a:lvl1pPr algn="r" eaLnBrk="1" fontAlgn="auto" hangingPunct="1">
              <a:spcBef>
                <a:spcPts val="0"/>
              </a:spcBef>
              <a:spcAft>
                <a:spcPts val="0"/>
              </a:spcAft>
              <a:defRPr>
                <a:solidFill>
                  <a:schemeClr val="tx1">
                    <a:tint val="75000"/>
                  </a:schemeClr>
                </a:solidFill>
                <a:latin typeface="+mn-lt"/>
              </a:defRPr>
            </a:lvl1pPr>
          </a:lstStyle>
          <a:p>
            <a:pPr>
              <a:defRPr/>
            </a:pPr>
            <a:fld id="{FC8F84E8-8CE7-4DC0-BD56-3295B960AE1F}" type="slidenum">
              <a:rPr/>
              <a:pPr>
                <a:def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rtl="0" eaLnBrk="0" fontAlgn="base" hangingPunct="0">
        <a:spcBef>
          <a:spcPct val="0"/>
        </a:spcBef>
        <a:spcAft>
          <a:spcPct val="0"/>
        </a:spcAft>
        <a:defRPr>
          <a:solidFill>
            <a:schemeClr val="tx2"/>
          </a:solidFill>
          <a:latin typeface="+mj-lt"/>
          <a:ea typeface="+mj-ea"/>
          <a:cs typeface="+mj-cs"/>
        </a:defRPr>
      </a:lvl1pPr>
      <a:lvl2pPr algn="ctr" rtl="0" eaLnBrk="0" fontAlgn="base" hangingPunct="0">
        <a:spcBef>
          <a:spcPct val="0"/>
        </a:spcBef>
        <a:spcAft>
          <a:spcPct val="0"/>
        </a:spcAft>
        <a:defRPr>
          <a:solidFill>
            <a:schemeClr val="tx2"/>
          </a:solidFill>
          <a:latin typeface="Calibri" panose="020F0502020204030204" pitchFamily="34" charset="0"/>
        </a:defRPr>
      </a:lvl2pPr>
      <a:lvl3pPr algn="ctr" rtl="0" eaLnBrk="0" fontAlgn="base" hangingPunct="0">
        <a:spcBef>
          <a:spcPct val="0"/>
        </a:spcBef>
        <a:spcAft>
          <a:spcPct val="0"/>
        </a:spcAft>
        <a:defRPr>
          <a:solidFill>
            <a:schemeClr val="tx2"/>
          </a:solidFill>
          <a:latin typeface="Calibri" panose="020F0502020204030204" pitchFamily="34" charset="0"/>
        </a:defRPr>
      </a:lvl3pPr>
      <a:lvl4pPr algn="ctr" rtl="0" eaLnBrk="0" fontAlgn="base" hangingPunct="0">
        <a:spcBef>
          <a:spcPct val="0"/>
        </a:spcBef>
        <a:spcAft>
          <a:spcPct val="0"/>
        </a:spcAft>
        <a:defRPr>
          <a:solidFill>
            <a:schemeClr val="tx2"/>
          </a:solidFill>
          <a:latin typeface="Calibri" panose="020F0502020204030204" pitchFamily="34" charset="0"/>
        </a:defRPr>
      </a:lvl4pPr>
      <a:lvl5pPr algn="ctr" rtl="0" eaLnBrk="0" fontAlgn="base" hangingPunct="0">
        <a:spcBef>
          <a:spcPct val="0"/>
        </a:spcBef>
        <a:spcAft>
          <a:spcPct val="0"/>
        </a:spcAft>
        <a:defRPr>
          <a:solidFill>
            <a:schemeClr val="tx2"/>
          </a:solidFill>
          <a:latin typeface="Calibri" panose="020F0502020204030204" pitchFamily="34" charset="0"/>
        </a:defRPr>
      </a:lvl5pPr>
      <a:lvl6pPr marL="457200" algn="ctr" rtl="0" eaLnBrk="0" fontAlgn="base" hangingPunct="0">
        <a:spcBef>
          <a:spcPct val="0"/>
        </a:spcBef>
        <a:spcAft>
          <a:spcPct val="0"/>
        </a:spcAft>
        <a:defRPr>
          <a:solidFill>
            <a:schemeClr val="tx2"/>
          </a:solidFill>
          <a:latin typeface="Calibri" panose="020F0502020204030204" pitchFamily="34" charset="0"/>
        </a:defRPr>
      </a:lvl6pPr>
      <a:lvl7pPr marL="914400" algn="ctr" rtl="0" eaLnBrk="0" fontAlgn="base" hangingPunct="0">
        <a:spcBef>
          <a:spcPct val="0"/>
        </a:spcBef>
        <a:spcAft>
          <a:spcPct val="0"/>
        </a:spcAft>
        <a:defRPr>
          <a:solidFill>
            <a:schemeClr val="tx2"/>
          </a:solidFill>
          <a:latin typeface="Calibri" panose="020F0502020204030204" pitchFamily="34" charset="0"/>
        </a:defRPr>
      </a:lvl7pPr>
      <a:lvl8pPr marL="1371600" algn="ctr" rtl="0" eaLnBrk="0" fontAlgn="base" hangingPunct="0">
        <a:spcBef>
          <a:spcPct val="0"/>
        </a:spcBef>
        <a:spcAft>
          <a:spcPct val="0"/>
        </a:spcAft>
        <a:defRPr>
          <a:solidFill>
            <a:schemeClr val="tx2"/>
          </a:solidFill>
          <a:latin typeface="Calibri" panose="020F0502020204030204" pitchFamily="34" charset="0"/>
        </a:defRPr>
      </a:lvl8pPr>
      <a:lvl9pPr marL="1828800" algn="ctr" rtl="0" eaLnBrk="0" fontAlgn="base" hangingPunct="0">
        <a:spcBef>
          <a:spcPct val="0"/>
        </a:spcBef>
        <a:spcAft>
          <a:spcPct val="0"/>
        </a:spcAft>
        <a:defRPr>
          <a:solidFill>
            <a:schemeClr val="tx2"/>
          </a:solidFill>
          <a:latin typeface="Calibri" panose="020F0502020204030204" pitchFamily="34" charset="0"/>
        </a:defRPr>
      </a:lvl9pPr>
    </p:titleStyle>
    <p:bodyStyle>
      <a:lvl1pPr algn="l" rtl="0" eaLnBrk="0" fontAlgn="base" hangingPunct="0">
        <a:spcBef>
          <a:spcPct val="20000"/>
        </a:spcBef>
        <a:spcAft>
          <a:spcPct val="0"/>
        </a:spcAft>
        <a:defRPr>
          <a:solidFill>
            <a:schemeClr val="tx1"/>
          </a:solidFill>
          <a:latin typeface="+mn-lt"/>
          <a:ea typeface="+mn-ea"/>
          <a:cs typeface="+mn-cs"/>
        </a:defRPr>
      </a:lvl1pPr>
      <a:lvl2pPr marL="457200" algn="l" rtl="0" eaLnBrk="0" fontAlgn="base" hangingPunct="0">
        <a:spcBef>
          <a:spcPct val="20000"/>
        </a:spcBef>
        <a:spcAft>
          <a:spcPct val="0"/>
        </a:spcAft>
        <a:defRPr>
          <a:solidFill>
            <a:schemeClr val="tx1"/>
          </a:solidFill>
          <a:latin typeface="+mn-lt"/>
          <a:ea typeface="+mn-ea"/>
          <a:cs typeface="+mn-cs"/>
        </a:defRPr>
      </a:lvl2pPr>
      <a:lvl3pPr marL="914400" algn="l" rtl="0" eaLnBrk="0" fontAlgn="base" hangingPunct="0">
        <a:spcBef>
          <a:spcPct val="20000"/>
        </a:spcBef>
        <a:spcAft>
          <a:spcPct val="0"/>
        </a:spcAft>
        <a:defRPr>
          <a:solidFill>
            <a:schemeClr val="tx1"/>
          </a:solidFill>
          <a:latin typeface="+mn-lt"/>
          <a:ea typeface="+mn-ea"/>
          <a:cs typeface="+mn-cs"/>
        </a:defRPr>
      </a:lvl3pPr>
      <a:lvl4pPr marL="1371600" algn="l" rtl="0" eaLnBrk="0" fontAlgn="base" hangingPunct="0">
        <a:spcBef>
          <a:spcPct val="20000"/>
        </a:spcBef>
        <a:spcAft>
          <a:spcPct val="0"/>
        </a:spcAft>
        <a:defRPr>
          <a:solidFill>
            <a:schemeClr val="tx1"/>
          </a:solidFill>
          <a:latin typeface="+mn-lt"/>
          <a:ea typeface="+mn-ea"/>
          <a:cs typeface="+mn-cs"/>
        </a:defRPr>
      </a:lvl4pPr>
      <a:lvl5pPr marL="1828800" algn="l" rtl="0" eaLnBrk="0" fontAlgn="base" hangingPunct="0">
        <a:spcBef>
          <a:spcPct val="20000"/>
        </a:spcBef>
        <a:spcAft>
          <a:spcPct val="0"/>
        </a:spcAft>
        <a:defRPr>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15.emf"/><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emf"/><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16.emf"/><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18.emf"/><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19.emf"/><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oleObject" Target="../embeddings/oleObject1.bin"/><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9.emf"/><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0.emf"/><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1.emf"/><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emf"/><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3.emf"/><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B42ADE7F-F865-7287-AC89-E4E0B7E998CE}"/>
              </a:ext>
            </a:extLst>
          </p:cNvPr>
          <p:cNvSpPr txBox="1"/>
          <p:nvPr/>
        </p:nvSpPr>
        <p:spPr>
          <a:xfrm>
            <a:off x="646113" y="161925"/>
            <a:ext cx="5297487" cy="504825"/>
          </a:xfrm>
          <a:prstGeom prst="rect">
            <a:avLst/>
          </a:prstGeom>
        </p:spPr>
        <p:txBody>
          <a:bodyPr lIns="0" tIns="12065" rIns="0" bIns="0">
            <a:spAutoFit/>
          </a:bodyPr>
          <a:lstStyle/>
          <a:p>
            <a:pPr marL="12700" eaLnBrk="1" fontAlgn="auto" hangingPunct="1">
              <a:spcBef>
                <a:spcPts val="95"/>
              </a:spcBef>
              <a:spcAft>
                <a:spcPts val="0"/>
              </a:spcAft>
              <a:defRPr/>
            </a:pPr>
            <a:r>
              <a:rPr lang="sv-SE" sz="1600" b="1" spc="-5" dirty="0">
                <a:latin typeface="Arial"/>
                <a:cs typeface="Arial"/>
              </a:rPr>
              <a:t>The Center for Power Electronics and Mixed Signal IC, Ben-Gurion University</a:t>
            </a:r>
            <a:endParaRPr lang="sv-SE" sz="1600" dirty="0">
              <a:latin typeface="Arial"/>
              <a:cs typeface="Arial"/>
            </a:endParaRPr>
          </a:p>
        </p:txBody>
      </p:sp>
      <p:sp>
        <p:nvSpPr>
          <p:cNvPr id="3" name="object 3">
            <a:extLst>
              <a:ext uri="{FF2B5EF4-FFF2-40B4-BE49-F238E27FC236}">
                <a16:creationId xmlns:a16="http://schemas.microsoft.com/office/drawing/2014/main" id="{D0723D17-AB2F-AB04-1029-94505823588E}"/>
              </a:ext>
            </a:extLst>
          </p:cNvPr>
          <p:cNvSpPr txBox="1"/>
          <p:nvPr/>
        </p:nvSpPr>
        <p:spPr>
          <a:xfrm>
            <a:off x="6807200" y="142875"/>
            <a:ext cx="1966913" cy="300038"/>
          </a:xfrm>
          <a:prstGeom prst="rect">
            <a:avLst/>
          </a:prstGeom>
        </p:spPr>
        <p:txBody>
          <a:bodyPr lIns="0" tIns="12700" rIns="0" bIns="0">
            <a:spAutoFit/>
          </a:bodyPr>
          <a:lstStyle/>
          <a:p>
            <a:pPr marL="12700" eaLnBrk="1" fontAlgn="auto" hangingPunct="1">
              <a:spcBef>
                <a:spcPts val="100"/>
              </a:spcBef>
              <a:spcAft>
                <a:spcPts val="0"/>
              </a:spcAft>
              <a:defRPr/>
            </a:pPr>
            <a:r>
              <a:rPr lang="en-US" sz="2400" b="1" spc="-7" baseline="1736" dirty="0">
                <a:latin typeface="Arial"/>
                <a:cs typeface="Arial"/>
              </a:rPr>
              <a:t>Final Project</a:t>
            </a:r>
            <a:r>
              <a:rPr sz="2400" b="1" spc="509" baseline="1736" dirty="0">
                <a:latin typeface="Arial"/>
                <a:cs typeface="Arial"/>
              </a:rPr>
              <a:t> </a:t>
            </a:r>
            <a:r>
              <a:rPr b="1" spc="-5" dirty="0">
                <a:latin typeface="Arial"/>
                <a:cs typeface="Arial"/>
              </a:rPr>
              <a:t>[1]</a:t>
            </a:r>
            <a:endParaRPr dirty="0">
              <a:latin typeface="Arial"/>
              <a:cs typeface="Arial"/>
            </a:endParaRPr>
          </a:p>
        </p:txBody>
      </p:sp>
      <p:grpSp>
        <p:nvGrpSpPr>
          <p:cNvPr id="3076" name="object 4">
            <a:extLst>
              <a:ext uri="{FF2B5EF4-FFF2-40B4-BE49-F238E27FC236}">
                <a16:creationId xmlns:a16="http://schemas.microsoft.com/office/drawing/2014/main" id="{4D1424EB-2FE1-A9FE-CC48-D6386F4B2F86}"/>
              </a:ext>
            </a:extLst>
          </p:cNvPr>
          <p:cNvGrpSpPr>
            <a:grpSpLocks/>
          </p:cNvGrpSpPr>
          <p:nvPr/>
        </p:nvGrpSpPr>
        <p:grpSpPr bwMode="auto">
          <a:xfrm>
            <a:off x="22225" y="22225"/>
            <a:ext cx="8550275" cy="774700"/>
            <a:chOff x="21686" y="21655"/>
            <a:chExt cx="8551359" cy="775132"/>
          </a:xfrm>
        </p:grpSpPr>
        <p:sp>
          <p:nvSpPr>
            <p:cNvPr id="3082" name="object 5">
              <a:extLst>
                <a:ext uri="{FF2B5EF4-FFF2-40B4-BE49-F238E27FC236}">
                  <a16:creationId xmlns:a16="http://schemas.microsoft.com/office/drawing/2014/main" id="{62ECCAFB-A334-08FD-75A1-7BE922AC8F66}"/>
                </a:ext>
              </a:extLst>
            </p:cNvPr>
            <p:cNvSpPr>
              <a:spLocks/>
            </p:cNvSpPr>
            <p:nvPr/>
          </p:nvSpPr>
          <p:spPr bwMode="auto">
            <a:xfrm>
              <a:off x="355511" y="740272"/>
              <a:ext cx="8217534" cy="56515"/>
            </a:xfrm>
            <a:custGeom>
              <a:avLst/>
              <a:gdLst>
                <a:gd name="T0" fmla="*/ 0 w 8217534"/>
                <a:gd name="T1" fmla="*/ 0 h 56515"/>
                <a:gd name="T2" fmla="*/ 8217408 w 8217534"/>
                <a:gd name="T3" fmla="*/ 0 h 56515"/>
                <a:gd name="T4" fmla="*/ 0 w 8217534"/>
                <a:gd name="T5" fmla="*/ 56387 h 56515"/>
                <a:gd name="T6" fmla="*/ 8217408 w 8217534"/>
                <a:gd name="T7" fmla="*/ 56387 h 565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217534" h="56515">
                  <a:moveTo>
                    <a:pt x="0" y="0"/>
                  </a:moveTo>
                  <a:lnTo>
                    <a:pt x="8217408" y="0"/>
                  </a:lnTo>
                </a:path>
                <a:path w="8217534" h="56515">
                  <a:moveTo>
                    <a:pt x="0" y="56387"/>
                  </a:moveTo>
                  <a:lnTo>
                    <a:pt x="8217408" y="56387"/>
                  </a:lnTo>
                </a:path>
              </a:pathLst>
            </a:custGeom>
            <a:noFill/>
            <a:ln w="32004">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L"/>
            </a:p>
          </p:txBody>
        </p:sp>
        <p:pic>
          <p:nvPicPr>
            <p:cNvPr id="3083" name="object 6">
              <a:extLst>
                <a:ext uri="{FF2B5EF4-FFF2-40B4-BE49-F238E27FC236}">
                  <a16:creationId xmlns:a16="http://schemas.microsoft.com/office/drawing/2014/main" id="{888A7151-B36A-6564-2ECB-B9302710BB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86" y="21655"/>
              <a:ext cx="582257" cy="58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4" name="object 7">
              <a:extLst>
                <a:ext uri="{FF2B5EF4-FFF2-40B4-BE49-F238E27FC236}">
                  <a16:creationId xmlns:a16="http://schemas.microsoft.com/office/drawing/2014/main" id="{E6FD081C-9A58-51C7-B269-AC948E19E3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684" y="157979"/>
              <a:ext cx="308255" cy="306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object 8">
            <a:extLst>
              <a:ext uri="{FF2B5EF4-FFF2-40B4-BE49-F238E27FC236}">
                <a16:creationId xmlns:a16="http://schemas.microsoft.com/office/drawing/2014/main" id="{B07E1A8F-DF7C-017A-07BB-840E880A8651}"/>
              </a:ext>
            </a:extLst>
          </p:cNvPr>
          <p:cNvSpPr txBox="1"/>
          <p:nvPr/>
        </p:nvSpPr>
        <p:spPr>
          <a:xfrm>
            <a:off x="171450" y="130175"/>
            <a:ext cx="73025" cy="111125"/>
          </a:xfrm>
          <a:prstGeom prst="rect">
            <a:avLst/>
          </a:prstGeom>
        </p:spPr>
        <p:txBody>
          <a:bodyPr lIns="0" tIns="14604" rIns="0" bIns="0">
            <a:spAutoFit/>
          </a:bodyPr>
          <a:lstStyle/>
          <a:p>
            <a:pPr eaLnBrk="1" fontAlgn="auto" hangingPunct="1">
              <a:spcBef>
                <a:spcPts val="114"/>
              </a:spcBef>
              <a:spcAft>
                <a:spcPts val="0"/>
              </a:spcAft>
              <a:defRPr/>
            </a:pPr>
            <a:r>
              <a:rPr sz="550" b="1" spc="75" dirty="0">
                <a:solidFill>
                  <a:srgbClr val="FFEC99"/>
                </a:solidFill>
                <a:latin typeface="Georgia"/>
                <a:cs typeface="Georgia"/>
              </a:rPr>
              <a:t>P</a:t>
            </a:r>
            <a:endParaRPr sz="550">
              <a:latin typeface="Georgia"/>
              <a:cs typeface="Georgia"/>
            </a:endParaRPr>
          </a:p>
        </p:txBody>
      </p:sp>
      <p:sp>
        <p:nvSpPr>
          <p:cNvPr id="3078" name="object 9">
            <a:extLst>
              <a:ext uri="{FF2B5EF4-FFF2-40B4-BE49-F238E27FC236}">
                <a16:creationId xmlns:a16="http://schemas.microsoft.com/office/drawing/2014/main" id="{1629B0DE-805A-E758-187E-EFD3CB19C1D1}"/>
              </a:ext>
            </a:extLst>
          </p:cNvPr>
          <p:cNvSpPr txBox="1">
            <a:spLocks noChangeArrowheads="1"/>
          </p:cNvSpPr>
          <p:nvPr/>
        </p:nvSpPr>
        <p:spPr bwMode="auto">
          <a:xfrm>
            <a:off x="225425" y="182563"/>
            <a:ext cx="1381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8735" rIns="0" bIns="0">
            <a:spAutoFit/>
          </a:bodyPr>
          <a:lstStyle>
            <a:lvl1pPr marL="47625" indent="-49213">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71000"/>
              </a:lnSpc>
              <a:spcBef>
                <a:spcPts val="300"/>
              </a:spcBef>
            </a:pPr>
            <a:r>
              <a:rPr lang="en-IL" altLang="en-IL" sz="500" b="1">
                <a:solidFill>
                  <a:srgbClr val="FFEC99"/>
                </a:solidFill>
                <a:latin typeface="Georgia" panose="02040502050405020303" pitchFamily="18" charset="0"/>
                <a:ea typeface="Georgia" panose="02040502050405020303" pitchFamily="18" charset="0"/>
                <a:cs typeface="Georgia" panose="02040502050405020303" pitchFamily="18" charset="0"/>
              </a:rPr>
              <a:t>E  M</a:t>
            </a:r>
            <a:endParaRPr lang="en-IL" altLang="en-IL" sz="500">
              <a:latin typeface="Georgia" panose="02040502050405020303" pitchFamily="18" charset="0"/>
              <a:ea typeface="Georgia" panose="02040502050405020303" pitchFamily="18" charset="0"/>
              <a:cs typeface="Georgia" panose="02040502050405020303" pitchFamily="18" charset="0"/>
            </a:endParaRPr>
          </a:p>
        </p:txBody>
      </p:sp>
      <p:pic>
        <p:nvPicPr>
          <p:cNvPr id="3079" name="object 10">
            <a:extLst>
              <a:ext uri="{FF2B5EF4-FFF2-40B4-BE49-F238E27FC236}">
                <a16:creationId xmlns:a16="http://schemas.microsoft.com/office/drawing/2014/main" id="{8C1C4CCC-550E-FA09-6F79-A4539764F8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350" y="171450"/>
            <a:ext cx="66675" cy="11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bject 11">
            <a:extLst>
              <a:ext uri="{FF2B5EF4-FFF2-40B4-BE49-F238E27FC236}">
                <a16:creationId xmlns:a16="http://schemas.microsoft.com/office/drawing/2014/main" id="{B7418C36-C670-B2C2-96E8-32AB13757B17}"/>
              </a:ext>
            </a:extLst>
          </p:cNvPr>
          <p:cNvSpPr txBox="1"/>
          <p:nvPr/>
        </p:nvSpPr>
        <p:spPr>
          <a:xfrm>
            <a:off x="176213" y="301625"/>
            <a:ext cx="285750" cy="180975"/>
          </a:xfrm>
          <a:prstGeom prst="rect">
            <a:avLst/>
          </a:prstGeom>
        </p:spPr>
        <p:txBody>
          <a:bodyPr lIns="0" tIns="14604" rIns="0" bIns="0">
            <a:spAutoFit/>
          </a:bodyPr>
          <a:lstStyle/>
          <a:p>
            <a:pPr marL="181610" eaLnBrk="1" fontAlgn="auto" hangingPunct="1">
              <a:lnSpc>
                <a:spcPts val="600"/>
              </a:lnSpc>
              <a:spcBef>
                <a:spcPts val="114"/>
              </a:spcBef>
              <a:spcAft>
                <a:spcPts val="0"/>
              </a:spcAft>
              <a:defRPr/>
            </a:pPr>
            <a:r>
              <a:rPr sz="550" b="1" spc="40" dirty="0">
                <a:solidFill>
                  <a:srgbClr val="FFEC99"/>
                </a:solidFill>
                <a:latin typeface="Georgia"/>
                <a:cs typeface="Georgia"/>
              </a:rPr>
              <a:t>I</a:t>
            </a:r>
            <a:endParaRPr sz="550">
              <a:latin typeface="Georgia"/>
              <a:cs typeface="Georgia"/>
            </a:endParaRPr>
          </a:p>
          <a:p>
            <a:pPr eaLnBrk="1" fontAlgn="auto" hangingPunct="1">
              <a:lnSpc>
                <a:spcPts val="600"/>
              </a:lnSpc>
              <a:spcBef>
                <a:spcPts val="0"/>
              </a:spcBef>
              <a:spcAft>
                <a:spcPts val="0"/>
              </a:spcAft>
              <a:defRPr/>
            </a:pPr>
            <a:r>
              <a:rPr sz="600" b="1" spc="30" baseline="6944" dirty="0">
                <a:solidFill>
                  <a:srgbClr val="FF9900"/>
                </a:solidFill>
                <a:latin typeface="Tahoma"/>
                <a:cs typeface="Tahoma"/>
              </a:rPr>
              <a:t>BGU       </a:t>
            </a:r>
            <a:r>
              <a:rPr sz="550" b="1" spc="-5" dirty="0">
                <a:solidFill>
                  <a:srgbClr val="FFEC99"/>
                </a:solidFill>
                <a:latin typeface="Georgia"/>
                <a:cs typeface="Georgia"/>
              </a:rPr>
              <a:t>C</a:t>
            </a:r>
            <a:endParaRPr sz="550">
              <a:latin typeface="Georgia"/>
              <a:cs typeface="Georgia"/>
            </a:endParaRPr>
          </a:p>
        </p:txBody>
      </p:sp>
      <p:sp>
        <p:nvSpPr>
          <p:cNvPr id="3081" name="object 12">
            <a:extLst>
              <a:ext uri="{FF2B5EF4-FFF2-40B4-BE49-F238E27FC236}">
                <a16:creationId xmlns:a16="http://schemas.microsoft.com/office/drawing/2014/main" id="{40609CF8-3C0F-CEE0-9834-ADF3C7531ED8}"/>
              </a:ext>
            </a:extLst>
          </p:cNvPr>
          <p:cNvSpPr txBox="1">
            <a:spLocks noChangeArrowheads="1"/>
          </p:cNvSpPr>
          <p:nvPr/>
        </p:nvSpPr>
        <p:spPr bwMode="auto">
          <a:xfrm>
            <a:off x="363538" y="1125538"/>
            <a:ext cx="8208962" cy="5185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014"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ts val="950"/>
              </a:spcBef>
            </a:pPr>
            <a:r>
              <a:rPr lang="en-US" altLang="en-IL" sz="2800" b="1" dirty="0">
                <a:solidFill>
                  <a:srgbClr val="000099"/>
                </a:solidFill>
                <a:latin typeface="Arial" panose="020B0604020202020204" pitchFamily="34" charset="0"/>
                <a:cs typeface="Arial" panose="020B0604020202020204" pitchFamily="34" charset="0"/>
              </a:rPr>
              <a:t>IC Implementation of a Hybrid PFM-PWM Digital Controller</a:t>
            </a:r>
          </a:p>
          <a:p>
            <a:pPr algn="ctr" eaLnBrk="1" hangingPunct="1">
              <a:spcBef>
                <a:spcPts val="950"/>
              </a:spcBef>
            </a:pPr>
            <a:r>
              <a:rPr lang="en-US" altLang="en-IL" sz="2000" dirty="0">
                <a:solidFill>
                  <a:srgbClr val="000099"/>
                </a:solidFill>
                <a:latin typeface="Arial" panose="020B0604020202020204" pitchFamily="34" charset="0"/>
                <a:cs typeface="Arial" panose="020B0604020202020204" pitchFamily="34" charset="0"/>
              </a:rPr>
              <a:t>P-2022-044</a:t>
            </a:r>
            <a:endParaRPr lang="en-US" altLang="en-IL" dirty="0">
              <a:solidFill>
                <a:srgbClr val="000099"/>
              </a:solidFill>
              <a:latin typeface="Arial" panose="020B0604020202020204" pitchFamily="34" charset="0"/>
              <a:cs typeface="Arial" panose="020B0604020202020204" pitchFamily="34" charset="0"/>
            </a:endParaRPr>
          </a:p>
          <a:p>
            <a:pPr eaLnBrk="1" hangingPunct="1">
              <a:spcBef>
                <a:spcPts val="725"/>
              </a:spcBef>
            </a:pPr>
            <a:r>
              <a:rPr lang="en-US" altLang="en-IL" sz="2400" dirty="0">
                <a:solidFill>
                  <a:srgbClr val="000099"/>
                </a:solidFill>
                <a:latin typeface="Arial" panose="020B0604020202020204" pitchFamily="34" charset="0"/>
                <a:cs typeface="Arial" panose="020B0604020202020204" pitchFamily="34" charset="0"/>
              </a:rPr>
              <a:t>	Students:                                      Yakir Peretz</a:t>
            </a:r>
          </a:p>
          <a:p>
            <a:pPr eaLnBrk="1" hangingPunct="1">
              <a:spcBef>
                <a:spcPts val="725"/>
              </a:spcBef>
            </a:pPr>
            <a:r>
              <a:rPr lang="en-US" altLang="en-IL" sz="2400" dirty="0">
                <a:solidFill>
                  <a:srgbClr val="000099"/>
                </a:solidFill>
                <a:latin typeface="Arial" panose="020B0604020202020204" pitchFamily="34" charset="0"/>
                <a:cs typeface="Arial" panose="020B0604020202020204" pitchFamily="34" charset="0"/>
              </a:rPr>
              <a:t>                                                  	          Yehuda Roi Topaz</a:t>
            </a:r>
          </a:p>
          <a:p>
            <a:pPr eaLnBrk="1" hangingPunct="1">
              <a:spcBef>
                <a:spcPts val="725"/>
              </a:spcBef>
            </a:pPr>
            <a:r>
              <a:rPr lang="en-US" altLang="en-IL" sz="2400" dirty="0">
                <a:solidFill>
                  <a:srgbClr val="000099"/>
                </a:solidFill>
                <a:latin typeface="Arial" panose="020B0604020202020204" pitchFamily="34" charset="0"/>
                <a:cs typeface="Arial" panose="020B0604020202020204" pitchFamily="34" charset="0"/>
              </a:rPr>
              <a:t>	Academic advisors:                      Prof. Mor M. Peretz</a:t>
            </a:r>
          </a:p>
          <a:p>
            <a:pPr eaLnBrk="1" hangingPunct="1">
              <a:spcBef>
                <a:spcPts val="725"/>
              </a:spcBef>
            </a:pPr>
            <a:r>
              <a:rPr lang="en-US" altLang="en-IL" sz="2400" dirty="0">
                <a:solidFill>
                  <a:srgbClr val="000099"/>
                </a:solidFill>
                <a:latin typeface="Arial" panose="020B0604020202020204" pitchFamily="34" charset="0"/>
                <a:cs typeface="Arial" panose="020B0604020202020204" pitchFamily="34" charset="0"/>
              </a:rPr>
              <a:t>					          Mr. Tom Urkin</a:t>
            </a:r>
          </a:p>
          <a:p>
            <a:pPr algn="ctr" eaLnBrk="1" hangingPunct="1">
              <a:lnSpc>
                <a:spcPct val="120000"/>
              </a:lnSpc>
            </a:pPr>
            <a:r>
              <a:rPr lang="en-IL" altLang="en-IL" sz="2400" b="1" dirty="0">
                <a:solidFill>
                  <a:srgbClr val="6F2F9F"/>
                </a:solidFill>
                <a:latin typeface="Arial" panose="020B0604020202020204" pitchFamily="34" charset="0"/>
                <a:cs typeface="Arial" panose="020B0604020202020204" pitchFamily="34" charset="0"/>
              </a:rPr>
              <a:t>The Center for Power Electronics and Mixed-Signal IC  Department of Electrical and Computer Engineering  Ben-Gurion University of the Negev, </a:t>
            </a:r>
            <a:r>
              <a:rPr lang="en-IL" altLang="en-IL" sz="2400" b="1" i="1" dirty="0">
                <a:solidFill>
                  <a:srgbClr val="6F2F9F"/>
                </a:solidFill>
                <a:latin typeface="Arial" panose="020B0604020202020204" pitchFamily="34" charset="0"/>
                <a:cs typeface="Arial" panose="020B0604020202020204" pitchFamily="34" charset="0"/>
              </a:rPr>
              <a:t>Israel</a:t>
            </a:r>
            <a:endParaRPr lang="en-IL" altLang="en-IL" sz="2400" dirty="0">
              <a:latin typeface="Arial" panose="020B0604020202020204" pitchFamily="34" charset="0"/>
              <a:cs typeface="Arial" panose="020B0604020202020204" pitchFamily="34" charset="0"/>
            </a:endParaRPr>
          </a:p>
          <a:p>
            <a:pPr algn="ctr" eaLnBrk="1" hangingPunct="1">
              <a:spcBef>
                <a:spcPts val="1825"/>
              </a:spcBef>
            </a:pPr>
            <a:r>
              <a:rPr lang="en-US" altLang="en-IL" sz="2400" b="1" dirty="0">
                <a:solidFill>
                  <a:srgbClr val="000099"/>
                </a:solidFill>
                <a:latin typeface="Arial" panose="020B0604020202020204" pitchFamily="34" charset="0"/>
                <a:cs typeface="Arial" panose="020B0604020202020204" pitchFamily="34" charset="0"/>
              </a:rPr>
              <a:t>June</a:t>
            </a:r>
            <a:r>
              <a:rPr lang="en-IL" altLang="en-IL" sz="2400" b="1" dirty="0">
                <a:solidFill>
                  <a:srgbClr val="000099"/>
                </a:solidFill>
                <a:latin typeface="Arial" panose="020B0604020202020204" pitchFamily="34" charset="0"/>
                <a:cs typeface="Arial" panose="020B0604020202020204" pitchFamily="34" charset="0"/>
              </a:rPr>
              <a:t> 202</a:t>
            </a:r>
            <a:r>
              <a:rPr lang="en-US" altLang="en-IL" sz="2400" b="1" dirty="0">
                <a:solidFill>
                  <a:srgbClr val="000099"/>
                </a:solidFill>
                <a:latin typeface="Arial" panose="020B0604020202020204" pitchFamily="34" charset="0"/>
                <a:cs typeface="Arial" panose="020B0604020202020204" pitchFamily="34" charset="0"/>
              </a:rPr>
              <a:t>2</a:t>
            </a:r>
            <a:endParaRPr lang="en-IL" altLang="en-IL" sz="2400"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2">
            <a:extLst>
              <a:ext uri="{FF2B5EF4-FFF2-40B4-BE49-F238E27FC236}">
                <a16:creationId xmlns:a16="http://schemas.microsoft.com/office/drawing/2014/main" id="{A35854CD-DFDB-7BA6-0AD2-129F5138B242}"/>
              </a:ext>
            </a:extLst>
          </p:cNvPr>
          <p:cNvSpPr txBox="1"/>
          <p:nvPr/>
        </p:nvSpPr>
        <p:spPr>
          <a:xfrm>
            <a:off x="363538" y="819150"/>
            <a:ext cx="8208962" cy="552450"/>
          </a:xfrm>
          <a:prstGeom prst="rect">
            <a:avLst/>
          </a:prstGeom>
        </p:spPr>
        <p:txBody>
          <a:bodyPr wrap="square" lIns="0" tIns="120014" rIns="0" bIns="0">
            <a:spAutoFit/>
          </a:bodyPr>
          <a:lstStyle/>
          <a:p>
            <a:pPr algn="ctr" eaLnBrk="1" fontAlgn="auto" hangingPunct="1">
              <a:spcBef>
                <a:spcPts val="944"/>
              </a:spcBef>
              <a:spcAft>
                <a:spcPts val="0"/>
              </a:spcAft>
              <a:defRPr/>
            </a:pPr>
            <a:r>
              <a:rPr lang="en-US" sz="2800" b="1" spc="-5" dirty="0">
                <a:solidFill>
                  <a:srgbClr val="7030A0"/>
                </a:solidFill>
                <a:latin typeface="Arial"/>
                <a:cs typeface="Arial"/>
              </a:rPr>
              <a:t>IC Implementation – SAR ADC</a:t>
            </a:r>
            <a:endParaRPr sz="2400" dirty="0">
              <a:solidFill>
                <a:srgbClr val="7030A0"/>
              </a:solidFill>
              <a:latin typeface="Arial"/>
              <a:cs typeface="Arial"/>
            </a:endParaRPr>
          </a:p>
        </p:txBody>
      </p:sp>
      <p:sp>
        <p:nvSpPr>
          <p:cNvPr id="15" name="object 2">
            <a:extLst>
              <a:ext uri="{FF2B5EF4-FFF2-40B4-BE49-F238E27FC236}">
                <a16:creationId xmlns:a16="http://schemas.microsoft.com/office/drawing/2014/main" id="{00B4346A-EBC5-8977-B605-0AD303D11937}"/>
              </a:ext>
            </a:extLst>
          </p:cNvPr>
          <p:cNvSpPr txBox="1"/>
          <p:nvPr/>
        </p:nvSpPr>
        <p:spPr>
          <a:xfrm>
            <a:off x="646113" y="161925"/>
            <a:ext cx="5297487" cy="504825"/>
          </a:xfrm>
          <a:prstGeom prst="rect">
            <a:avLst/>
          </a:prstGeom>
        </p:spPr>
        <p:txBody>
          <a:bodyPr lIns="0" tIns="12065" rIns="0" bIns="0">
            <a:spAutoFit/>
          </a:bodyPr>
          <a:lstStyle/>
          <a:p>
            <a:pPr marL="12700" eaLnBrk="1" fontAlgn="auto" hangingPunct="1">
              <a:spcBef>
                <a:spcPts val="95"/>
              </a:spcBef>
              <a:spcAft>
                <a:spcPts val="0"/>
              </a:spcAft>
              <a:defRPr/>
            </a:pPr>
            <a:r>
              <a:rPr lang="sv-SE" sz="1600" b="1" spc="-5" dirty="0">
                <a:latin typeface="Arial"/>
                <a:cs typeface="Arial"/>
              </a:rPr>
              <a:t>The Center for Power Electronics and Mixed Signal IC, Ben-Gurion University</a:t>
            </a:r>
            <a:endParaRPr lang="sv-SE" sz="1600" dirty="0">
              <a:latin typeface="Arial"/>
              <a:cs typeface="Arial"/>
            </a:endParaRPr>
          </a:p>
        </p:txBody>
      </p:sp>
      <p:sp>
        <p:nvSpPr>
          <p:cNvPr id="17" name="object 3">
            <a:extLst>
              <a:ext uri="{FF2B5EF4-FFF2-40B4-BE49-F238E27FC236}">
                <a16:creationId xmlns:a16="http://schemas.microsoft.com/office/drawing/2014/main" id="{DF1E79FF-718B-F12F-6AB7-BAE473A915C0}"/>
              </a:ext>
            </a:extLst>
          </p:cNvPr>
          <p:cNvSpPr txBox="1"/>
          <p:nvPr/>
        </p:nvSpPr>
        <p:spPr>
          <a:xfrm>
            <a:off x="6807200" y="142875"/>
            <a:ext cx="1966913" cy="300038"/>
          </a:xfrm>
          <a:prstGeom prst="rect">
            <a:avLst/>
          </a:prstGeom>
        </p:spPr>
        <p:txBody>
          <a:bodyPr lIns="0" tIns="12700" rIns="0" bIns="0">
            <a:spAutoFit/>
          </a:bodyPr>
          <a:lstStyle/>
          <a:p>
            <a:pPr marL="12700" eaLnBrk="1" fontAlgn="auto" hangingPunct="1">
              <a:spcBef>
                <a:spcPts val="100"/>
              </a:spcBef>
              <a:spcAft>
                <a:spcPts val="0"/>
              </a:spcAft>
              <a:defRPr/>
            </a:pPr>
            <a:r>
              <a:rPr lang="en-US" sz="2400" b="1" spc="-7" baseline="1736" dirty="0">
                <a:latin typeface="Arial"/>
                <a:cs typeface="Arial"/>
              </a:rPr>
              <a:t>Final Project</a:t>
            </a:r>
            <a:r>
              <a:rPr sz="2400" b="1" spc="509" baseline="1736" dirty="0">
                <a:latin typeface="Arial"/>
                <a:cs typeface="Arial"/>
              </a:rPr>
              <a:t> </a:t>
            </a:r>
            <a:r>
              <a:rPr b="1" spc="-5" dirty="0">
                <a:latin typeface="Arial"/>
                <a:cs typeface="Arial"/>
              </a:rPr>
              <a:t>[</a:t>
            </a:r>
            <a:r>
              <a:rPr lang="en-US" b="1" spc="-5" dirty="0">
                <a:latin typeface="Arial"/>
                <a:cs typeface="Arial"/>
              </a:rPr>
              <a:t>10</a:t>
            </a:r>
            <a:r>
              <a:rPr b="1" spc="-5" dirty="0">
                <a:latin typeface="Arial"/>
                <a:cs typeface="Arial"/>
              </a:rPr>
              <a:t>]</a:t>
            </a:r>
            <a:endParaRPr dirty="0">
              <a:latin typeface="Arial"/>
              <a:cs typeface="Arial"/>
            </a:endParaRPr>
          </a:p>
        </p:txBody>
      </p:sp>
      <p:grpSp>
        <p:nvGrpSpPr>
          <p:cNvPr id="10246" name="object 4">
            <a:extLst>
              <a:ext uri="{FF2B5EF4-FFF2-40B4-BE49-F238E27FC236}">
                <a16:creationId xmlns:a16="http://schemas.microsoft.com/office/drawing/2014/main" id="{4EBF72B6-D633-A69E-F300-2A440E13FE91}"/>
              </a:ext>
            </a:extLst>
          </p:cNvPr>
          <p:cNvGrpSpPr>
            <a:grpSpLocks/>
          </p:cNvGrpSpPr>
          <p:nvPr/>
        </p:nvGrpSpPr>
        <p:grpSpPr bwMode="auto">
          <a:xfrm>
            <a:off x="22225" y="22225"/>
            <a:ext cx="8550275" cy="774700"/>
            <a:chOff x="21686" y="21655"/>
            <a:chExt cx="8551359" cy="775132"/>
          </a:xfrm>
        </p:grpSpPr>
        <p:sp>
          <p:nvSpPr>
            <p:cNvPr id="10252" name="object 5">
              <a:extLst>
                <a:ext uri="{FF2B5EF4-FFF2-40B4-BE49-F238E27FC236}">
                  <a16:creationId xmlns:a16="http://schemas.microsoft.com/office/drawing/2014/main" id="{FEDAE22D-0083-8DF3-6872-4E46430D1EFF}"/>
                </a:ext>
              </a:extLst>
            </p:cNvPr>
            <p:cNvSpPr>
              <a:spLocks/>
            </p:cNvSpPr>
            <p:nvPr/>
          </p:nvSpPr>
          <p:spPr bwMode="auto">
            <a:xfrm>
              <a:off x="355511" y="740272"/>
              <a:ext cx="8217534" cy="56515"/>
            </a:xfrm>
            <a:custGeom>
              <a:avLst/>
              <a:gdLst>
                <a:gd name="T0" fmla="*/ 0 w 8217534"/>
                <a:gd name="T1" fmla="*/ 0 h 56515"/>
                <a:gd name="T2" fmla="*/ 8217408 w 8217534"/>
                <a:gd name="T3" fmla="*/ 0 h 56515"/>
                <a:gd name="T4" fmla="*/ 0 w 8217534"/>
                <a:gd name="T5" fmla="*/ 56387 h 56515"/>
                <a:gd name="T6" fmla="*/ 8217408 w 8217534"/>
                <a:gd name="T7" fmla="*/ 56387 h 565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217534" h="56515">
                  <a:moveTo>
                    <a:pt x="0" y="0"/>
                  </a:moveTo>
                  <a:lnTo>
                    <a:pt x="8217408" y="0"/>
                  </a:lnTo>
                </a:path>
                <a:path w="8217534" h="56515">
                  <a:moveTo>
                    <a:pt x="0" y="56387"/>
                  </a:moveTo>
                  <a:lnTo>
                    <a:pt x="8217408" y="56387"/>
                  </a:lnTo>
                </a:path>
              </a:pathLst>
            </a:custGeom>
            <a:noFill/>
            <a:ln w="32004">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L"/>
            </a:p>
          </p:txBody>
        </p:sp>
        <p:pic>
          <p:nvPicPr>
            <p:cNvPr id="10253" name="object 6">
              <a:extLst>
                <a:ext uri="{FF2B5EF4-FFF2-40B4-BE49-F238E27FC236}">
                  <a16:creationId xmlns:a16="http://schemas.microsoft.com/office/drawing/2014/main" id="{94DA6F2C-0C1E-A69D-882B-48AED90769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86" y="21655"/>
              <a:ext cx="582257" cy="58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4" name="object 7">
              <a:extLst>
                <a:ext uri="{FF2B5EF4-FFF2-40B4-BE49-F238E27FC236}">
                  <a16:creationId xmlns:a16="http://schemas.microsoft.com/office/drawing/2014/main" id="{84CE24A8-AB83-3109-E4C8-33ABF37F11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684" y="157979"/>
              <a:ext cx="308255" cy="306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 name="object 8">
            <a:extLst>
              <a:ext uri="{FF2B5EF4-FFF2-40B4-BE49-F238E27FC236}">
                <a16:creationId xmlns:a16="http://schemas.microsoft.com/office/drawing/2014/main" id="{3F48948E-7BC3-97C3-E4E4-A0DDEA8D8D6E}"/>
              </a:ext>
            </a:extLst>
          </p:cNvPr>
          <p:cNvSpPr txBox="1"/>
          <p:nvPr/>
        </p:nvSpPr>
        <p:spPr>
          <a:xfrm>
            <a:off x="171450" y="130175"/>
            <a:ext cx="73025" cy="111125"/>
          </a:xfrm>
          <a:prstGeom prst="rect">
            <a:avLst/>
          </a:prstGeom>
        </p:spPr>
        <p:txBody>
          <a:bodyPr lIns="0" tIns="14604" rIns="0" bIns="0">
            <a:spAutoFit/>
          </a:bodyPr>
          <a:lstStyle/>
          <a:p>
            <a:pPr eaLnBrk="1" fontAlgn="auto" hangingPunct="1">
              <a:spcBef>
                <a:spcPts val="114"/>
              </a:spcBef>
              <a:spcAft>
                <a:spcPts val="0"/>
              </a:spcAft>
              <a:defRPr/>
            </a:pPr>
            <a:r>
              <a:rPr sz="550" b="1" spc="75" dirty="0">
                <a:solidFill>
                  <a:srgbClr val="FFEC99"/>
                </a:solidFill>
                <a:latin typeface="Georgia"/>
                <a:cs typeface="Georgia"/>
              </a:rPr>
              <a:t>P</a:t>
            </a:r>
            <a:endParaRPr sz="550">
              <a:latin typeface="Georgia"/>
              <a:cs typeface="Georgia"/>
            </a:endParaRPr>
          </a:p>
        </p:txBody>
      </p:sp>
      <p:sp>
        <p:nvSpPr>
          <p:cNvPr id="10248" name="object 9">
            <a:extLst>
              <a:ext uri="{FF2B5EF4-FFF2-40B4-BE49-F238E27FC236}">
                <a16:creationId xmlns:a16="http://schemas.microsoft.com/office/drawing/2014/main" id="{BB92301A-2B8B-2639-A134-18CDF4D608AC}"/>
              </a:ext>
            </a:extLst>
          </p:cNvPr>
          <p:cNvSpPr txBox="1">
            <a:spLocks noChangeArrowheads="1"/>
          </p:cNvSpPr>
          <p:nvPr/>
        </p:nvSpPr>
        <p:spPr bwMode="auto">
          <a:xfrm>
            <a:off x="225425" y="182563"/>
            <a:ext cx="1381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8735" rIns="0" bIns="0">
            <a:spAutoFit/>
          </a:bodyPr>
          <a:lstStyle>
            <a:lvl1pPr marL="47625" indent="-49213">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71000"/>
              </a:lnSpc>
              <a:spcBef>
                <a:spcPts val="300"/>
              </a:spcBef>
            </a:pPr>
            <a:r>
              <a:rPr lang="en-IL" altLang="en-IL" sz="500" b="1">
                <a:solidFill>
                  <a:srgbClr val="FFEC99"/>
                </a:solidFill>
                <a:latin typeface="Georgia" panose="02040502050405020303" pitchFamily="18" charset="0"/>
                <a:ea typeface="Georgia" panose="02040502050405020303" pitchFamily="18" charset="0"/>
                <a:cs typeface="Georgia" panose="02040502050405020303" pitchFamily="18" charset="0"/>
              </a:rPr>
              <a:t>E  M</a:t>
            </a:r>
            <a:endParaRPr lang="en-IL" altLang="en-IL" sz="500">
              <a:latin typeface="Georgia" panose="02040502050405020303" pitchFamily="18" charset="0"/>
              <a:ea typeface="Georgia" panose="02040502050405020303" pitchFamily="18" charset="0"/>
              <a:cs typeface="Georgia" panose="02040502050405020303" pitchFamily="18" charset="0"/>
            </a:endParaRPr>
          </a:p>
        </p:txBody>
      </p:sp>
      <p:pic>
        <p:nvPicPr>
          <p:cNvPr id="10249" name="object 10">
            <a:extLst>
              <a:ext uri="{FF2B5EF4-FFF2-40B4-BE49-F238E27FC236}">
                <a16:creationId xmlns:a16="http://schemas.microsoft.com/office/drawing/2014/main" id="{D65D19C1-56B5-624E-79AC-195859EE01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350" y="171450"/>
            <a:ext cx="66675" cy="11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object 11">
            <a:extLst>
              <a:ext uri="{FF2B5EF4-FFF2-40B4-BE49-F238E27FC236}">
                <a16:creationId xmlns:a16="http://schemas.microsoft.com/office/drawing/2014/main" id="{50018D44-58E6-E0C4-B991-608100808647}"/>
              </a:ext>
            </a:extLst>
          </p:cNvPr>
          <p:cNvSpPr txBox="1"/>
          <p:nvPr/>
        </p:nvSpPr>
        <p:spPr>
          <a:xfrm>
            <a:off x="176213" y="301625"/>
            <a:ext cx="285750" cy="180975"/>
          </a:xfrm>
          <a:prstGeom prst="rect">
            <a:avLst/>
          </a:prstGeom>
        </p:spPr>
        <p:txBody>
          <a:bodyPr lIns="0" tIns="14604" rIns="0" bIns="0">
            <a:spAutoFit/>
          </a:bodyPr>
          <a:lstStyle/>
          <a:p>
            <a:pPr marL="181610" eaLnBrk="1" fontAlgn="auto" hangingPunct="1">
              <a:lnSpc>
                <a:spcPts val="600"/>
              </a:lnSpc>
              <a:spcBef>
                <a:spcPts val="114"/>
              </a:spcBef>
              <a:spcAft>
                <a:spcPts val="0"/>
              </a:spcAft>
              <a:defRPr/>
            </a:pPr>
            <a:r>
              <a:rPr sz="550" b="1" spc="40" dirty="0">
                <a:solidFill>
                  <a:srgbClr val="FFEC99"/>
                </a:solidFill>
                <a:latin typeface="Georgia"/>
                <a:cs typeface="Georgia"/>
              </a:rPr>
              <a:t>I</a:t>
            </a:r>
            <a:endParaRPr sz="550">
              <a:latin typeface="Georgia"/>
              <a:cs typeface="Georgia"/>
            </a:endParaRPr>
          </a:p>
          <a:p>
            <a:pPr eaLnBrk="1" fontAlgn="auto" hangingPunct="1">
              <a:lnSpc>
                <a:spcPts val="600"/>
              </a:lnSpc>
              <a:spcBef>
                <a:spcPts val="0"/>
              </a:spcBef>
              <a:spcAft>
                <a:spcPts val="0"/>
              </a:spcAft>
              <a:defRPr/>
            </a:pPr>
            <a:r>
              <a:rPr sz="600" b="1" spc="30" baseline="6944" dirty="0">
                <a:solidFill>
                  <a:srgbClr val="FF9900"/>
                </a:solidFill>
                <a:latin typeface="Tahoma"/>
                <a:cs typeface="Tahoma"/>
              </a:rPr>
              <a:t>BGU       </a:t>
            </a:r>
            <a:r>
              <a:rPr sz="550" b="1" spc="-5" dirty="0">
                <a:solidFill>
                  <a:srgbClr val="FFEC99"/>
                </a:solidFill>
                <a:latin typeface="Georgia"/>
                <a:cs typeface="Georgia"/>
              </a:rPr>
              <a:t>C</a:t>
            </a:r>
            <a:endParaRPr sz="550">
              <a:latin typeface="Georgia"/>
              <a:cs typeface="Georgia"/>
            </a:endParaRPr>
          </a:p>
        </p:txBody>
      </p:sp>
      <p:pic>
        <p:nvPicPr>
          <p:cNvPr id="4" name="Picture 3">
            <a:extLst>
              <a:ext uri="{FF2B5EF4-FFF2-40B4-BE49-F238E27FC236}">
                <a16:creationId xmlns:a16="http://schemas.microsoft.com/office/drawing/2014/main" id="{6522A3E0-DE18-38E3-7184-3985EF616CB9}"/>
              </a:ext>
            </a:extLst>
          </p:cNvPr>
          <p:cNvPicPr>
            <a:picLocks noChangeAspect="1"/>
          </p:cNvPicPr>
          <p:nvPr/>
        </p:nvPicPr>
        <p:blipFill>
          <a:blip r:embed="rId6"/>
          <a:stretch>
            <a:fillRect/>
          </a:stretch>
        </p:blipFill>
        <p:spPr>
          <a:xfrm>
            <a:off x="1225550" y="3201171"/>
            <a:ext cx="6692900" cy="3492500"/>
          </a:xfrm>
          <a:prstGeom prst="rect">
            <a:avLst/>
          </a:prstGeom>
        </p:spPr>
      </p:pic>
      <p:sp>
        <p:nvSpPr>
          <p:cNvPr id="16" name="מציין מיקום טקסט 2">
            <a:extLst>
              <a:ext uri="{FF2B5EF4-FFF2-40B4-BE49-F238E27FC236}">
                <a16:creationId xmlns:a16="http://schemas.microsoft.com/office/drawing/2014/main" id="{9E322E1B-5E21-4A99-8DD3-F25E01D64F81}"/>
              </a:ext>
            </a:extLst>
          </p:cNvPr>
          <p:cNvSpPr txBox="1">
            <a:spLocks noChangeArrowheads="1"/>
          </p:cNvSpPr>
          <p:nvPr/>
        </p:nvSpPr>
        <p:spPr bwMode="auto">
          <a:xfrm>
            <a:off x="0" y="1295400"/>
            <a:ext cx="9144000" cy="262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lvl="1" eaLnBrk="1" hangingPunct="1">
              <a:lnSpc>
                <a:spcPct val="150000"/>
              </a:lnSpc>
              <a:spcBef>
                <a:spcPct val="0"/>
              </a:spcBef>
              <a:buFont typeface="Arial" panose="020B0604020202020204" pitchFamily="34" charset="0"/>
              <a:buChar char="•"/>
            </a:pPr>
            <a:r>
              <a:rPr lang="en-US" altLang="en-IL" dirty="0">
                <a:solidFill>
                  <a:srgbClr val="7030A0"/>
                </a:solidFill>
                <a:latin typeface="Arial" panose="020B0604020202020204" pitchFamily="34" charset="0"/>
                <a:cs typeface="Arial" panose="020B0604020202020204" pitchFamily="34" charset="0"/>
              </a:rPr>
              <a:t>Full Custom Design of Operational amplifier, rail-to-rail comparator and R-2R DAC</a:t>
            </a:r>
          </a:p>
          <a:p>
            <a:pPr lvl="1" eaLnBrk="1" hangingPunct="1">
              <a:lnSpc>
                <a:spcPct val="150000"/>
              </a:lnSpc>
              <a:spcBef>
                <a:spcPct val="0"/>
              </a:spcBef>
              <a:buFont typeface="Arial" panose="020B0604020202020204" pitchFamily="34" charset="0"/>
              <a:buChar char="•"/>
            </a:pPr>
            <a:r>
              <a:rPr lang="en-US" altLang="en-IL" dirty="0">
                <a:solidFill>
                  <a:srgbClr val="7030A0"/>
                </a:solidFill>
                <a:latin typeface="Arial" panose="020B0604020202020204" pitchFamily="34" charset="0"/>
                <a:cs typeface="Arial" panose="020B0604020202020204" pitchFamily="34" charset="0"/>
              </a:rPr>
              <a:t>Automated place and route for the SAR controller</a:t>
            </a:r>
          </a:p>
          <a:p>
            <a:pPr lvl="1" eaLnBrk="1" hangingPunct="1">
              <a:lnSpc>
                <a:spcPct val="150000"/>
              </a:lnSpc>
              <a:spcBef>
                <a:spcPct val="0"/>
              </a:spcBef>
              <a:buFont typeface="Arial" panose="020B0604020202020204" pitchFamily="34" charset="0"/>
              <a:buChar char="•"/>
            </a:pPr>
            <a:r>
              <a:rPr lang="en-US" altLang="en-IL" dirty="0">
                <a:solidFill>
                  <a:srgbClr val="7030A0"/>
                </a:solidFill>
                <a:latin typeface="Arial" panose="020B0604020202020204" pitchFamily="34" charset="0"/>
                <a:cs typeface="Arial" panose="020B0604020202020204" pitchFamily="34" charset="0"/>
              </a:rPr>
              <a:t>Technology – TS 180nm 5V Power Management</a:t>
            </a:r>
          </a:p>
        </p:txBody>
      </p:sp>
    </p:spTree>
    <p:extLst>
      <p:ext uri="{BB962C8B-B14F-4D97-AF65-F5344CB8AC3E}">
        <p14:creationId xmlns:p14="http://schemas.microsoft.com/office/powerpoint/2010/main" val="4195697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2">
            <a:extLst>
              <a:ext uri="{FF2B5EF4-FFF2-40B4-BE49-F238E27FC236}">
                <a16:creationId xmlns:a16="http://schemas.microsoft.com/office/drawing/2014/main" id="{697AFD1F-011D-4C2C-F7F4-CBEE411ACA5C}"/>
              </a:ext>
            </a:extLst>
          </p:cNvPr>
          <p:cNvSpPr txBox="1"/>
          <p:nvPr/>
        </p:nvSpPr>
        <p:spPr>
          <a:xfrm>
            <a:off x="363538" y="819150"/>
            <a:ext cx="8216491" cy="982960"/>
          </a:xfrm>
          <a:prstGeom prst="rect">
            <a:avLst/>
          </a:prstGeom>
        </p:spPr>
        <p:txBody>
          <a:bodyPr wrap="square" lIns="0" tIns="120014" rIns="0" bIns="0">
            <a:spAutoFit/>
          </a:bodyPr>
          <a:lstStyle/>
          <a:p>
            <a:pPr algn="ctr" eaLnBrk="1" fontAlgn="auto" hangingPunct="1">
              <a:spcBef>
                <a:spcPts val="944"/>
              </a:spcBef>
              <a:spcAft>
                <a:spcPts val="0"/>
              </a:spcAft>
              <a:defRPr/>
            </a:pPr>
            <a:r>
              <a:rPr lang="en-US" sz="2800" b="1" spc="-5" dirty="0">
                <a:solidFill>
                  <a:srgbClr val="7030A0"/>
                </a:solidFill>
                <a:latin typeface="Arial"/>
                <a:cs typeface="Arial"/>
              </a:rPr>
              <a:t>Concatenating logic, Failure mechanism and clock generator</a:t>
            </a:r>
            <a:endParaRPr sz="2400" dirty="0">
              <a:solidFill>
                <a:srgbClr val="7030A0"/>
              </a:solidFill>
              <a:latin typeface="Arial"/>
              <a:cs typeface="Arial"/>
            </a:endParaRPr>
          </a:p>
        </p:txBody>
      </p:sp>
      <p:sp>
        <p:nvSpPr>
          <p:cNvPr id="15" name="object 2">
            <a:extLst>
              <a:ext uri="{FF2B5EF4-FFF2-40B4-BE49-F238E27FC236}">
                <a16:creationId xmlns:a16="http://schemas.microsoft.com/office/drawing/2014/main" id="{A9E7778A-D85F-38B6-3B68-B9A07506AF14}"/>
              </a:ext>
            </a:extLst>
          </p:cNvPr>
          <p:cNvSpPr txBox="1"/>
          <p:nvPr/>
        </p:nvSpPr>
        <p:spPr>
          <a:xfrm>
            <a:off x="646113" y="161925"/>
            <a:ext cx="5297487" cy="504825"/>
          </a:xfrm>
          <a:prstGeom prst="rect">
            <a:avLst/>
          </a:prstGeom>
        </p:spPr>
        <p:txBody>
          <a:bodyPr lIns="0" tIns="12065" rIns="0" bIns="0">
            <a:spAutoFit/>
          </a:bodyPr>
          <a:lstStyle/>
          <a:p>
            <a:pPr marL="12700" eaLnBrk="1" fontAlgn="auto" hangingPunct="1">
              <a:spcBef>
                <a:spcPts val="95"/>
              </a:spcBef>
              <a:spcAft>
                <a:spcPts val="0"/>
              </a:spcAft>
              <a:defRPr/>
            </a:pPr>
            <a:r>
              <a:rPr lang="sv-SE" sz="1600" b="1" spc="-5" dirty="0">
                <a:latin typeface="Arial"/>
                <a:cs typeface="Arial"/>
              </a:rPr>
              <a:t>The Center for Power Electronics and Mixed Signal IC, Ben-Gurion University</a:t>
            </a:r>
            <a:endParaRPr lang="sv-SE" sz="1600" dirty="0">
              <a:latin typeface="Arial"/>
              <a:cs typeface="Arial"/>
            </a:endParaRPr>
          </a:p>
        </p:txBody>
      </p:sp>
      <p:sp>
        <p:nvSpPr>
          <p:cNvPr id="16" name="object 3">
            <a:extLst>
              <a:ext uri="{FF2B5EF4-FFF2-40B4-BE49-F238E27FC236}">
                <a16:creationId xmlns:a16="http://schemas.microsoft.com/office/drawing/2014/main" id="{90BB89E8-5742-5D5F-6D5A-2F78E1A1DBEF}"/>
              </a:ext>
            </a:extLst>
          </p:cNvPr>
          <p:cNvSpPr txBox="1"/>
          <p:nvPr/>
        </p:nvSpPr>
        <p:spPr>
          <a:xfrm>
            <a:off x="6807200" y="142875"/>
            <a:ext cx="1966913" cy="300038"/>
          </a:xfrm>
          <a:prstGeom prst="rect">
            <a:avLst/>
          </a:prstGeom>
        </p:spPr>
        <p:txBody>
          <a:bodyPr lIns="0" tIns="12700" rIns="0" bIns="0">
            <a:spAutoFit/>
          </a:bodyPr>
          <a:lstStyle/>
          <a:p>
            <a:pPr marL="12700" eaLnBrk="1" fontAlgn="auto" hangingPunct="1">
              <a:spcBef>
                <a:spcPts val="100"/>
              </a:spcBef>
              <a:spcAft>
                <a:spcPts val="0"/>
              </a:spcAft>
              <a:defRPr/>
            </a:pPr>
            <a:r>
              <a:rPr lang="en-US" sz="2400" b="1" spc="-7" baseline="1736" dirty="0">
                <a:latin typeface="Arial"/>
                <a:cs typeface="Arial"/>
              </a:rPr>
              <a:t>Final Project</a:t>
            </a:r>
            <a:r>
              <a:rPr sz="2400" b="1" spc="509" baseline="1736" dirty="0">
                <a:latin typeface="Arial"/>
                <a:cs typeface="Arial"/>
              </a:rPr>
              <a:t> </a:t>
            </a:r>
            <a:r>
              <a:rPr b="1" spc="-5" dirty="0">
                <a:latin typeface="Arial"/>
                <a:cs typeface="Arial"/>
              </a:rPr>
              <a:t>[</a:t>
            </a:r>
            <a:r>
              <a:rPr lang="en-US" b="1" spc="-5" dirty="0">
                <a:latin typeface="Arial"/>
                <a:cs typeface="Arial"/>
              </a:rPr>
              <a:t>11</a:t>
            </a:r>
            <a:r>
              <a:rPr b="1" spc="-5" dirty="0">
                <a:latin typeface="Arial"/>
                <a:cs typeface="Arial"/>
              </a:rPr>
              <a:t>]</a:t>
            </a:r>
            <a:endParaRPr dirty="0">
              <a:latin typeface="Arial"/>
              <a:cs typeface="Arial"/>
            </a:endParaRPr>
          </a:p>
        </p:txBody>
      </p:sp>
      <p:grpSp>
        <p:nvGrpSpPr>
          <p:cNvPr id="8199" name="object 4">
            <a:extLst>
              <a:ext uri="{FF2B5EF4-FFF2-40B4-BE49-F238E27FC236}">
                <a16:creationId xmlns:a16="http://schemas.microsoft.com/office/drawing/2014/main" id="{DD425828-393A-1A25-3670-E58FF9CEC2F2}"/>
              </a:ext>
            </a:extLst>
          </p:cNvPr>
          <p:cNvGrpSpPr>
            <a:grpSpLocks/>
          </p:cNvGrpSpPr>
          <p:nvPr/>
        </p:nvGrpSpPr>
        <p:grpSpPr bwMode="auto">
          <a:xfrm>
            <a:off x="22225" y="22225"/>
            <a:ext cx="8550275" cy="774700"/>
            <a:chOff x="21686" y="21655"/>
            <a:chExt cx="8551359" cy="775132"/>
          </a:xfrm>
        </p:grpSpPr>
        <p:sp>
          <p:nvSpPr>
            <p:cNvPr id="8209" name="object 5">
              <a:extLst>
                <a:ext uri="{FF2B5EF4-FFF2-40B4-BE49-F238E27FC236}">
                  <a16:creationId xmlns:a16="http://schemas.microsoft.com/office/drawing/2014/main" id="{DB09BEDD-EED3-2EC8-60C3-0607DE0E459F}"/>
                </a:ext>
              </a:extLst>
            </p:cNvPr>
            <p:cNvSpPr>
              <a:spLocks/>
            </p:cNvSpPr>
            <p:nvPr/>
          </p:nvSpPr>
          <p:spPr bwMode="auto">
            <a:xfrm>
              <a:off x="355511" y="740272"/>
              <a:ext cx="8217534" cy="56515"/>
            </a:xfrm>
            <a:custGeom>
              <a:avLst/>
              <a:gdLst>
                <a:gd name="T0" fmla="*/ 0 w 8217534"/>
                <a:gd name="T1" fmla="*/ 0 h 56515"/>
                <a:gd name="T2" fmla="*/ 8217408 w 8217534"/>
                <a:gd name="T3" fmla="*/ 0 h 56515"/>
                <a:gd name="T4" fmla="*/ 0 w 8217534"/>
                <a:gd name="T5" fmla="*/ 56387 h 56515"/>
                <a:gd name="T6" fmla="*/ 8217408 w 8217534"/>
                <a:gd name="T7" fmla="*/ 56387 h 565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217534" h="56515">
                  <a:moveTo>
                    <a:pt x="0" y="0"/>
                  </a:moveTo>
                  <a:lnTo>
                    <a:pt x="8217408" y="0"/>
                  </a:lnTo>
                </a:path>
                <a:path w="8217534" h="56515">
                  <a:moveTo>
                    <a:pt x="0" y="56387"/>
                  </a:moveTo>
                  <a:lnTo>
                    <a:pt x="8217408" y="56387"/>
                  </a:lnTo>
                </a:path>
              </a:pathLst>
            </a:custGeom>
            <a:noFill/>
            <a:ln w="32004">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L"/>
            </a:p>
          </p:txBody>
        </p:sp>
        <p:pic>
          <p:nvPicPr>
            <p:cNvPr id="8210" name="object 6">
              <a:extLst>
                <a:ext uri="{FF2B5EF4-FFF2-40B4-BE49-F238E27FC236}">
                  <a16:creationId xmlns:a16="http://schemas.microsoft.com/office/drawing/2014/main" id="{752241BB-2B4F-A6BB-E2A9-6C34F30DC7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86" y="21655"/>
              <a:ext cx="582257" cy="58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1" name="object 7">
              <a:extLst>
                <a:ext uri="{FF2B5EF4-FFF2-40B4-BE49-F238E27FC236}">
                  <a16:creationId xmlns:a16="http://schemas.microsoft.com/office/drawing/2014/main" id="{85932E6F-5D15-546E-5FE9-AE51851CB0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684" y="157979"/>
              <a:ext cx="308255" cy="306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 name="object 8">
            <a:extLst>
              <a:ext uri="{FF2B5EF4-FFF2-40B4-BE49-F238E27FC236}">
                <a16:creationId xmlns:a16="http://schemas.microsoft.com/office/drawing/2014/main" id="{B3506248-3944-51E6-4085-CE1C45A0C517}"/>
              </a:ext>
            </a:extLst>
          </p:cNvPr>
          <p:cNvSpPr txBox="1"/>
          <p:nvPr/>
        </p:nvSpPr>
        <p:spPr>
          <a:xfrm>
            <a:off x="171450" y="130175"/>
            <a:ext cx="73025" cy="111125"/>
          </a:xfrm>
          <a:prstGeom prst="rect">
            <a:avLst/>
          </a:prstGeom>
        </p:spPr>
        <p:txBody>
          <a:bodyPr lIns="0" tIns="14604" rIns="0" bIns="0">
            <a:spAutoFit/>
          </a:bodyPr>
          <a:lstStyle/>
          <a:p>
            <a:pPr eaLnBrk="1" fontAlgn="auto" hangingPunct="1">
              <a:spcBef>
                <a:spcPts val="114"/>
              </a:spcBef>
              <a:spcAft>
                <a:spcPts val="0"/>
              </a:spcAft>
              <a:defRPr/>
            </a:pPr>
            <a:r>
              <a:rPr sz="550" b="1" spc="75" dirty="0">
                <a:solidFill>
                  <a:srgbClr val="FFEC99"/>
                </a:solidFill>
                <a:latin typeface="Georgia"/>
                <a:cs typeface="Georgia"/>
              </a:rPr>
              <a:t>P</a:t>
            </a:r>
            <a:endParaRPr sz="550">
              <a:latin typeface="Georgia"/>
              <a:cs typeface="Georgia"/>
            </a:endParaRPr>
          </a:p>
        </p:txBody>
      </p:sp>
      <p:sp>
        <p:nvSpPr>
          <p:cNvPr id="8201" name="object 9">
            <a:extLst>
              <a:ext uri="{FF2B5EF4-FFF2-40B4-BE49-F238E27FC236}">
                <a16:creationId xmlns:a16="http://schemas.microsoft.com/office/drawing/2014/main" id="{70D7BCAC-A470-2D85-FDF7-CC6857D93F20}"/>
              </a:ext>
            </a:extLst>
          </p:cNvPr>
          <p:cNvSpPr txBox="1">
            <a:spLocks noChangeArrowheads="1"/>
          </p:cNvSpPr>
          <p:nvPr/>
        </p:nvSpPr>
        <p:spPr bwMode="auto">
          <a:xfrm>
            <a:off x="225425" y="182563"/>
            <a:ext cx="1381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8735" rIns="0" bIns="0">
            <a:spAutoFit/>
          </a:bodyPr>
          <a:lstStyle>
            <a:lvl1pPr marL="47625" indent="-49213">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71000"/>
              </a:lnSpc>
              <a:spcBef>
                <a:spcPts val="300"/>
              </a:spcBef>
            </a:pPr>
            <a:r>
              <a:rPr lang="en-IL" altLang="en-IL" sz="500" b="1">
                <a:solidFill>
                  <a:srgbClr val="FFEC99"/>
                </a:solidFill>
                <a:latin typeface="Georgia" panose="02040502050405020303" pitchFamily="18" charset="0"/>
                <a:ea typeface="Georgia" panose="02040502050405020303" pitchFamily="18" charset="0"/>
                <a:cs typeface="Georgia" panose="02040502050405020303" pitchFamily="18" charset="0"/>
              </a:rPr>
              <a:t>E  M</a:t>
            </a:r>
            <a:endParaRPr lang="en-IL" altLang="en-IL" sz="500">
              <a:latin typeface="Georgia" panose="02040502050405020303" pitchFamily="18" charset="0"/>
              <a:ea typeface="Georgia" panose="02040502050405020303" pitchFamily="18" charset="0"/>
              <a:cs typeface="Georgia" panose="02040502050405020303" pitchFamily="18" charset="0"/>
            </a:endParaRPr>
          </a:p>
        </p:txBody>
      </p:sp>
      <p:pic>
        <p:nvPicPr>
          <p:cNvPr id="8202" name="object 10">
            <a:extLst>
              <a:ext uri="{FF2B5EF4-FFF2-40B4-BE49-F238E27FC236}">
                <a16:creationId xmlns:a16="http://schemas.microsoft.com/office/drawing/2014/main" id="{2A2EE6DC-C9A9-ED87-7CC8-E71F547BA3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350" y="171450"/>
            <a:ext cx="66675" cy="11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object 11">
            <a:extLst>
              <a:ext uri="{FF2B5EF4-FFF2-40B4-BE49-F238E27FC236}">
                <a16:creationId xmlns:a16="http://schemas.microsoft.com/office/drawing/2014/main" id="{ABD9ADD8-F93E-DDEA-0A44-A79B8620DA64}"/>
              </a:ext>
            </a:extLst>
          </p:cNvPr>
          <p:cNvSpPr txBox="1"/>
          <p:nvPr/>
        </p:nvSpPr>
        <p:spPr>
          <a:xfrm>
            <a:off x="176213" y="301625"/>
            <a:ext cx="285750" cy="180975"/>
          </a:xfrm>
          <a:prstGeom prst="rect">
            <a:avLst/>
          </a:prstGeom>
        </p:spPr>
        <p:txBody>
          <a:bodyPr lIns="0" tIns="14604" rIns="0" bIns="0">
            <a:spAutoFit/>
          </a:bodyPr>
          <a:lstStyle/>
          <a:p>
            <a:pPr marL="181610" eaLnBrk="1" fontAlgn="auto" hangingPunct="1">
              <a:lnSpc>
                <a:spcPts val="600"/>
              </a:lnSpc>
              <a:spcBef>
                <a:spcPts val="114"/>
              </a:spcBef>
              <a:spcAft>
                <a:spcPts val="0"/>
              </a:spcAft>
              <a:defRPr/>
            </a:pPr>
            <a:r>
              <a:rPr sz="550" b="1" spc="40" dirty="0">
                <a:solidFill>
                  <a:srgbClr val="FFEC99"/>
                </a:solidFill>
                <a:latin typeface="Georgia"/>
                <a:cs typeface="Georgia"/>
              </a:rPr>
              <a:t>I</a:t>
            </a:r>
            <a:endParaRPr sz="550">
              <a:latin typeface="Georgia"/>
              <a:cs typeface="Georgia"/>
            </a:endParaRPr>
          </a:p>
          <a:p>
            <a:pPr eaLnBrk="1" fontAlgn="auto" hangingPunct="1">
              <a:lnSpc>
                <a:spcPts val="600"/>
              </a:lnSpc>
              <a:spcBef>
                <a:spcPts val="0"/>
              </a:spcBef>
              <a:spcAft>
                <a:spcPts val="0"/>
              </a:spcAft>
              <a:defRPr/>
            </a:pPr>
            <a:r>
              <a:rPr sz="600" b="1" spc="30" baseline="6944" dirty="0">
                <a:solidFill>
                  <a:srgbClr val="FF9900"/>
                </a:solidFill>
                <a:latin typeface="Tahoma"/>
                <a:cs typeface="Tahoma"/>
              </a:rPr>
              <a:t>BGU       </a:t>
            </a:r>
            <a:r>
              <a:rPr sz="550" b="1" spc="-5" dirty="0">
                <a:solidFill>
                  <a:srgbClr val="FFEC99"/>
                </a:solidFill>
                <a:latin typeface="Georgia"/>
                <a:cs typeface="Georgia"/>
              </a:rPr>
              <a:t>C</a:t>
            </a:r>
            <a:endParaRPr sz="550">
              <a:latin typeface="Georgia"/>
              <a:cs typeface="Georgia"/>
            </a:endParaRPr>
          </a:p>
        </p:txBody>
      </p:sp>
      <p:pic>
        <p:nvPicPr>
          <p:cNvPr id="6" name="Picture 5">
            <a:extLst>
              <a:ext uri="{FF2B5EF4-FFF2-40B4-BE49-F238E27FC236}">
                <a16:creationId xmlns:a16="http://schemas.microsoft.com/office/drawing/2014/main" id="{8AD7E4FA-121F-64C0-72CB-E82A7A7EFC4D}"/>
              </a:ext>
            </a:extLst>
          </p:cNvPr>
          <p:cNvPicPr>
            <a:picLocks noChangeAspect="1"/>
          </p:cNvPicPr>
          <p:nvPr/>
        </p:nvPicPr>
        <p:blipFill>
          <a:blip r:embed="rId6"/>
          <a:stretch>
            <a:fillRect/>
          </a:stretch>
        </p:blipFill>
        <p:spPr>
          <a:xfrm>
            <a:off x="5257800" y="4079875"/>
            <a:ext cx="3352800" cy="2635250"/>
          </a:xfrm>
          <a:prstGeom prst="rect">
            <a:avLst/>
          </a:prstGeom>
        </p:spPr>
      </p:pic>
      <p:sp>
        <p:nvSpPr>
          <p:cNvPr id="17" name="מציין מיקום טקסט 2">
            <a:extLst>
              <a:ext uri="{FF2B5EF4-FFF2-40B4-BE49-F238E27FC236}">
                <a16:creationId xmlns:a16="http://schemas.microsoft.com/office/drawing/2014/main" id="{D94260E3-5E9C-4FB5-8643-3C2FB9B85224}"/>
              </a:ext>
            </a:extLst>
          </p:cNvPr>
          <p:cNvSpPr txBox="1">
            <a:spLocks noChangeArrowheads="1"/>
          </p:cNvSpPr>
          <p:nvPr/>
        </p:nvSpPr>
        <p:spPr bwMode="auto">
          <a:xfrm>
            <a:off x="0" y="1732884"/>
            <a:ext cx="9144000" cy="2534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lvl="1" eaLnBrk="1" hangingPunct="1">
              <a:lnSpc>
                <a:spcPct val="150000"/>
              </a:lnSpc>
              <a:spcBef>
                <a:spcPct val="0"/>
              </a:spcBef>
              <a:buFont typeface="Arial" panose="020B0604020202020204" pitchFamily="34" charset="0"/>
              <a:buChar char="•"/>
            </a:pPr>
            <a:r>
              <a:rPr lang="en-US" altLang="en-IL" dirty="0">
                <a:solidFill>
                  <a:srgbClr val="7030A0"/>
                </a:solidFill>
                <a:latin typeface="Arial" panose="020B0604020202020204" pitchFamily="34" charset="0"/>
                <a:cs typeface="Arial" panose="020B0604020202020204" pitchFamily="34" charset="0"/>
              </a:rPr>
              <a:t>Translate the 8-bits result from the ADC to 13-bits switching-frequency and duty-cycle commands</a:t>
            </a:r>
          </a:p>
          <a:p>
            <a:pPr lvl="1" eaLnBrk="1" hangingPunct="1">
              <a:lnSpc>
                <a:spcPct val="150000"/>
              </a:lnSpc>
              <a:spcBef>
                <a:spcPct val="0"/>
              </a:spcBef>
              <a:buFont typeface="Arial" panose="020B0604020202020204" pitchFamily="34" charset="0"/>
              <a:buChar char="•"/>
            </a:pPr>
            <a:r>
              <a:rPr lang="en-US" altLang="en-IL" dirty="0">
                <a:solidFill>
                  <a:srgbClr val="7030A0"/>
                </a:solidFill>
                <a:latin typeface="Arial" panose="020B0604020202020204" pitchFamily="34" charset="0"/>
                <a:cs typeface="Arial" panose="020B0604020202020204" pitchFamily="34" charset="0"/>
              </a:rPr>
              <a:t>Failure mechanism </a:t>
            </a:r>
          </a:p>
          <a:p>
            <a:pPr lvl="1" eaLnBrk="1" hangingPunct="1">
              <a:lnSpc>
                <a:spcPct val="150000"/>
              </a:lnSpc>
              <a:spcBef>
                <a:spcPct val="0"/>
              </a:spcBef>
              <a:buFont typeface="Arial" panose="020B0604020202020204" pitchFamily="34" charset="0"/>
              <a:buChar char="•"/>
            </a:pPr>
            <a:r>
              <a:rPr lang="en-US" altLang="en-IL" dirty="0">
                <a:solidFill>
                  <a:srgbClr val="7030A0"/>
                </a:solidFill>
                <a:latin typeface="Arial" panose="020B0604020202020204" pitchFamily="34" charset="0"/>
                <a:cs typeface="Arial" panose="020B0604020202020204" pitchFamily="34" charset="0"/>
              </a:rPr>
              <a:t>Low-power clock circuitry (10MHz)</a:t>
            </a:r>
          </a:p>
          <a:p>
            <a:pPr lvl="2" eaLnBrk="1" hangingPunct="1">
              <a:lnSpc>
                <a:spcPct val="150000"/>
              </a:lnSpc>
              <a:spcBef>
                <a:spcPct val="0"/>
              </a:spcBef>
              <a:buFont typeface="Arial" panose="020B0604020202020204" pitchFamily="34" charset="0"/>
              <a:buChar char="•"/>
            </a:pPr>
            <a:r>
              <a:rPr lang="en-US" altLang="en-IL" dirty="0">
                <a:solidFill>
                  <a:srgbClr val="7030A0"/>
                </a:solidFill>
                <a:latin typeface="Arial" panose="020B0604020202020204" pitchFamily="34" charset="0"/>
                <a:cs typeface="Arial" panose="020B0604020202020204" pitchFamily="34" charset="0"/>
              </a:rPr>
              <a:t>Ring-oscillator and frequency divider based</a:t>
            </a:r>
          </a:p>
          <a:p>
            <a:pPr marL="457200" lvl="1" indent="0" algn="l" eaLnBrk="1" hangingPunct="1">
              <a:lnSpc>
                <a:spcPct val="150000"/>
              </a:lnSpc>
              <a:spcBef>
                <a:spcPct val="0"/>
              </a:spcBef>
            </a:pPr>
            <a:endParaRPr lang="en-US" altLang="en-IL" dirty="0">
              <a:solidFill>
                <a:srgbClr val="7030A0"/>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856CBCBB-A22B-8B92-1533-E1E8EEC6C04B}"/>
              </a:ext>
            </a:extLst>
          </p:cNvPr>
          <p:cNvPicPr>
            <a:picLocks noChangeAspect="1"/>
          </p:cNvPicPr>
          <p:nvPr/>
        </p:nvPicPr>
        <p:blipFill>
          <a:blip r:embed="rId7"/>
          <a:stretch>
            <a:fillRect/>
          </a:stretch>
        </p:blipFill>
        <p:spPr>
          <a:xfrm>
            <a:off x="387350" y="3962400"/>
            <a:ext cx="4648618" cy="2724150"/>
          </a:xfrm>
          <a:prstGeom prst="rect">
            <a:avLst/>
          </a:prstGeom>
        </p:spPr>
      </p:pic>
    </p:spTree>
    <p:extLst>
      <p:ext uri="{BB962C8B-B14F-4D97-AF65-F5344CB8AC3E}">
        <p14:creationId xmlns:p14="http://schemas.microsoft.com/office/powerpoint/2010/main" val="265918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a:extLst>
              <a:ext uri="{FF2B5EF4-FFF2-40B4-BE49-F238E27FC236}">
                <a16:creationId xmlns:a16="http://schemas.microsoft.com/office/drawing/2014/main" id="{916FC046-857F-95FC-747E-4EB4CD7EB164}"/>
              </a:ext>
            </a:extLst>
          </p:cNvPr>
          <p:cNvSpPr txBox="1"/>
          <p:nvPr/>
        </p:nvSpPr>
        <p:spPr>
          <a:xfrm>
            <a:off x="356008" y="819527"/>
            <a:ext cx="8216492" cy="552073"/>
          </a:xfrm>
          <a:prstGeom prst="rect">
            <a:avLst/>
          </a:prstGeom>
        </p:spPr>
        <p:txBody>
          <a:bodyPr wrap="square" lIns="0" tIns="120014" rIns="0" bIns="0">
            <a:spAutoFit/>
          </a:bodyPr>
          <a:lstStyle/>
          <a:p>
            <a:pPr algn="ctr" eaLnBrk="1" fontAlgn="auto" hangingPunct="1">
              <a:spcBef>
                <a:spcPts val="944"/>
              </a:spcBef>
              <a:spcAft>
                <a:spcPts val="0"/>
              </a:spcAft>
              <a:defRPr/>
            </a:pPr>
            <a:r>
              <a:rPr lang="en-US" sz="2800" b="1" spc="-5" dirty="0">
                <a:solidFill>
                  <a:srgbClr val="7030A0"/>
                </a:solidFill>
                <a:latin typeface="Arial"/>
                <a:cs typeface="Arial"/>
              </a:rPr>
              <a:t>IC Diagram</a:t>
            </a:r>
            <a:endParaRPr lang="en-US" sz="2400" dirty="0">
              <a:solidFill>
                <a:srgbClr val="7030A0"/>
              </a:solidFill>
              <a:latin typeface="Arial"/>
              <a:cs typeface="Arial"/>
            </a:endParaRPr>
          </a:p>
        </p:txBody>
      </p:sp>
      <p:sp>
        <p:nvSpPr>
          <p:cNvPr id="6147" name="מציין מיקום טקסט 2">
            <a:extLst>
              <a:ext uri="{FF2B5EF4-FFF2-40B4-BE49-F238E27FC236}">
                <a16:creationId xmlns:a16="http://schemas.microsoft.com/office/drawing/2014/main" id="{A739A56A-FFE0-C9B0-4F65-3874847F55D5}"/>
              </a:ext>
            </a:extLst>
          </p:cNvPr>
          <p:cNvSpPr txBox="1">
            <a:spLocks noChangeArrowheads="1"/>
          </p:cNvSpPr>
          <p:nvPr/>
        </p:nvSpPr>
        <p:spPr bwMode="auto">
          <a:xfrm>
            <a:off x="0" y="1295400"/>
            <a:ext cx="9144000" cy="123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lvl="1" algn="l" eaLnBrk="1" hangingPunct="1">
              <a:lnSpc>
                <a:spcPct val="150000"/>
              </a:lnSpc>
              <a:spcBef>
                <a:spcPct val="0"/>
              </a:spcBef>
              <a:buFont typeface="Arial" panose="020B0604020202020204" pitchFamily="34" charset="0"/>
              <a:buChar char="•"/>
            </a:pPr>
            <a:r>
              <a:rPr lang="en-US" altLang="en-IL" dirty="0">
                <a:solidFill>
                  <a:srgbClr val="7030A0"/>
                </a:solidFill>
                <a:latin typeface="Arial" panose="020B0604020202020204" pitchFamily="34" charset="0"/>
                <a:cs typeface="Arial" panose="020B0604020202020204" pitchFamily="34" charset="0"/>
              </a:rPr>
              <a:t>Mixed-signal IC</a:t>
            </a:r>
          </a:p>
          <a:p>
            <a:pPr lvl="2" eaLnBrk="1" hangingPunct="1">
              <a:lnSpc>
                <a:spcPct val="150000"/>
              </a:lnSpc>
              <a:spcBef>
                <a:spcPct val="0"/>
              </a:spcBef>
              <a:buFont typeface="Arial" panose="020B0604020202020204" pitchFamily="34" charset="0"/>
              <a:buChar char="•"/>
            </a:pPr>
            <a:r>
              <a:rPr lang="en-US" altLang="en-IL" dirty="0">
                <a:solidFill>
                  <a:srgbClr val="7030A0"/>
                </a:solidFill>
                <a:latin typeface="Arial" panose="020B0604020202020204" pitchFamily="34" charset="0"/>
                <a:cs typeface="Arial" panose="020B0604020202020204" pitchFamily="34" charset="0"/>
              </a:rPr>
              <a:t>Separation of Analog domain and Digital domain. </a:t>
            </a:r>
          </a:p>
          <a:p>
            <a:pPr marL="457200" lvl="1" indent="0" algn="l" eaLnBrk="1" hangingPunct="1">
              <a:lnSpc>
                <a:spcPct val="150000"/>
              </a:lnSpc>
              <a:spcBef>
                <a:spcPct val="0"/>
              </a:spcBef>
            </a:pPr>
            <a:endParaRPr lang="en-US" altLang="en-IL" dirty="0">
              <a:solidFill>
                <a:srgbClr val="7030A0"/>
              </a:solidFill>
              <a:latin typeface="Arial" panose="020B0604020202020204" pitchFamily="34" charset="0"/>
              <a:cs typeface="Arial" panose="020B0604020202020204" pitchFamily="34" charset="0"/>
            </a:endParaRPr>
          </a:p>
        </p:txBody>
      </p:sp>
      <p:sp>
        <p:nvSpPr>
          <p:cNvPr id="15" name="object 2">
            <a:extLst>
              <a:ext uri="{FF2B5EF4-FFF2-40B4-BE49-F238E27FC236}">
                <a16:creationId xmlns:a16="http://schemas.microsoft.com/office/drawing/2014/main" id="{E9C09745-663A-18FC-3090-42426218A31A}"/>
              </a:ext>
            </a:extLst>
          </p:cNvPr>
          <p:cNvSpPr txBox="1"/>
          <p:nvPr/>
        </p:nvSpPr>
        <p:spPr>
          <a:xfrm>
            <a:off x="646113" y="161925"/>
            <a:ext cx="5297487" cy="504825"/>
          </a:xfrm>
          <a:prstGeom prst="rect">
            <a:avLst/>
          </a:prstGeom>
        </p:spPr>
        <p:txBody>
          <a:bodyPr lIns="0" tIns="12065" rIns="0" bIns="0">
            <a:spAutoFit/>
          </a:bodyPr>
          <a:lstStyle/>
          <a:p>
            <a:pPr marL="12700" eaLnBrk="1" fontAlgn="auto" hangingPunct="1">
              <a:spcBef>
                <a:spcPts val="95"/>
              </a:spcBef>
              <a:spcAft>
                <a:spcPts val="0"/>
              </a:spcAft>
              <a:defRPr/>
            </a:pPr>
            <a:r>
              <a:rPr lang="sv-SE" sz="1600" b="1" spc="-5" dirty="0">
                <a:latin typeface="Arial"/>
                <a:cs typeface="Arial"/>
              </a:rPr>
              <a:t>The Center for Power Electronics and Mixed Signal IC, Ben-Gurion University</a:t>
            </a:r>
            <a:endParaRPr lang="sv-SE" sz="1600" dirty="0">
              <a:latin typeface="Arial"/>
              <a:cs typeface="Arial"/>
            </a:endParaRPr>
          </a:p>
        </p:txBody>
      </p:sp>
      <p:sp>
        <p:nvSpPr>
          <p:cNvPr id="16" name="object 3">
            <a:extLst>
              <a:ext uri="{FF2B5EF4-FFF2-40B4-BE49-F238E27FC236}">
                <a16:creationId xmlns:a16="http://schemas.microsoft.com/office/drawing/2014/main" id="{8C822BE7-524C-9A05-E4EA-C23350FD6C2F}"/>
              </a:ext>
            </a:extLst>
          </p:cNvPr>
          <p:cNvSpPr txBox="1"/>
          <p:nvPr/>
        </p:nvSpPr>
        <p:spPr>
          <a:xfrm>
            <a:off x="6807200" y="142875"/>
            <a:ext cx="1966913" cy="300038"/>
          </a:xfrm>
          <a:prstGeom prst="rect">
            <a:avLst/>
          </a:prstGeom>
        </p:spPr>
        <p:txBody>
          <a:bodyPr lIns="0" tIns="12700" rIns="0" bIns="0">
            <a:spAutoFit/>
          </a:bodyPr>
          <a:lstStyle/>
          <a:p>
            <a:pPr marL="12700" eaLnBrk="1" fontAlgn="auto" hangingPunct="1">
              <a:spcBef>
                <a:spcPts val="100"/>
              </a:spcBef>
              <a:spcAft>
                <a:spcPts val="0"/>
              </a:spcAft>
              <a:defRPr/>
            </a:pPr>
            <a:r>
              <a:rPr lang="en-US" sz="2400" b="1" spc="-7" baseline="1736" dirty="0">
                <a:latin typeface="Arial"/>
                <a:cs typeface="Arial"/>
              </a:rPr>
              <a:t>Final Project</a:t>
            </a:r>
            <a:r>
              <a:rPr sz="2400" b="1" spc="509" baseline="1736" dirty="0">
                <a:latin typeface="Arial"/>
                <a:cs typeface="Arial"/>
              </a:rPr>
              <a:t> </a:t>
            </a:r>
            <a:r>
              <a:rPr b="1" spc="-5" dirty="0">
                <a:latin typeface="Arial"/>
                <a:cs typeface="Arial"/>
              </a:rPr>
              <a:t>[</a:t>
            </a:r>
            <a:r>
              <a:rPr lang="en-US" b="1" spc="-5" dirty="0">
                <a:latin typeface="Arial"/>
                <a:cs typeface="Arial"/>
              </a:rPr>
              <a:t>1</a:t>
            </a:r>
            <a:r>
              <a:rPr lang="he-IL" b="1" spc="-5" dirty="0">
                <a:latin typeface="Arial"/>
                <a:cs typeface="Arial"/>
              </a:rPr>
              <a:t>2</a:t>
            </a:r>
            <a:r>
              <a:rPr b="1" spc="-5" dirty="0">
                <a:latin typeface="Arial"/>
                <a:cs typeface="Arial"/>
              </a:rPr>
              <a:t>]</a:t>
            </a:r>
            <a:endParaRPr dirty="0">
              <a:latin typeface="Arial"/>
              <a:cs typeface="Arial"/>
            </a:endParaRPr>
          </a:p>
        </p:txBody>
      </p:sp>
      <p:grpSp>
        <p:nvGrpSpPr>
          <p:cNvPr id="6150" name="object 4">
            <a:extLst>
              <a:ext uri="{FF2B5EF4-FFF2-40B4-BE49-F238E27FC236}">
                <a16:creationId xmlns:a16="http://schemas.microsoft.com/office/drawing/2014/main" id="{E9713072-B7FD-5D81-79F8-B97CA825C24F}"/>
              </a:ext>
            </a:extLst>
          </p:cNvPr>
          <p:cNvGrpSpPr>
            <a:grpSpLocks/>
          </p:cNvGrpSpPr>
          <p:nvPr/>
        </p:nvGrpSpPr>
        <p:grpSpPr bwMode="auto">
          <a:xfrm>
            <a:off x="22225" y="22225"/>
            <a:ext cx="8550275" cy="774700"/>
            <a:chOff x="21686" y="21655"/>
            <a:chExt cx="8551359" cy="775132"/>
          </a:xfrm>
        </p:grpSpPr>
        <p:sp>
          <p:nvSpPr>
            <p:cNvPr id="6157" name="object 5">
              <a:extLst>
                <a:ext uri="{FF2B5EF4-FFF2-40B4-BE49-F238E27FC236}">
                  <a16:creationId xmlns:a16="http://schemas.microsoft.com/office/drawing/2014/main" id="{ABEB4F32-4778-9FC5-9B77-F56D921EE56C}"/>
                </a:ext>
              </a:extLst>
            </p:cNvPr>
            <p:cNvSpPr>
              <a:spLocks/>
            </p:cNvSpPr>
            <p:nvPr/>
          </p:nvSpPr>
          <p:spPr bwMode="auto">
            <a:xfrm>
              <a:off x="355511" y="740272"/>
              <a:ext cx="8217534" cy="56515"/>
            </a:xfrm>
            <a:custGeom>
              <a:avLst/>
              <a:gdLst>
                <a:gd name="T0" fmla="*/ 0 w 8217534"/>
                <a:gd name="T1" fmla="*/ 0 h 56515"/>
                <a:gd name="T2" fmla="*/ 8217408 w 8217534"/>
                <a:gd name="T3" fmla="*/ 0 h 56515"/>
                <a:gd name="T4" fmla="*/ 0 w 8217534"/>
                <a:gd name="T5" fmla="*/ 56387 h 56515"/>
                <a:gd name="T6" fmla="*/ 8217408 w 8217534"/>
                <a:gd name="T7" fmla="*/ 56387 h 565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217534" h="56515">
                  <a:moveTo>
                    <a:pt x="0" y="0"/>
                  </a:moveTo>
                  <a:lnTo>
                    <a:pt x="8217408" y="0"/>
                  </a:lnTo>
                </a:path>
                <a:path w="8217534" h="56515">
                  <a:moveTo>
                    <a:pt x="0" y="56387"/>
                  </a:moveTo>
                  <a:lnTo>
                    <a:pt x="8217408" y="56387"/>
                  </a:lnTo>
                </a:path>
              </a:pathLst>
            </a:custGeom>
            <a:noFill/>
            <a:ln w="32004">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L"/>
            </a:p>
          </p:txBody>
        </p:sp>
        <p:pic>
          <p:nvPicPr>
            <p:cNvPr id="6158" name="object 6">
              <a:extLst>
                <a:ext uri="{FF2B5EF4-FFF2-40B4-BE49-F238E27FC236}">
                  <a16:creationId xmlns:a16="http://schemas.microsoft.com/office/drawing/2014/main" id="{8814B782-0BF8-738B-F1AD-BD7FA21BC1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86" y="21655"/>
              <a:ext cx="582257" cy="58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9" name="object 7">
              <a:extLst>
                <a:ext uri="{FF2B5EF4-FFF2-40B4-BE49-F238E27FC236}">
                  <a16:creationId xmlns:a16="http://schemas.microsoft.com/office/drawing/2014/main" id="{EDD5CFE2-A014-6579-82D8-B1839E0BB5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684" y="157979"/>
              <a:ext cx="308255" cy="306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 name="object 8">
            <a:extLst>
              <a:ext uri="{FF2B5EF4-FFF2-40B4-BE49-F238E27FC236}">
                <a16:creationId xmlns:a16="http://schemas.microsoft.com/office/drawing/2014/main" id="{C2EC9C9D-E41B-6E86-AB5A-1CE939C19258}"/>
              </a:ext>
            </a:extLst>
          </p:cNvPr>
          <p:cNvSpPr txBox="1"/>
          <p:nvPr/>
        </p:nvSpPr>
        <p:spPr>
          <a:xfrm>
            <a:off x="171450" y="130175"/>
            <a:ext cx="73025" cy="111125"/>
          </a:xfrm>
          <a:prstGeom prst="rect">
            <a:avLst/>
          </a:prstGeom>
        </p:spPr>
        <p:txBody>
          <a:bodyPr lIns="0" tIns="14604" rIns="0" bIns="0">
            <a:spAutoFit/>
          </a:bodyPr>
          <a:lstStyle/>
          <a:p>
            <a:pPr eaLnBrk="1" fontAlgn="auto" hangingPunct="1">
              <a:spcBef>
                <a:spcPts val="114"/>
              </a:spcBef>
              <a:spcAft>
                <a:spcPts val="0"/>
              </a:spcAft>
              <a:defRPr/>
            </a:pPr>
            <a:r>
              <a:rPr sz="550" b="1" spc="75" dirty="0">
                <a:solidFill>
                  <a:srgbClr val="FFEC99"/>
                </a:solidFill>
                <a:latin typeface="Georgia"/>
                <a:cs typeface="Georgia"/>
              </a:rPr>
              <a:t>P</a:t>
            </a:r>
            <a:endParaRPr sz="550">
              <a:latin typeface="Georgia"/>
              <a:cs typeface="Georgia"/>
            </a:endParaRPr>
          </a:p>
        </p:txBody>
      </p:sp>
      <p:sp>
        <p:nvSpPr>
          <p:cNvPr id="6152" name="object 9">
            <a:extLst>
              <a:ext uri="{FF2B5EF4-FFF2-40B4-BE49-F238E27FC236}">
                <a16:creationId xmlns:a16="http://schemas.microsoft.com/office/drawing/2014/main" id="{1E3C10AA-9883-45EA-4E5A-FCD9A6ACB8B3}"/>
              </a:ext>
            </a:extLst>
          </p:cNvPr>
          <p:cNvSpPr txBox="1">
            <a:spLocks noChangeArrowheads="1"/>
          </p:cNvSpPr>
          <p:nvPr/>
        </p:nvSpPr>
        <p:spPr bwMode="auto">
          <a:xfrm>
            <a:off x="225425" y="182563"/>
            <a:ext cx="1381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8735" rIns="0" bIns="0">
            <a:spAutoFit/>
          </a:bodyPr>
          <a:lstStyle>
            <a:lvl1pPr marL="47625" indent="-49213">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71000"/>
              </a:lnSpc>
              <a:spcBef>
                <a:spcPts val="300"/>
              </a:spcBef>
            </a:pPr>
            <a:r>
              <a:rPr lang="en-IL" altLang="en-IL" sz="500" b="1">
                <a:solidFill>
                  <a:srgbClr val="FFEC99"/>
                </a:solidFill>
                <a:latin typeface="Georgia" panose="02040502050405020303" pitchFamily="18" charset="0"/>
                <a:ea typeface="Georgia" panose="02040502050405020303" pitchFamily="18" charset="0"/>
                <a:cs typeface="Georgia" panose="02040502050405020303" pitchFamily="18" charset="0"/>
              </a:rPr>
              <a:t>E  M</a:t>
            </a:r>
            <a:endParaRPr lang="en-IL" altLang="en-IL" sz="500">
              <a:latin typeface="Georgia" panose="02040502050405020303" pitchFamily="18" charset="0"/>
              <a:ea typeface="Georgia" panose="02040502050405020303" pitchFamily="18" charset="0"/>
              <a:cs typeface="Georgia" panose="02040502050405020303" pitchFamily="18" charset="0"/>
            </a:endParaRPr>
          </a:p>
        </p:txBody>
      </p:sp>
      <p:pic>
        <p:nvPicPr>
          <p:cNvPr id="6153" name="object 10">
            <a:extLst>
              <a:ext uri="{FF2B5EF4-FFF2-40B4-BE49-F238E27FC236}">
                <a16:creationId xmlns:a16="http://schemas.microsoft.com/office/drawing/2014/main" id="{4DFEC642-4F34-7A47-E0BC-29F602E855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350" y="171450"/>
            <a:ext cx="66675" cy="11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object 11">
            <a:extLst>
              <a:ext uri="{FF2B5EF4-FFF2-40B4-BE49-F238E27FC236}">
                <a16:creationId xmlns:a16="http://schemas.microsoft.com/office/drawing/2014/main" id="{1B03B968-41FF-0DD0-2E40-E240129AF712}"/>
              </a:ext>
            </a:extLst>
          </p:cNvPr>
          <p:cNvSpPr txBox="1"/>
          <p:nvPr/>
        </p:nvSpPr>
        <p:spPr>
          <a:xfrm>
            <a:off x="176213" y="301625"/>
            <a:ext cx="285750" cy="180975"/>
          </a:xfrm>
          <a:prstGeom prst="rect">
            <a:avLst/>
          </a:prstGeom>
        </p:spPr>
        <p:txBody>
          <a:bodyPr lIns="0" tIns="14604" rIns="0" bIns="0">
            <a:spAutoFit/>
          </a:bodyPr>
          <a:lstStyle/>
          <a:p>
            <a:pPr marL="181610" eaLnBrk="1" fontAlgn="auto" hangingPunct="1">
              <a:lnSpc>
                <a:spcPts val="600"/>
              </a:lnSpc>
              <a:spcBef>
                <a:spcPts val="114"/>
              </a:spcBef>
              <a:spcAft>
                <a:spcPts val="0"/>
              </a:spcAft>
              <a:defRPr/>
            </a:pPr>
            <a:r>
              <a:rPr sz="550" b="1" spc="40" dirty="0">
                <a:solidFill>
                  <a:srgbClr val="FFEC99"/>
                </a:solidFill>
                <a:latin typeface="Georgia"/>
                <a:cs typeface="Georgia"/>
              </a:rPr>
              <a:t>I</a:t>
            </a:r>
            <a:endParaRPr sz="550">
              <a:latin typeface="Georgia"/>
              <a:cs typeface="Georgia"/>
            </a:endParaRPr>
          </a:p>
          <a:p>
            <a:pPr eaLnBrk="1" fontAlgn="auto" hangingPunct="1">
              <a:lnSpc>
                <a:spcPts val="600"/>
              </a:lnSpc>
              <a:spcBef>
                <a:spcPts val="0"/>
              </a:spcBef>
              <a:spcAft>
                <a:spcPts val="0"/>
              </a:spcAft>
              <a:defRPr/>
            </a:pPr>
            <a:r>
              <a:rPr sz="600" b="1" spc="30" baseline="6944" dirty="0">
                <a:solidFill>
                  <a:srgbClr val="FF9900"/>
                </a:solidFill>
                <a:latin typeface="Tahoma"/>
                <a:cs typeface="Tahoma"/>
              </a:rPr>
              <a:t>BGU       </a:t>
            </a:r>
            <a:r>
              <a:rPr sz="550" b="1" spc="-5" dirty="0">
                <a:solidFill>
                  <a:srgbClr val="FFEC99"/>
                </a:solidFill>
                <a:latin typeface="Georgia"/>
                <a:cs typeface="Georgia"/>
              </a:rPr>
              <a:t>C</a:t>
            </a:r>
            <a:endParaRPr sz="550">
              <a:latin typeface="Georgia"/>
              <a:cs typeface="Georgia"/>
            </a:endParaRPr>
          </a:p>
        </p:txBody>
      </p:sp>
      <p:sp>
        <p:nvSpPr>
          <p:cNvPr id="6155" name="Rectangle 2">
            <a:extLst>
              <a:ext uri="{FF2B5EF4-FFF2-40B4-BE49-F238E27FC236}">
                <a16:creationId xmlns:a16="http://schemas.microsoft.com/office/drawing/2014/main" id="{8C08877B-7B4A-DC73-B9BA-FBC28EC347CC}"/>
              </a:ext>
            </a:extLst>
          </p:cNvPr>
          <p:cNvSpPr>
            <a:spLocks noChangeArrowheads="1"/>
          </p:cNvSpPr>
          <p:nvPr/>
        </p:nvSpPr>
        <p:spPr bwMode="auto">
          <a:xfrm>
            <a:off x="1682750" y="3019425"/>
            <a:ext cx="11137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IL"/>
          </a:p>
        </p:txBody>
      </p:sp>
      <p:pic>
        <p:nvPicPr>
          <p:cNvPr id="4" name="Picture 3">
            <a:extLst>
              <a:ext uri="{FF2B5EF4-FFF2-40B4-BE49-F238E27FC236}">
                <a16:creationId xmlns:a16="http://schemas.microsoft.com/office/drawing/2014/main" id="{C0F88037-D187-7A02-CFC1-9DAD8E82059F}"/>
              </a:ext>
            </a:extLst>
          </p:cNvPr>
          <p:cNvPicPr>
            <a:picLocks noChangeAspect="1"/>
          </p:cNvPicPr>
          <p:nvPr/>
        </p:nvPicPr>
        <p:blipFill>
          <a:blip r:embed="rId6"/>
          <a:stretch>
            <a:fillRect/>
          </a:stretch>
        </p:blipFill>
        <p:spPr>
          <a:xfrm>
            <a:off x="1259681" y="2412704"/>
            <a:ext cx="6624637" cy="4292896"/>
          </a:xfrm>
          <a:prstGeom prst="rect">
            <a:avLst/>
          </a:prstGeom>
        </p:spPr>
      </p:pic>
    </p:spTree>
    <p:extLst>
      <p:ext uri="{BB962C8B-B14F-4D97-AF65-F5344CB8AC3E}">
        <p14:creationId xmlns:p14="http://schemas.microsoft.com/office/powerpoint/2010/main" val="4050595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2">
            <a:extLst>
              <a:ext uri="{FF2B5EF4-FFF2-40B4-BE49-F238E27FC236}">
                <a16:creationId xmlns:a16="http://schemas.microsoft.com/office/drawing/2014/main" id="{972BF8A3-BA69-4749-72F9-F18B98FA6106}"/>
              </a:ext>
            </a:extLst>
          </p:cNvPr>
          <p:cNvSpPr txBox="1"/>
          <p:nvPr/>
        </p:nvSpPr>
        <p:spPr>
          <a:xfrm>
            <a:off x="356009" y="819150"/>
            <a:ext cx="8216491" cy="552450"/>
          </a:xfrm>
          <a:prstGeom prst="rect">
            <a:avLst/>
          </a:prstGeom>
        </p:spPr>
        <p:txBody>
          <a:bodyPr wrap="square" lIns="0" tIns="120014" rIns="0" bIns="0">
            <a:spAutoFit/>
          </a:bodyPr>
          <a:lstStyle/>
          <a:p>
            <a:pPr algn="ctr" eaLnBrk="1" fontAlgn="auto" hangingPunct="1">
              <a:spcBef>
                <a:spcPts val="944"/>
              </a:spcBef>
              <a:spcAft>
                <a:spcPts val="0"/>
              </a:spcAft>
              <a:defRPr/>
            </a:pPr>
            <a:r>
              <a:rPr lang="en-US" sz="2800" b="1" spc="-5" dirty="0">
                <a:solidFill>
                  <a:srgbClr val="7030A0"/>
                </a:solidFill>
                <a:latin typeface="Arial"/>
                <a:cs typeface="Arial"/>
              </a:rPr>
              <a:t>Mixed-signal Simulation</a:t>
            </a:r>
            <a:endParaRPr sz="2400" dirty="0">
              <a:solidFill>
                <a:srgbClr val="7030A0"/>
              </a:solidFill>
              <a:latin typeface="Arial"/>
              <a:cs typeface="Arial"/>
            </a:endParaRPr>
          </a:p>
        </p:txBody>
      </p:sp>
      <p:sp>
        <p:nvSpPr>
          <p:cNvPr id="16" name="object 2">
            <a:extLst>
              <a:ext uri="{FF2B5EF4-FFF2-40B4-BE49-F238E27FC236}">
                <a16:creationId xmlns:a16="http://schemas.microsoft.com/office/drawing/2014/main" id="{B6F9CC07-C769-6319-2536-8435083865E9}"/>
              </a:ext>
            </a:extLst>
          </p:cNvPr>
          <p:cNvSpPr txBox="1"/>
          <p:nvPr/>
        </p:nvSpPr>
        <p:spPr>
          <a:xfrm>
            <a:off x="646113" y="161925"/>
            <a:ext cx="5297487" cy="504825"/>
          </a:xfrm>
          <a:prstGeom prst="rect">
            <a:avLst/>
          </a:prstGeom>
        </p:spPr>
        <p:txBody>
          <a:bodyPr lIns="0" tIns="12065" rIns="0" bIns="0">
            <a:spAutoFit/>
          </a:bodyPr>
          <a:lstStyle/>
          <a:p>
            <a:pPr marL="12700" eaLnBrk="1" fontAlgn="auto" hangingPunct="1">
              <a:spcBef>
                <a:spcPts val="95"/>
              </a:spcBef>
              <a:spcAft>
                <a:spcPts val="0"/>
              </a:spcAft>
              <a:defRPr/>
            </a:pPr>
            <a:r>
              <a:rPr lang="sv-SE" sz="1600" b="1" spc="-5" dirty="0">
                <a:latin typeface="Arial"/>
                <a:cs typeface="Arial"/>
              </a:rPr>
              <a:t>The Center for Power Electronics and Mixed Signal IC, Ben-Gurion University</a:t>
            </a:r>
            <a:endParaRPr lang="sv-SE" sz="1600" dirty="0">
              <a:latin typeface="Arial"/>
              <a:cs typeface="Arial"/>
            </a:endParaRPr>
          </a:p>
        </p:txBody>
      </p:sp>
      <p:sp>
        <p:nvSpPr>
          <p:cNvPr id="17" name="object 3">
            <a:extLst>
              <a:ext uri="{FF2B5EF4-FFF2-40B4-BE49-F238E27FC236}">
                <a16:creationId xmlns:a16="http://schemas.microsoft.com/office/drawing/2014/main" id="{031AC511-E118-ACEB-77D4-AF65A20B1EAB}"/>
              </a:ext>
            </a:extLst>
          </p:cNvPr>
          <p:cNvSpPr txBox="1"/>
          <p:nvPr/>
        </p:nvSpPr>
        <p:spPr>
          <a:xfrm>
            <a:off x="6807200" y="142875"/>
            <a:ext cx="1966913" cy="300038"/>
          </a:xfrm>
          <a:prstGeom prst="rect">
            <a:avLst/>
          </a:prstGeom>
        </p:spPr>
        <p:txBody>
          <a:bodyPr lIns="0" tIns="12700" rIns="0" bIns="0">
            <a:spAutoFit/>
          </a:bodyPr>
          <a:lstStyle/>
          <a:p>
            <a:pPr marL="12700" eaLnBrk="1" fontAlgn="auto" hangingPunct="1">
              <a:spcBef>
                <a:spcPts val="100"/>
              </a:spcBef>
              <a:spcAft>
                <a:spcPts val="0"/>
              </a:spcAft>
              <a:defRPr/>
            </a:pPr>
            <a:r>
              <a:rPr lang="en-US" sz="2400" b="1" spc="-7" baseline="1736" dirty="0">
                <a:latin typeface="Arial"/>
                <a:cs typeface="Arial"/>
              </a:rPr>
              <a:t>Final Project</a:t>
            </a:r>
            <a:r>
              <a:rPr sz="2400" b="1" spc="509" baseline="1736" dirty="0">
                <a:latin typeface="Arial"/>
                <a:cs typeface="Arial"/>
              </a:rPr>
              <a:t> </a:t>
            </a:r>
            <a:r>
              <a:rPr b="1" spc="-5" dirty="0">
                <a:latin typeface="Arial"/>
                <a:cs typeface="Arial"/>
              </a:rPr>
              <a:t>[</a:t>
            </a:r>
            <a:r>
              <a:rPr lang="en-US" b="1" spc="-5" dirty="0">
                <a:latin typeface="Arial"/>
                <a:cs typeface="Arial"/>
              </a:rPr>
              <a:t>1</a:t>
            </a:r>
            <a:r>
              <a:rPr lang="he-IL" b="1" spc="-5" dirty="0">
                <a:latin typeface="Arial"/>
                <a:cs typeface="Arial"/>
              </a:rPr>
              <a:t>3</a:t>
            </a:r>
            <a:r>
              <a:rPr b="1" spc="-5" dirty="0">
                <a:latin typeface="Arial"/>
                <a:cs typeface="Arial"/>
              </a:rPr>
              <a:t>]</a:t>
            </a:r>
            <a:endParaRPr dirty="0">
              <a:latin typeface="Arial"/>
              <a:cs typeface="Arial"/>
            </a:endParaRPr>
          </a:p>
        </p:txBody>
      </p:sp>
      <p:grpSp>
        <p:nvGrpSpPr>
          <p:cNvPr id="11269" name="object 4">
            <a:extLst>
              <a:ext uri="{FF2B5EF4-FFF2-40B4-BE49-F238E27FC236}">
                <a16:creationId xmlns:a16="http://schemas.microsoft.com/office/drawing/2014/main" id="{7DB1AC72-BDF8-5D31-7596-B33FFFE96994}"/>
              </a:ext>
            </a:extLst>
          </p:cNvPr>
          <p:cNvGrpSpPr>
            <a:grpSpLocks/>
          </p:cNvGrpSpPr>
          <p:nvPr/>
        </p:nvGrpSpPr>
        <p:grpSpPr bwMode="auto">
          <a:xfrm>
            <a:off x="22225" y="22225"/>
            <a:ext cx="8550275" cy="774700"/>
            <a:chOff x="21686" y="21655"/>
            <a:chExt cx="8551359" cy="775132"/>
          </a:xfrm>
        </p:grpSpPr>
        <p:sp>
          <p:nvSpPr>
            <p:cNvPr id="11278" name="object 5">
              <a:extLst>
                <a:ext uri="{FF2B5EF4-FFF2-40B4-BE49-F238E27FC236}">
                  <a16:creationId xmlns:a16="http://schemas.microsoft.com/office/drawing/2014/main" id="{54B0F32F-08EF-73FE-102A-A4ABA01285B2}"/>
                </a:ext>
              </a:extLst>
            </p:cNvPr>
            <p:cNvSpPr>
              <a:spLocks/>
            </p:cNvSpPr>
            <p:nvPr/>
          </p:nvSpPr>
          <p:spPr bwMode="auto">
            <a:xfrm>
              <a:off x="355511" y="740272"/>
              <a:ext cx="8217534" cy="56515"/>
            </a:xfrm>
            <a:custGeom>
              <a:avLst/>
              <a:gdLst>
                <a:gd name="T0" fmla="*/ 0 w 8217534"/>
                <a:gd name="T1" fmla="*/ 0 h 56515"/>
                <a:gd name="T2" fmla="*/ 8217408 w 8217534"/>
                <a:gd name="T3" fmla="*/ 0 h 56515"/>
                <a:gd name="T4" fmla="*/ 0 w 8217534"/>
                <a:gd name="T5" fmla="*/ 56387 h 56515"/>
                <a:gd name="T6" fmla="*/ 8217408 w 8217534"/>
                <a:gd name="T7" fmla="*/ 56387 h 565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217534" h="56515">
                  <a:moveTo>
                    <a:pt x="0" y="0"/>
                  </a:moveTo>
                  <a:lnTo>
                    <a:pt x="8217408" y="0"/>
                  </a:lnTo>
                </a:path>
                <a:path w="8217534" h="56515">
                  <a:moveTo>
                    <a:pt x="0" y="56387"/>
                  </a:moveTo>
                  <a:lnTo>
                    <a:pt x="8217408" y="56387"/>
                  </a:lnTo>
                </a:path>
              </a:pathLst>
            </a:custGeom>
            <a:noFill/>
            <a:ln w="32004">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L"/>
            </a:p>
          </p:txBody>
        </p:sp>
        <p:pic>
          <p:nvPicPr>
            <p:cNvPr id="11279" name="object 6">
              <a:extLst>
                <a:ext uri="{FF2B5EF4-FFF2-40B4-BE49-F238E27FC236}">
                  <a16:creationId xmlns:a16="http://schemas.microsoft.com/office/drawing/2014/main" id="{6EC1BDDA-221F-6099-3EC0-C95F742785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86" y="21655"/>
              <a:ext cx="582257" cy="58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0" name="object 7">
              <a:extLst>
                <a:ext uri="{FF2B5EF4-FFF2-40B4-BE49-F238E27FC236}">
                  <a16:creationId xmlns:a16="http://schemas.microsoft.com/office/drawing/2014/main" id="{76C3A91E-D8DA-7F81-C2BF-7EFF9C21FD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684" y="157979"/>
              <a:ext cx="308255" cy="306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 name="object 8">
            <a:extLst>
              <a:ext uri="{FF2B5EF4-FFF2-40B4-BE49-F238E27FC236}">
                <a16:creationId xmlns:a16="http://schemas.microsoft.com/office/drawing/2014/main" id="{5B2EAC59-DF26-0C06-10A2-EC584CAA9AF6}"/>
              </a:ext>
            </a:extLst>
          </p:cNvPr>
          <p:cNvSpPr txBox="1"/>
          <p:nvPr/>
        </p:nvSpPr>
        <p:spPr>
          <a:xfrm>
            <a:off x="171450" y="130175"/>
            <a:ext cx="73025" cy="111125"/>
          </a:xfrm>
          <a:prstGeom prst="rect">
            <a:avLst/>
          </a:prstGeom>
        </p:spPr>
        <p:txBody>
          <a:bodyPr lIns="0" tIns="14604" rIns="0" bIns="0">
            <a:spAutoFit/>
          </a:bodyPr>
          <a:lstStyle/>
          <a:p>
            <a:pPr eaLnBrk="1" fontAlgn="auto" hangingPunct="1">
              <a:spcBef>
                <a:spcPts val="114"/>
              </a:spcBef>
              <a:spcAft>
                <a:spcPts val="0"/>
              </a:spcAft>
              <a:defRPr/>
            </a:pPr>
            <a:r>
              <a:rPr sz="550" b="1" spc="75" dirty="0">
                <a:solidFill>
                  <a:srgbClr val="FFEC99"/>
                </a:solidFill>
                <a:latin typeface="Georgia"/>
                <a:cs typeface="Georgia"/>
              </a:rPr>
              <a:t>P</a:t>
            </a:r>
            <a:endParaRPr sz="550">
              <a:latin typeface="Georgia"/>
              <a:cs typeface="Georgia"/>
            </a:endParaRPr>
          </a:p>
        </p:txBody>
      </p:sp>
      <p:sp>
        <p:nvSpPr>
          <p:cNvPr id="11271" name="object 9">
            <a:extLst>
              <a:ext uri="{FF2B5EF4-FFF2-40B4-BE49-F238E27FC236}">
                <a16:creationId xmlns:a16="http://schemas.microsoft.com/office/drawing/2014/main" id="{BD015D67-85B8-CBE5-7388-262F67871AD0}"/>
              </a:ext>
            </a:extLst>
          </p:cNvPr>
          <p:cNvSpPr txBox="1">
            <a:spLocks noChangeArrowheads="1"/>
          </p:cNvSpPr>
          <p:nvPr/>
        </p:nvSpPr>
        <p:spPr bwMode="auto">
          <a:xfrm>
            <a:off x="225425" y="182563"/>
            <a:ext cx="1381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8735" rIns="0" bIns="0">
            <a:spAutoFit/>
          </a:bodyPr>
          <a:lstStyle>
            <a:lvl1pPr marL="47625" indent="-49213">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71000"/>
              </a:lnSpc>
              <a:spcBef>
                <a:spcPts val="300"/>
              </a:spcBef>
            </a:pPr>
            <a:r>
              <a:rPr lang="en-IL" altLang="en-IL" sz="500" b="1">
                <a:solidFill>
                  <a:srgbClr val="FFEC99"/>
                </a:solidFill>
                <a:latin typeface="Georgia" panose="02040502050405020303" pitchFamily="18" charset="0"/>
                <a:ea typeface="Georgia" panose="02040502050405020303" pitchFamily="18" charset="0"/>
                <a:cs typeface="Georgia" panose="02040502050405020303" pitchFamily="18" charset="0"/>
              </a:rPr>
              <a:t>E  M</a:t>
            </a:r>
            <a:endParaRPr lang="en-IL" altLang="en-IL" sz="500">
              <a:latin typeface="Georgia" panose="02040502050405020303" pitchFamily="18" charset="0"/>
              <a:ea typeface="Georgia" panose="02040502050405020303" pitchFamily="18" charset="0"/>
              <a:cs typeface="Georgia" panose="02040502050405020303" pitchFamily="18" charset="0"/>
            </a:endParaRPr>
          </a:p>
        </p:txBody>
      </p:sp>
      <p:pic>
        <p:nvPicPr>
          <p:cNvPr id="11272" name="object 10">
            <a:extLst>
              <a:ext uri="{FF2B5EF4-FFF2-40B4-BE49-F238E27FC236}">
                <a16:creationId xmlns:a16="http://schemas.microsoft.com/office/drawing/2014/main" id="{3E7BBEF3-3315-C82D-CFC8-9ED053403F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350" y="171450"/>
            <a:ext cx="66675" cy="11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object 11">
            <a:extLst>
              <a:ext uri="{FF2B5EF4-FFF2-40B4-BE49-F238E27FC236}">
                <a16:creationId xmlns:a16="http://schemas.microsoft.com/office/drawing/2014/main" id="{CC24F16E-C4D7-9208-5896-8CE75581223F}"/>
              </a:ext>
            </a:extLst>
          </p:cNvPr>
          <p:cNvSpPr txBox="1"/>
          <p:nvPr/>
        </p:nvSpPr>
        <p:spPr>
          <a:xfrm>
            <a:off x="176213" y="301625"/>
            <a:ext cx="285750" cy="180975"/>
          </a:xfrm>
          <a:prstGeom prst="rect">
            <a:avLst/>
          </a:prstGeom>
        </p:spPr>
        <p:txBody>
          <a:bodyPr lIns="0" tIns="14604" rIns="0" bIns="0">
            <a:spAutoFit/>
          </a:bodyPr>
          <a:lstStyle/>
          <a:p>
            <a:pPr marL="181610" eaLnBrk="1" fontAlgn="auto" hangingPunct="1">
              <a:lnSpc>
                <a:spcPts val="600"/>
              </a:lnSpc>
              <a:spcBef>
                <a:spcPts val="114"/>
              </a:spcBef>
              <a:spcAft>
                <a:spcPts val="0"/>
              </a:spcAft>
              <a:defRPr/>
            </a:pPr>
            <a:r>
              <a:rPr sz="550" b="1" spc="40" dirty="0">
                <a:solidFill>
                  <a:srgbClr val="FFEC99"/>
                </a:solidFill>
                <a:latin typeface="Georgia"/>
                <a:cs typeface="Georgia"/>
              </a:rPr>
              <a:t>I</a:t>
            </a:r>
            <a:endParaRPr sz="550">
              <a:latin typeface="Georgia"/>
              <a:cs typeface="Georgia"/>
            </a:endParaRPr>
          </a:p>
          <a:p>
            <a:pPr eaLnBrk="1" fontAlgn="auto" hangingPunct="1">
              <a:lnSpc>
                <a:spcPts val="600"/>
              </a:lnSpc>
              <a:spcBef>
                <a:spcPts val="0"/>
              </a:spcBef>
              <a:spcAft>
                <a:spcPts val="0"/>
              </a:spcAft>
              <a:defRPr/>
            </a:pPr>
            <a:r>
              <a:rPr sz="600" b="1" spc="30" baseline="6944" dirty="0">
                <a:solidFill>
                  <a:srgbClr val="FF9900"/>
                </a:solidFill>
                <a:latin typeface="Tahoma"/>
                <a:cs typeface="Tahoma"/>
              </a:rPr>
              <a:t>BGU       </a:t>
            </a:r>
            <a:r>
              <a:rPr sz="550" b="1" spc="-5" dirty="0">
                <a:solidFill>
                  <a:srgbClr val="FFEC99"/>
                </a:solidFill>
                <a:latin typeface="Georgia"/>
                <a:cs typeface="Georgia"/>
              </a:rPr>
              <a:t>C</a:t>
            </a:r>
            <a:endParaRPr sz="550">
              <a:latin typeface="Georgia"/>
              <a:cs typeface="Georgia"/>
            </a:endParaRPr>
          </a:p>
        </p:txBody>
      </p:sp>
      <p:pic>
        <p:nvPicPr>
          <p:cNvPr id="7" name="Picture 6">
            <a:extLst>
              <a:ext uri="{FF2B5EF4-FFF2-40B4-BE49-F238E27FC236}">
                <a16:creationId xmlns:a16="http://schemas.microsoft.com/office/drawing/2014/main" id="{80D1F410-7562-5E94-041D-885DBE9D4D19}"/>
              </a:ext>
            </a:extLst>
          </p:cNvPr>
          <p:cNvPicPr>
            <a:picLocks noChangeAspect="1"/>
          </p:cNvPicPr>
          <p:nvPr/>
        </p:nvPicPr>
        <p:blipFill>
          <a:blip r:embed="rId6"/>
          <a:stretch>
            <a:fillRect/>
          </a:stretch>
        </p:blipFill>
        <p:spPr>
          <a:xfrm>
            <a:off x="726519" y="2578610"/>
            <a:ext cx="7690961" cy="4050790"/>
          </a:xfrm>
          <a:prstGeom prst="rect">
            <a:avLst/>
          </a:prstGeom>
        </p:spPr>
      </p:pic>
      <p:sp>
        <p:nvSpPr>
          <p:cNvPr id="15" name="מציין מיקום טקסט 2">
            <a:extLst>
              <a:ext uri="{FF2B5EF4-FFF2-40B4-BE49-F238E27FC236}">
                <a16:creationId xmlns:a16="http://schemas.microsoft.com/office/drawing/2014/main" id="{64A25384-9988-4105-931A-AACE501000A7}"/>
              </a:ext>
            </a:extLst>
          </p:cNvPr>
          <p:cNvSpPr txBox="1">
            <a:spLocks noChangeArrowheads="1"/>
          </p:cNvSpPr>
          <p:nvPr/>
        </p:nvSpPr>
        <p:spPr bwMode="auto">
          <a:xfrm>
            <a:off x="0" y="1274763"/>
            <a:ext cx="9144000" cy="123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lvl="1" algn="l" eaLnBrk="1" hangingPunct="1">
              <a:lnSpc>
                <a:spcPct val="150000"/>
              </a:lnSpc>
              <a:spcBef>
                <a:spcPct val="0"/>
              </a:spcBef>
              <a:buFont typeface="Arial" panose="020B0604020202020204" pitchFamily="34" charset="0"/>
              <a:buChar char="•"/>
            </a:pPr>
            <a:r>
              <a:rPr lang="en-US" altLang="en-IL" dirty="0">
                <a:solidFill>
                  <a:srgbClr val="7030A0"/>
                </a:solidFill>
                <a:latin typeface="Arial" panose="020B0604020202020204" pitchFamily="34" charset="0"/>
                <a:cs typeface="Arial" panose="020B0604020202020204" pitchFamily="34" charset="0"/>
              </a:rPr>
              <a:t>Input voltage is sampled by the SAR ADC</a:t>
            </a:r>
          </a:p>
          <a:p>
            <a:pPr lvl="1" eaLnBrk="1" hangingPunct="1">
              <a:lnSpc>
                <a:spcPct val="150000"/>
              </a:lnSpc>
              <a:spcBef>
                <a:spcPct val="0"/>
              </a:spcBef>
              <a:buFont typeface="Arial" panose="020B0604020202020204" pitchFamily="34" charset="0"/>
              <a:buChar char="•"/>
            </a:pPr>
            <a:r>
              <a:rPr lang="en-US" altLang="en-IL" dirty="0">
                <a:solidFill>
                  <a:srgbClr val="7030A0"/>
                </a:solidFill>
                <a:latin typeface="Arial" panose="020B0604020202020204" pitchFamily="34" charset="0"/>
                <a:cs typeface="Arial" panose="020B0604020202020204" pitchFamily="34" charset="0"/>
              </a:rPr>
              <a:t>Switching-frequency and duty-cycle commands are calculated</a:t>
            </a:r>
          </a:p>
          <a:p>
            <a:pPr lvl="1" eaLnBrk="1" hangingPunct="1">
              <a:lnSpc>
                <a:spcPct val="150000"/>
              </a:lnSpc>
              <a:spcBef>
                <a:spcPct val="0"/>
              </a:spcBef>
              <a:buFont typeface="Arial" panose="020B0604020202020204" pitchFamily="34" charset="0"/>
              <a:buChar char="•"/>
            </a:pPr>
            <a:r>
              <a:rPr lang="en-US" altLang="en-IL" dirty="0">
                <a:solidFill>
                  <a:srgbClr val="7030A0"/>
                </a:solidFill>
                <a:latin typeface="Arial" panose="020B0604020202020204" pitchFamily="34" charset="0"/>
                <a:cs typeface="Arial" panose="020B0604020202020204" pitchFamily="34" charset="0"/>
              </a:rPr>
              <a:t>HR-DPWM outputs are generated accordingly</a:t>
            </a:r>
          </a:p>
          <a:p>
            <a:pPr lvl="1" eaLnBrk="1" hangingPunct="1">
              <a:lnSpc>
                <a:spcPct val="150000"/>
              </a:lnSpc>
              <a:spcBef>
                <a:spcPct val="0"/>
              </a:spcBef>
              <a:buFont typeface="Arial" panose="020B0604020202020204" pitchFamily="34" charset="0"/>
              <a:buChar char="•"/>
            </a:pPr>
            <a:endParaRPr lang="en-US" altLang="en-IL" dirty="0">
              <a:solidFill>
                <a:srgbClr val="7030A0"/>
              </a:solidFill>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2">
            <a:extLst>
              <a:ext uri="{FF2B5EF4-FFF2-40B4-BE49-F238E27FC236}">
                <a16:creationId xmlns:a16="http://schemas.microsoft.com/office/drawing/2014/main" id="{DAEE65B3-FF8D-B303-29A5-9B232DC38159}"/>
              </a:ext>
            </a:extLst>
          </p:cNvPr>
          <p:cNvSpPr txBox="1"/>
          <p:nvPr/>
        </p:nvSpPr>
        <p:spPr>
          <a:xfrm>
            <a:off x="646113" y="161925"/>
            <a:ext cx="5297487" cy="504825"/>
          </a:xfrm>
          <a:prstGeom prst="rect">
            <a:avLst/>
          </a:prstGeom>
        </p:spPr>
        <p:txBody>
          <a:bodyPr lIns="0" tIns="12065" rIns="0" bIns="0">
            <a:spAutoFit/>
          </a:bodyPr>
          <a:lstStyle/>
          <a:p>
            <a:pPr marL="12700" eaLnBrk="1" fontAlgn="auto" hangingPunct="1">
              <a:spcBef>
                <a:spcPts val="95"/>
              </a:spcBef>
              <a:spcAft>
                <a:spcPts val="0"/>
              </a:spcAft>
              <a:defRPr/>
            </a:pPr>
            <a:r>
              <a:rPr lang="sv-SE" sz="1600" b="1" spc="-5" dirty="0">
                <a:latin typeface="Arial"/>
                <a:cs typeface="Arial"/>
              </a:rPr>
              <a:t>The Center for Power Electronics and Mixed Signal IC, Ben-Gurion University</a:t>
            </a:r>
            <a:endParaRPr lang="sv-SE" sz="1600" dirty="0">
              <a:latin typeface="Arial"/>
              <a:cs typeface="Arial"/>
            </a:endParaRPr>
          </a:p>
        </p:txBody>
      </p:sp>
      <p:sp>
        <p:nvSpPr>
          <p:cNvPr id="17" name="object 3">
            <a:extLst>
              <a:ext uri="{FF2B5EF4-FFF2-40B4-BE49-F238E27FC236}">
                <a16:creationId xmlns:a16="http://schemas.microsoft.com/office/drawing/2014/main" id="{E44CAF41-FEC6-2335-890A-A36BA4AB346B}"/>
              </a:ext>
            </a:extLst>
          </p:cNvPr>
          <p:cNvSpPr txBox="1"/>
          <p:nvPr/>
        </p:nvSpPr>
        <p:spPr>
          <a:xfrm>
            <a:off x="6807200" y="142875"/>
            <a:ext cx="1966913" cy="300038"/>
          </a:xfrm>
          <a:prstGeom prst="rect">
            <a:avLst/>
          </a:prstGeom>
        </p:spPr>
        <p:txBody>
          <a:bodyPr lIns="0" tIns="12700" rIns="0" bIns="0">
            <a:spAutoFit/>
          </a:bodyPr>
          <a:lstStyle/>
          <a:p>
            <a:pPr marL="12700" eaLnBrk="1" fontAlgn="auto" hangingPunct="1">
              <a:spcBef>
                <a:spcPts val="100"/>
              </a:spcBef>
              <a:spcAft>
                <a:spcPts val="0"/>
              </a:spcAft>
              <a:defRPr/>
            </a:pPr>
            <a:r>
              <a:rPr lang="en-US" sz="2400" b="1" spc="-7" baseline="1736" dirty="0">
                <a:latin typeface="Arial"/>
                <a:cs typeface="Arial"/>
              </a:rPr>
              <a:t>Final Project</a:t>
            </a:r>
            <a:r>
              <a:rPr sz="2400" b="1" spc="509" baseline="1736" dirty="0">
                <a:latin typeface="Arial"/>
                <a:cs typeface="Arial"/>
              </a:rPr>
              <a:t> </a:t>
            </a:r>
            <a:r>
              <a:rPr b="1" spc="-5" dirty="0">
                <a:latin typeface="Arial"/>
                <a:cs typeface="Arial"/>
              </a:rPr>
              <a:t>[</a:t>
            </a:r>
            <a:r>
              <a:rPr lang="en-US" b="1" spc="-5" dirty="0">
                <a:latin typeface="Arial"/>
                <a:cs typeface="Arial"/>
              </a:rPr>
              <a:t>1</a:t>
            </a:r>
            <a:r>
              <a:rPr lang="he-IL" b="1" spc="-5" dirty="0">
                <a:latin typeface="Arial"/>
                <a:cs typeface="Arial"/>
              </a:rPr>
              <a:t>4</a:t>
            </a:r>
            <a:r>
              <a:rPr b="1" spc="-5" dirty="0">
                <a:latin typeface="Arial"/>
                <a:cs typeface="Arial"/>
              </a:rPr>
              <a:t>]</a:t>
            </a:r>
            <a:endParaRPr dirty="0">
              <a:latin typeface="Arial"/>
              <a:cs typeface="Arial"/>
            </a:endParaRPr>
          </a:p>
        </p:txBody>
      </p:sp>
      <p:grpSp>
        <p:nvGrpSpPr>
          <p:cNvPr id="12293" name="object 4">
            <a:extLst>
              <a:ext uri="{FF2B5EF4-FFF2-40B4-BE49-F238E27FC236}">
                <a16:creationId xmlns:a16="http://schemas.microsoft.com/office/drawing/2014/main" id="{F13E24EA-0D1F-CDDC-A544-4094FEAB5746}"/>
              </a:ext>
            </a:extLst>
          </p:cNvPr>
          <p:cNvGrpSpPr>
            <a:grpSpLocks/>
          </p:cNvGrpSpPr>
          <p:nvPr/>
        </p:nvGrpSpPr>
        <p:grpSpPr bwMode="auto">
          <a:xfrm>
            <a:off x="22225" y="22225"/>
            <a:ext cx="8550275" cy="774700"/>
            <a:chOff x="21686" y="21655"/>
            <a:chExt cx="8551359" cy="775132"/>
          </a:xfrm>
        </p:grpSpPr>
        <p:sp>
          <p:nvSpPr>
            <p:cNvPr id="12301" name="object 5">
              <a:extLst>
                <a:ext uri="{FF2B5EF4-FFF2-40B4-BE49-F238E27FC236}">
                  <a16:creationId xmlns:a16="http://schemas.microsoft.com/office/drawing/2014/main" id="{3F535F7A-D905-A275-47A0-58B1A1CF357A}"/>
                </a:ext>
              </a:extLst>
            </p:cNvPr>
            <p:cNvSpPr>
              <a:spLocks/>
            </p:cNvSpPr>
            <p:nvPr/>
          </p:nvSpPr>
          <p:spPr bwMode="auto">
            <a:xfrm>
              <a:off x="355511" y="740272"/>
              <a:ext cx="8217534" cy="56515"/>
            </a:xfrm>
            <a:custGeom>
              <a:avLst/>
              <a:gdLst>
                <a:gd name="T0" fmla="*/ 0 w 8217534"/>
                <a:gd name="T1" fmla="*/ 0 h 56515"/>
                <a:gd name="T2" fmla="*/ 8217408 w 8217534"/>
                <a:gd name="T3" fmla="*/ 0 h 56515"/>
                <a:gd name="T4" fmla="*/ 0 w 8217534"/>
                <a:gd name="T5" fmla="*/ 56387 h 56515"/>
                <a:gd name="T6" fmla="*/ 8217408 w 8217534"/>
                <a:gd name="T7" fmla="*/ 56387 h 565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217534" h="56515">
                  <a:moveTo>
                    <a:pt x="0" y="0"/>
                  </a:moveTo>
                  <a:lnTo>
                    <a:pt x="8217408" y="0"/>
                  </a:lnTo>
                </a:path>
                <a:path w="8217534" h="56515">
                  <a:moveTo>
                    <a:pt x="0" y="56387"/>
                  </a:moveTo>
                  <a:lnTo>
                    <a:pt x="8217408" y="56387"/>
                  </a:lnTo>
                </a:path>
              </a:pathLst>
            </a:custGeom>
            <a:noFill/>
            <a:ln w="32004">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L"/>
            </a:p>
          </p:txBody>
        </p:sp>
        <p:pic>
          <p:nvPicPr>
            <p:cNvPr id="12302" name="object 6">
              <a:extLst>
                <a:ext uri="{FF2B5EF4-FFF2-40B4-BE49-F238E27FC236}">
                  <a16:creationId xmlns:a16="http://schemas.microsoft.com/office/drawing/2014/main" id="{F9941F25-F434-DF9B-9B8E-D1414684E9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86" y="21655"/>
              <a:ext cx="582257" cy="58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3" name="object 7">
              <a:extLst>
                <a:ext uri="{FF2B5EF4-FFF2-40B4-BE49-F238E27FC236}">
                  <a16:creationId xmlns:a16="http://schemas.microsoft.com/office/drawing/2014/main" id="{7950E960-D690-ABFE-EFDD-6268BB22D4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684" y="157979"/>
              <a:ext cx="308255" cy="306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 name="object 8">
            <a:extLst>
              <a:ext uri="{FF2B5EF4-FFF2-40B4-BE49-F238E27FC236}">
                <a16:creationId xmlns:a16="http://schemas.microsoft.com/office/drawing/2014/main" id="{E236D18A-0F62-49D0-1583-14157C6D0007}"/>
              </a:ext>
            </a:extLst>
          </p:cNvPr>
          <p:cNvSpPr txBox="1"/>
          <p:nvPr/>
        </p:nvSpPr>
        <p:spPr>
          <a:xfrm>
            <a:off x="171450" y="130175"/>
            <a:ext cx="73025" cy="111125"/>
          </a:xfrm>
          <a:prstGeom prst="rect">
            <a:avLst/>
          </a:prstGeom>
        </p:spPr>
        <p:txBody>
          <a:bodyPr lIns="0" tIns="14604" rIns="0" bIns="0">
            <a:spAutoFit/>
          </a:bodyPr>
          <a:lstStyle/>
          <a:p>
            <a:pPr eaLnBrk="1" fontAlgn="auto" hangingPunct="1">
              <a:spcBef>
                <a:spcPts val="114"/>
              </a:spcBef>
              <a:spcAft>
                <a:spcPts val="0"/>
              </a:spcAft>
              <a:defRPr/>
            </a:pPr>
            <a:r>
              <a:rPr sz="550" b="1" spc="75" dirty="0">
                <a:solidFill>
                  <a:srgbClr val="FFEC99"/>
                </a:solidFill>
                <a:latin typeface="Georgia"/>
                <a:cs typeface="Georgia"/>
              </a:rPr>
              <a:t>P</a:t>
            </a:r>
            <a:endParaRPr sz="550">
              <a:latin typeface="Georgia"/>
              <a:cs typeface="Georgia"/>
            </a:endParaRPr>
          </a:p>
        </p:txBody>
      </p:sp>
      <p:sp>
        <p:nvSpPr>
          <p:cNvPr id="12295" name="object 9">
            <a:extLst>
              <a:ext uri="{FF2B5EF4-FFF2-40B4-BE49-F238E27FC236}">
                <a16:creationId xmlns:a16="http://schemas.microsoft.com/office/drawing/2014/main" id="{7337BD4A-F882-740D-79E3-B39333D8F649}"/>
              </a:ext>
            </a:extLst>
          </p:cNvPr>
          <p:cNvSpPr txBox="1">
            <a:spLocks noChangeArrowheads="1"/>
          </p:cNvSpPr>
          <p:nvPr/>
        </p:nvSpPr>
        <p:spPr bwMode="auto">
          <a:xfrm>
            <a:off x="225425" y="182563"/>
            <a:ext cx="1381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8735" rIns="0" bIns="0">
            <a:spAutoFit/>
          </a:bodyPr>
          <a:lstStyle>
            <a:lvl1pPr marL="47625" indent="-49213">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71000"/>
              </a:lnSpc>
              <a:spcBef>
                <a:spcPts val="300"/>
              </a:spcBef>
            </a:pPr>
            <a:r>
              <a:rPr lang="en-IL" altLang="en-IL" sz="500" b="1">
                <a:solidFill>
                  <a:srgbClr val="FFEC99"/>
                </a:solidFill>
                <a:latin typeface="Georgia" panose="02040502050405020303" pitchFamily="18" charset="0"/>
                <a:ea typeface="Georgia" panose="02040502050405020303" pitchFamily="18" charset="0"/>
                <a:cs typeface="Georgia" panose="02040502050405020303" pitchFamily="18" charset="0"/>
              </a:rPr>
              <a:t>E  M</a:t>
            </a:r>
            <a:endParaRPr lang="en-IL" altLang="en-IL" sz="500">
              <a:latin typeface="Georgia" panose="02040502050405020303" pitchFamily="18" charset="0"/>
              <a:ea typeface="Georgia" panose="02040502050405020303" pitchFamily="18" charset="0"/>
              <a:cs typeface="Georgia" panose="02040502050405020303" pitchFamily="18" charset="0"/>
            </a:endParaRPr>
          </a:p>
        </p:txBody>
      </p:sp>
      <p:pic>
        <p:nvPicPr>
          <p:cNvPr id="12296" name="object 10">
            <a:extLst>
              <a:ext uri="{FF2B5EF4-FFF2-40B4-BE49-F238E27FC236}">
                <a16:creationId xmlns:a16="http://schemas.microsoft.com/office/drawing/2014/main" id="{22E86F8D-AD59-2B46-E0E9-A104326114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350" y="171450"/>
            <a:ext cx="66675" cy="11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object 11">
            <a:extLst>
              <a:ext uri="{FF2B5EF4-FFF2-40B4-BE49-F238E27FC236}">
                <a16:creationId xmlns:a16="http://schemas.microsoft.com/office/drawing/2014/main" id="{0E2EBD03-ACF8-2251-2F7A-96C726FA5AFB}"/>
              </a:ext>
            </a:extLst>
          </p:cNvPr>
          <p:cNvSpPr txBox="1"/>
          <p:nvPr/>
        </p:nvSpPr>
        <p:spPr>
          <a:xfrm>
            <a:off x="176213" y="301625"/>
            <a:ext cx="285750" cy="180975"/>
          </a:xfrm>
          <a:prstGeom prst="rect">
            <a:avLst/>
          </a:prstGeom>
        </p:spPr>
        <p:txBody>
          <a:bodyPr lIns="0" tIns="14604" rIns="0" bIns="0">
            <a:spAutoFit/>
          </a:bodyPr>
          <a:lstStyle/>
          <a:p>
            <a:pPr marL="181610" eaLnBrk="1" fontAlgn="auto" hangingPunct="1">
              <a:lnSpc>
                <a:spcPts val="600"/>
              </a:lnSpc>
              <a:spcBef>
                <a:spcPts val="114"/>
              </a:spcBef>
              <a:spcAft>
                <a:spcPts val="0"/>
              </a:spcAft>
              <a:defRPr/>
            </a:pPr>
            <a:r>
              <a:rPr sz="550" b="1" spc="40" dirty="0">
                <a:solidFill>
                  <a:srgbClr val="FFEC99"/>
                </a:solidFill>
                <a:latin typeface="Georgia"/>
                <a:cs typeface="Georgia"/>
              </a:rPr>
              <a:t>I</a:t>
            </a:r>
            <a:endParaRPr sz="550">
              <a:latin typeface="Georgia"/>
              <a:cs typeface="Georgia"/>
            </a:endParaRPr>
          </a:p>
          <a:p>
            <a:pPr eaLnBrk="1" fontAlgn="auto" hangingPunct="1">
              <a:lnSpc>
                <a:spcPts val="600"/>
              </a:lnSpc>
              <a:spcBef>
                <a:spcPts val="0"/>
              </a:spcBef>
              <a:spcAft>
                <a:spcPts val="0"/>
              </a:spcAft>
              <a:defRPr/>
            </a:pPr>
            <a:r>
              <a:rPr sz="600" b="1" spc="30" baseline="6944" dirty="0">
                <a:solidFill>
                  <a:srgbClr val="FF9900"/>
                </a:solidFill>
                <a:latin typeface="Tahoma"/>
                <a:cs typeface="Tahoma"/>
              </a:rPr>
              <a:t>BGU       </a:t>
            </a:r>
            <a:r>
              <a:rPr sz="550" b="1" spc="-5" dirty="0">
                <a:solidFill>
                  <a:srgbClr val="FFEC99"/>
                </a:solidFill>
                <a:latin typeface="Georgia"/>
                <a:cs typeface="Georgia"/>
              </a:rPr>
              <a:t>C</a:t>
            </a:r>
            <a:endParaRPr sz="550">
              <a:latin typeface="Georgia"/>
              <a:cs typeface="Georgia"/>
            </a:endParaRPr>
          </a:p>
        </p:txBody>
      </p:sp>
      <p:sp>
        <p:nvSpPr>
          <p:cNvPr id="13" name="מציין מיקום טקסט 2">
            <a:extLst>
              <a:ext uri="{FF2B5EF4-FFF2-40B4-BE49-F238E27FC236}">
                <a16:creationId xmlns:a16="http://schemas.microsoft.com/office/drawing/2014/main" id="{DBC7C275-941B-6440-1611-7C5FE044F2C2}"/>
              </a:ext>
            </a:extLst>
          </p:cNvPr>
          <p:cNvSpPr txBox="1">
            <a:spLocks noChangeArrowheads="1"/>
          </p:cNvSpPr>
          <p:nvPr/>
        </p:nvSpPr>
        <p:spPr bwMode="auto">
          <a:xfrm>
            <a:off x="387350" y="1521336"/>
            <a:ext cx="8185150" cy="5193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marL="457200" lvl="1" indent="0" algn="ctr" eaLnBrk="1" hangingPunct="1">
              <a:lnSpc>
                <a:spcPct val="150000"/>
              </a:lnSpc>
              <a:spcBef>
                <a:spcPct val="0"/>
              </a:spcBef>
            </a:pPr>
            <a:r>
              <a:rPr lang="en-US" altLang="en-IL" sz="9600" dirty="0">
                <a:solidFill>
                  <a:srgbClr val="7030A0"/>
                </a:solidFill>
                <a:latin typeface="Arial" panose="020B0604020202020204" pitchFamily="34" charset="0"/>
                <a:cs typeface="Arial" panose="020B0604020202020204" pitchFamily="34" charset="0"/>
              </a:rPr>
              <a:t>Thanks for listening!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a:extLst>
              <a:ext uri="{FF2B5EF4-FFF2-40B4-BE49-F238E27FC236}">
                <a16:creationId xmlns:a16="http://schemas.microsoft.com/office/drawing/2014/main" id="{9A1AD7B3-6137-5487-003D-0BD035CEEF79}"/>
              </a:ext>
            </a:extLst>
          </p:cNvPr>
          <p:cNvSpPr txBox="1"/>
          <p:nvPr/>
        </p:nvSpPr>
        <p:spPr>
          <a:xfrm>
            <a:off x="322733" y="819150"/>
            <a:ext cx="8218018" cy="552450"/>
          </a:xfrm>
          <a:prstGeom prst="rect">
            <a:avLst/>
          </a:prstGeom>
        </p:spPr>
        <p:txBody>
          <a:bodyPr wrap="square" lIns="0" tIns="120014" rIns="0" bIns="0">
            <a:spAutoFit/>
          </a:bodyPr>
          <a:lstStyle/>
          <a:p>
            <a:pPr algn="ctr" eaLnBrk="1" fontAlgn="auto" hangingPunct="1">
              <a:spcBef>
                <a:spcPts val="944"/>
              </a:spcBef>
              <a:spcAft>
                <a:spcPts val="0"/>
              </a:spcAft>
              <a:defRPr/>
            </a:pPr>
            <a:r>
              <a:rPr lang="en-US" sz="2800" b="1" spc="-5" dirty="0">
                <a:solidFill>
                  <a:srgbClr val="7030A0"/>
                </a:solidFill>
                <a:latin typeface="Arial"/>
                <a:cs typeface="Arial"/>
              </a:rPr>
              <a:t>Half Bridge LLC Resonant Converter</a:t>
            </a:r>
            <a:endParaRPr sz="2400" dirty="0">
              <a:solidFill>
                <a:srgbClr val="7030A0"/>
              </a:solidFill>
              <a:latin typeface="Arial"/>
              <a:cs typeface="Arial"/>
            </a:endParaRPr>
          </a:p>
        </p:txBody>
      </p:sp>
      <p:sp>
        <p:nvSpPr>
          <p:cNvPr id="36" name="object 2">
            <a:extLst>
              <a:ext uri="{FF2B5EF4-FFF2-40B4-BE49-F238E27FC236}">
                <a16:creationId xmlns:a16="http://schemas.microsoft.com/office/drawing/2014/main" id="{3ECF3316-06FC-FA79-DDC3-B070CF576AE9}"/>
              </a:ext>
            </a:extLst>
          </p:cNvPr>
          <p:cNvSpPr txBox="1"/>
          <p:nvPr/>
        </p:nvSpPr>
        <p:spPr>
          <a:xfrm>
            <a:off x="614363" y="176213"/>
            <a:ext cx="5297487" cy="504825"/>
          </a:xfrm>
          <a:prstGeom prst="rect">
            <a:avLst/>
          </a:prstGeom>
        </p:spPr>
        <p:txBody>
          <a:bodyPr lIns="0" tIns="12065" rIns="0" bIns="0">
            <a:spAutoFit/>
          </a:bodyPr>
          <a:lstStyle/>
          <a:p>
            <a:pPr marL="12700" eaLnBrk="1" fontAlgn="auto" hangingPunct="1">
              <a:spcBef>
                <a:spcPts val="95"/>
              </a:spcBef>
              <a:spcAft>
                <a:spcPts val="0"/>
              </a:spcAft>
              <a:defRPr/>
            </a:pPr>
            <a:r>
              <a:rPr lang="sv-SE" sz="1600" b="1" spc="-5" dirty="0">
                <a:latin typeface="Arial"/>
                <a:cs typeface="Arial"/>
              </a:rPr>
              <a:t>The Center for Power Electronics and Mixed Signal IC, Ben-Gurion University</a:t>
            </a:r>
            <a:endParaRPr lang="sv-SE" sz="1600" dirty="0">
              <a:latin typeface="Arial"/>
              <a:cs typeface="Arial"/>
            </a:endParaRPr>
          </a:p>
        </p:txBody>
      </p:sp>
      <p:sp>
        <p:nvSpPr>
          <p:cNvPr id="37" name="object 3">
            <a:extLst>
              <a:ext uri="{FF2B5EF4-FFF2-40B4-BE49-F238E27FC236}">
                <a16:creationId xmlns:a16="http://schemas.microsoft.com/office/drawing/2014/main" id="{9923E13A-9A37-3932-ACF3-393514240175}"/>
              </a:ext>
            </a:extLst>
          </p:cNvPr>
          <p:cNvSpPr txBox="1"/>
          <p:nvPr/>
        </p:nvSpPr>
        <p:spPr>
          <a:xfrm>
            <a:off x="6775450" y="157163"/>
            <a:ext cx="1965325" cy="300037"/>
          </a:xfrm>
          <a:prstGeom prst="rect">
            <a:avLst/>
          </a:prstGeom>
        </p:spPr>
        <p:txBody>
          <a:bodyPr lIns="0" tIns="12700" rIns="0" bIns="0">
            <a:spAutoFit/>
          </a:bodyPr>
          <a:lstStyle/>
          <a:p>
            <a:pPr marL="12700" eaLnBrk="1" fontAlgn="auto" hangingPunct="1">
              <a:spcBef>
                <a:spcPts val="100"/>
              </a:spcBef>
              <a:spcAft>
                <a:spcPts val="0"/>
              </a:spcAft>
              <a:defRPr/>
            </a:pPr>
            <a:r>
              <a:rPr lang="en-US" sz="2400" b="1" spc="-7" baseline="1736" dirty="0">
                <a:latin typeface="Arial"/>
                <a:cs typeface="Arial"/>
              </a:rPr>
              <a:t>Final Project</a:t>
            </a:r>
            <a:r>
              <a:rPr sz="2400" b="1" spc="509" baseline="1736" dirty="0">
                <a:latin typeface="Arial"/>
                <a:cs typeface="Arial"/>
              </a:rPr>
              <a:t> </a:t>
            </a:r>
            <a:r>
              <a:rPr b="1" spc="-5" dirty="0">
                <a:latin typeface="Arial"/>
                <a:cs typeface="Arial"/>
              </a:rPr>
              <a:t>[</a:t>
            </a:r>
            <a:r>
              <a:rPr lang="en-US" b="1" spc="-5" dirty="0">
                <a:latin typeface="Arial"/>
                <a:cs typeface="Arial"/>
              </a:rPr>
              <a:t>2</a:t>
            </a:r>
            <a:r>
              <a:rPr b="1" spc="-5" dirty="0">
                <a:latin typeface="Arial"/>
                <a:cs typeface="Arial"/>
              </a:rPr>
              <a:t>]</a:t>
            </a:r>
            <a:endParaRPr dirty="0">
              <a:latin typeface="Arial"/>
              <a:cs typeface="Arial"/>
            </a:endParaRPr>
          </a:p>
        </p:txBody>
      </p:sp>
      <p:grpSp>
        <p:nvGrpSpPr>
          <p:cNvPr id="5126" name="object 4">
            <a:extLst>
              <a:ext uri="{FF2B5EF4-FFF2-40B4-BE49-F238E27FC236}">
                <a16:creationId xmlns:a16="http://schemas.microsoft.com/office/drawing/2014/main" id="{E32A9C14-8613-864B-41EE-5E7F9CE931BE}"/>
              </a:ext>
            </a:extLst>
          </p:cNvPr>
          <p:cNvGrpSpPr>
            <a:grpSpLocks/>
          </p:cNvGrpSpPr>
          <p:nvPr/>
        </p:nvGrpSpPr>
        <p:grpSpPr bwMode="auto">
          <a:xfrm>
            <a:off x="-11113" y="34925"/>
            <a:ext cx="8551863" cy="776288"/>
            <a:chOff x="21686" y="21655"/>
            <a:chExt cx="8551359" cy="775132"/>
          </a:xfrm>
        </p:grpSpPr>
        <p:sp>
          <p:nvSpPr>
            <p:cNvPr id="5133" name="object 5">
              <a:extLst>
                <a:ext uri="{FF2B5EF4-FFF2-40B4-BE49-F238E27FC236}">
                  <a16:creationId xmlns:a16="http://schemas.microsoft.com/office/drawing/2014/main" id="{046D4889-3F2C-A817-51A5-54A1209C9910}"/>
                </a:ext>
              </a:extLst>
            </p:cNvPr>
            <p:cNvSpPr>
              <a:spLocks/>
            </p:cNvSpPr>
            <p:nvPr/>
          </p:nvSpPr>
          <p:spPr bwMode="auto">
            <a:xfrm>
              <a:off x="355511" y="740272"/>
              <a:ext cx="8217534" cy="56515"/>
            </a:xfrm>
            <a:custGeom>
              <a:avLst/>
              <a:gdLst>
                <a:gd name="T0" fmla="*/ 0 w 8217534"/>
                <a:gd name="T1" fmla="*/ 0 h 56515"/>
                <a:gd name="T2" fmla="*/ 8217408 w 8217534"/>
                <a:gd name="T3" fmla="*/ 0 h 56515"/>
                <a:gd name="T4" fmla="*/ 0 w 8217534"/>
                <a:gd name="T5" fmla="*/ 56387 h 56515"/>
                <a:gd name="T6" fmla="*/ 8217408 w 8217534"/>
                <a:gd name="T7" fmla="*/ 56387 h 565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217534" h="56515">
                  <a:moveTo>
                    <a:pt x="0" y="0"/>
                  </a:moveTo>
                  <a:lnTo>
                    <a:pt x="8217408" y="0"/>
                  </a:lnTo>
                </a:path>
                <a:path w="8217534" h="56515">
                  <a:moveTo>
                    <a:pt x="0" y="56387"/>
                  </a:moveTo>
                  <a:lnTo>
                    <a:pt x="8217408" y="56387"/>
                  </a:lnTo>
                </a:path>
              </a:pathLst>
            </a:custGeom>
            <a:noFill/>
            <a:ln w="32004">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L"/>
            </a:p>
          </p:txBody>
        </p:sp>
        <p:pic>
          <p:nvPicPr>
            <p:cNvPr id="5134" name="object 6">
              <a:extLst>
                <a:ext uri="{FF2B5EF4-FFF2-40B4-BE49-F238E27FC236}">
                  <a16:creationId xmlns:a16="http://schemas.microsoft.com/office/drawing/2014/main" id="{3ABA7B01-C18A-C726-4B7E-F82C85FC26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86" y="21655"/>
              <a:ext cx="582257" cy="58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object 7">
              <a:extLst>
                <a:ext uri="{FF2B5EF4-FFF2-40B4-BE49-F238E27FC236}">
                  <a16:creationId xmlns:a16="http://schemas.microsoft.com/office/drawing/2014/main" id="{0901A5C9-6F3E-DF0E-212A-2E307D7C06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684" y="157979"/>
              <a:ext cx="308255" cy="306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2" name="object 8">
            <a:extLst>
              <a:ext uri="{FF2B5EF4-FFF2-40B4-BE49-F238E27FC236}">
                <a16:creationId xmlns:a16="http://schemas.microsoft.com/office/drawing/2014/main" id="{40668487-C961-A737-D2FD-F9BA70C47F44}"/>
              </a:ext>
            </a:extLst>
          </p:cNvPr>
          <p:cNvSpPr txBox="1"/>
          <p:nvPr/>
        </p:nvSpPr>
        <p:spPr>
          <a:xfrm>
            <a:off x="139700" y="142875"/>
            <a:ext cx="71438" cy="112713"/>
          </a:xfrm>
          <a:prstGeom prst="rect">
            <a:avLst/>
          </a:prstGeom>
        </p:spPr>
        <p:txBody>
          <a:bodyPr lIns="0" tIns="14604" rIns="0" bIns="0">
            <a:spAutoFit/>
          </a:bodyPr>
          <a:lstStyle/>
          <a:p>
            <a:pPr eaLnBrk="1" fontAlgn="auto" hangingPunct="1">
              <a:spcBef>
                <a:spcPts val="114"/>
              </a:spcBef>
              <a:spcAft>
                <a:spcPts val="0"/>
              </a:spcAft>
              <a:defRPr/>
            </a:pPr>
            <a:r>
              <a:rPr sz="550" b="1" spc="75" dirty="0">
                <a:solidFill>
                  <a:srgbClr val="FFEC99"/>
                </a:solidFill>
                <a:latin typeface="Georgia"/>
                <a:cs typeface="Georgia"/>
              </a:rPr>
              <a:t>P</a:t>
            </a:r>
            <a:endParaRPr sz="550">
              <a:latin typeface="Georgia"/>
              <a:cs typeface="Georgia"/>
            </a:endParaRPr>
          </a:p>
        </p:txBody>
      </p:sp>
      <p:sp>
        <p:nvSpPr>
          <p:cNvPr id="5128" name="object 9">
            <a:extLst>
              <a:ext uri="{FF2B5EF4-FFF2-40B4-BE49-F238E27FC236}">
                <a16:creationId xmlns:a16="http://schemas.microsoft.com/office/drawing/2014/main" id="{1FA12211-3C30-A2FC-1146-8224226E2879}"/>
              </a:ext>
            </a:extLst>
          </p:cNvPr>
          <p:cNvSpPr txBox="1">
            <a:spLocks noChangeArrowheads="1"/>
          </p:cNvSpPr>
          <p:nvPr/>
        </p:nvSpPr>
        <p:spPr bwMode="auto">
          <a:xfrm>
            <a:off x="193675" y="196850"/>
            <a:ext cx="1381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8735" rIns="0" bIns="0">
            <a:spAutoFit/>
          </a:bodyPr>
          <a:lstStyle>
            <a:lvl1pPr marL="47625" indent="-49213">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71000"/>
              </a:lnSpc>
              <a:spcBef>
                <a:spcPts val="300"/>
              </a:spcBef>
            </a:pPr>
            <a:r>
              <a:rPr lang="en-IL" altLang="en-IL" sz="500" b="1">
                <a:solidFill>
                  <a:srgbClr val="FFEC99"/>
                </a:solidFill>
                <a:latin typeface="Georgia" panose="02040502050405020303" pitchFamily="18" charset="0"/>
                <a:ea typeface="Georgia" panose="02040502050405020303" pitchFamily="18" charset="0"/>
                <a:cs typeface="Georgia" panose="02040502050405020303" pitchFamily="18" charset="0"/>
              </a:rPr>
              <a:t>E  M</a:t>
            </a:r>
            <a:endParaRPr lang="en-IL" altLang="en-IL" sz="500">
              <a:latin typeface="Georgia" panose="02040502050405020303" pitchFamily="18" charset="0"/>
              <a:ea typeface="Georgia" panose="02040502050405020303" pitchFamily="18" charset="0"/>
              <a:cs typeface="Georgia" panose="02040502050405020303" pitchFamily="18" charset="0"/>
            </a:endParaRPr>
          </a:p>
        </p:txBody>
      </p:sp>
      <p:pic>
        <p:nvPicPr>
          <p:cNvPr id="5129" name="object 10">
            <a:extLst>
              <a:ext uri="{FF2B5EF4-FFF2-40B4-BE49-F238E27FC236}">
                <a16:creationId xmlns:a16="http://schemas.microsoft.com/office/drawing/2014/main" id="{7A7AA782-AC80-0A75-AB1C-A44E3FD4B3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600" y="184150"/>
            <a:ext cx="66675" cy="11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object 11">
            <a:extLst>
              <a:ext uri="{FF2B5EF4-FFF2-40B4-BE49-F238E27FC236}">
                <a16:creationId xmlns:a16="http://schemas.microsoft.com/office/drawing/2014/main" id="{1060C956-0924-448C-E18C-64AC3A2B3BA1}"/>
              </a:ext>
            </a:extLst>
          </p:cNvPr>
          <p:cNvSpPr txBox="1"/>
          <p:nvPr/>
        </p:nvSpPr>
        <p:spPr>
          <a:xfrm>
            <a:off x="144463" y="315913"/>
            <a:ext cx="285750" cy="179387"/>
          </a:xfrm>
          <a:prstGeom prst="rect">
            <a:avLst/>
          </a:prstGeom>
        </p:spPr>
        <p:txBody>
          <a:bodyPr lIns="0" tIns="14604" rIns="0" bIns="0">
            <a:spAutoFit/>
          </a:bodyPr>
          <a:lstStyle/>
          <a:p>
            <a:pPr marL="181610" eaLnBrk="1" fontAlgn="auto" hangingPunct="1">
              <a:lnSpc>
                <a:spcPts val="600"/>
              </a:lnSpc>
              <a:spcBef>
                <a:spcPts val="114"/>
              </a:spcBef>
              <a:spcAft>
                <a:spcPts val="0"/>
              </a:spcAft>
              <a:defRPr/>
            </a:pPr>
            <a:r>
              <a:rPr sz="550" b="1" spc="40" dirty="0">
                <a:solidFill>
                  <a:srgbClr val="FFEC99"/>
                </a:solidFill>
                <a:latin typeface="Georgia"/>
                <a:cs typeface="Georgia"/>
              </a:rPr>
              <a:t>I</a:t>
            </a:r>
            <a:endParaRPr sz="550">
              <a:latin typeface="Georgia"/>
              <a:cs typeface="Georgia"/>
            </a:endParaRPr>
          </a:p>
          <a:p>
            <a:pPr eaLnBrk="1" fontAlgn="auto" hangingPunct="1">
              <a:lnSpc>
                <a:spcPts val="600"/>
              </a:lnSpc>
              <a:spcBef>
                <a:spcPts val="0"/>
              </a:spcBef>
              <a:spcAft>
                <a:spcPts val="0"/>
              </a:spcAft>
              <a:defRPr/>
            </a:pPr>
            <a:r>
              <a:rPr sz="600" b="1" spc="30" baseline="6944" dirty="0">
                <a:solidFill>
                  <a:srgbClr val="FF9900"/>
                </a:solidFill>
                <a:latin typeface="Tahoma"/>
                <a:cs typeface="Tahoma"/>
              </a:rPr>
              <a:t>BGU       </a:t>
            </a:r>
            <a:r>
              <a:rPr sz="550" b="1" spc="-5" dirty="0">
                <a:solidFill>
                  <a:srgbClr val="FFEC99"/>
                </a:solidFill>
                <a:latin typeface="Georgia"/>
                <a:cs typeface="Georgia"/>
              </a:rPr>
              <a:t>C</a:t>
            </a:r>
            <a:endParaRPr sz="550">
              <a:latin typeface="Georgia"/>
              <a:cs typeface="Georgia"/>
            </a:endParaRPr>
          </a:p>
        </p:txBody>
      </p:sp>
      <p:pic>
        <p:nvPicPr>
          <p:cNvPr id="5131" name="Picture 15">
            <a:extLst>
              <a:ext uri="{FF2B5EF4-FFF2-40B4-BE49-F238E27FC236}">
                <a16:creationId xmlns:a16="http://schemas.microsoft.com/office/drawing/2014/main" id="{03BAC326-8960-CD50-E0DA-6A9A0D8E7F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938" y="3660775"/>
            <a:ext cx="4462462" cy="288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2" name="Picture 16">
            <a:extLst>
              <a:ext uri="{FF2B5EF4-FFF2-40B4-BE49-F238E27FC236}">
                <a16:creationId xmlns:a16="http://schemas.microsoft.com/office/drawing/2014/main" id="{658DD71C-2271-5C48-6E03-9663795A10C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37100" y="3940175"/>
            <a:ext cx="4406900" cy="253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16" name="מציין מיקום טקסט 2">
                <a:extLst>
                  <a:ext uri="{FF2B5EF4-FFF2-40B4-BE49-F238E27FC236}">
                    <a16:creationId xmlns:a16="http://schemas.microsoft.com/office/drawing/2014/main" id="{BC3F3734-DF0B-430A-A71C-754FF372FF85}"/>
                  </a:ext>
                </a:extLst>
              </p:cNvPr>
              <p:cNvSpPr txBox="1">
                <a:spLocks noChangeArrowheads="1"/>
              </p:cNvSpPr>
              <p:nvPr/>
            </p:nvSpPr>
            <p:spPr bwMode="auto">
              <a:xfrm>
                <a:off x="0" y="1066800"/>
                <a:ext cx="9144000" cy="270668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285750" indent="-285750">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lvl="1" eaLnBrk="1" hangingPunct="1">
                  <a:lnSpc>
                    <a:spcPct val="150000"/>
                  </a:lnSpc>
                  <a:spcBef>
                    <a:spcPct val="0"/>
                  </a:spcBef>
                  <a:buFontTx/>
                  <a:buChar char="•"/>
                </a:pPr>
                <a:r>
                  <a:rPr lang="en-US" altLang="en-IL" dirty="0">
                    <a:solidFill>
                      <a:srgbClr val="7030A0"/>
                    </a:solidFill>
                    <a:latin typeface="Arial" panose="020B0604020202020204" pitchFamily="34" charset="0"/>
                    <a:cs typeface="Arial" panose="020B0604020202020204" pitchFamily="34" charset="0"/>
                  </a:rPr>
                  <a:t>2 resonant frequencies: </a:t>
                </a:r>
                <a14:m>
                  <m:oMath xmlns:m="http://schemas.openxmlformats.org/officeDocument/2006/math">
                    <m:sSub>
                      <m:sSubPr>
                        <m:ctrlPr>
                          <a:rPr lang="en-US" altLang="en-IL" b="0" i="1" smtClean="0">
                            <a:solidFill>
                              <a:srgbClr val="7030A0"/>
                            </a:solidFill>
                            <a:latin typeface="Cambria Math" panose="02040503050406030204" pitchFamily="18" charset="0"/>
                            <a:cs typeface="Arial" panose="020B0604020202020204" pitchFamily="34" charset="0"/>
                          </a:rPr>
                        </m:ctrlPr>
                      </m:sSubPr>
                      <m:e>
                        <m:r>
                          <a:rPr lang="en-US" altLang="en-IL" b="0" i="1" smtClean="0">
                            <a:solidFill>
                              <a:srgbClr val="7030A0"/>
                            </a:solidFill>
                            <a:latin typeface="Cambria Math" panose="02040503050406030204" pitchFamily="18" charset="0"/>
                            <a:cs typeface="Arial" panose="020B0604020202020204" pitchFamily="34" charset="0"/>
                          </a:rPr>
                          <m:t>𝑓</m:t>
                        </m:r>
                      </m:e>
                      <m:sub>
                        <m:r>
                          <a:rPr lang="en-US" altLang="en-IL" b="0" i="1" smtClean="0">
                            <a:solidFill>
                              <a:srgbClr val="7030A0"/>
                            </a:solidFill>
                            <a:latin typeface="Cambria Math" panose="02040503050406030204" pitchFamily="18" charset="0"/>
                            <a:cs typeface="Arial" panose="020B0604020202020204" pitchFamily="34" charset="0"/>
                          </a:rPr>
                          <m:t>1</m:t>
                        </m:r>
                      </m:sub>
                    </m:sSub>
                    <m:r>
                      <a:rPr lang="en-US" altLang="en-IL" b="0" i="1" smtClean="0">
                        <a:solidFill>
                          <a:srgbClr val="7030A0"/>
                        </a:solidFill>
                        <a:latin typeface="Cambria Math" panose="02040503050406030204" pitchFamily="18" charset="0"/>
                        <a:cs typeface="Arial" panose="020B0604020202020204" pitchFamily="34" charset="0"/>
                      </a:rPr>
                      <m:t>=</m:t>
                    </m:r>
                    <m:f>
                      <m:fPr>
                        <m:ctrlPr>
                          <a:rPr lang="en-US" altLang="en-IL" b="0" i="1" smtClean="0">
                            <a:solidFill>
                              <a:srgbClr val="7030A0"/>
                            </a:solidFill>
                            <a:latin typeface="Cambria Math" panose="02040503050406030204" pitchFamily="18" charset="0"/>
                            <a:cs typeface="Arial" panose="020B0604020202020204" pitchFamily="34" charset="0"/>
                          </a:rPr>
                        </m:ctrlPr>
                      </m:fPr>
                      <m:num>
                        <m:r>
                          <a:rPr lang="en-US" altLang="en-IL" b="0" i="1" smtClean="0">
                            <a:solidFill>
                              <a:srgbClr val="7030A0"/>
                            </a:solidFill>
                            <a:latin typeface="Cambria Math" panose="02040503050406030204" pitchFamily="18" charset="0"/>
                            <a:cs typeface="Arial" panose="020B0604020202020204" pitchFamily="34" charset="0"/>
                          </a:rPr>
                          <m:t>1</m:t>
                        </m:r>
                      </m:num>
                      <m:den>
                        <m:r>
                          <a:rPr lang="en-US" altLang="en-IL" b="0" i="1" smtClean="0">
                            <a:solidFill>
                              <a:srgbClr val="7030A0"/>
                            </a:solidFill>
                            <a:latin typeface="Cambria Math" panose="02040503050406030204" pitchFamily="18" charset="0"/>
                            <a:cs typeface="Arial" panose="020B0604020202020204" pitchFamily="34" charset="0"/>
                          </a:rPr>
                          <m:t>2</m:t>
                        </m:r>
                        <m:r>
                          <a:rPr lang="en-US" altLang="en-IL" b="0" i="1" smtClean="0">
                            <a:solidFill>
                              <a:srgbClr val="7030A0"/>
                            </a:solidFill>
                            <a:latin typeface="Cambria Math" panose="02040503050406030204" pitchFamily="18" charset="0"/>
                            <a:cs typeface="Arial" panose="020B0604020202020204" pitchFamily="34" charset="0"/>
                          </a:rPr>
                          <m:t>𝜋</m:t>
                        </m:r>
                        <m:rad>
                          <m:radPr>
                            <m:degHide m:val="on"/>
                            <m:ctrlPr>
                              <a:rPr lang="en-US" altLang="en-IL" b="0" i="1" smtClean="0">
                                <a:solidFill>
                                  <a:srgbClr val="7030A0"/>
                                </a:solidFill>
                                <a:latin typeface="Cambria Math" panose="02040503050406030204" pitchFamily="18" charset="0"/>
                                <a:cs typeface="Arial" panose="020B0604020202020204" pitchFamily="34" charset="0"/>
                              </a:rPr>
                            </m:ctrlPr>
                          </m:radPr>
                          <m:deg/>
                          <m:e>
                            <m:sSub>
                              <m:sSubPr>
                                <m:ctrlPr>
                                  <a:rPr lang="en-US" altLang="en-IL" b="0" i="1" smtClean="0">
                                    <a:solidFill>
                                      <a:srgbClr val="7030A0"/>
                                    </a:solidFill>
                                    <a:latin typeface="Cambria Math" panose="02040503050406030204" pitchFamily="18" charset="0"/>
                                    <a:cs typeface="Arial" panose="020B0604020202020204" pitchFamily="34" charset="0"/>
                                  </a:rPr>
                                </m:ctrlPr>
                              </m:sSubPr>
                              <m:e>
                                <m:r>
                                  <a:rPr lang="en-US" altLang="en-IL" b="0" i="1" smtClean="0">
                                    <a:solidFill>
                                      <a:srgbClr val="7030A0"/>
                                    </a:solidFill>
                                    <a:latin typeface="Cambria Math" panose="02040503050406030204" pitchFamily="18" charset="0"/>
                                    <a:cs typeface="Arial" panose="020B0604020202020204" pitchFamily="34" charset="0"/>
                                  </a:rPr>
                                  <m:t>𝐿</m:t>
                                </m:r>
                              </m:e>
                              <m:sub>
                                <m:r>
                                  <a:rPr lang="en-US" altLang="en-IL" b="0" i="1" smtClean="0">
                                    <a:solidFill>
                                      <a:srgbClr val="7030A0"/>
                                    </a:solidFill>
                                    <a:latin typeface="Cambria Math" panose="02040503050406030204" pitchFamily="18" charset="0"/>
                                    <a:cs typeface="Arial" panose="020B0604020202020204" pitchFamily="34" charset="0"/>
                                  </a:rPr>
                                  <m:t>𝑠</m:t>
                                </m:r>
                              </m:sub>
                            </m:sSub>
                            <m:sSub>
                              <m:sSubPr>
                                <m:ctrlPr>
                                  <a:rPr lang="en-US" altLang="en-IL" b="0" i="1" smtClean="0">
                                    <a:solidFill>
                                      <a:srgbClr val="7030A0"/>
                                    </a:solidFill>
                                    <a:latin typeface="Cambria Math" panose="02040503050406030204" pitchFamily="18" charset="0"/>
                                    <a:cs typeface="Arial" panose="020B0604020202020204" pitchFamily="34" charset="0"/>
                                  </a:rPr>
                                </m:ctrlPr>
                              </m:sSubPr>
                              <m:e>
                                <m:r>
                                  <a:rPr lang="en-US" altLang="en-IL" b="0" i="1" smtClean="0">
                                    <a:solidFill>
                                      <a:srgbClr val="7030A0"/>
                                    </a:solidFill>
                                    <a:latin typeface="Cambria Math" panose="02040503050406030204" pitchFamily="18" charset="0"/>
                                    <a:cs typeface="Arial" panose="020B0604020202020204" pitchFamily="34" charset="0"/>
                                  </a:rPr>
                                  <m:t>𝐶</m:t>
                                </m:r>
                              </m:e>
                              <m:sub>
                                <m:r>
                                  <a:rPr lang="en-US" altLang="en-IL" b="0" i="1" smtClean="0">
                                    <a:solidFill>
                                      <a:srgbClr val="7030A0"/>
                                    </a:solidFill>
                                    <a:latin typeface="Cambria Math" panose="02040503050406030204" pitchFamily="18" charset="0"/>
                                    <a:cs typeface="Arial" panose="020B0604020202020204" pitchFamily="34" charset="0"/>
                                  </a:rPr>
                                  <m:t>𝑟</m:t>
                                </m:r>
                              </m:sub>
                            </m:sSub>
                          </m:e>
                        </m:rad>
                      </m:den>
                    </m:f>
                    <m:r>
                      <a:rPr lang="en-US" altLang="en-IL" b="0" i="1" smtClean="0">
                        <a:solidFill>
                          <a:srgbClr val="7030A0"/>
                        </a:solidFill>
                        <a:latin typeface="Cambria Math" panose="02040503050406030204" pitchFamily="18" charset="0"/>
                        <a:cs typeface="Arial" panose="020B0604020202020204" pitchFamily="34" charset="0"/>
                      </a:rPr>
                      <m:t>, </m:t>
                    </m:r>
                    <m:sSub>
                      <m:sSubPr>
                        <m:ctrlPr>
                          <a:rPr lang="en-US" altLang="en-IL" b="0" i="1" smtClean="0">
                            <a:solidFill>
                              <a:srgbClr val="7030A0"/>
                            </a:solidFill>
                            <a:latin typeface="Cambria Math" panose="02040503050406030204" pitchFamily="18" charset="0"/>
                            <a:cs typeface="Arial" panose="020B0604020202020204" pitchFamily="34" charset="0"/>
                          </a:rPr>
                        </m:ctrlPr>
                      </m:sSubPr>
                      <m:e>
                        <m:r>
                          <a:rPr lang="en-US" altLang="en-IL" b="0" i="1" smtClean="0">
                            <a:solidFill>
                              <a:srgbClr val="7030A0"/>
                            </a:solidFill>
                            <a:latin typeface="Cambria Math" panose="02040503050406030204" pitchFamily="18" charset="0"/>
                            <a:cs typeface="Arial" panose="020B0604020202020204" pitchFamily="34" charset="0"/>
                          </a:rPr>
                          <m:t>𝑓</m:t>
                        </m:r>
                      </m:e>
                      <m:sub>
                        <m:r>
                          <a:rPr lang="en-US" altLang="en-IL" b="0" i="1" smtClean="0">
                            <a:solidFill>
                              <a:srgbClr val="7030A0"/>
                            </a:solidFill>
                            <a:latin typeface="Cambria Math" panose="02040503050406030204" pitchFamily="18" charset="0"/>
                            <a:cs typeface="Arial" panose="020B0604020202020204" pitchFamily="34" charset="0"/>
                          </a:rPr>
                          <m:t>2</m:t>
                        </m:r>
                      </m:sub>
                    </m:sSub>
                    <m:r>
                      <a:rPr lang="en-US" altLang="en-IL" b="0" i="1" smtClean="0">
                        <a:solidFill>
                          <a:srgbClr val="7030A0"/>
                        </a:solidFill>
                        <a:latin typeface="Cambria Math" panose="02040503050406030204" pitchFamily="18" charset="0"/>
                        <a:cs typeface="Arial" panose="020B0604020202020204" pitchFamily="34" charset="0"/>
                      </a:rPr>
                      <m:t>= </m:t>
                    </m:r>
                    <m:f>
                      <m:fPr>
                        <m:ctrlPr>
                          <a:rPr lang="en-US" altLang="en-IL" b="0" i="1" smtClean="0">
                            <a:solidFill>
                              <a:srgbClr val="7030A0"/>
                            </a:solidFill>
                            <a:latin typeface="Cambria Math" panose="02040503050406030204" pitchFamily="18" charset="0"/>
                            <a:cs typeface="Arial" panose="020B0604020202020204" pitchFamily="34" charset="0"/>
                          </a:rPr>
                        </m:ctrlPr>
                      </m:fPr>
                      <m:num>
                        <m:r>
                          <a:rPr lang="en-US" altLang="en-IL" b="0" i="1" smtClean="0">
                            <a:solidFill>
                              <a:srgbClr val="7030A0"/>
                            </a:solidFill>
                            <a:latin typeface="Cambria Math" panose="02040503050406030204" pitchFamily="18" charset="0"/>
                            <a:cs typeface="Arial" panose="020B0604020202020204" pitchFamily="34" charset="0"/>
                          </a:rPr>
                          <m:t>1</m:t>
                        </m:r>
                      </m:num>
                      <m:den>
                        <m:r>
                          <a:rPr lang="en-US" altLang="en-IL" b="0" i="1" smtClean="0">
                            <a:solidFill>
                              <a:srgbClr val="7030A0"/>
                            </a:solidFill>
                            <a:latin typeface="Cambria Math" panose="02040503050406030204" pitchFamily="18" charset="0"/>
                            <a:cs typeface="Arial" panose="020B0604020202020204" pitchFamily="34" charset="0"/>
                          </a:rPr>
                          <m:t>2</m:t>
                        </m:r>
                        <m:r>
                          <a:rPr lang="en-US" altLang="en-IL" b="0" i="1" smtClean="0">
                            <a:solidFill>
                              <a:srgbClr val="7030A0"/>
                            </a:solidFill>
                            <a:latin typeface="Cambria Math" panose="02040503050406030204" pitchFamily="18" charset="0"/>
                            <a:cs typeface="Arial" panose="020B0604020202020204" pitchFamily="34" charset="0"/>
                          </a:rPr>
                          <m:t>𝜋</m:t>
                        </m:r>
                        <m:rad>
                          <m:radPr>
                            <m:degHide m:val="on"/>
                            <m:ctrlPr>
                              <a:rPr lang="en-US" altLang="en-IL" b="0" i="1" smtClean="0">
                                <a:solidFill>
                                  <a:srgbClr val="7030A0"/>
                                </a:solidFill>
                                <a:latin typeface="Cambria Math" panose="02040503050406030204" pitchFamily="18" charset="0"/>
                                <a:cs typeface="Arial" panose="020B0604020202020204" pitchFamily="34" charset="0"/>
                              </a:rPr>
                            </m:ctrlPr>
                          </m:radPr>
                          <m:deg/>
                          <m:e>
                            <m:d>
                              <m:dPr>
                                <m:ctrlPr>
                                  <a:rPr lang="en-US" altLang="en-IL" b="0" i="1" smtClean="0">
                                    <a:solidFill>
                                      <a:srgbClr val="7030A0"/>
                                    </a:solidFill>
                                    <a:latin typeface="Cambria Math" panose="02040503050406030204" pitchFamily="18" charset="0"/>
                                    <a:cs typeface="Arial" panose="020B0604020202020204" pitchFamily="34" charset="0"/>
                                  </a:rPr>
                                </m:ctrlPr>
                              </m:dPr>
                              <m:e>
                                <m:sSub>
                                  <m:sSubPr>
                                    <m:ctrlPr>
                                      <a:rPr lang="en-US" altLang="en-IL" b="0" i="1" smtClean="0">
                                        <a:solidFill>
                                          <a:srgbClr val="7030A0"/>
                                        </a:solidFill>
                                        <a:latin typeface="Cambria Math" panose="02040503050406030204" pitchFamily="18" charset="0"/>
                                        <a:cs typeface="Arial" panose="020B0604020202020204" pitchFamily="34" charset="0"/>
                                      </a:rPr>
                                    </m:ctrlPr>
                                  </m:sSubPr>
                                  <m:e>
                                    <m:r>
                                      <a:rPr lang="en-US" altLang="en-IL" b="0" i="1" smtClean="0">
                                        <a:solidFill>
                                          <a:srgbClr val="7030A0"/>
                                        </a:solidFill>
                                        <a:latin typeface="Cambria Math" panose="02040503050406030204" pitchFamily="18" charset="0"/>
                                        <a:cs typeface="Arial" panose="020B0604020202020204" pitchFamily="34" charset="0"/>
                                      </a:rPr>
                                      <m:t>𝐿</m:t>
                                    </m:r>
                                  </m:e>
                                  <m:sub>
                                    <m:r>
                                      <a:rPr lang="en-US" altLang="en-IL" b="0" i="1" smtClean="0">
                                        <a:solidFill>
                                          <a:srgbClr val="7030A0"/>
                                        </a:solidFill>
                                        <a:latin typeface="Cambria Math" panose="02040503050406030204" pitchFamily="18" charset="0"/>
                                        <a:cs typeface="Arial" panose="020B0604020202020204" pitchFamily="34" charset="0"/>
                                      </a:rPr>
                                      <m:t>𝑠</m:t>
                                    </m:r>
                                  </m:sub>
                                </m:sSub>
                                <m:r>
                                  <a:rPr lang="en-US" altLang="en-IL" b="0" i="1" smtClean="0">
                                    <a:solidFill>
                                      <a:srgbClr val="7030A0"/>
                                    </a:solidFill>
                                    <a:latin typeface="Cambria Math" panose="02040503050406030204" pitchFamily="18" charset="0"/>
                                    <a:cs typeface="Arial" panose="020B0604020202020204" pitchFamily="34" charset="0"/>
                                  </a:rPr>
                                  <m:t>+</m:t>
                                </m:r>
                                <m:sSub>
                                  <m:sSubPr>
                                    <m:ctrlPr>
                                      <a:rPr lang="en-US" altLang="en-IL" b="0" i="1" smtClean="0">
                                        <a:solidFill>
                                          <a:srgbClr val="7030A0"/>
                                        </a:solidFill>
                                        <a:latin typeface="Cambria Math" panose="02040503050406030204" pitchFamily="18" charset="0"/>
                                        <a:cs typeface="Arial" panose="020B0604020202020204" pitchFamily="34" charset="0"/>
                                      </a:rPr>
                                    </m:ctrlPr>
                                  </m:sSubPr>
                                  <m:e>
                                    <m:r>
                                      <a:rPr lang="en-US" altLang="en-IL" b="0" i="1" smtClean="0">
                                        <a:solidFill>
                                          <a:srgbClr val="7030A0"/>
                                        </a:solidFill>
                                        <a:latin typeface="Cambria Math" panose="02040503050406030204" pitchFamily="18" charset="0"/>
                                        <a:cs typeface="Arial" panose="020B0604020202020204" pitchFamily="34" charset="0"/>
                                      </a:rPr>
                                      <m:t>𝐿</m:t>
                                    </m:r>
                                  </m:e>
                                  <m:sub>
                                    <m:r>
                                      <a:rPr lang="en-US" altLang="en-IL" b="0" i="1" smtClean="0">
                                        <a:solidFill>
                                          <a:srgbClr val="7030A0"/>
                                        </a:solidFill>
                                        <a:latin typeface="Cambria Math" panose="02040503050406030204" pitchFamily="18" charset="0"/>
                                        <a:cs typeface="Arial" panose="020B0604020202020204" pitchFamily="34" charset="0"/>
                                      </a:rPr>
                                      <m:t>𝑝</m:t>
                                    </m:r>
                                  </m:sub>
                                </m:sSub>
                              </m:e>
                            </m:d>
                            <m:sSub>
                              <m:sSubPr>
                                <m:ctrlPr>
                                  <a:rPr lang="en-US" altLang="en-IL" b="0" i="1" smtClean="0">
                                    <a:solidFill>
                                      <a:srgbClr val="7030A0"/>
                                    </a:solidFill>
                                    <a:latin typeface="Cambria Math" panose="02040503050406030204" pitchFamily="18" charset="0"/>
                                    <a:cs typeface="Arial" panose="020B0604020202020204" pitchFamily="34" charset="0"/>
                                  </a:rPr>
                                </m:ctrlPr>
                              </m:sSubPr>
                              <m:e>
                                <m:r>
                                  <a:rPr lang="en-US" altLang="en-IL" b="0" i="1" smtClean="0">
                                    <a:solidFill>
                                      <a:srgbClr val="7030A0"/>
                                    </a:solidFill>
                                    <a:latin typeface="Cambria Math" panose="02040503050406030204" pitchFamily="18" charset="0"/>
                                    <a:cs typeface="Arial" panose="020B0604020202020204" pitchFamily="34" charset="0"/>
                                  </a:rPr>
                                  <m:t>𝐶</m:t>
                                </m:r>
                              </m:e>
                              <m:sub>
                                <m:r>
                                  <a:rPr lang="en-US" altLang="en-IL" b="0" i="1" smtClean="0">
                                    <a:solidFill>
                                      <a:srgbClr val="7030A0"/>
                                    </a:solidFill>
                                    <a:latin typeface="Cambria Math" panose="02040503050406030204" pitchFamily="18" charset="0"/>
                                    <a:cs typeface="Arial" panose="020B0604020202020204" pitchFamily="34" charset="0"/>
                                  </a:rPr>
                                  <m:t>𝑟</m:t>
                                </m:r>
                              </m:sub>
                            </m:sSub>
                          </m:e>
                        </m:rad>
                      </m:den>
                    </m:f>
                  </m:oMath>
                </a14:m>
                <a:endParaRPr lang="en-US" altLang="en-IL" dirty="0">
                  <a:solidFill>
                    <a:srgbClr val="7030A0"/>
                  </a:solidFill>
                  <a:latin typeface="Arial" panose="020B0604020202020204" pitchFamily="34" charset="0"/>
                  <a:cs typeface="Arial" panose="020B0604020202020204" pitchFamily="34" charset="0"/>
                </a:endParaRPr>
              </a:p>
              <a:p>
                <a:pPr lvl="1" eaLnBrk="1" hangingPunct="1">
                  <a:lnSpc>
                    <a:spcPct val="150000"/>
                  </a:lnSpc>
                  <a:spcBef>
                    <a:spcPct val="0"/>
                  </a:spcBef>
                  <a:buFontTx/>
                  <a:buChar char="•"/>
                </a:pPr>
                <a:r>
                  <a:rPr lang="en-US" altLang="en-IL" dirty="0">
                    <a:solidFill>
                      <a:srgbClr val="7030A0"/>
                    </a:solidFill>
                    <a:latin typeface="Arial" panose="020B0604020202020204" pitchFamily="34" charset="0"/>
                    <a:cs typeface="Arial" panose="020B0604020202020204" pitchFamily="34" charset="0"/>
                  </a:rPr>
                  <a:t>Gain is load and frequency depended: </a:t>
                </a:r>
                <a14:m>
                  <m:oMath xmlns:m="http://schemas.openxmlformats.org/officeDocument/2006/math">
                    <m:r>
                      <a:rPr lang="en-US" altLang="en-IL" b="0" i="1" smtClean="0">
                        <a:solidFill>
                          <a:srgbClr val="7030A0"/>
                        </a:solidFill>
                        <a:latin typeface="Cambria Math" panose="02040503050406030204" pitchFamily="18" charset="0"/>
                        <a:cs typeface="Arial" panose="020B0604020202020204" pitchFamily="34" charset="0"/>
                      </a:rPr>
                      <m:t>𝑓</m:t>
                    </m:r>
                    <m:r>
                      <a:rPr lang="en-US" altLang="en-IL" b="0" i="1" smtClean="0">
                        <a:solidFill>
                          <a:srgbClr val="7030A0"/>
                        </a:solidFill>
                        <a:latin typeface="Cambria Math" panose="02040503050406030204" pitchFamily="18" charset="0"/>
                        <a:cs typeface="Arial" panose="020B0604020202020204" pitchFamily="34" charset="0"/>
                      </a:rPr>
                      <m:t>&lt;</m:t>
                    </m:r>
                    <m:sSub>
                      <m:sSubPr>
                        <m:ctrlPr>
                          <a:rPr lang="en-US" altLang="en-IL" b="0" i="1" smtClean="0">
                            <a:solidFill>
                              <a:srgbClr val="7030A0"/>
                            </a:solidFill>
                            <a:latin typeface="Cambria Math" panose="02040503050406030204" pitchFamily="18" charset="0"/>
                            <a:cs typeface="Arial" panose="020B0604020202020204" pitchFamily="34" charset="0"/>
                          </a:rPr>
                        </m:ctrlPr>
                      </m:sSubPr>
                      <m:e>
                        <m:r>
                          <a:rPr lang="en-US" altLang="en-IL" b="0" i="1" smtClean="0">
                            <a:solidFill>
                              <a:srgbClr val="7030A0"/>
                            </a:solidFill>
                            <a:latin typeface="Cambria Math" panose="02040503050406030204" pitchFamily="18" charset="0"/>
                            <a:cs typeface="Arial" panose="020B0604020202020204" pitchFamily="34" charset="0"/>
                          </a:rPr>
                          <m:t>𝑓</m:t>
                        </m:r>
                      </m:e>
                      <m:sub>
                        <m:r>
                          <a:rPr lang="en-US" altLang="en-IL" b="0" i="1" smtClean="0">
                            <a:solidFill>
                              <a:srgbClr val="7030A0"/>
                            </a:solidFill>
                            <a:latin typeface="Cambria Math" panose="02040503050406030204" pitchFamily="18" charset="0"/>
                            <a:cs typeface="Arial" panose="020B0604020202020204" pitchFamily="34" charset="0"/>
                          </a:rPr>
                          <m:t>1</m:t>
                        </m:r>
                      </m:sub>
                    </m:sSub>
                    <m:r>
                      <a:rPr lang="en-US" altLang="en-IL" b="0" i="1" smtClean="0">
                        <a:solidFill>
                          <a:srgbClr val="7030A0"/>
                        </a:solidFill>
                        <a:latin typeface="Cambria Math" panose="02040503050406030204" pitchFamily="18" charset="0"/>
                        <a:cs typeface="Arial" panose="020B0604020202020204" pitchFamily="34" charset="0"/>
                      </a:rPr>
                      <m:t>⇒</m:t>
                    </m:r>
                    <m:r>
                      <a:rPr lang="en-US" altLang="en-IL" b="0" i="1" smtClean="0">
                        <a:solidFill>
                          <a:srgbClr val="7030A0"/>
                        </a:solidFill>
                        <a:latin typeface="Cambria Math" panose="02040503050406030204" pitchFamily="18" charset="0"/>
                        <a:cs typeface="Arial" panose="020B0604020202020204" pitchFamily="34" charset="0"/>
                      </a:rPr>
                      <m:t>𝐺𝑎𝑖𝑛</m:t>
                    </m:r>
                    <m:r>
                      <a:rPr lang="en-US" altLang="en-IL" b="0" i="1" smtClean="0">
                        <a:solidFill>
                          <a:srgbClr val="7030A0"/>
                        </a:solidFill>
                        <a:latin typeface="Cambria Math" panose="02040503050406030204" pitchFamily="18" charset="0"/>
                        <a:cs typeface="Arial" panose="020B0604020202020204" pitchFamily="34" charset="0"/>
                      </a:rPr>
                      <m:t> ↑, </m:t>
                    </m:r>
                    <m:r>
                      <a:rPr lang="en-US" altLang="en-IL" b="0" i="1" smtClean="0">
                        <a:solidFill>
                          <a:srgbClr val="7030A0"/>
                        </a:solidFill>
                        <a:latin typeface="Cambria Math" panose="02040503050406030204" pitchFamily="18" charset="0"/>
                        <a:ea typeface="Cambria Math" panose="02040503050406030204" pitchFamily="18" charset="0"/>
                        <a:cs typeface="Arial" panose="020B0604020202020204" pitchFamily="34" charset="0"/>
                      </a:rPr>
                      <m:t>𝑓</m:t>
                    </m:r>
                    <m:r>
                      <a:rPr lang="en-US" altLang="en-IL" b="0" i="1" smtClean="0">
                        <a:solidFill>
                          <a:srgbClr val="7030A0"/>
                        </a:solidFill>
                        <a:latin typeface="Cambria Math" panose="02040503050406030204" pitchFamily="18" charset="0"/>
                        <a:ea typeface="Cambria Math" panose="02040503050406030204" pitchFamily="18" charset="0"/>
                        <a:cs typeface="Arial" panose="020B0604020202020204" pitchFamily="34" charset="0"/>
                      </a:rPr>
                      <m:t>&gt;</m:t>
                    </m:r>
                    <m:sSub>
                      <m:sSubPr>
                        <m:ctrlPr>
                          <a:rPr lang="en-US" altLang="en-IL" b="0" i="1" smtClean="0">
                            <a:solidFill>
                              <a:srgbClr val="7030A0"/>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en-IL" b="0" i="1" smtClean="0">
                            <a:solidFill>
                              <a:srgbClr val="7030A0"/>
                            </a:solidFill>
                            <a:latin typeface="Cambria Math" panose="02040503050406030204" pitchFamily="18" charset="0"/>
                            <a:ea typeface="Cambria Math" panose="02040503050406030204" pitchFamily="18" charset="0"/>
                            <a:cs typeface="Arial" panose="020B0604020202020204" pitchFamily="34" charset="0"/>
                          </a:rPr>
                          <m:t>𝑓</m:t>
                        </m:r>
                      </m:e>
                      <m:sub>
                        <m:r>
                          <a:rPr lang="en-US" altLang="en-IL" b="0" i="1" smtClean="0">
                            <a:solidFill>
                              <a:srgbClr val="7030A0"/>
                            </a:solidFill>
                            <a:latin typeface="Cambria Math" panose="02040503050406030204" pitchFamily="18" charset="0"/>
                            <a:ea typeface="Cambria Math" panose="02040503050406030204" pitchFamily="18" charset="0"/>
                            <a:cs typeface="Arial" panose="020B0604020202020204" pitchFamily="34" charset="0"/>
                          </a:rPr>
                          <m:t>1</m:t>
                        </m:r>
                      </m:sub>
                    </m:sSub>
                    <m:r>
                      <a:rPr lang="en-US" altLang="en-IL" b="0" i="1" smtClean="0">
                        <a:solidFill>
                          <a:srgbClr val="7030A0"/>
                        </a:solidFill>
                        <a:latin typeface="Cambria Math" panose="02040503050406030204" pitchFamily="18" charset="0"/>
                        <a:ea typeface="Cambria Math" panose="02040503050406030204" pitchFamily="18" charset="0"/>
                        <a:cs typeface="Arial" panose="020B0604020202020204" pitchFamily="34" charset="0"/>
                      </a:rPr>
                      <m:t>⇒</m:t>
                    </m:r>
                    <m:r>
                      <a:rPr lang="en-US" altLang="en-IL" b="0" i="1" smtClean="0">
                        <a:solidFill>
                          <a:srgbClr val="7030A0"/>
                        </a:solidFill>
                        <a:latin typeface="Cambria Math" panose="02040503050406030204" pitchFamily="18" charset="0"/>
                        <a:ea typeface="Cambria Math" panose="02040503050406030204" pitchFamily="18" charset="0"/>
                        <a:cs typeface="Arial" panose="020B0604020202020204" pitchFamily="34" charset="0"/>
                      </a:rPr>
                      <m:t>𝐺𝑎𝑖𝑛</m:t>
                    </m:r>
                    <m:r>
                      <a:rPr lang="en-US" altLang="en-IL" b="0" i="1" smtClean="0">
                        <a:solidFill>
                          <a:srgbClr val="7030A0"/>
                        </a:solidFill>
                        <a:latin typeface="Cambria Math" panose="02040503050406030204" pitchFamily="18" charset="0"/>
                        <a:ea typeface="Cambria Math" panose="02040503050406030204" pitchFamily="18" charset="0"/>
                        <a:cs typeface="Arial" panose="020B0604020202020204" pitchFamily="34" charset="0"/>
                      </a:rPr>
                      <m:t>↓</m:t>
                    </m:r>
                  </m:oMath>
                </a14:m>
                <a:endParaRPr lang="en-US" altLang="en-IL" dirty="0">
                  <a:solidFill>
                    <a:srgbClr val="7030A0"/>
                  </a:solidFill>
                  <a:latin typeface="Arial" panose="020B0604020202020204" pitchFamily="34" charset="0"/>
                  <a:cs typeface="Arial" panose="020B0604020202020204" pitchFamily="34" charset="0"/>
                </a:endParaRPr>
              </a:p>
              <a:p>
                <a:pPr lvl="1" eaLnBrk="1" hangingPunct="1">
                  <a:lnSpc>
                    <a:spcPct val="150000"/>
                  </a:lnSpc>
                  <a:spcBef>
                    <a:spcPct val="0"/>
                  </a:spcBef>
                  <a:buFontTx/>
                  <a:buChar char="•"/>
                </a:pPr>
                <a:r>
                  <a:rPr lang="en-US" altLang="en-IL" dirty="0">
                    <a:solidFill>
                      <a:srgbClr val="7030A0"/>
                    </a:solidFill>
                    <a:latin typeface="Arial" panose="020B0604020202020204" pitchFamily="34" charset="0"/>
                    <a:cs typeface="Arial" panose="020B0604020202020204" pitchFamily="34" charset="0"/>
                  </a:rPr>
                  <a:t>Small-volume realization dictates high switching frequency operation</a:t>
                </a:r>
              </a:p>
              <a:p>
                <a:pPr lvl="2" eaLnBrk="1" hangingPunct="1">
                  <a:lnSpc>
                    <a:spcPct val="150000"/>
                  </a:lnSpc>
                  <a:spcBef>
                    <a:spcPct val="0"/>
                  </a:spcBef>
                  <a:buFont typeface="Arial" panose="020B0604020202020204" pitchFamily="34" charset="0"/>
                  <a:buChar char="•"/>
                </a:pPr>
                <a:r>
                  <a:rPr lang="en-US" altLang="en-IL" dirty="0">
                    <a:solidFill>
                      <a:srgbClr val="7030A0"/>
                    </a:solidFill>
                    <a:latin typeface="Arial" panose="020B0604020202020204" pitchFamily="34" charset="0"/>
                    <a:cs typeface="Arial" panose="020B0604020202020204" pitchFamily="34" charset="0"/>
                  </a:rPr>
                  <a:t>PWM resolution decreases as the frequency increases</a:t>
                </a:r>
              </a:p>
              <a:p>
                <a:pPr lvl="2" eaLnBrk="1" hangingPunct="1">
                  <a:lnSpc>
                    <a:spcPct val="150000"/>
                  </a:lnSpc>
                  <a:spcBef>
                    <a:spcPct val="0"/>
                  </a:spcBef>
                  <a:buFont typeface="Arial" panose="020B0604020202020204" pitchFamily="34" charset="0"/>
                  <a:buChar char="•"/>
                </a:pPr>
                <a:r>
                  <a:rPr lang="en-US" altLang="en-IL" dirty="0">
                    <a:solidFill>
                      <a:srgbClr val="7030A0"/>
                    </a:solidFill>
                    <a:latin typeface="Arial" panose="020B0604020202020204" pitchFamily="34" charset="0"/>
                    <a:cs typeface="Arial" panose="020B0604020202020204" pitchFamily="34" charset="0"/>
                  </a:rPr>
                  <a:t>Significant limitation in clock-based controller</a:t>
                </a:r>
              </a:p>
              <a:p>
                <a:pPr lvl="1" eaLnBrk="1" hangingPunct="1">
                  <a:lnSpc>
                    <a:spcPct val="150000"/>
                  </a:lnSpc>
                  <a:spcBef>
                    <a:spcPct val="0"/>
                  </a:spcBef>
                  <a:buFont typeface="Arial" panose="020B0604020202020204" pitchFamily="34" charset="0"/>
                  <a:buChar char="•"/>
                </a:pPr>
                <a:endParaRPr lang="en-US" altLang="en-IL" dirty="0">
                  <a:solidFill>
                    <a:srgbClr val="7030A0"/>
                  </a:solidFill>
                  <a:latin typeface="Arial" panose="020B0604020202020204" pitchFamily="34" charset="0"/>
                  <a:cs typeface="Arial" panose="020B0604020202020204" pitchFamily="34" charset="0"/>
                </a:endParaRPr>
              </a:p>
              <a:p>
                <a:pPr eaLnBrk="1" hangingPunct="1">
                  <a:lnSpc>
                    <a:spcPct val="150000"/>
                  </a:lnSpc>
                  <a:spcBef>
                    <a:spcPct val="0"/>
                  </a:spcBef>
                </a:pPr>
                <a:endParaRPr lang="en-US" altLang="en-IL" dirty="0">
                  <a:solidFill>
                    <a:srgbClr val="7030A0"/>
                  </a:solidFill>
                  <a:latin typeface="Arial" panose="020B0604020202020204" pitchFamily="34" charset="0"/>
                  <a:cs typeface="Arial" panose="020B0604020202020204" pitchFamily="34" charset="0"/>
                </a:endParaRPr>
              </a:p>
            </p:txBody>
          </p:sp>
        </mc:Choice>
        <mc:Fallback xmlns="">
          <p:sp>
            <p:nvSpPr>
              <p:cNvPr id="16" name="מציין מיקום טקסט 2">
                <a:extLst>
                  <a:ext uri="{FF2B5EF4-FFF2-40B4-BE49-F238E27FC236}">
                    <a16:creationId xmlns:a16="http://schemas.microsoft.com/office/drawing/2014/main" id="{BC3F3734-DF0B-430A-A71C-754FF372FF85}"/>
                  </a:ext>
                </a:extLst>
              </p:cNvPr>
              <p:cNvSpPr txBox="1">
                <a:spLocks noRot="1" noChangeAspect="1" noMove="1" noResize="1" noEditPoints="1" noAdjustHandles="1" noChangeArrowheads="1" noChangeShapeType="1" noTextEdit="1"/>
              </p:cNvSpPr>
              <p:nvPr/>
            </p:nvSpPr>
            <p:spPr bwMode="auto">
              <a:xfrm>
                <a:off x="0" y="1066800"/>
                <a:ext cx="9144000" cy="2706687"/>
              </a:xfrm>
              <a:prstGeom prst="rect">
                <a:avLst/>
              </a:prstGeom>
              <a:blipFill>
                <a:blip r:embed="rId8"/>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a:extLst>
              <a:ext uri="{FF2B5EF4-FFF2-40B4-BE49-F238E27FC236}">
                <a16:creationId xmlns:a16="http://schemas.microsoft.com/office/drawing/2014/main" id="{916FC046-857F-95FC-747E-4EB4CD7EB164}"/>
              </a:ext>
            </a:extLst>
          </p:cNvPr>
          <p:cNvSpPr txBox="1"/>
          <p:nvPr/>
        </p:nvSpPr>
        <p:spPr>
          <a:xfrm>
            <a:off x="356009" y="819150"/>
            <a:ext cx="8216492" cy="552450"/>
          </a:xfrm>
          <a:prstGeom prst="rect">
            <a:avLst/>
          </a:prstGeom>
        </p:spPr>
        <p:txBody>
          <a:bodyPr wrap="square" lIns="0" tIns="120014" rIns="0" bIns="0">
            <a:spAutoFit/>
          </a:bodyPr>
          <a:lstStyle/>
          <a:p>
            <a:pPr algn="ctr" eaLnBrk="1" fontAlgn="auto" hangingPunct="1">
              <a:spcBef>
                <a:spcPts val="944"/>
              </a:spcBef>
              <a:spcAft>
                <a:spcPts val="0"/>
              </a:spcAft>
              <a:defRPr/>
            </a:pPr>
            <a:r>
              <a:rPr lang="en-US" sz="2800" b="1" spc="-5" dirty="0">
                <a:solidFill>
                  <a:srgbClr val="7030A0"/>
                </a:solidFill>
                <a:latin typeface="Arial"/>
                <a:cs typeface="Arial"/>
              </a:rPr>
              <a:t>Hybrid Control Scheme</a:t>
            </a:r>
            <a:endParaRPr lang="en-US" sz="2400" dirty="0">
              <a:solidFill>
                <a:srgbClr val="7030A0"/>
              </a:solidFill>
              <a:latin typeface="Arial"/>
              <a:cs typeface="Arial"/>
            </a:endParaRPr>
          </a:p>
        </p:txBody>
      </p:sp>
      <p:sp>
        <p:nvSpPr>
          <p:cNvPr id="6147" name="מציין מיקום טקסט 2">
            <a:extLst>
              <a:ext uri="{FF2B5EF4-FFF2-40B4-BE49-F238E27FC236}">
                <a16:creationId xmlns:a16="http://schemas.microsoft.com/office/drawing/2014/main" id="{A739A56A-FFE0-C9B0-4F65-3874847F55D5}"/>
              </a:ext>
            </a:extLst>
          </p:cNvPr>
          <p:cNvSpPr txBox="1">
            <a:spLocks noChangeArrowheads="1"/>
          </p:cNvSpPr>
          <p:nvPr/>
        </p:nvSpPr>
        <p:spPr bwMode="auto">
          <a:xfrm>
            <a:off x="0" y="1371600"/>
            <a:ext cx="91440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lvl="1" eaLnBrk="1" hangingPunct="1">
              <a:lnSpc>
                <a:spcPct val="150000"/>
              </a:lnSpc>
              <a:spcBef>
                <a:spcPct val="0"/>
              </a:spcBef>
              <a:buFontTx/>
              <a:buChar char="•"/>
            </a:pPr>
            <a:r>
              <a:rPr lang="en-US" altLang="en-IL" dirty="0">
                <a:solidFill>
                  <a:srgbClr val="7030A0"/>
                </a:solidFill>
                <a:latin typeface="Arial" panose="020B0604020202020204" pitchFamily="34" charset="0"/>
                <a:cs typeface="Arial" panose="020B0604020202020204" pitchFamily="34" charset="0"/>
              </a:rPr>
              <a:t>PFM-PWM control</a:t>
            </a:r>
          </a:p>
          <a:p>
            <a:pPr lvl="2" eaLnBrk="1" hangingPunct="1">
              <a:lnSpc>
                <a:spcPct val="150000"/>
              </a:lnSpc>
              <a:spcBef>
                <a:spcPct val="0"/>
              </a:spcBef>
              <a:buFont typeface="Arial" panose="020B0604020202020204" pitchFamily="34" charset="0"/>
              <a:buChar char="•"/>
            </a:pPr>
            <a:r>
              <a:rPr lang="en-US" altLang="en-IL" dirty="0">
                <a:solidFill>
                  <a:srgbClr val="7030A0"/>
                </a:solidFill>
                <a:latin typeface="Arial" panose="020B0604020202020204" pitchFamily="34" charset="0"/>
                <a:cs typeface="Arial" panose="020B0604020202020204" pitchFamily="34" charset="0"/>
              </a:rPr>
              <a:t>Add an additional control variable – Duty-cycle</a:t>
            </a:r>
          </a:p>
          <a:p>
            <a:pPr lvl="1" eaLnBrk="1" hangingPunct="1">
              <a:lnSpc>
                <a:spcPct val="150000"/>
              </a:lnSpc>
              <a:spcBef>
                <a:spcPct val="0"/>
              </a:spcBef>
              <a:buFontTx/>
              <a:buChar char="•"/>
            </a:pPr>
            <a:r>
              <a:rPr lang="en-US" altLang="en-IL" dirty="0">
                <a:solidFill>
                  <a:srgbClr val="7030A0"/>
                </a:solidFill>
                <a:latin typeface="Arial" panose="020B0604020202020204" pitchFamily="34" charset="0"/>
                <a:cs typeface="Arial" panose="020B0604020202020204" pitchFamily="34" charset="0"/>
              </a:rPr>
              <a:t>Requires modified PWM modulator</a:t>
            </a:r>
          </a:p>
          <a:p>
            <a:pPr lvl="2" eaLnBrk="1" hangingPunct="1">
              <a:lnSpc>
                <a:spcPct val="150000"/>
              </a:lnSpc>
              <a:spcBef>
                <a:spcPct val="0"/>
              </a:spcBef>
              <a:buFont typeface="Arial" panose="020B0604020202020204" pitchFamily="34" charset="0"/>
              <a:buChar char="•"/>
            </a:pPr>
            <a:r>
              <a:rPr lang="en-US" altLang="en-IL" dirty="0">
                <a:solidFill>
                  <a:srgbClr val="7030A0"/>
                </a:solidFill>
                <a:latin typeface="Arial" panose="020B0604020202020204" pitchFamily="34" charset="0"/>
                <a:cs typeface="Arial" panose="020B0604020202020204" pitchFamily="34" charset="0"/>
              </a:rPr>
              <a:t>Single-cycle convergence to new frequency and duty-cycle ratio</a:t>
            </a:r>
          </a:p>
          <a:p>
            <a:pPr lvl="2" eaLnBrk="1" hangingPunct="1">
              <a:lnSpc>
                <a:spcPct val="150000"/>
              </a:lnSpc>
              <a:spcBef>
                <a:spcPct val="0"/>
              </a:spcBef>
              <a:buFont typeface="Arial" panose="020B0604020202020204" pitchFamily="34" charset="0"/>
              <a:buChar char="•"/>
            </a:pPr>
            <a:r>
              <a:rPr lang="en-US" altLang="en-IL" dirty="0">
                <a:solidFill>
                  <a:srgbClr val="7030A0"/>
                </a:solidFill>
                <a:latin typeface="Arial" panose="020B0604020202020204" pitchFamily="34" charset="0"/>
                <a:cs typeface="Arial" panose="020B0604020202020204" pitchFamily="34" charset="0"/>
              </a:rPr>
              <a:t>Enhanced resolution for both variables – limited only by the available delay elements</a:t>
            </a:r>
          </a:p>
          <a:p>
            <a:pPr lvl="1" eaLnBrk="1" hangingPunct="1">
              <a:lnSpc>
                <a:spcPct val="150000"/>
              </a:lnSpc>
              <a:spcBef>
                <a:spcPct val="0"/>
              </a:spcBef>
              <a:buFont typeface="Arial" panose="020B0604020202020204" pitchFamily="34" charset="0"/>
              <a:buChar char="•"/>
            </a:pPr>
            <a:endParaRPr lang="en-US" altLang="en-IL" dirty="0">
              <a:solidFill>
                <a:srgbClr val="7030A0"/>
              </a:solidFill>
              <a:latin typeface="Arial" panose="020B0604020202020204" pitchFamily="34" charset="0"/>
              <a:cs typeface="Arial" panose="020B0604020202020204" pitchFamily="34" charset="0"/>
            </a:endParaRPr>
          </a:p>
          <a:p>
            <a:pPr eaLnBrk="1" hangingPunct="1">
              <a:lnSpc>
                <a:spcPct val="150000"/>
              </a:lnSpc>
              <a:spcBef>
                <a:spcPct val="0"/>
              </a:spcBef>
            </a:pPr>
            <a:endParaRPr lang="en-US" altLang="en-IL" dirty="0">
              <a:solidFill>
                <a:srgbClr val="7030A0"/>
              </a:solidFill>
              <a:latin typeface="Arial" panose="020B0604020202020204" pitchFamily="34" charset="0"/>
              <a:cs typeface="Arial" panose="020B0604020202020204" pitchFamily="34" charset="0"/>
            </a:endParaRPr>
          </a:p>
        </p:txBody>
      </p:sp>
      <p:sp>
        <p:nvSpPr>
          <p:cNvPr id="15" name="object 2">
            <a:extLst>
              <a:ext uri="{FF2B5EF4-FFF2-40B4-BE49-F238E27FC236}">
                <a16:creationId xmlns:a16="http://schemas.microsoft.com/office/drawing/2014/main" id="{E9C09745-663A-18FC-3090-42426218A31A}"/>
              </a:ext>
            </a:extLst>
          </p:cNvPr>
          <p:cNvSpPr txBox="1"/>
          <p:nvPr/>
        </p:nvSpPr>
        <p:spPr>
          <a:xfrm>
            <a:off x="646113" y="161925"/>
            <a:ext cx="5297487" cy="504825"/>
          </a:xfrm>
          <a:prstGeom prst="rect">
            <a:avLst/>
          </a:prstGeom>
        </p:spPr>
        <p:txBody>
          <a:bodyPr lIns="0" tIns="12065" rIns="0" bIns="0">
            <a:spAutoFit/>
          </a:bodyPr>
          <a:lstStyle/>
          <a:p>
            <a:pPr marL="12700" eaLnBrk="1" fontAlgn="auto" hangingPunct="1">
              <a:spcBef>
                <a:spcPts val="95"/>
              </a:spcBef>
              <a:spcAft>
                <a:spcPts val="0"/>
              </a:spcAft>
              <a:defRPr/>
            </a:pPr>
            <a:r>
              <a:rPr lang="sv-SE" sz="1600" b="1" spc="-5" dirty="0">
                <a:latin typeface="Arial"/>
                <a:cs typeface="Arial"/>
              </a:rPr>
              <a:t>The Center for Power Electronics and Mixed Signal IC, Ben-Gurion University</a:t>
            </a:r>
            <a:endParaRPr lang="sv-SE" sz="1600" dirty="0">
              <a:latin typeface="Arial"/>
              <a:cs typeface="Arial"/>
            </a:endParaRPr>
          </a:p>
        </p:txBody>
      </p:sp>
      <p:sp>
        <p:nvSpPr>
          <p:cNvPr id="16" name="object 3">
            <a:extLst>
              <a:ext uri="{FF2B5EF4-FFF2-40B4-BE49-F238E27FC236}">
                <a16:creationId xmlns:a16="http://schemas.microsoft.com/office/drawing/2014/main" id="{8C822BE7-524C-9A05-E4EA-C23350FD6C2F}"/>
              </a:ext>
            </a:extLst>
          </p:cNvPr>
          <p:cNvSpPr txBox="1"/>
          <p:nvPr/>
        </p:nvSpPr>
        <p:spPr>
          <a:xfrm>
            <a:off x="6807200" y="142875"/>
            <a:ext cx="1966913" cy="300038"/>
          </a:xfrm>
          <a:prstGeom prst="rect">
            <a:avLst/>
          </a:prstGeom>
        </p:spPr>
        <p:txBody>
          <a:bodyPr lIns="0" tIns="12700" rIns="0" bIns="0">
            <a:spAutoFit/>
          </a:bodyPr>
          <a:lstStyle/>
          <a:p>
            <a:pPr marL="12700" eaLnBrk="1" fontAlgn="auto" hangingPunct="1">
              <a:spcBef>
                <a:spcPts val="100"/>
              </a:spcBef>
              <a:spcAft>
                <a:spcPts val="0"/>
              </a:spcAft>
              <a:defRPr/>
            </a:pPr>
            <a:r>
              <a:rPr lang="en-US" sz="2400" b="1" spc="-7" baseline="1736" dirty="0">
                <a:latin typeface="Arial"/>
                <a:cs typeface="Arial"/>
              </a:rPr>
              <a:t>Final Project</a:t>
            </a:r>
            <a:r>
              <a:rPr sz="2400" b="1" spc="509" baseline="1736" dirty="0">
                <a:latin typeface="Arial"/>
                <a:cs typeface="Arial"/>
              </a:rPr>
              <a:t> </a:t>
            </a:r>
            <a:r>
              <a:rPr b="1" spc="-5" dirty="0">
                <a:latin typeface="Arial"/>
                <a:cs typeface="Arial"/>
              </a:rPr>
              <a:t>[</a:t>
            </a:r>
            <a:r>
              <a:rPr lang="en-US" b="1" spc="-5" dirty="0">
                <a:latin typeface="Arial"/>
                <a:cs typeface="Arial"/>
              </a:rPr>
              <a:t>3</a:t>
            </a:r>
            <a:r>
              <a:rPr b="1" spc="-5" dirty="0">
                <a:latin typeface="Arial"/>
                <a:cs typeface="Arial"/>
              </a:rPr>
              <a:t>]</a:t>
            </a:r>
            <a:endParaRPr dirty="0">
              <a:latin typeface="Arial"/>
              <a:cs typeface="Arial"/>
            </a:endParaRPr>
          </a:p>
        </p:txBody>
      </p:sp>
      <p:grpSp>
        <p:nvGrpSpPr>
          <p:cNvPr id="6150" name="object 4">
            <a:extLst>
              <a:ext uri="{FF2B5EF4-FFF2-40B4-BE49-F238E27FC236}">
                <a16:creationId xmlns:a16="http://schemas.microsoft.com/office/drawing/2014/main" id="{E9713072-B7FD-5D81-79F8-B97CA825C24F}"/>
              </a:ext>
            </a:extLst>
          </p:cNvPr>
          <p:cNvGrpSpPr>
            <a:grpSpLocks/>
          </p:cNvGrpSpPr>
          <p:nvPr/>
        </p:nvGrpSpPr>
        <p:grpSpPr bwMode="auto">
          <a:xfrm>
            <a:off x="22225" y="22225"/>
            <a:ext cx="8550275" cy="774700"/>
            <a:chOff x="21686" y="21655"/>
            <a:chExt cx="8551359" cy="775132"/>
          </a:xfrm>
        </p:grpSpPr>
        <p:sp>
          <p:nvSpPr>
            <p:cNvPr id="6157" name="object 5">
              <a:extLst>
                <a:ext uri="{FF2B5EF4-FFF2-40B4-BE49-F238E27FC236}">
                  <a16:creationId xmlns:a16="http://schemas.microsoft.com/office/drawing/2014/main" id="{ABEB4F32-4778-9FC5-9B77-F56D921EE56C}"/>
                </a:ext>
              </a:extLst>
            </p:cNvPr>
            <p:cNvSpPr>
              <a:spLocks/>
            </p:cNvSpPr>
            <p:nvPr/>
          </p:nvSpPr>
          <p:spPr bwMode="auto">
            <a:xfrm>
              <a:off x="355511" y="740272"/>
              <a:ext cx="8217534" cy="56515"/>
            </a:xfrm>
            <a:custGeom>
              <a:avLst/>
              <a:gdLst>
                <a:gd name="T0" fmla="*/ 0 w 8217534"/>
                <a:gd name="T1" fmla="*/ 0 h 56515"/>
                <a:gd name="T2" fmla="*/ 8217408 w 8217534"/>
                <a:gd name="T3" fmla="*/ 0 h 56515"/>
                <a:gd name="T4" fmla="*/ 0 w 8217534"/>
                <a:gd name="T5" fmla="*/ 56387 h 56515"/>
                <a:gd name="T6" fmla="*/ 8217408 w 8217534"/>
                <a:gd name="T7" fmla="*/ 56387 h 565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217534" h="56515">
                  <a:moveTo>
                    <a:pt x="0" y="0"/>
                  </a:moveTo>
                  <a:lnTo>
                    <a:pt x="8217408" y="0"/>
                  </a:lnTo>
                </a:path>
                <a:path w="8217534" h="56515">
                  <a:moveTo>
                    <a:pt x="0" y="56387"/>
                  </a:moveTo>
                  <a:lnTo>
                    <a:pt x="8217408" y="56387"/>
                  </a:lnTo>
                </a:path>
              </a:pathLst>
            </a:custGeom>
            <a:noFill/>
            <a:ln w="32004">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L"/>
            </a:p>
          </p:txBody>
        </p:sp>
        <p:pic>
          <p:nvPicPr>
            <p:cNvPr id="6158" name="object 6">
              <a:extLst>
                <a:ext uri="{FF2B5EF4-FFF2-40B4-BE49-F238E27FC236}">
                  <a16:creationId xmlns:a16="http://schemas.microsoft.com/office/drawing/2014/main" id="{8814B782-0BF8-738B-F1AD-BD7FA21BC1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86" y="21655"/>
              <a:ext cx="582257" cy="58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9" name="object 7">
              <a:extLst>
                <a:ext uri="{FF2B5EF4-FFF2-40B4-BE49-F238E27FC236}">
                  <a16:creationId xmlns:a16="http://schemas.microsoft.com/office/drawing/2014/main" id="{EDD5CFE2-A014-6579-82D8-B1839E0BB5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684" y="157979"/>
              <a:ext cx="308255" cy="306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 name="object 8">
            <a:extLst>
              <a:ext uri="{FF2B5EF4-FFF2-40B4-BE49-F238E27FC236}">
                <a16:creationId xmlns:a16="http://schemas.microsoft.com/office/drawing/2014/main" id="{C2EC9C9D-E41B-6E86-AB5A-1CE939C19258}"/>
              </a:ext>
            </a:extLst>
          </p:cNvPr>
          <p:cNvSpPr txBox="1"/>
          <p:nvPr/>
        </p:nvSpPr>
        <p:spPr>
          <a:xfrm>
            <a:off x="171450" y="130175"/>
            <a:ext cx="73025" cy="111125"/>
          </a:xfrm>
          <a:prstGeom prst="rect">
            <a:avLst/>
          </a:prstGeom>
        </p:spPr>
        <p:txBody>
          <a:bodyPr lIns="0" tIns="14604" rIns="0" bIns="0">
            <a:spAutoFit/>
          </a:bodyPr>
          <a:lstStyle/>
          <a:p>
            <a:pPr eaLnBrk="1" fontAlgn="auto" hangingPunct="1">
              <a:spcBef>
                <a:spcPts val="114"/>
              </a:spcBef>
              <a:spcAft>
                <a:spcPts val="0"/>
              </a:spcAft>
              <a:defRPr/>
            </a:pPr>
            <a:r>
              <a:rPr sz="550" b="1" spc="75" dirty="0">
                <a:solidFill>
                  <a:srgbClr val="FFEC99"/>
                </a:solidFill>
                <a:latin typeface="Georgia"/>
                <a:cs typeface="Georgia"/>
              </a:rPr>
              <a:t>P</a:t>
            </a:r>
            <a:endParaRPr sz="550">
              <a:latin typeface="Georgia"/>
              <a:cs typeface="Georgia"/>
            </a:endParaRPr>
          </a:p>
        </p:txBody>
      </p:sp>
      <p:sp>
        <p:nvSpPr>
          <p:cNvPr id="6152" name="object 9">
            <a:extLst>
              <a:ext uri="{FF2B5EF4-FFF2-40B4-BE49-F238E27FC236}">
                <a16:creationId xmlns:a16="http://schemas.microsoft.com/office/drawing/2014/main" id="{1E3C10AA-9883-45EA-4E5A-FCD9A6ACB8B3}"/>
              </a:ext>
            </a:extLst>
          </p:cNvPr>
          <p:cNvSpPr txBox="1">
            <a:spLocks noChangeArrowheads="1"/>
          </p:cNvSpPr>
          <p:nvPr/>
        </p:nvSpPr>
        <p:spPr bwMode="auto">
          <a:xfrm>
            <a:off x="225425" y="182563"/>
            <a:ext cx="1381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8735" rIns="0" bIns="0">
            <a:spAutoFit/>
          </a:bodyPr>
          <a:lstStyle>
            <a:lvl1pPr marL="47625" indent="-49213">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71000"/>
              </a:lnSpc>
              <a:spcBef>
                <a:spcPts val="300"/>
              </a:spcBef>
            </a:pPr>
            <a:r>
              <a:rPr lang="en-IL" altLang="en-IL" sz="500" b="1">
                <a:solidFill>
                  <a:srgbClr val="FFEC99"/>
                </a:solidFill>
                <a:latin typeface="Georgia" panose="02040502050405020303" pitchFamily="18" charset="0"/>
                <a:ea typeface="Georgia" panose="02040502050405020303" pitchFamily="18" charset="0"/>
                <a:cs typeface="Georgia" panose="02040502050405020303" pitchFamily="18" charset="0"/>
              </a:rPr>
              <a:t>E  M</a:t>
            </a:r>
            <a:endParaRPr lang="en-IL" altLang="en-IL" sz="500">
              <a:latin typeface="Georgia" panose="02040502050405020303" pitchFamily="18" charset="0"/>
              <a:ea typeface="Georgia" panose="02040502050405020303" pitchFamily="18" charset="0"/>
              <a:cs typeface="Georgia" panose="02040502050405020303" pitchFamily="18" charset="0"/>
            </a:endParaRPr>
          </a:p>
        </p:txBody>
      </p:sp>
      <p:pic>
        <p:nvPicPr>
          <p:cNvPr id="6153" name="object 10">
            <a:extLst>
              <a:ext uri="{FF2B5EF4-FFF2-40B4-BE49-F238E27FC236}">
                <a16:creationId xmlns:a16="http://schemas.microsoft.com/office/drawing/2014/main" id="{4DFEC642-4F34-7A47-E0BC-29F602E855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350" y="171450"/>
            <a:ext cx="66675" cy="11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object 11">
            <a:extLst>
              <a:ext uri="{FF2B5EF4-FFF2-40B4-BE49-F238E27FC236}">
                <a16:creationId xmlns:a16="http://schemas.microsoft.com/office/drawing/2014/main" id="{1B03B968-41FF-0DD0-2E40-E240129AF712}"/>
              </a:ext>
            </a:extLst>
          </p:cNvPr>
          <p:cNvSpPr txBox="1"/>
          <p:nvPr/>
        </p:nvSpPr>
        <p:spPr>
          <a:xfrm>
            <a:off x="176213" y="301625"/>
            <a:ext cx="285750" cy="180975"/>
          </a:xfrm>
          <a:prstGeom prst="rect">
            <a:avLst/>
          </a:prstGeom>
        </p:spPr>
        <p:txBody>
          <a:bodyPr lIns="0" tIns="14604" rIns="0" bIns="0">
            <a:spAutoFit/>
          </a:bodyPr>
          <a:lstStyle/>
          <a:p>
            <a:pPr marL="181610" eaLnBrk="1" fontAlgn="auto" hangingPunct="1">
              <a:lnSpc>
                <a:spcPts val="600"/>
              </a:lnSpc>
              <a:spcBef>
                <a:spcPts val="114"/>
              </a:spcBef>
              <a:spcAft>
                <a:spcPts val="0"/>
              </a:spcAft>
              <a:defRPr/>
            </a:pPr>
            <a:r>
              <a:rPr sz="550" b="1" spc="40" dirty="0">
                <a:solidFill>
                  <a:srgbClr val="FFEC99"/>
                </a:solidFill>
                <a:latin typeface="Georgia"/>
                <a:cs typeface="Georgia"/>
              </a:rPr>
              <a:t>I</a:t>
            </a:r>
            <a:endParaRPr sz="550">
              <a:latin typeface="Georgia"/>
              <a:cs typeface="Georgia"/>
            </a:endParaRPr>
          </a:p>
          <a:p>
            <a:pPr eaLnBrk="1" fontAlgn="auto" hangingPunct="1">
              <a:lnSpc>
                <a:spcPts val="600"/>
              </a:lnSpc>
              <a:spcBef>
                <a:spcPts val="0"/>
              </a:spcBef>
              <a:spcAft>
                <a:spcPts val="0"/>
              </a:spcAft>
              <a:defRPr/>
            </a:pPr>
            <a:r>
              <a:rPr sz="600" b="1" spc="30" baseline="6944" dirty="0">
                <a:solidFill>
                  <a:srgbClr val="FF9900"/>
                </a:solidFill>
                <a:latin typeface="Tahoma"/>
                <a:cs typeface="Tahoma"/>
              </a:rPr>
              <a:t>BGU       </a:t>
            </a:r>
            <a:r>
              <a:rPr sz="550" b="1" spc="-5" dirty="0">
                <a:solidFill>
                  <a:srgbClr val="FFEC99"/>
                </a:solidFill>
                <a:latin typeface="Georgia"/>
                <a:cs typeface="Georgia"/>
              </a:rPr>
              <a:t>C</a:t>
            </a:r>
            <a:endParaRPr sz="550">
              <a:latin typeface="Georgia"/>
              <a:cs typeface="Georgia"/>
            </a:endParaRPr>
          </a:p>
        </p:txBody>
      </p:sp>
      <p:sp>
        <p:nvSpPr>
          <p:cNvPr id="6155" name="Rectangle 2">
            <a:extLst>
              <a:ext uri="{FF2B5EF4-FFF2-40B4-BE49-F238E27FC236}">
                <a16:creationId xmlns:a16="http://schemas.microsoft.com/office/drawing/2014/main" id="{8C08877B-7B4A-DC73-B9BA-FBC28EC347CC}"/>
              </a:ext>
            </a:extLst>
          </p:cNvPr>
          <p:cNvSpPr>
            <a:spLocks noChangeArrowheads="1"/>
          </p:cNvSpPr>
          <p:nvPr/>
        </p:nvSpPr>
        <p:spPr bwMode="auto">
          <a:xfrm>
            <a:off x="1682750" y="3019425"/>
            <a:ext cx="11137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IL"/>
          </a:p>
        </p:txBody>
      </p:sp>
      <p:graphicFrame>
        <p:nvGraphicFramePr>
          <p:cNvPr id="6156" name="Object 2">
            <a:extLst>
              <a:ext uri="{FF2B5EF4-FFF2-40B4-BE49-F238E27FC236}">
                <a16:creationId xmlns:a16="http://schemas.microsoft.com/office/drawing/2014/main" id="{FE1B5DAF-FB88-2CAE-973F-41A893765B54}"/>
              </a:ext>
            </a:extLst>
          </p:cNvPr>
          <p:cNvGraphicFramePr>
            <a:graphicFrameLocks noChangeAspect="1"/>
          </p:cNvGraphicFramePr>
          <p:nvPr>
            <p:extLst>
              <p:ext uri="{D42A27DB-BD31-4B8C-83A1-F6EECF244321}">
                <p14:modId xmlns:p14="http://schemas.microsoft.com/office/powerpoint/2010/main" val="1036988464"/>
              </p:ext>
            </p:extLst>
          </p:nvPr>
        </p:nvGraphicFramePr>
        <p:xfrm>
          <a:off x="1943927" y="3886200"/>
          <a:ext cx="4761673" cy="2971800"/>
        </p:xfrm>
        <a:graphic>
          <a:graphicData uri="http://schemas.openxmlformats.org/presentationml/2006/ole">
            <mc:AlternateContent xmlns:mc="http://schemas.openxmlformats.org/markup-compatibility/2006">
              <mc:Choice xmlns:v="urn:schemas-microsoft-com:vml" Requires="v">
                <p:oleObj r:id="rId6" imgW="7962685" imgH="6581609" progId="Visio.Drawing.15">
                  <p:embed/>
                </p:oleObj>
              </mc:Choice>
              <mc:Fallback>
                <p:oleObj r:id="rId6" imgW="7962685" imgH="6581609" progId="Visio.Drawing.15">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43927" y="3886200"/>
                        <a:ext cx="4761673" cy="2971800"/>
                      </a:xfrm>
                      <a:prstGeom prst="rect">
                        <a:avLst/>
                      </a:prstGeom>
                      <a:noFill/>
                      <a:ln>
                        <a:noFill/>
                      </a:ln>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a:extLst>
              <a:ext uri="{FF2B5EF4-FFF2-40B4-BE49-F238E27FC236}">
                <a16:creationId xmlns:a16="http://schemas.microsoft.com/office/drawing/2014/main" id="{A1DAA8A8-4DFA-BFFF-C6FF-D0D0349D96C7}"/>
              </a:ext>
            </a:extLst>
          </p:cNvPr>
          <p:cNvSpPr txBox="1"/>
          <p:nvPr/>
        </p:nvSpPr>
        <p:spPr>
          <a:xfrm>
            <a:off x="356009" y="819150"/>
            <a:ext cx="8216492" cy="552450"/>
          </a:xfrm>
          <a:prstGeom prst="rect">
            <a:avLst/>
          </a:prstGeom>
        </p:spPr>
        <p:txBody>
          <a:bodyPr wrap="square" lIns="0" tIns="120014" rIns="0" bIns="0">
            <a:spAutoFit/>
          </a:bodyPr>
          <a:lstStyle/>
          <a:p>
            <a:pPr algn="ctr" eaLnBrk="1" fontAlgn="auto" hangingPunct="1">
              <a:spcBef>
                <a:spcPts val="944"/>
              </a:spcBef>
              <a:spcAft>
                <a:spcPts val="0"/>
              </a:spcAft>
              <a:defRPr/>
            </a:pPr>
            <a:r>
              <a:rPr lang="en-US" sz="2800" b="1" spc="-5" dirty="0">
                <a:solidFill>
                  <a:srgbClr val="7030A0"/>
                </a:solidFill>
                <a:latin typeface="Arial"/>
                <a:cs typeface="Arial"/>
              </a:rPr>
              <a:t>Main Challenges</a:t>
            </a:r>
            <a:endParaRPr lang="en-US" sz="2400" dirty="0">
              <a:solidFill>
                <a:srgbClr val="7030A0"/>
              </a:solidFill>
              <a:latin typeface="Arial"/>
              <a:cs typeface="Arial"/>
            </a:endParaRPr>
          </a:p>
        </p:txBody>
      </p:sp>
      <p:sp>
        <p:nvSpPr>
          <p:cNvPr id="15" name="object 2">
            <a:extLst>
              <a:ext uri="{FF2B5EF4-FFF2-40B4-BE49-F238E27FC236}">
                <a16:creationId xmlns:a16="http://schemas.microsoft.com/office/drawing/2014/main" id="{4EFA883C-C565-0097-B59A-32D626E95AF6}"/>
              </a:ext>
            </a:extLst>
          </p:cNvPr>
          <p:cNvSpPr txBox="1"/>
          <p:nvPr/>
        </p:nvSpPr>
        <p:spPr>
          <a:xfrm>
            <a:off x="646113" y="161925"/>
            <a:ext cx="5297487" cy="504825"/>
          </a:xfrm>
          <a:prstGeom prst="rect">
            <a:avLst/>
          </a:prstGeom>
        </p:spPr>
        <p:txBody>
          <a:bodyPr lIns="0" tIns="12065" rIns="0" bIns="0">
            <a:spAutoFit/>
          </a:bodyPr>
          <a:lstStyle/>
          <a:p>
            <a:pPr marL="12700" eaLnBrk="1" fontAlgn="auto" hangingPunct="1">
              <a:spcBef>
                <a:spcPts val="95"/>
              </a:spcBef>
              <a:spcAft>
                <a:spcPts val="0"/>
              </a:spcAft>
              <a:defRPr/>
            </a:pPr>
            <a:r>
              <a:rPr lang="sv-SE" sz="1600" b="1" spc="-5" dirty="0">
                <a:latin typeface="Arial"/>
                <a:cs typeface="Arial"/>
              </a:rPr>
              <a:t>The Center for Power Electronics and Mixed Signal IC, Ben-Gurion University</a:t>
            </a:r>
            <a:endParaRPr lang="sv-SE" sz="1600" dirty="0">
              <a:latin typeface="Arial"/>
              <a:cs typeface="Arial"/>
            </a:endParaRPr>
          </a:p>
        </p:txBody>
      </p:sp>
      <p:sp>
        <p:nvSpPr>
          <p:cNvPr id="16" name="object 3">
            <a:extLst>
              <a:ext uri="{FF2B5EF4-FFF2-40B4-BE49-F238E27FC236}">
                <a16:creationId xmlns:a16="http://schemas.microsoft.com/office/drawing/2014/main" id="{5730C8CA-6252-C6DB-97BB-C99F8AE734C8}"/>
              </a:ext>
            </a:extLst>
          </p:cNvPr>
          <p:cNvSpPr txBox="1"/>
          <p:nvPr/>
        </p:nvSpPr>
        <p:spPr>
          <a:xfrm>
            <a:off x="6807200" y="142875"/>
            <a:ext cx="1966913" cy="300038"/>
          </a:xfrm>
          <a:prstGeom prst="rect">
            <a:avLst/>
          </a:prstGeom>
        </p:spPr>
        <p:txBody>
          <a:bodyPr lIns="0" tIns="12700" rIns="0" bIns="0">
            <a:spAutoFit/>
          </a:bodyPr>
          <a:lstStyle/>
          <a:p>
            <a:pPr marL="12700" eaLnBrk="1" fontAlgn="auto" hangingPunct="1">
              <a:spcBef>
                <a:spcPts val="100"/>
              </a:spcBef>
              <a:spcAft>
                <a:spcPts val="0"/>
              </a:spcAft>
              <a:defRPr/>
            </a:pPr>
            <a:r>
              <a:rPr lang="en-US" sz="2400" b="1" spc="-7" baseline="1736" dirty="0">
                <a:latin typeface="Arial"/>
                <a:cs typeface="Arial"/>
              </a:rPr>
              <a:t>Final Project</a:t>
            </a:r>
            <a:r>
              <a:rPr sz="2400" b="1" spc="509" baseline="1736" dirty="0">
                <a:latin typeface="Arial"/>
                <a:cs typeface="Arial"/>
              </a:rPr>
              <a:t> </a:t>
            </a:r>
            <a:r>
              <a:rPr b="1" spc="-5" dirty="0">
                <a:latin typeface="Arial"/>
                <a:cs typeface="Arial"/>
              </a:rPr>
              <a:t>[</a:t>
            </a:r>
            <a:r>
              <a:rPr lang="en-US" b="1" spc="-5" dirty="0">
                <a:latin typeface="Arial"/>
                <a:cs typeface="Arial"/>
              </a:rPr>
              <a:t>4</a:t>
            </a:r>
            <a:r>
              <a:rPr b="1" spc="-5" dirty="0">
                <a:latin typeface="Arial"/>
                <a:cs typeface="Arial"/>
              </a:rPr>
              <a:t>]</a:t>
            </a:r>
            <a:endParaRPr dirty="0">
              <a:latin typeface="Arial"/>
              <a:cs typeface="Arial"/>
            </a:endParaRPr>
          </a:p>
        </p:txBody>
      </p:sp>
      <p:grpSp>
        <p:nvGrpSpPr>
          <p:cNvPr id="7174" name="object 4">
            <a:extLst>
              <a:ext uri="{FF2B5EF4-FFF2-40B4-BE49-F238E27FC236}">
                <a16:creationId xmlns:a16="http://schemas.microsoft.com/office/drawing/2014/main" id="{DE5984DA-A0CA-7ED7-2D32-91AA92A600D1}"/>
              </a:ext>
            </a:extLst>
          </p:cNvPr>
          <p:cNvGrpSpPr>
            <a:grpSpLocks/>
          </p:cNvGrpSpPr>
          <p:nvPr/>
        </p:nvGrpSpPr>
        <p:grpSpPr bwMode="auto">
          <a:xfrm>
            <a:off x="22225" y="22225"/>
            <a:ext cx="8550275" cy="774700"/>
            <a:chOff x="21686" y="21655"/>
            <a:chExt cx="8551359" cy="775132"/>
          </a:xfrm>
        </p:grpSpPr>
        <p:sp>
          <p:nvSpPr>
            <p:cNvPr id="7180" name="object 5">
              <a:extLst>
                <a:ext uri="{FF2B5EF4-FFF2-40B4-BE49-F238E27FC236}">
                  <a16:creationId xmlns:a16="http://schemas.microsoft.com/office/drawing/2014/main" id="{B407AF91-C663-9051-3D40-8EABB78DA620}"/>
                </a:ext>
              </a:extLst>
            </p:cNvPr>
            <p:cNvSpPr>
              <a:spLocks/>
            </p:cNvSpPr>
            <p:nvPr/>
          </p:nvSpPr>
          <p:spPr bwMode="auto">
            <a:xfrm>
              <a:off x="355511" y="740272"/>
              <a:ext cx="8217534" cy="56515"/>
            </a:xfrm>
            <a:custGeom>
              <a:avLst/>
              <a:gdLst>
                <a:gd name="T0" fmla="*/ 0 w 8217534"/>
                <a:gd name="T1" fmla="*/ 0 h 56515"/>
                <a:gd name="T2" fmla="*/ 8217408 w 8217534"/>
                <a:gd name="T3" fmla="*/ 0 h 56515"/>
                <a:gd name="T4" fmla="*/ 0 w 8217534"/>
                <a:gd name="T5" fmla="*/ 56387 h 56515"/>
                <a:gd name="T6" fmla="*/ 8217408 w 8217534"/>
                <a:gd name="T7" fmla="*/ 56387 h 565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217534" h="56515">
                  <a:moveTo>
                    <a:pt x="0" y="0"/>
                  </a:moveTo>
                  <a:lnTo>
                    <a:pt x="8217408" y="0"/>
                  </a:lnTo>
                </a:path>
                <a:path w="8217534" h="56515">
                  <a:moveTo>
                    <a:pt x="0" y="56387"/>
                  </a:moveTo>
                  <a:lnTo>
                    <a:pt x="8217408" y="56387"/>
                  </a:lnTo>
                </a:path>
              </a:pathLst>
            </a:custGeom>
            <a:noFill/>
            <a:ln w="32004">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L"/>
            </a:p>
          </p:txBody>
        </p:sp>
        <p:pic>
          <p:nvPicPr>
            <p:cNvPr id="7181" name="object 6">
              <a:extLst>
                <a:ext uri="{FF2B5EF4-FFF2-40B4-BE49-F238E27FC236}">
                  <a16:creationId xmlns:a16="http://schemas.microsoft.com/office/drawing/2014/main" id="{1447C48D-8312-BF1D-BF22-8DCE96B1C0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86" y="21655"/>
              <a:ext cx="582257" cy="58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object 7">
              <a:extLst>
                <a:ext uri="{FF2B5EF4-FFF2-40B4-BE49-F238E27FC236}">
                  <a16:creationId xmlns:a16="http://schemas.microsoft.com/office/drawing/2014/main" id="{091553B8-85A7-EFE8-581A-2789B22C9E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684" y="157979"/>
              <a:ext cx="308255" cy="306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 name="object 8">
            <a:extLst>
              <a:ext uri="{FF2B5EF4-FFF2-40B4-BE49-F238E27FC236}">
                <a16:creationId xmlns:a16="http://schemas.microsoft.com/office/drawing/2014/main" id="{87A338F7-855F-8153-E572-4DEA02A1E8F4}"/>
              </a:ext>
            </a:extLst>
          </p:cNvPr>
          <p:cNvSpPr txBox="1"/>
          <p:nvPr/>
        </p:nvSpPr>
        <p:spPr>
          <a:xfrm>
            <a:off x="171450" y="130175"/>
            <a:ext cx="73025" cy="111125"/>
          </a:xfrm>
          <a:prstGeom prst="rect">
            <a:avLst/>
          </a:prstGeom>
        </p:spPr>
        <p:txBody>
          <a:bodyPr lIns="0" tIns="14604" rIns="0" bIns="0">
            <a:spAutoFit/>
          </a:bodyPr>
          <a:lstStyle/>
          <a:p>
            <a:pPr eaLnBrk="1" fontAlgn="auto" hangingPunct="1">
              <a:spcBef>
                <a:spcPts val="114"/>
              </a:spcBef>
              <a:spcAft>
                <a:spcPts val="0"/>
              </a:spcAft>
              <a:defRPr/>
            </a:pPr>
            <a:r>
              <a:rPr sz="550" b="1" spc="75" dirty="0">
                <a:solidFill>
                  <a:srgbClr val="FFEC99"/>
                </a:solidFill>
                <a:latin typeface="Georgia"/>
                <a:cs typeface="Georgia"/>
              </a:rPr>
              <a:t>P</a:t>
            </a:r>
            <a:endParaRPr sz="550">
              <a:latin typeface="Georgia"/>
              <a:cs typeface="Georgia"/>
            </a:endParaRPr>
          </a:p>
        </p:txBody>
      </p:sp>
      <p:sp>
        <p:nvSpPr>
          <p:cNvPr id="7176" name="object 9">
            <a:extLst>
              <a:ext uri="{FF2B5EF4-FFF2-40B4-BE49-F238E27FC236}">
                <a16:creationId xmlns:a16="http://schemas.microsoft.com/office/drawing/2014/main" id="{7F351D04-20EA-0F44-CB5B-0B99DF56532A}"/>
              </a:ext>
            </a:extLst>
          </p:cNvPr>
          <p:cNvSpPr txBox="1">
            <a:spLocks noChangeArrowheads="1"/>
          </p:cNvSpPr>
          <p:nvPr/>
        </p:nvSpPr>
        <p:spPr bwMode="auto">
          <a:xfrm>
            <a:off x="225425" y="182563"/>
            <a:ext cx="1381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8735" rIns="0" bIns="0">
            <a:spAutoFit/>
          </a:bodyPr>
          <a:lstStyle>
            <a:lvl1pPr marL="47625" indent="-49213">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71000"/>
              </a:lnSpc>
              <a:spcBef>
                <a:spcPts val="300"/>
              </a:spcBef>
            </a:pPr>
            <a:r>
              <a:rPr lang="en-IL" altLang="en-IL" sz="500" b="1">
                <a:solidFill>
                  <a:srgbClr val="FFEC99"/>
                </a:solidFill>
                <a:latin typeface="Georgia" panose="02040502050405020303" pitchFamily="18" charset="0"/>
                <a:ea typeface="Georgia" panose="02040502050405020303" pitchFamily="18" charset="0"/>
                <a:cs typeface="Georgia" panose="02040502050405020303" pitchFamily="18" charset="0"/>
              </a:rPr>
              <a:t>E  M</a:t>
            </a:r>
            <a:endParaRPr lang="en-IL" altLang="en-IL" sz="500">
              <a:latin typeface="Georgia" panose="02040502050405020303" pitchFamily="18" charset="0"/>
              <a:ea typeface="Georgia" panose="02040502050405020303" pitchFamily="18" charset="0"/>
              <a:cs typeface="Georgia" panose="02040502050405020303" pitchFamily="18" charset="0"/>
            </a:endParaRPr>
          </a:p>
        </p:txBody>
      </p:sp>
      <p:pic>
        <p:nvPicPr>
          <p:cNvPr id="7177" name="object 10">
            <a:extLst>
              <a:ext uri="{FF2B5EF4-FFF2-40B4-BE49-F238E27FC236}">
                <a16:creationId xmlns:a16="http://schemas.microsoft.com/office/drawing/2014/main" id="{98C7BEFF-8AD9-BDA8-D81E-9B05EE5F02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350" y="171450"/>
            <a:ext cx="66675" cy="11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object 11">
            <a:extLst>
              <a:ext uri="{FF2B5EF4-FFF2-40B4-BE49-F238E27FC236}">
                <a16:creationId xmlns:a16="http://schemas.microsoft.com/office/drawing/2014/main" id="{1DB252BF-0BD7-B7DD-1074-6FE9154BCBB7}"/>
              </a:ext>
            </a:extLst>
          </p:cNvPr>
          <p:cNvSpPr txBox="1"/>
          <p:nvPr/>
        </p:nvSpPr>
        <p:spPr>
          <a:xfrm>
            <a:off x="176213" y="301625"/>
            <a:ext cx="285750" cy="180975"/>
          </a:xfrm>
          <a:prstGeom prst="rect">
            <a:avLst/>
          </a:prstGeom>
        </p:spPr>
        <p:txBody>
          <a:bodyPr lIns="0" tIns="14604" rIns="0" bIns="0">
            <a:spAutoFit/>
          </a:bodyPr>
          <a:lstStyle/>
          <a:p>
            <a:pPr marL="181610" eaLnBrk="1" fontAlgn="auto" hangingPunct="1">
              <a:lnSpc>
                <a:spcPts val="600"/>
              </a:lnSpc>
              <a:spcBef>
                <a:spcPts val="114"/>
              </a:spcBef>
              <a:spcAft>
                <a:spcPts val="0"/>
              </a:spcAft>
              <a:defRPr/>
            </a:pPr>
            <a:r>
              <a:rPr sz="550" b="1" spc="40" dirty="0">
                <a:solidFill>
                  <a:srgbClr val="FFEC99"/>
                </a:solidFill>
                <a:latin typeface="Georgia"/>
                <a:cs typeface="Georgia"/>
              </a:rPr>
              <a:t>I</a:t>
            </a:r>
            <a:endParaRPr sz="550">
              <a:latin typeface="Georgia"/>
              <a:cs typeface="Georgia"/>
            </a:endParaRPr>
          </a:p>
          <a:p>
            <a:pPr eaLnBrk="1" fontAlgn="auto" hangingPunct="1">
              <a:lnSpc>
                <a:spcPts val="600"/>
              </a:lnSpc>
              <a:spcBef>
                <a:spcPts val="0"/>
              </a:spcBef>
              <a:spcAft>
                <a:spcPts val="0"/>
              </a:spcAft>
              <a:defRPr/>
            </a:pPr>
            <a:r>
              <a:rPr sz="600" b="1" spc="30" baseline="6944" dirty="0">
                <a:solidFill>
                  <a:srgbClr val="FF9900"/>
                </a:solidFill>
                <a:latin typeface="Tahoma"/>
                <a:cs typeface="Tahoma"/>
              </a:rPr>
              <a:t>BGU       </a:t>
            </a:r>
            <a:r>
              <a:rPr sz="550" b="1" spc="-5" dirty="0">
                <a:solidFill>
                  <a:srgbClr val="FFEC99"/>
                </a:solidFill>
                <a:latin typeface="Georgia"/>
                <a:cs typeface="Georgia"/>
              </a:rPr>
              <a:t>C</a:t>
            </a:r>
            <a:endParaRPr sz="550">
              <a:latin typeface="Georgia"/>
              <a:cs typeface="Georgia"/>
            </a:endParaRPr>
          </a:p>
        </p:txBody>
      </p:sp>
      <p:sp>
        <p:nvSpPr>
          <p:cNvPr id="7179" name="Rectangle 2">
            <a:extLst>
              <a:ext uri="{FF2B5EF4-FFF2-40B4-BE49-F238E27FC236}">
                <a16:creationId xmlns:a16="http://schemas.microsoft.com/office/drawing/2014/main" id="{37846922-C05A-F082-1F22-92B214AAF481}"/>
              </a:ext>
            </a:extLst>
          </p:cNvPr>
          <p:cNvSpPr>
            <a:spLocks noChangeArrowheads="1"/>
          </p:cNvSpPr>
          <p:nvPr/>
        </p:nvSpPr>
        <p:spPr bwMode="auto">
          <a:xfrm>
            <a:off x="1682750" y="3019425"/>
            <a:ext cx="11137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IL"/>
          </a:p>
        </p:txBody>
      </p:sp>
      <p:sp>
        <p:nvSpPr>
          <p:cNvPr id="17" name="מציין מיקום טקסט 2">
            <a:extLst>
              <a:ext uri="{FF2B5EF4-FFF2-40B4-BE49-F238E27FC236}">
                <a16:creationId xmlns:a16="http://schemas.microsoft.com/office/drawing/2014/main" id="{614B1BFF-E55F-42B0-96A3-E873E9DB0400}"/>
              </a:ext>
            </a:extLst>
          </p:cNvPr>
          <p:cNvSpPr txBox="1">
            <a:spLocks noChangeArrowheads="1"/>
          </p:cNvSpPr>
          <p:nvPr/>
        </p:nvSpPr>
        <p:spPr bwMode="auto">
          <a:xfrm>
            <a:off x="0" y="1299911"/>
            <a:ext cx="9144000" cy="2967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lvl="1" eaLnBrk="1" hangingPunct="1">
              <a:lnSpc>
                <a:spcPct val="150000"/>
              </a:lnSpc>
              <a:spcBef>
                <a:spcPct val="0"/>
              </a:spcBef>
              <a:buFont typeface="Arial" panose="020B0604020202020204" pitchFamily="34" charset="0"/>
              <a:buChar char="•"/>
            </a:pPr>
            <a:r>
              <a:rPr lang="en-US" altLang="en-IL" dirty="0">
                <a:solidFill>
                  <a:srgbClr val="7030A0"/>
                </a:solidFill>
                <a:latin typeface="Arial" panose="020B0604020202020204" pitchFamily="34" charset="0"/>
                <a:cs typeface="Arial" panose="020B0604020202020204" pitchFamily="34" charset="0"/>
              </a:rPr>
              <a:t>Design variable-frequency variable-duty-cycle PWM modulator with time-resolution of a single delay-element.</a:t>
            </a:r>
          </a:p>
          <a:p>
            <a:pPr lvl="1" eaLnBrk="1" hangingPunct="1">
              <a:lnSpc>
                <a:spcPct val="150000"/>
              </a:lnSpc>
              <a:spcBef>
                <a:spcPct val="0"/>
              </a:spcBef>
              <a:buFontTx/>
              <a:buChar char="•"/>
            </a:pPr>
            <a:r>
              <a:rPr lang="en-US" altLang="en-IL" dirty="0">
                <a:solidFill>
                  <a:srgbClr val="7030A0"/>
                </a:solidFill>
                <a:latin typeface="Arial" panose="020B0604020202020204" pitchFamily="34" charset="0"/>
                <a:cs typeface="Arial" panose="020B0604020202020204" pitchFamily="34" charset="0"/>
              </a:rPr>
              <a:t>Programmable deadtime without additional external delay-lines</a:t>
            </a:r>
          </a:p>
          <a:p>
            <a:pPr lvl="1" eaLnBrk="1" hangingPunct="1">
              <a:lnSpc>
                <a:spcPct val="150000"/>
              </a:lnSpc>
              <a:spcBef>
                <a:spcPct val="0"/>
              </a:spcBef>
              <a:buFontTx/>
              <a:buChar char="•"/>
            </a:pPr>
            <a:r>
              <a:rPr lang="en-US" altLang="en-IL" dirty="0">
                <a:solidFill>
                  <a:srgbClr val="7030A0"/>
                </a:solidFill>
                <a:latin typeface="Arial" panose="020B0604020202020204" pitchFamily="34" charset="0"/>
                <a:cs typeface="Arial" panose="020B0604020202020204" pitchFamily="34" charset="0"/>
              </a:rPr>
              <a:t>PPA (Power, Performance, Area) Design</a:t>
            </a:r>
          </a:p>
          <a:p>
            <a:pPr lvl="1" eaLnBrk="1" hangingPunct="1">
              <a:lnSpc>
                <a:spcPct val="150000"/>
              </a:lnSpc>
              <a:spcBef>
                <a:spcPct val="0"/>
              </a:spcBef>
              <a:buFontTx/>
              <a:buChar char="•"/>
            </a:pPr>
            <a:r>
              <a:rPr lang="en-US" altLang="en-IL" dirty="0">
                <a:solidFill>
                  <a:srgbClr val="7030A0"/>
                </a:solidFill>
                <a:latin typeface="Arial" panose="020B0604020202020204" pitchFamily="34" charset="0"/>
                <a:cs typeface="Arial" panose="020B0604020202020204" pitchFamily="34" charset="0"/>
              </a:rPr>
              <a:t>Noise immunity</a:t>
            </a:r>
          </a:p>
          <a:p>
            <a:pPr lvl="1" eaLnBrk="1" hangingPunct="1">
              <a:lnSpc>
                <a:spcPct val="150000"/>
              </a:lnSpc>
              <a:spcBef>
                <a:spcPct val="0"/>
              </a:spcBef>
              <a:buFontTx/>
              <a:buChar char="•"/>
            </a:pPr>
            <a:r>
              <a:rPr lang="en-US" altLang="en-IL" dirty="0">
                <a:solidFill>
                  <a:srgbClr val="7030A0"/>
                </a:solidFill>
                <a:latin typeface="Arial" panose="020B0604020202020204" pitchFamily="34" charset="0"/>
                <a:cs typeface="Arial" panose="020B0604020202020204" pitchFamily="34" charset="0"/>
              </a:rPr>
              <a:t>Design key-modules such as ADC, Operational amplifier, rail-to-rail comparator and R-2R DAC. </a:t>
            </a:r>
          </a:p>
          <a:p>
            <a:pPr lvl="1" eaLnBrk="1" hangingPunct="1">
              <a:lnSpc>
                <a:spcPct val="150000"/>
              </a:lnSpc>
              <a:spcBef>
                <a:spcPct val="0"/>
              </a:spcBef>
              <a:buFont typeface="Arial" panose="020B0604020202020204" pitchFamily="34" charset="0"/>
              <a:buChar char="•"/>
            </a:pPr>
            <a:endParaRPr lang="en-US" altLang="en-IL" dirty="0">
              <a:solidFill>
                <a:srgbClr val="7030A0"/>
              </a:solidFill>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00A6EDF9-6A6F-C0CA-2D41-CF50BD17D1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 y="2085330"/>
            <a:ext cx="8172450" cy="470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object 12">
            <a:extLst>
              <a:ext uri="{FF2B5EF4-FFF2-40B4-BE49-F238E27FC236}">
                <a16:creationId xmlns:a16="http://schemas.microsoft.com/office/drawing/2014/main" id="{697AFD1F-011D-4C2C-F7F4-CBEE411ACA5C}"/>
              </a:ext>
            </a:extLst>
          </p:cNvPr>
          <p:cNvSpPr txBox="1"/>
          <p:nvPr/>
        </p:nvSpPr>
        <p:spPr>
          <a:xfrm>
            <a:off x="356009" y="819150"/>
            <a:ext cx="8216492" cy="552450"/>
          </a:xfrm>
          <a:prstGeom prst="rect">
            <a:avLst/>
          </a:prstGeom>
        </p:spPr>
        <p:txBody>
          <a:bodyPr wrap="square" lIns="0" tIns="120014" rIns="0" bIns="0">
            <a:spAutoFit/>
          </a:bodyPr>
          <a:lstStyle/>
          <a:p>
            <a:pPr algn="ctr" eaLnBrk="1" fontAlgn="auto" hangingPunct="1">
              <a:spcBef>
                <a:spcPts val="944"/>
              </a:spcBef>
              <a:spcAft>
                <a:spcPts val="0"/>
              </a:spcAft>
              <a:defRPr/>
            </a:pPr>
            <a:r>
              <a:rPr lang="en-US" sz="2800" b="1" spc="-5" dirty="0">
                <a:solidFill>
                  <a:srgbClr val="7030A0"/>
                </a:solidFill>
                <a:latin typeface="Arial"/>
                <a:cs typeface="Arial"/>
              </a:rPr>
              <a:t>Hybrid PFM-PWM Module</a:t>
            </a:r>
            <a:endParaRPr sz="2400" dirty="0">
              <a:solidFill>
                <a:srgbClr val="7030A0"/>
              </a:solidFill>
              <a:latin typeface="Arial"/>
              <a:cs typeface="Arial"/>
            </a:endParaRPr>
          </a:p>
        </p:txBody>
      </p:sp>
      <p:sp>
        <p:nvSpPr>
          <p:cNvPr id="8196" name="מציין מיקום טקסט 2">
            <a:extLst>
              <a:ext uri="{FF2B5EF4-FFF2-40B4-BE49-F238E27FC236}">
                <a16:creationId xmlns:a16="http://schemas.microsoft.com/office/drawing/2014/main" id="{12E9FFD5-0C08-BB87-ECC8-CEB642B217B6}"/>
              </a:ext>
            </a:extLst>
          </p:cNvPr>
          <p:cNvSpPr txBox="1">
            <a:spLocks noChangeArrowheads="1"/>
          </p:cNvSpPr>
          <p:nvPr/>
        </p:nvSpPr>
        <p:spPr bwMode="auto">
          <a:xfrm>
            <a:off x="457200" y="1349375"/>
            <a:ext cx="822960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eaLnBrk="1" hangingPunct="1">
              <a:spcBef>
                <a:spcPct val="0"/>
              </a:spcBef>
              <a:buFontTx/>
              <a:buChar char="•"/>
            </a:pPr>
            <a:r>
              <a:rPr lang="en-US" altLang="en-IL" dirty="0">
                <a:solidFill>
                  <a:srgbClr val="7030A0"/>
                </a:solidFill>
                <a:latin typeface="Arial" panose="020B0604020202020204" pitchFamily="34" charset="0"/>
                <a:cs typeface="Arial" panose="020B0604020202020204" pitchFamily="34" charset="0"/>
              </a:rPr>
              <a:t>Completely realized in HDL (Verilog)</a:t>
            </a:r>
          </a:p>
          <a:p>
            <a:pPr lvl="1" eaLnBrk="1" hangingPunct="1">
              <a:spcBef>
                <a:spcPct val="0"/>
              </a:spcBef>
              <a:buFontTx/>
              <a:buChar char="•"/>
            </a:pPr>
            <a:r>
              <a:rPr lang="en-US" altLang="en-IL" dirty="0">
                <a:solidFill>
                  <a:srgbClr val="7030A0"/>
                </a:solidFill>
                <a:latin typeface="Arial" panose="020B0604020202020204" pitchFamily="34" charset="0"/>
                <a:cs typeface="Arial" panose="020B0604020202020204" pitchFamily="34" charset="0"/>
              </a:rPr>
              <a:t>Delay-line based</a:t>
            </a:r>
          </a:p>
        </p:txBody>
      </p:sp>
      <p:sp>
        <p:nvSpPr>
          <p:cNvPr id="15" name="object 2">
            <a:extLst>
              <a:ext uri="{FF2B5EF4-FFF2-40B4-BE49-F238E27FC236}">
                <a16:creationId xmlns:a16="http://schemas.microsoft.com/office/drawing/2014/main" id="{A9E7778A-D85F-38B6-3B68-B9A07506AF14}"/>
              </a:ext>
            </a:extLst>
          </p:cNvPr>
          <p:cNvSpPr txBox="1"/>
          <p:nvPr/>
        </p:nvSpPr>
        <p:spPr>
          <a:xfrm>
            <a:off x="646113" y="161925"/>
            <a:ext cx="5297487" cy="504825"/>
          </a:xfrm>
          <a:prstGeom prst="rect">
            <a:avLst/>
          </a:prstGeom>
        </p:spPr>
        <p:txBody>
          <a:bodyPr lIns="0" tIns="12065" rIns="0" bIns="0">
            <a:spAutoFit/>
          </a:bodyPr>
          <a:lstStyle/>
          <a:p>
            <a:pPr marL="12700" eaLnBrk="1" fontAlgn="auto" hangingPunct="1">
              <a:spcBef>
                <a:spcPts val="95"/>
              </a:spcBef>
              <a:spcAft>
                <a:spcPts val="0"/>
              </a:spcAft>
              <a:defRPr/>
            </a:pPr>
            <a:r>
              <a:rPr lang="sv-SE" sz="1600" b="1" spc="-5" dirty="0">
                <a:latin typeface="Arial"/>
                <a:cs typeface="Arial"/>
              </a:rPr>
              <a:t>The Center for Power Electronics and Mixed Signal IC, Ben-Gurion University</a:t>
            </a:r>
            <a:endParaRPr lang="sv-SE" sz="1600" dirty="0">
              <a:latin typeface="Arial"/>
              <a:cs typeface="Arial"/>
            </a:endParaRPr>
          </a:p>
        </p:txBody>
      </p:sp>
      <p:sp>
        <p:nvSpPr>
          <p:cNvPr id="16" name="object 3">
            <a:extLst>
              <a:ext uri="{FF2B5EF4-FFF2-40B4-BE49-F238E27FC236}">
                <a16:creationId xmlns:a16="http://schemas.microsoft.com/office/drawing/2014/main" id="{90BB89E8-5742-5D5F-6D5A-2F78E1A1DBEF}"/>
              </a:ext>
            </a:extLst>
          </p:cNvPr>
          <p:cNvSpPr txBox="1"/>
          <p:nvPr/>
        </p:nvSpPr>
        <p:spPr>
          <a:xfrm>
            <a:off x="6807200" y="142875"/>
            <a:ext cx="1966913" cy="300038"/>
          </a:xfrm>
          <a:prstGeom prst="rect">
            <a:avLst/>
          </a:prstGeom>
        </p:spPr>
        <p:txBody>
          <a:bodyPr lIns="0" tIns="12700" rIns="0" bIns="0">
            <a:spAutoFit/>
          </a:bodyPr>
          <a:lstStyle/>
          <a:p>
            <a:pPr marL="12700" eaLnBrk="1" fontAlgn="auto" hangingPunct="1">
              <a:spcBef>
                <a:spcPts val="100"/>
              </a:spcBef>
              <a:spcAft>
                <a:spcPts val="0"/>
              </a:spcAft>
              <a:defRPr/>
            </a:pPr>
            <a:r>
              <a:rPr lang="en-US" sz="2400" b="1" spc="-7" baseline="1736" dirty="0">
                <a:latin typeface="Arial"/>
                <a:cs typeface="Arial"/>
              </a:rPr>
              <a:t>Final Project</a:t>
            </a:r>
            <a:r>
              <a:rPr sz="2400" b="1" spc="509" baseline="1736" dirty="0">
                <a:latin typeface="Arial"/>
                <a:cs typeface="Arial"/>
              </a:rPr>
              <a:t> </a:t>
            </a:r>
            <a:r>
              <a:rPr b="1" spc="-5" dirty="0">
                <a:latin typeface="Arial"/>
                <a:cs typeface="Arial"/>
              </a:rPr>
              <a:t>[</a:t>
            </a:r>
            <a:r>
              <a:rPr lang="en-US" b="1" spc="-5" dirty="0">
                <a:latin typeface="Arial"/>
                <a:cs typeface="Arial"/>
              </a:rPr>
              <a:t>5</a:t>
            </a:r>
            <a:r>
              <a:rPr b="1" spc="-5" dirty="0">
                <a:latin typeface="Arial"/>
                <a:cs typeface="Arial"/>
              </a:rPr>
              <a:t>]</a:t>
            </a:r>
            <a:endParaRPr dirty="0">
              <a:latin typeface="Arial"/>
              <a:cs typeface="Arial"/>
            </a:endParaRPr>
          </a:p>
        </p:txBody>
      </p:sp>
      <p:grpSp>
        <p:nvGrpSpPr>
          <p:cNvPr id="8199" name="object 4">
            <a:extLst>
              <a:ext uri="{FF2B5EF4-FFF2-40B4-BE49-F238E27FC236}">
                <a16:creationId xmlns:a16="http://schemas.microsoft.com/office/drawing/2014/main" id="{DD425828-393A-1A25-3670-E58FF9CEC2F2}"/>
              </a:ext>
            </a:extLst>
          </p:cNvPr>
          <p:cNvGrpSpPr>
            <a:grpSpLocks/>
          </p:cNvGrpSpPr>
          <p:nvPr/>
        </p:nvGrpSpPr>
        <p:grpSpPr bwMode="auto">
          <a:xfrm>
            <a:off x="22225" y="22225"/>
            <a:ext cx="8550275" cy="774700"/>
            <a:chOff x="21686" y="21655"/>
            <a:chExt cx="8551359" cy="775132"/>
          </a:xfrm>
        </p:grpSpPr>
        <p:sp>
          <p:nvSpPr>
            <p:cNvPr id="8209" name="object 5">
              <a:extLst>
                <a:ext uri="{FF2B5EF4-FFF2-40B4-BE49-F238E27FC236}">
                  <a16:creationId xmlns:a16="http://schemas.microsoft.com/office/drawing/2014/main" id="{DB09BEDD-EED3-2EC8-60C3-0607DE0E459F}"/>
                </a:ext>
              </a:extLst>
            </p:cNvPr>
            <p:cNvSpPr>
              <a:spLocks/>
            </p:cNvSpPr>
            <p:nvPr/>
          </p:nvSpPr>
          <p:spPr bwMode="auto">
            <a:xfrm>
              <a:off x="355511" y="740272"/>
              <a:ext cx="8217534" cy="56515"/>
            </a:xfrm>
            <a:custGeom>
              <a:avLst/>
              <a:gdLst>
                <a:gd name="T0" fmla="*/ 0 w 8217534"/>
                <a:gd name="T1" fmla="*/ 0 h 56515"/>
                <a:gd name="T2" fmla="*/ 8217408 w 8217534"/>
                <a:gd name="T3" fmla="*/ 0 h 56515"/>
                <a:gd name="T4" fmla="*/ 0 w 8217534"/>
                <a:gd name="T5" fmla="*/ 56387 h 56515"/>
                <a:gd name="T6" fmla="*/ 8217408 w 8217534"/>
                <a:gd name="T7" fmla="*/ 56387 h 565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217534" h="56515">
                  <a:moveTo>
                    <a:pt x="0" y="0"/>
                  </a:moveTo>
                  <a:lnTo>
                    <a:pt x="8217408" y="0"/>
                  </a:lnTo>
                </a:path>
                <a:path w="8217534" h="56515">
                  <a:moveTo>
                    <a:pt x="0" y="56387"/>
                  </a:moveTo>
                  <a:lnTo>
                    <a:pt x="8217408" y="56387"/>
                  </a:lnTo>
                </a:path>
              </a:pathLst>
            </a:custGeom>
            <a:noFill/>
            <a:ln w="32004">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L"/>
            </a:p>
          </p:txBody>
        </p:sp>
        <p:pic>
          <p:nvPicPr>
            <p:cNvPr id="8210" name="object 6">
              <a:extLst>
                <a:ext uri="{FF2B5EF4-FFF2-40B4-BE49-F238E27FC236}">
                  <a16:creationId xmlns:a16="http://schemas.microsoft.com/office/drawing/2014/main" id="{752241BB-2B4F-A6BB-E2A9-6C34F30DC7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86" y="21655"/>
              <a:ext cx="582257" cy="58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1" name="object 7">
              <a:extLst>
                <a:ext uri="{FF2B5EF4-FFF2-40B4-BE49-F238E27FC236}">
                  <a16:creationId xmlns:a16="http://schemas.microsoft.com/office/drawing/2014/main" id="{85932E6F-5D15-546E-5FE9-AE51851CB0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684" y="157979"/>
              <a:ext cx="308255" cy="306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 name="object 8">
            <a:extLst>
              <a:ext uri="{FF2B5EF4-FFF2-40B4-BE49-F238E27FC236}">
                <a16:creationId xmlns:a16="http://schemas.microsoft.com/office/drawing/2014/main" id="{B3506248-3944-51E6-4085-CE1C45A0C517}"/>
              </a:ext>
            </a:extLst>
          </p:cNvPr>
          <p:cNvSpPr txBox="1"/>
          <p:nvPr/>
        </p:nvSpPr>
        <p:spPr>
          <a:xfrm>
            <a:off x="171450" y="130175"/>
            <a:ext cx="73025" cy="111125"/>
          </a:xfrm>
          <a:prstGeom prst="rect">
            <a:avLst/>
          </a:prstGeom>
        </p:spPr>
        <p:txBody>
          <a:bodyPr lIns="0" tIns="14604" rIns="0" bIns="0">
            <a:spAutoFit/>
          </a:bodyPr>
          <a:lstStyle/>
          <a:p>
            <a:pPr eaLnBrk="1" fontAlgn="auto" hangingPunct="1">
              <a:spcBef>
                <a:spcPts val="114"/>
              </a:spcBef>
              <a:spcAft>
                <a:spcPts val="0"/>
              </a:spcAft>
              <a:defRPr/>
            </a:pPr>
            <a:r>
              <a:rPr sz="550" b="1" spc="75" dirty="0">
                <a:solidFill>
                  <a:srgbClr val="FFEC99"/>
                </a:solidFill>
                <a:latin typeface="Georgia"/>
                <a:cs typeface="Georgia"/>
              </a:rPr>
              <a:t>P</a:t>
            </a:r>
            <a:endParaRPr sz="550">
              <a:latin typeface="Georgia"/>
              <a:cs typeface="Georgia"/>
            </a:endParaRPr>
          </a:p>
        </p:txBody>
      </p:sp>
      <p:sp>
        <p:nvSpPr>
          <p:cNvPr id="8201" name="object 9">
            <a:extLst>
              <a:ext uri="{FF2B5EF4-FFF2-40B4-BE49-F238E27FC236}">
                <a16:creationId xmlns:a16="http://schemas.microsoft.com/office/drawing/2014/main" id="{70D7BCAC-A470-2D85-FDF7-CC6857D93F20}"/>
              </a:ext>
            </a:extLst>
          </p:cNvPr>
          <p:cNvSpPr txBox="1">
            <a:spLocks noChangeArrowheads="1"/>
          </p:cNvSpPr>
          <p:nvPr/>
        </p:nvSpPr>
        <p:spPr bwMode="auto">
          <a:xfrm>
            <a:off x="225425" y="182563"/>
            <a:ext cx="1381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8735" rIns="0" bIns="0">
            <a:spAutoFit/>
          </a:bodyPr>
          <a:lstStyle>
            <a:lvl1pPr marL="47625" indent="-49213">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71000"/>
              </a:lnSpc>
              <a:spcBef>
                <a:spcPts val="300"/>
              </a:spcBef>
            </a:pPr>
            <a:r>
              <a:rPr lang="en-IL" altLang="en-IL" sz="500" b="1">
                <a:solidFill>
                  <a:srgbClr val="FFEC99"/>
                </a:solidFill>
                <a:latin typeface="Georgia" panose="02040502050405020303" pitchFamily="18" charset="0"/>
                <a:ea typeface="Georgia" panose="02040502050405020303" pitchFamily="18" charset="0"/>
                <a:cs typeface="Georgia" panose="02040502050405020303" pitchFamily="18" charset="0"/>
              </a:rPr>
              <a:t>E  M</a:t>
            </a:r>
            <a:endParaRPr lang="en-IL" altLang="en-IL" sz="500">
              <a:latin typeface="Georgia" panose="02040502050405020303" pitchFamily="18" charset="0"/>
              <a:ea typeface="Georgia" panose="02040502050405020303" pitchFamily="18" charset="0"/>
              <a:cs typeface="Georgia" panose="02040502050405020303" pitchFamily="18" charset="0"/>
            </a:endParaRPr>
          </a:p>
        </p:txBody>
      </p:sp>
      <p:pic>
        <p:nvPicPr>
          <p:cNvPr id="8202" name="object 10">
            <a:extLst>
              <a:ext uri="{FF2B5EF4-FFF2-40B4-BE49-F238E27FC236}">
                <a16:creationId xmlns:a16="http://schemas.microsoft.com/office/drawing/2014/main" id="{2A2EE6DC-C9A9-ED87-7CC8-E71F547BA3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350" y="171450"/>
            <a:ext cx="66675" cy="11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object 11">
            <a:extLst>
              <a:ext uri="{FF2B5EF4-FFF2-40B4-BE49-F238E27FC236}">
                <a16:creationId xmlns:a16="http://schemas.microsoft.com/office/drawing/2014/main" id="{ABD9ADD8-F93E-DDEA-0A44-A79B8620DA64}"/>
              </a:ext>
            </a:extLst>
          </p:cNvPr>
          <p:cNvSpPr txBox="1"/>
          <p:nvPr/>
        </p:nvSpPr>
        <p:spPr>
          <a:xfrm>
            <a:off x="176213" y="301625"/>
            <a:ext cx="285750" cy="180975"/>
          </a:xfrm>
          <a:prstGeom prst="rect">
            <a:avLst/>
          </a:prstGeom>
        </p:spPr>
        <p:txBody>
          <a:bodyPr lIns="0" tIns="14604" rIns="0" bIns="0">
            <a:spAutoFit/>
          </a:bodyPr>
          <a:lstStyle/>
          <a:p>
            <a:pPr marL="181610" eaLnBrk="1" fontAlgn="auto" hangingPunct="1">
              <a:lnSpc>
                <a:spcPts val="600"/>
              </a:lnSpc>
              <a:spcBef>
                <a:spcPts val="114"/>
              </a:spcBef>
              <a:spcAft>
                <a:spcPts val="0"/>
              </a:spcAft>
              <a:defRPr/>
            </a:pPr>
            <a:r>
              <a:rPr sz="550" b="1" spc="40" dirty="0">
                <a:solidFill>
                  <a:srgbClr val="FFEC99"/>
                </a:solidFill>
                <a:latin typeface="Georgia"/>
                <a:cs typeface="Georgia"/>
              </a:rPr>
              <a:t>I</a:t>
            </a:r>
            <a:endParaRPr sz="550">
              <a:latin typeface="Georgia"/>
              <a:cs typeface="Georgia"/>
            </a:endParaRPr>
          </a:p>
          <a:p>
            <a:pPr eaLnBrk="1" fontAlgn="auto" hangingPunct="1">
              <a:lnSpc>
                <a:spcPts val="600"/>
              </a:lnSpc>
              <a:spcBef>
                <a:spcPts val="0"/>
              </a:spcBef>
              <a:spcAft>
                <a:spcPts val="0"/>
              </a:spcAft>
              <a:defRPr/>
            </a:pPr>
            <a:r>
              <a:rPr sz="600" b="1" spc="30" baseline="6944" dirty="0">
                <a:solidFill>
                  <a:srgbClr val="FF9900"/>
                </a:solidFill>
                <a:latin typeface="Tahoma"/>
                <a:cs typeface="Tahoma"/>
              </a:rPr>
              <a:t>BGU       </a:t>
            </a:r>
            <a:r>
              <a:rPr sz="550" b="1" spc="-5" dirty="0">
                <a:solidFill>
                  <a:srgbClr val="FFEC99"/>
                </a:solidFill>
                <a:latin typeface="Georgia"/>
                <a:cs typeface="Georgia"/>
              </a:rPr>
              <a:t>C</a:t>
            </a:r>
            <a:endParaRPr sz="550">
              <a:latin typeface="Georgia"/>
              <a:cs typeface="Georgia"/>
            </a:endParaRPr>
          </a:p>
        </p:txBody>
      </p:sp>
      <p:sp>
        <p:nvSpPr>
          <p:cNvPr id="41" name="Speech Bubble: Rectangle with Corners Rounded 40">
            <a:extLst>
              <a:ext uri="{FF2B5EF4-FFF2-40B4-BE49-F238E27FC236}">
                <a16:creationId xmlns:a16="http://schemas.microsoft.com/office/drawing/2014/main" id="{174E865E-4C3D-C776-E45C-7F354B2D14EE}"/>
              </a:ext>
            </a:extLst>
          </p:cNvPr>
          <p:cNvSpPr/>
          <p:nvPr/>
        </p:nvSpPr>
        <p:spPr>
          <a:xfrm>
            <a:off x="3352800" y="2511425"/>
            <a:ext cx="896144" cy="571500"/>
          </a:xfrm>
          <a:prstGeom prst="wedgeRoundRectCallout">
            <a:avLst>
              <a:gd name="adj1" fmla="val -122324"/>
              <a:gd name="adj2" fmla="val 322258"/>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solidFill>
                  <a:schemeClr val="tx1"/>
                </a:solidFill>
              </a:rPr>
              <a:t>Delay-line block</a:t>
            </a:r>
            <a:endParaRPr lang="en-IL" sz="1200" dirty="0">
              <a:solidFill>
                <a:schemeClr val="tx1"/>
              </a:solidFill>
            </a:endParaRPr>
          </a:p>
        </p:txBody>
      </p:sp>
      <p:sp>
        <p:nvSpPr>
          <p:cNvPr id="43" name="Speech Bubble: Rectangle with Corners Rounded 42">
            <a:extLst>
              <a:ext uri="{FF2B5EF4-FFF2-40B4-BE49-F238E27FC236}">
                <a16:creationId xmlns:a16="http://schemas.microsoft.com/office/drawing/2014/main" id="{C5A23A6C-C8D1-3573-9D02-44133EBA5081}"/>
              </a:ext>
            </a:extLst>
          </p:cNvPr>
          <p:cNvSpPr/>
          <p:nvPr/>
        </p:nvSpPr>
        <p:spPr>
          <a:xfrm>
            <a:off x="3429793" y="2241550"/>
            <a:ext cx="1294607" cy="787400"/>
          </a:xfrm>
          <a:prstGeom prst="wedgeRoundRectCallout">
            <a:avLst>
              <a:gd name="adj1" fmla="val -111276"/>
              <a:gd name="adj2" fmla="val 44555"/>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000" dirty="0">
                <a:solidFill>
                  <a:schemeClr val="tx1"/>
                </a:solidFill>
              </a:rPr>
              <a:t>Pointers and output comparison values calculation </a:t>
            </a:r>
            <a:endParaRPr lang="en-IL" sz="1000" dirty="0">
              <a:solidFill>
                <a:schemeClr val="tx1"/>
              </a:solidFill>
            </a:endParaRPr>
          </a:p>
        </p:txBody>
      </p:sp>
      <p:sp>
        <p:nvSpPr>
          <p:cNvPr id="44" name="Speech Bubble: Rectangle with Corners Rounded 43">
            <a:extLst>
              <a:ext uri="{FF2B5EF4-FFF2-40B4-BE49-F238E27FC236}">
                <a16:creationId xmlns:a16="http://schemas.microsoft.com/office/drawing/2014/main" id="{B59C89BC-C63B-DDB5-CBB1-43B5391DA496}"/>
              </a:ext>
            </a:extLst>
          </p:cNvPr>
          <p:cNvSpPr/>
          <p:nvPr/>
        </p:nvSpPr>
        <p:spPr>
          <a:xfrm>
            <a:off x="4628555" y="2538883"/>
            <a:ext cx="1161256" cy="711200"/>
          </a:xfrm>
          <a:prstGeom prst="wedgeRoundRectCallout">
            <a:avLst>
              <a:gd name="adj1" fmla="val -62174"/>
              <a:gd name="adj2" fmla="val 183035"/>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000" dirty="0">
                <a:solidFill>
                  <a:schemeClr val="tx1"/>
                </a:solidFill>
              </a:rPr>
              <a:t>Mux array – counters’ clock choosing</a:t>
            </a:r>
            <a:endParaRPr lang="en-IL" sz="1000" dirty="0">
              <a:solidFill>
                <a:schemeClr val="tx1"/>
              </a:solidFill>
            </a:endParaRPr>
          </a:p>
        </p:txBody>
      </p:sp>
      <p:sp>
        <p:nvSpPr>
          <p:cNvPr id="45" name="Speech Bubble: Rectangle with Corners Rounded 44">
            <a:extLst>
              <a:ext uri="{FF2B5EF4-FFF2-40B4-BE49-F238E27FC236}">
                <a16:creationId xmlns:a16="http://schemas.microsoft.com/office/drawing/2014/main" id="{ED349AA7-A25F-7C33-E7F0-BF8399721C5C}"/>
              </a:ext>
            </a:extLst>
          </p:cNvPr>
          <p:cNvSpPr/>
          <p:nvPr/>
        </p:nvSpPr>
        <p:spPr>
          <a:xfrm>
            <a:off x="4373463" y="2370782"/>
            <a:ext cx="1323975" cy="814388"/>
          </a:xfrm>
          <a:prstGeom prst="wedgeRoundRectCallout">
            <a:avLst>
              <a:gd name="adj1" fmla="val 49577"/>
              <a:gd name="adj2" fmla="val 168313"/>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000" dirty="0">
                <a:solidFill>
                  <a:schemeClr val="tx1"/>
                </a:solidFill>
              </a:rPr>
              <a:t>Two counters' sets. Counting on both positive and negative edges</a:t>
            </a:r>
            <a:endParaRPr lang="en-IL" sz="1000" dirty="0">
              <a:solidFill>
                <a:schemeClr val="tx1"/>
              </a:solidFill>
            </a:endParaRPr>
          </a:p>
        </p:txBody>
      </p:sp>
      <p:sp>
        <p:nvSpPr>
          <p:cNvPr id="46" name="Speech Bubble: Rectangle with Corners Rounded 45">
            <a:extLst>
              <a:ext uri="{FF2B5EF4-FFF2-40B4-BE49-F238E27FC236}">
                <a16:creationId xmlns:a16="http://schemas.microsoft.com/office/drawing/2014/main" id="{6CC25FC1-CDF6-7D4E-51FF-B5D105A70A71}"/>
              </a:ext>
            </a:extLst>
          </p:cNvPr>
          <p:cNvSpPr/>
          <p:nvPr/>
        </p:nvSpPr>
        <p:spPr>
          <a:xfrm>
            <a:off x="4724399" y="2145009"/>
            <a:ext cx="1227137" cy="914400"/>
          </a:xfrm>
          <a:prstGeom prst="wedgeRoundRectCallout">
            <a:avLst>
              <a:gd name="adj1" fmla="val 139978"/>
              <a:gd name="adj2" fmla="val 54264"/>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000" dirty="0">
                <a:solidFill>
                  <a:schemeClr val="tx1"/>
                </a:solidFill>
              </a:rPr>
              <a:t>Combinational logic which generate the PWM signals</a:t>
            </a:r>
            <a:endParaRPr lang="en-IL" sz="1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1"/>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43"/>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44"/>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45"/>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43" grpId="0" animBg="1"/>
      <p:bldP spid="43" grpId="1" animBg="1"/>
      <p:bldP spid="44" grpId="0" animBg="1"/>
      <p:bldP spid="44" grpId="1" animBg="1"/>
      <p:bldP spid="45" grpId="0" animBg="1"/>
      <p:bldP spid="45" grpId="1" animBg="1"/>
      <p:bldP spid="46" grpId="0" animBg="1"/>
      <p:bldP spid="46"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object 12">
            <a:extLst>
              <a:ext uri="{FF2B5EF4-FFF2-40B4-BE49-F238E27FC236}">
                <a16:creationId xmlns:a16="http://schemas.microsoft.com/office/drawing/2014/main" id="{C4F8F289-4A6F-10CE-0B1B-BC30D55E675A}"/>
              </a:ext>
            </a:extLst>
          </p:cNvPr>
          <p:cNvSpPr txBox="1">
            <a:spLocks noChangeArrowheads="1"/>
          </p:cNvSpPr>
          <p:nvPr/>
        </p:nvSpPr>
        <p:spPr bwMode="auto">
          <a:xfrm>
            <a:off x="356008" y="819150"/>
            <a:ext cx="8216492" cy="552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014"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ts val="950"/>
              </a:spcBef>
            </a:pPr>
            <a:r>
              <a:rPr lang="en-US" altLang="en-IL" sz="2800" dirty="0">
                <a:solidFill>
                  <a:srgbClr val="7030A0"/>
                </a:solidFill>
                <a:latin typeface="Arial" panose="020B0604020202020204" pitchFamily="34" charset="0"/>
                <a:cs typeface="Arial" panose="020B0604020202020204" pitchFamily="34" charset="0"/>
              </a:rPr>
              <a:t>Verification – Plan and Results</a:t>
            </a:r>
            <a:endParaRPr lang="en-IL" altLang="en-IL" sz="2400" dirty="0">
              <a:solidFill>
                <a:srgbClr val="7030A0"/>
              </a:solidFill>
              <a:latin typeface="Arial" panose="020B0604020202020204" pitchFamily="34" charset="0"/>
              <a:cs typeface="Arial" panose="020B0604020202020204" pitchFamily="34" charset="0"/>
            </a:endParaRPr>
          </a:p>
        </p:txBody>
      </p:sp>
      <p:sp>
        <p:nvSpPr>
          <p:cNvPr id="18" name="object 2">
            <a:extLst>
              <a:ext uri="{FF2B5EF4-FFF2-40B4-BE49-F238E27FC236}">
                <a16:creationId xmlns:a16="http://schemas.microsoft.com/office/drawing/2014/main" id="{3A2B7008-902B-6391-E989-2E75F267A2AE}"/>
              </a:ext>
            </a:extLst>
          </p:cNvPr>
          <p:cNvSpPr txBox="1"/>
          <p:nvPr/>
        </p:nvSpPr>
        <p:spPr>
          <a:xfrm>
            <a:off x="646113" y="161925"/>
            <a:ext cx="5297487" cy="504825"/>
          </a:xfrm>
          <a:prstGeom prst="rect">
            <a:avLst/>
          </a:prstGeom>
        </p:spPr>
        <p:txBody>
          <a:bodyPr lIns="0" tIns="12065" rIns="0" bIns="0">
            <a:spAutoFit/>
          </a:bodyPr>
          <a:lstStyle/>
          <a:p>
            <a:pPr marL="12700" eaLnBrk="1" fontAlgn="auto" hangingPunct="1">
              <a:spcBef>
                <a:spcPts val="95"/>
              </a:spcBef>
              <a:spcAft>
                <a:spcPts val="0"/>
              </a:spcAft>
              <a:defRPr/>
            </a:pPr>
            <a:r>
              <a:rPr lang="sv-SE" sz="1600" b="1" spc="-5" dirty="0">
                <a:latin typeface="Arial"/>
                <a:cs typeface="Arial"/>
              </a:rPr>
              <a:t>The Center for Power Electronics and Mixed Signal IC, Ben-Gurion University</a:t>
            </a:r>
            <a:endParaRPr lang="sv-SE" sz="1600" dirty="0">
              <a:latin typeface="Arial"/>
              <a:cs typeface="Arial"/>
            </a:endParaRPr>
          </a:p>
        </p:txBody>
      </p:sp>
      <p:sp>
        <p:nvSpPr>
          <p:cNvPr id="20" name="object 3">
            <a:extLst>
              <a:ext uri="{FF2B5EF4-FFF2-40B4-BE49-F238E27FC236}">
                <a16:creationId xmlns:a16="http://schemas.microsoft.com/office/drawing/2014/main" id="{A3764859-9BA1-CF0A-F46C-54E2C13F70AE}"/>
              </a:ext>
            </a:extLst>
          </p:cNvPr>
          <p:cNvSpPr txBox="1"/>
          <p:nvPr/>
        </p:nvSpPr>
        <p:spPr>
          <a:xfrm>
            <a:off x="6807200" y="142875"/>
            <a:ext cx="1966913" cy="300038"/>
          </a:xfrm>
          <a:prstGeom prst="rect">
            <a:avLst/>
          </a:prstGeom>
        </p:spPr>
        <p:txBody>
          <a:bodyPr lIns="0" tIns="12700" rIns="0" bIns="0">
            <a:spAutoFit/>
          </a:bodyPr>
          <a:lstStyle/>
          <a:p>
            <a:pPr marL="12700" eaLnBrk="1" fontAlgn="auto" hangingPunct="1">
              <a:spcBef>
                <a:spcPts val="100"/>
              </a:spcBef>
              <a:spcAft>
                <a:spcPts val="0"/>
              </a:spcAft>
              <a:defRPr/>
            </a:pPr>
            <a:r>
              <a:rPr lang="en-US" sz="2400" b="1" spc="-7" baseline="1736" dirty="0">
                <a:latin typeface="Arial"/>
                <a:cs typeface="Arial"/>
              </a:rPr>
              <a:t>Final Project</a:t>
            </a:r>
            <a:r>
              <a:rPr sz="2400" b="1" spc="509" baseline="1736" dirty="0">
                <a:latin typeface="Arial"/>
                <a:cs typeface="Arial"/>
              </a:rPr>
              <a:t> </a:t>
            </a:r>
            <a:r>
              <a:rPr b="1" spc="-5" dirty="0">
                <a:latin typeface="Arial"/>
                <a:cs typeface="Arial"/>
              </a:rPr>
              <a:t>[</a:t>
            </a:r>
            <a:r>
              <a:rPr lang="en-US" b="1" spc="-5" dirty="0">
                <a:latin typeface="Arial"/>
                <a:cs typeface="Arial"/>
              </a:rPr>
              <a:t>6</a:t>
            </a:r>
            <a:r>
              <a:rPr b="1" spc="-5" dirty="0">
                <a:latin typeface="Arial"/>
                <a:cs typeface="Arial"/>
              </a:rPr>
              <a:t>]</a:t>
            </a:r>
            <a:endParaRPr dirty="0">
              <a:latin typeface="Arial"/>
              <a:cs typeface="Arial"/>
            </a:endParaRPr>
          </a:p>
        </p:txBody>
      </p:sp>
      <p:grpSp>
        <p:nvGrpSpPr>
          <p:cNvPr id="9221" name="object 4">
            <a:extLst>
              <a:ext uri="{FF2B5EF4-FFF2-40B4-BE49-F238E27FC236}">
                <a16:creationId xmlns:a16="http://schemas.microsoft.com/office/drawing/2014/main" id="{79694A6A-4870-ADDF-8743-A1F02FFC9A1D}"/>
              </a:ext>
            </a:extLst>
          </p:cNvPr>
          <p:cNvGrpSpPr>
            <a:grpSpLocks/>
          </p:cNvGrpSpPr>
          <p:nvPr/>
        </p:nvGrpSpPr>
        <p:grpSpPr bwMode="auto">
          <a:xfrm>
            <a:off x="22225" y="22225"/>
            <a:ext cx="8550275" cy="774700"/>
            <a:chOff x="21686" y="21655"/>
            <a:chExt cx="8551359" cy="775132"/>
          </a:xfrm>
        </p:grpSpPr>
        <p:sp>
          <p:nvSpPr>
            <p:cNvPr id="9229" name="object 5">
              <a:extLst>
                <a:ext uri="{FF2B5EF4-FFF2-40B4-BE49-F238E27FC236}">
                  <a16:creationId xmlns:a16="http://schemas.microsoft.com/office/drawing/2014/main" id="{7C9AC946-84A1-2F1C-07E6-ACEF1957998B}"/>
                </a:ext>
              </a:extLst>
            </p:cNvPr>
            <p:cNvSpPr>
              <a:spLocks/>
            </p:cNvSpPr>
            <p:nvPr/>
          </p:nvSpPr>
          <p:spPr bwMode="auto">
            <a:xfrm>
              <a:off x="355511" y="740272"/>
              <a:ext cx="8217534" cy="56515"/>
            </a:xfrm>
            <a:custGeom>
              <a:avLst/>
              <a:gdLst>
                <a:gd name="T0" fmla="*/ 0 w 8217534"/>
                <a:gd name="T1" fmla="*/ 0 h 56515"/>
                <a:gd name="T2" fmla="*/ 8217408 w 8217534"/>
                <a:gd name="T3" fmla="*/ 0 h 56515"/>
                <a:gd name="T4" fmla="*/ 0 w 8217534"/>
                <a:gd name="T5" fmla="*/ 56387 h 56515"/>
                <a:gd name="T6" fmla="*/ 8217408 w 8217534"/>
                <a:gd name="T7" fmla="*/ 56387 h 565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217534" h="56515">
                  <a:moveTo>
                    <a:pt x="0" y="0"/>
                  </a:moveTo>
                  <a:lnTo>
                    <a:pt x="8217408" y="0"/>
                  </a:lnTo>
                </a:path>
                <a:path w="8217534" h="56515">
                  <a:moveTo>
                    <a:pt x="0" y="56387"/>
                  </a:moveTo>
                  <a:lnTo>
                    <a:pt x="8217408" y="56387"/>
                  </a:lnTo>
                </a:path>
              </a:pathLst>
            </a:custGeom>
            <a:noFill/>
            <a:ln w="32004">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L"/>
            </a:p>
          </p:txBody>
        </p:sp>
        <p:pic>
          <p:nvPicPr>
            <p:cNvPr id="9230" name="object 6">
              <a:extLst>
                <a:ext uri="{FF2B5EF4-FFF2-40B4-BE49-F238E27FC236}">
                  <a16:creationId xmlns:a16="http://schemas.microsoft.com/office/drawing/2014/main" id="{E3E5978E-5DA9-61AA-1323-9A60CBF6C0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86" y="21655"/>
              <a:ext cx="582257" cy="58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1" name="object 7">
              <a:extLst>
                <a:ext uri="{FF2B5EF4-FFF2-40B4-BE49-F238E27FC236}">
                  <a16:creationId xmlns:a16="http://schemas.microsoft.com/office/drawing/2014/main" id="{386D36F6-9149-3868-94CB-7399C428C1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684" y="157979"/>
              <a:ext cx="308255" cy="306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 name="object 8">
            <a:extLst>
              <a:ext uri="{FF2B5EF4-FFF2-40B4-BE49-F238E27FC236}">
                <a16:creationId xmlns:a16="http://schemas.microsoft.com/office/drawing/2014/main" id="{0B6E9A0F-77EC-F4F1-CBFD-E773710BCBAF}"/>
              </a:ext>
            </a:extLst>
          </p:cNvPr>
          <p:cNvSpPr txBox="1"/>
          <p:nvPr/>
        </p:nvSpPr>
        <p:spPr>
          <a:xfrm>
            <a:off x="171450" y="130175"/>
            <a:ext cx="73025" cy="111125"/>
          </a:xfrm>
          <a:prstGeom prst="rect">
            <a:avLst/>
          </a:prstGeom>
        </p:spPr>
        <p:txBody>
          <a:bodyPr lIns="0" tIns="14604" rIns="0" bIns="0">
            <a:spAutoFit/>
          </a:bodyPr>
          <a:lstStyle/>
          <a:p>
            <a:pPr eaLnBrk="1" fontAlgn="auto" hangingPunct="1">
              <a:spcBef>
                <a:spcPts val="114"/>
              </a:spcBef>
              <a:spcAft>
                <a:spcPts val="0"/>
              </a:spcAft>
              <a:defRPr/>
            </a:pPr>
            <a:r>
              <a:rPr sz="550" b="1" spc="75" dirty="0">
                <a:solidFill>
                  <a:srgbClr val="FFEC99"/>
                </a:solidFill>
                <a:latin typeface="Georgia"/>
                <a:cs typeface="Georgia"/>
              </a:rPr>
              <a:t>P</a:t>
            </a:r>
            <a:endParaRPr sz="550">
              <a:latin typeface="Georgia"/>
              <a:cs typeface="Georgia"/>
            </a:endParaRPr>
          </a:p>
        </p:txBody>
      </p:sp>
      <p:sp>
        <p:nvSpPr>
          <p:cNvPr id="9223" name="object 9">
            <a:extLst>
              <a:ext uri="{FF2B5EF4-FFF2-40B4-BE49-F238E27FC236}">
                <a16:creationId xmlns:a16="http://schemas.microsoft.com/office/drawing/2014/main" id="{061FB1E0-EAF8-CE13-B989-F765D09DFCCC}"/>
              </a:ext>
            </a:extLst>
          </p:cNvPr>
          <p:cNvSpPr txBox="1">
            <a:spLocks noChangeArrowheads="1"/>
          </p:cNvSpPr>
          <p:nvPr/>
        </p:nvSpPr>
        <p:spPr bwMode="auto">
          <a:xfrm>
            <a:off x="225425" y="182563"/>
            <a:ext cx="1381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8735" rIns="0" bIns="0">
            <a:spAutoFit/>
          </a:bodyPr>
          <a:lstStyle>
            <a:lvl1pPr marL="47625" indent="-49213">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71000"/>
              </a:lnSpc>
              <a:spcBef>
                <a:spcPts val="300"/>
              </a:spcBef>
            </a:pPr>
            <a:r>
              <a:rPr lang="en-IL" altLang="en-IL" sz="500" b="1">
                <a:solidFill>
                  <a:srgbClr val="FFEC99"/>
                </a:solidFill>
                <a:latin typeface="Georgia" panose="02040502050405020303" pitchFamily="18" charset="0"/>
                <a:ea typeface="Georgia" panose="02040502050405020303" pitchFamily="18" charset="0"/>
                <a:cs typeface="Georgia" panose="02040502050405020303" pitchFamily="18" charset="0"/>
              </a:rPr>
              <a:t>E  M</a:t>
            </a:r>
            <a:endParaRPr lang="en-IL" altLang="en-IL" sz="500">
              <a:latin typeface="Georgia" panose="02040502050405020303" pitchFamily="18" charset="0"/>
              <a:ea typeface="Georgia" panose="02040502050405020303" pitchFamily="18" charset="0"/>
              <a:cs typeface="Georgia" panose="02040502050405020303" pitchFamily="18" charset="0"/>
            </a:endParaRPr>
          </a:p>
        </p:txBody>
      </p:sp>
      <p:pic>
        <p:nvPicPr>
          <p:cNvPr id="9224" name="object 10">
            <a:extLst>
              <a:ext uri="{FF2B5EF4-FFF2-40B4-BE49-F238E27FC236}">
                <a16:creationId xmlns:a16="http://schemas.microsoft.com/office/drawing/2014/main" id="{D2B8AE1C-1F5C-1272-7DF9-56F7530FB7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350" y="171450"/>
            <a:ext cx="66675" cy="11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object 11">
            <a:extLst>
              <a:ext uri="{FF2B5EF4-FFF2-40B4-BE49-F238E27FC236}">
                <a16:creationId xmlns:a16="http://schemas.microsoft.com/office/drawing/2014/main" id="{828AB1EC-4C31-5F3A-078C-B5CC8CA9FAE9}"/>
              </a:ext>
            </a:extLst>
          </p:cNvPr>
          <p:cNvSpPr txBox="1"/>
          <p:nvPr/>
        </p:nvSpPr>
        <p:spPr>
          <a:xfrm>
            <a:off x="176213" y="301625"/>
            <a:ext cx="285750" cy="180975"/>
          </a:xfrm>
          <a:prstGeom prst="rect">
            <a:avLst/>
          </a:prstGeom>
        </p:spPr>
        <p:txBody>
          <a:bodyPr lIns="0" tIns="14604" rIns="0" bIns="0">
            <a:spAutoFit/>
          </a:bodyPr>
          <a:lstStyle/>
          <a:p>
            <a:pPr marL="181610" eaLnBrk="1" fontAlgn="auto" hangingPunct="1">
              <a:lnSpc>
                <a:spcPts val="600"/>
              </a:lnSpc>
              <a:spcBef>
                <a:spcPts val="114"/>
              </a:spcBef>
              <a:spcAft>
                <a:spcPts val="0"/>
              </a:spcAft>
              <a:defRPr/>
            </a:pPr>
            <a:r>
              <a:rPr sz="550" b="1" spc="40" dirty="0">
                <a:solidFill>
                  <a:srgbClr val="FFEC99"/>
                </a:solidFill>
                <a:latin typeface="Georgia"/>
                <a:cs typeface="Georgia"/>
              </a:rPr>
              <a:t>I</a:t>
            </a:r>
            <a:endParaRPr sz="550">
              <a:latin typeface="Georgia"/>
              <a:cs typeface="Georgia"/>
            </a:endParaRPr>
          </a:p>
          <a:p>
            <a:pPr eaLnBrk="1" fontAlgn="auto" hangingPunct="1">
              <a:lnSpc>
                <a:spcPts val="600"/>
              </a:lnSpc>
              <a:spcBef>
                <a:spcPts val="0"/>
              </a:spcBef>
              <a:spcAft>
                <a:spcPts val="0"/>
              </a:spcAft>
              <a:defRPr/>
            </a:pPr>
            <a:r>
              <a:rPr sz="600" b="1" spc="30" baseline="6944" dirty="0">
                <a:solidFill>
                  <a:srgbClr val="FF9900"/>
                </a:solidFill>
                <a:latin typeface="Tahoma"/>
                <a:cs typeface="Tahoma"/>
              </a:rPr>
              <a:t>BGU       </a:t>
            </a:r>
            <a:r>
              <a:rPr sz="550" b="1" spc="-5" dirty="0">
                <a:solidFill>
                  <a:srgbClr val="FFEC99"/>
                </a:solidFill>
                <a:latin typeface="Georgia"/>
                <a:cs typeface="Georgia"/>
              </a:rPr>
              <a:t>C</a:t>
            </a:r>
            <a:endParaRPr sz="550">
              <a:latin typeface="Georgia"/>
              <a:cs typeface="Georgia"/>
            </a:endParaRPr>
          </a:p>
        </p:txBody>
      </p:sp>
      <p:pic>
        <p:nvPicPr>
          <p:cNvPr id="9228" name="Picture 3">
            <a:extLst>
              <a:ext uri="{FF2B5EF4-FFF2-40B4-BE49-F238E27FC236}">
                <a16:creationId xmlns:a16="http://schemas.microsoft.com/office/drawing/2014/main" id="{23307DCD-1149-8EF2-0F86-87016F70A1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5463" y="2975565"/>
            <a:ext cx="5214937" cy="3806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מציין מיקום טקסט 2">
            <a:extLst>
              <a:ext uri="{FF2B5EF4-FFF2-40B4-BE49-F238E27FC236}">
                <a16:creationId xmlns:a16="http://schemas.microsoft.com/office/drawing/2014/main" id="{D2C302A7-0501-4016-B1E7-62B0C8ADD186}"/>
              </a:ext>
            </a:extLst>
          </p:cNvPr>
          <p:cNvSpPr txBox="1">
            <a:spLocks noChangeArrowheads="1"/>
          </p:cNvSpPr>
          <p:nvPr/>
        </p:nvSpPr>
        <p:spPr bwMode="auto">
          <a:xfrm>
            <a:off x="0" y="1295400"/>
            <a:ext cx="9144000" cy="1595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lvl="1" eaLnBrk="1" hangingPunct="1">
              <a:lnSpc>
                <a:spcPct val="150000"/>
              </a:lnSpc>
              <a:spcBef>
                <a:spcPct val="0"/>
              </a:spcBef>
              <a:buFont typeface="Arial" panose="020B0604020202020204" pitchFamily="34" charset="0"/>
              <a:buChar char="•"/>
            </a:pPr>
            <a:r>
              <a:rPr lang="en-US" altLang="en-IL" dirty="0">
                <a:solidFill>
                  <a:srgbClr val="7030A0"/>
                </a:solidFill>
                <a:latin typeface="Arial" panose="020B0604020202020204" pitchFamily="34" charset="0"/>
                <a:cs typeface="Arial" panose="020B0604020202020204" pitchFamily="34" charset="0"/>
              </a:rPr>
              <a:t>Test cases: </a:t>
            </a:r>
          </a:p>
          <a:p>
            <a:pPr lvl="2" eaLnBrk="1" hangingPunct="1">
              <a:lnSpc>
                <a:spcPct val="150000"/>
              </a:lnSpc>
              <a:spcBef>
                <a:spcPct val="0"/>
              </a:spcBef>
              <a:buFont typeface="Arial" panose="020B0604020202020204" pitchFamily="34" charset="0"/>
              <a:buChar char="•"/>
            </a:pPr>
            <a:r>
              <a:rPr lang="en-US" altLang="en-IL" dirty="0">
                <a:solidFill>
                  <a:srgbClr val="7030A0"/>
                </a:solidFill>
                <a:latin typeface="Arial" panose="020B0604020202020204" pitchFamily="34" charset="0"/>
                <a:cs typeface="Arial" panose="020B0604020202020204" pitchFamily="34" charset="0"/>
              </a:rPr>
              <a:t>fully random, clk_base pointers, max values, steady-state</a:t>
            </a:r>
          </a:p>
          <a:p>
            <a:pPr lvl="2" eaLnBrk="1" hangingPunct="1">
              <a:lnSpc>
                <a:spcPct val="150000"/>
              </a:lnSpc>
              <a:spcBef>
                <a:spcPct val="0"/>
              </a:spcBef>
              <a:buFont typeface="Arial" panose="020B0604020202020204" pitchFamily="34" charset="0"/>
              <a:buChar char="•"/>
            </a:pPr>
            <a:r>
              <a:rPr lang="en-US" altLang="en-IL" dirty="0">
                <a:solidFill>
                  <a:srgbClr val="7030A0"/>
                </a:solidFill>
                <a:latin typeface="Arial" panose="020B0604020202020204" pitchFamily="34" charset="0"/>
                <a:cs typeface="Arial" panose="020B0604020202020204" pitchFamily="34" charset="0"/>
              </a:rPr>
              <a:t>small and big changes, switching period less than </a:t>
            </a:r>
            <a:r>
              <a:rPr lang="en-US" altLang="en-IL" i="1" dirty="0" err="1">
                <a:solidFill>
                  <a:srgbClr val="7030A0"/>
                </a:solidFill>
                <a:latin typeface="Arial" panose="020B0604020202020204" pitchFamily="34" charset="0"/>
                <a:cs typeface="Arial" panose="020B0604020202020204" pitchFamily="34" charset="0"/>
              </a:rPr>
              <a:t>N</a:t>
            </a:r>
            <a:r>
              <a:rPr lang="en-US" altLang="en-IL" i="1" baseline="-25000" dirty="0" err="1">
                <a:solidFill>
                  <a:srgbClr val="7030A0"/>
                </a:solidFill>
                <a:latin typeface="Arial" panose="020B0604020202020204" pitchFamily="34" charset="0"/>
                <a:cs typeface="Arial" panose="020B0604020202020204" pitchFamily="34" charset="0"/>
              </a:rPr>
              <a:t>de</a:t>
            </a:r>
            <a:r>
              <a:rPr lang="en-US" altLang="en-IL" dirty="0">
                <a:solidFill>
                  <a:srgbClr val="7030A0"/>
                </a:solidFill>
                <a:latin typeface="Arial" panose="020B0604020202020204" pitchFamily="34" charset="0"/>
                <a:cs typeface="Arial" panose="020B0604020202020204" pitchFamily="34" charset="0"/>
              </a:rPr>
              <a:t>, no deadtime</a:t>
            </a:r>
          </a:p>
          <a:p>
            <a:pPr lvl="1" eaLnBrk="1" hangingPunct="1">
              <a:lnSpc>
                <a:spcPct val="150000"/>
              </a:lnSpc>
              <a:spcBef>
                <a:spcPct val="0"/>
              </a:spcBef>
              <a:buFont typeface="Arial" panose="020B0604020202020204" pitchFamily="34" charset="0"/>
              <a:buChar char="•"/>
            </a:pPr>
            <a:r>
              <a:rPr lang="en-US" altLang="en-IL" dirty="0">
                <a:solidFill>
                  <a:srgbClr val="7030A0"/>
                </a:solidFill>
                <a:latin typeface="Arial" panose="020B0604020202020204" pitchFamily="34" charset="0"/>
                <a:cs typeface="Arial" panose="020B0604020202020204" pitchFamily="34" charset="0"/>
              </a:rPr>
              <a:t> Over 450,000 different inputs were checked</a:t>
            </a:r>
          </a:p>
          <a:p>
            <a:pPr marL="457200" lvl="1" indent="0" eaLnBrk="1" hangingPunct="1">
              <a:lnSpc>
                <a:spcPct val="150000"/>
              </a:lnSpc>
              <a:spcBef>
                <a:spcPct val="0"/>
              </a:spcBef>
            </a:pPr>
            <a:endParaRPr lang="en-US" altLang="en-IL" dirty="0">
              <a:solidFill>
                <a:srgbClr val="7030A0"/>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2">
            <a:extLst>
              <a:ext uri="{FF2B5EF4-FFF2-40B4-BE49-F238E27FC236}">
                <a16:creationId xmlns:a16="http://schemas.microsoft.com/office/drawing/2014/main" id="{A35854CD-DFDB-7BA6-0AD2-129F5138B242}"/>
              </a:ext>
            </a:extLst>
          </p:cNvPr>
          <p:cNvSpPr txBox="1"/>
          <p:nvPr/>
        </p:nvSpPr>
        <p:spPr>
          <a:xfrm>
            <a:off x="356008" y="774700"/>
            <a:ext cx="8216492" cy="552450"/>
          </a:xfrm>
          <a:prstGeom prst="rect">
            <a:avLst/>
          </a:prstGeom>
        </p:spPr>
        <p:txBody>
          <a:bodyPr wrap="square" lIns="0" tIns="120014" rIns="0" bIns="0">
            <a:spAutoFit/>
          </a:bodyPr>
          <a:lstStyle/>
          <a:p>
            <a:pPr algn="ctr" eaLnBrk="1" fontAlgn="auto" hangingPunct="1">
              <a:spcBef>
                <a:spcPts val="944"/>
              </a:spcBef>
              <a:spcAft>
                <a:spcPts val="0"/>
              </a:spcAft>
              <a:defRPr/>
            </a:pPr>
            <a:r>
              <a:rPr lang="en-US" sz="2800" b="1" spc="-5" dirty="0">
                <a:solidFill>
                  <a:srgbClr val="7030A0"/>
                </a:solidFill>
                <a:latin typeface="Arial"/>
                <a:cs typeface="Arial"/>
              </a:rPr>
              <a:t>IC Implementation - Hybrid PFM-PWM</a:t>
            </a:r>
            <a:endParaRPr sz="2400" dirty="0">
              <a:solidFill>
                <a:srgbClr val="7030A0"/>
              </a:solidFill>
              <a:latin typeface="Arial"/>
              <a:cs typeface="Arial"/>
            </a:endParaRPr>
          </a:p>
        </p:txBody>
      </p:sp>
      <p:sp>
        <p:nvSpPr>
          <p:cNvPr id="10243" name="מציין מיקום טקסט 2">
            <a:extLst>
              <a:ext uri="{FF2B5EF4-FFF2-40B4-BE49-F238E27FC236}">
                <a16:creationId xmlns:a16="http://schemas.microsoft.com/office/drawing/2014/main" id="{717C914A-A7DD-C287-0E89-306E97EC3D14}"/>
              </a:ext>
            </a:extLst>
          </p:cNvPr>
          <p:cNvSpPr txBox="1">
            <a:spLocks noChangeArrowheads="1"/>
          </p:cNvSpPr>
          <p:nvPr/>
        </p:nvSpPr>
        <p:spPr bwMode="auto">
          <a:xfrm>
            <a:off x="457200" y="1295400"/>
            <a:ext cx="4267200" cy="451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eaLnBrk="1" hangingPunct="1">
              <a:lnSpc>
                <a:spcPct val="150000"/>
              </a:lnSpc>
              <a:spcBef>
                <a:spcPct val="0"/>
              </a:spcBef>
              <a:buFontTx/>
              <a:buChar char="•"/>
            </a:pPr>
            <a:r>
              <a:rPr lang="en-US" altLang="en-IL" dirty="0">
                <a:solidFill>
                  <a:srgbClr val="7030A0"/>
                </a:solidFill>
                <a:latin typeface="Arial" panose="020B0604020202020204" pitchFamily="34" charset="0"/>
                <a:cs typeface="Arial" panose="020B0604020202020204" pitchFamily="34" charset="0"/>
              </a:rPr>
              <a:t>Logic synthesis with DC(synopsis tool) – RTL to Gate-Level</a:t>
            </a:r>
          </a:p>
          <a:p>
            <a:pPr eaLnBrk="1" hangingPunct="1">
              <a:lnSpc>
                <a:spcPct val="150000"/>
              </a:lnSpc>
              <a:spcBef>
                <a:spcPct val="0"/>
              </a:spcBef>
              <a:buFontTx/>
              <a:buChar char="•"/>
            </a:pPr>
            <a:r>
              <a:rPr lang="en-US" altLang="en-IL" dirty="0">
                <a:solidFill>
                  <a:srgbClr val="7030A0"/>
                </a:solidFill>
                <a:latin typeface="Arial" panose="020B0604020202020204" pitchFamily="34" charset="0"/>
                <a:cs typeface="Arial" panose="020B0604020202020204" pitchFamily="34" charset="0"/>
              </a:rPr>
              <a:t>Technology – 180nm 5V CMOS process</a:t>
            </a:r>
          </a:p>
          <a:p>
            <a:pPr eaLnBrk="1" hangingPunct="1">
              <a:lnSpc>
                <a:spcPct val="150000"/>
              </a:lnSpc>
              <a:spcBef>
                <a:spcPct val="0"/>
              </a:spcBef>
              <a:buFontTx/>
              <a:buChar char="•"/>
            </a:pPr>
            <a:r>
              <a:rPr lang="en-US" altLang="en-IL" dirty="0">
                <a:solidFill>
                  <a:srgbClr val="7030A0"/>
                </a:solidFill>
                <a:latin typeface="Arial" panose="020B0604020202020204" pitchFamily="34" charset="0"/>
                <a:cs typeface="Arial" panose="020B0604020202020204" pitchFamily="34" charset="0"/>
              </a:rPr>
              <a:t>Place and Route Process </a:t>
            </a:r>
          </a:p>
          <a:p>
            <a:pPr eaLnBrk="1" hangingPunct="1">
              <a:lnSpc>
                <a:spcPct val="150000"/>
              </a:lnSpc>
              <a:spcBef>
                <a:spcPct val="0"/>
              </a:spcBef>
              <a:buFontTx/>
              <a:buChar char="•"/>
            </a:pPr>
            <a:r>
              <a:rPr lang="en-US" altLang="en-IL" dirty="0">
                <a:solidFill>
                  <a:srgbClr val="7030A0"/>
                </a:solidFill>
                <a:latin typeface="Arial" panose="020B0604020202020204" pitchFamily="34" charset="0"/>
                <a:cs typeface="Arial" panose="020B0604020202020204" pitchFamily="34" charset="0"/>
              </a:rPr>
              <a:t>Separate Backend process for Delay-line block, Mux array block, and combinatorial logic – improve design timing</a:t>
            </a:r>
          </a:p>
          <a:p>
            <a:pPr eaLnBrk="1" hangingPunct="1">
              <a:lnSpc>
                <a:spcPct val="150000"/>
              </a:lnSpc>
              <a:spcBef>
                <a:spcPct val="0"/>
              </a:spcBef>
              <a:buFontTx/>
              <a:buChar char="•"/>
            </a:pPr>
            <a:r>
              <a:rPr lang="en-US" altLang="en-IL" dirty="0">
                <a:solidFill>
                  <a:srgbClr val="7030A0"/>
                </a:solidFill>
                <a:latin typeface="Arial" panose="020B0604020202020204" pitchFamily="34" charset="0"/>
                <a:cs typeface="Arial" panose="020B0604020202020204" pitchFamily="34" charset="0"/>
              </a:rPr>
              <a:t>64 delay elements (modular in the Verilog code)</a:t>
            </a:r>
          </a:p>
        </p:txBody>
      </p:sp>
      <p:sp>
        <p:nvSpPr>
          <p:cNvPr id="15" name="object 2">
            <a:extLst>
              <a:ext uri="{FF2B5EF4-FFF2-40B4-BE49-F238E27FC236}">
                <a16:creationId xmlns:a16="http://schemas.microsoft.com/office/drawing/2014/main" id="{00B4346A-EBC5-8977-B605-0AD303D11937}"/>
              </a:ext>
            </a:extLst>
          </p:cNvPr>
          <p:cNvSpPr txBox="1"/>
          <p:nvPr/>
        </p:nvSpPr>
        <p:spPr>
          <a:xfrm>
            <a:off x="646113" y="161925"/>
            <a:ext cx="5297487" cy="504825"/>
          </a:xfrm>
          <a:prstGeom prst="rect">
            <a:avLst/>
          </a:prstGeom>
        </p:spPr>
        <p:txBody>
          <a:bodyPr lIns="0" tIns="12065" rIns="0" bIns="0">
            <a:spAutoFit/>
          </a:bodyPr>
          <a:lstStyle/>
          <a:p>
            <a:pPr marL="12700" eaLnBrk="1" fontAlgn="auto" hangingPunct="1">
              <a:spcBef>
                <a:spcPts val="95"/>
              </a:spcBef>
              <a:spcAft>
                <a:spcPts val="0"/>
              </a:spcAft>
              <a:defRPr/>
            </a:pPr>
            <a:r>
              <a:rPr lang="sv-SE" sz="1600" b="1" spc="-5" dirty="0">
                <a:latin typeface="Arial"/>
                <a:cs typeface="Arial"/>
              </a:rPr>
              <a:t>The Center for Power Electronics and Mixed Signal IC, Ben-Gurion University</a:t>
            </a:r>
            <a:endParaRPr lang="sv-SE" sz="1600" dirty="0">
              <a:latin typeface="Arial"/>
              <a:cs typeface="Arial"/>
            </a:endParaRPr>
          </a:p>
        </p:txBody>
      </p:sp>
      <p:sp>
        <p:nvSpPr>
          <p:cNvPr id="17" name="object 3">
            <a:extLst>
              <a:ext uri="{FF2B5EF4-FFF2-40B4-BE49-F238E27FC236}">
                <a16:creationId xmlns:a16="http://schemas.microsoft.com/office/drawing/2014/main" id="{DF1E79FF-718B-F12F-6AB7-BAE473A915C0}"/>
              </a:ext>
            </a:extLst>
          </p:cNvPr>
          <p:cNvSpPr txBox="1"/>
          <p:nvPr/>
        </p:nvSpPr>
        <p:spPr>
          <a:xfrm>
            <a:off x="6807200" y="142875"/>
            <a:ext cx="1966913" cy="300038"/>
          </a:xfrm>
          <a:prstGeom prst="rect">
            <a:avLst/>
          </a:prstGeom>
        </p:spPr>
        <p:txBody>
          <a:bodyPr lIns="0" tIns="12700" rIns="0" bIns="0">
            <a:spAutoFit/>
          </a:bodyPr>
          <a:lstStyle/>
          <a:p>
            <a:pPr marL="12700" eaLnBrk="1" fontAlgn="auto" hangingPunct="1">
              <a:spcBef>
                <a:spcPts val="100"/>
              </a:spcBef>
              <a:spcAft>
                <a:spcPts val="0"/>
              </a:spcAft>
              <a:defRPr/>
            </a:pPr>
            <a:r>
              <a:rPr lang="en-US" sz="2400" b="1" spc="-7" baseline="1736" dirty="0">
                <a:latin typeface="Arial"/>
                <a:cs typeface="Arial"/>
              </a:rPr>
              <a:t>Final Project</a:t>
            </a:r>
            <a:r>
              <a:rPr sz="2400" b="1" spc="509" baseline="1736" dirty="0">
                <a:latin typeface="Arial"/>
                <a:cs typeface="Arial"/>
              </a:rPr>
              <a:t> </a:t>
            </a:r>
            <a:r>
              <a:rPr b="1" spc="-5" dirty="0">
                <a:latin typeface="Arial"/>
                <a:cs typeface="Arial"/>
              </a:rPr>
              <a:t>[</a:t>
            </a:r>
            <a:r>
              <a:rPr lang="en-US" b="1" spc="-5" dirty="0">
                <a:latin typeface="Arial"/>
                <a:cs typeface="Arial"/>
              </a:rPr>
              <a:t>7</a:t>
            </a:r>
            <a:r>
              <a:rPr b="1" spc="-5" dirty="0">
                <a:latin typeface="Arial"/>
                <a:cs typeface="Arial"/>
              </a:rPr>
              <a:t>]</a:t>
            </a:r>
            <a:endParaRPr dirty="0">
              <a:latin typeface="Arial"/>
              <a:cs typeface="Arial"/>
            </a:endParaRPr>
          </a:p>
        </p:txBody>
      </p:sp>
      <p:grpSp>
        <p:nvGrpSpPr>
          <p:cNvPr id="10246" name="object 4">
            <a:extLst>
              <a:ext uri="{FF2B5EF4-FFF2-40B4-BE49-F238E27FC236}">
                <a16:creationId xmlns:a16="http://schemas.microsoft.com/office/drawing/2014/main" id="{4EBF72B6-D633-A69E-F300-2A440E13FE91}"/>
              </a:ext>
            </a:extLst>
          </p:cNvPr>
          <p:cNvGrpSpPr>
            <a:grpSpLocks/>
          </p:cNvGrpSpPr>
          <p:nvPr/>
        </p:nvGrpSpPr>
        <p:grpSpPr bwMode="auto">
          <a:xfrm>
            <a:off x="22225" y="22225"/>
            <a:ext cx="8550275" cy="774700"/>
            <a:chOff x="21686" y="21655"/>
            <a:chExt cx="8551359" cy="775132"/>
          </a:xfrm>
        </p:grpSpPr>
        <p:sp>
          <p:nvSpPr>
            <p:cNvPr id="10252" name="object 5">
              <a:extLst>
                <a:ext uri="{FF2B5EF4-FFF2-40B4-BE49-F238E27FC236}">
                  <a16:creationId xmlns:a16="http://schemas.microsoft.com/office/drawing/2014/main" id="{FEDAE22D-0083-8DF3-6872-4E46430D1EFF}"/>
                </a:ext>
              </a:extLst>
            </p:cNvPr>
            <p:cNvSpPr>
              <a:spLocks/>
            </p:cNvSpPr>
            <p:nvPr/>
          </p:nvSpPr>
          <p:spPr bwMode="auto">
            <a:xfrm>
              <a:off x="355511" y="740272"/>
              <a:ext cx="8217534" cy="56515"/>
            </a:xfrm>
            <a:custGeom>
              <a:avLst/>
              <a:gdLst>
                <a:gd name="T0" fmla="*/ 0 w 8217534"/>
                <a:gd name="T1" fmla="*/ 0 h 56515"/>
                <a:gd name="T2" fmla="*/ 8217408 w 8217534"/>
                <a:gd name="T3" fmla="*/ 0 h 56515"/>
                <a:gd name="T4" fmla="*/ 0 w 8217534"/>
                <a:gd name="T5" fmla="*/ 56387 h 56515"/>
                <a:gd name="T6" fmla="*/ 8217408 w 8217534"/>
                <a:gd name="T7" fmla="*/ 56387 h 565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217534" h="56515">
                  <a:moveTo>
                    <a:pt x="0" y="0"/>
                  </a:moveTo>
                  <a:lnTo>
                    <a:pt x="8217408" y="0"/>
                  </a:lnTo>
                </a:path>
                <a:path w="8217534" h="56515">
                  <a:moveTo>
                    <a:pt x="0" y="56387"/>
                  </a:moveTo>
                  <a:lnTo>
                    <a:pt x="8217408" y="56387"/>
                  </a:lnTo>
                </a:path>
              </a:pathLst>
            </a:custGeom>
            <a:noFill/>
            <a:ln w="32004">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L"/>
            </a:p>
          </p:txBody>
        </p:sp>
        <p:pic>
          <p:nvPicPr>
            <p:cNvPr id="10253" name="object 6">
              <a:extLst>
                <a:ext uri="{FF2B5EF4-FFF2-40B4-BE49-F238E27FC236}">
                  <a16:creationId xmlns:a16="http://schemas.microsoft.com/office/drawing/2014/main" id="{94DA6F2C-0C1E-A69D-882B-48AED90769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86" y="21655"/>
              <a:ext cx="582257" cy="58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4" name="object 7">
              <a:extLst>
                <a:ext uri="{FF2B5EF4-FFF2-40B4-BE49-F238E27FC236}">
                  <a16:creationId xmlns:a16="http://schemas.microsoft.com/office/drawing/2014/main" id="{84CE24A8-AB83-3109-E4C8-33ABF37F11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684" y="157979"/>
              <a:ext cx="308255" cy="306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 name="object 8">
            <a:extLst>
              <a:ext uri="{FF2B5EF4-FFF2-40B4-BE49-F238E27FC236}">
                <a16:creationId xmlns:a16="http://schemas.microsoft.com/office/drawing/2014/main" id="{3F48948E-7BC3-97C3-E4E4-A0DDEA8D8D6E}"/>
              </a:ext>
            </a:extLst>
          </p:cNvPr>
          <p:cNvSpPr txBox="1"/>
          <p:nvPr/>
        </p:nvSpPr>
        <p:spPr>
          <a:xfrm>
            <a:off x="171450" y="130175"/>
            <a:ext cx="73025" cy="111125"/>
          </a:xfrm>
          <a:prstGeom prst="rect">
            <a:avLst/>
          </a:prstGeom>
        </p:spPr>
        <p:txBody>
          <a:bodyPr lIns="0" tIns="14604" rIns="0" bIns="0">
            <a:spAutoFit/>
          </a:bodyPr>
          <a:lstStyle/>
          <a:p>
            <a:pPr eaLnBrk="1" fontAlgn="auto" hangingPunct="1">
              <a:spcBef>
                <a:spcPts val="114"/>
              </a:spcBef>
              <a:spcAft>
                <a:spcPts val="0"/>
              </a:spcAft>
              <a:defRPr/>
            </a:pPr>
            <a:r>
              <a:rPr sz="550" b="1" spc="75" dirty="0">
                <a:solidFill>
                  <a:srgbClr val="FFEC99"/>
                </a:solidFill>
                <a:latin typeface="Georgia"/>
                <a:cs typeface="Georgia"/>
              </a:rPr>
              <a:t>P</a:t>
            </a:r>
            <a:endParaRPr sz="550">
              <a:latin typeface="Georgia"/>
              <a:cs typeface="Georgia"/>
            </a:endParaRPr>
          </a:p>
        </p:txBody>
      </p:sp>
      <p:sp>
        <p:nvSpPr>
          <p:cNvPr id="10248" name="object 9">
            <a:extLst>
              <a:ext uri="{FF2B5EF4-FFF2-40B4-BE49-F238E27FC236}">
                <a16:creationId xmlns:a16="http://schemas.microsoft.com/office/drawing/2014/main" id="{BB92301A-2B8B-2639-A134-18CDF4D608AC}"/>
              </a:ext>
            </a:extLst>
          </p:cNvPr>
          <p:cNvSpPr txBox="1">
            <a:spLocks noChangeArrowheads="1"/>
          </p:cNvSpPr>
          <p:nvPr/>
        </p:nvSpPr>
        <p:spPr bwMode="auto">
          <a:xfrm>
            <a:off x="225425" y="182563"/>
            <a:ext cx="1381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8735" rIns="0" bIns="0">
            <a:spAutoFit/>
          </a:bodyPr>
          <a:lstStyle>
            <a:lvl1pPr marL="47625" indent="-49213">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71000"/>
              </a:lnSpc>
              <a:spcBef>
                <a:spcPts val="300"/>
              </a:spcBef>
            </a:pPr>
            <a:r>
              <a:rPr lang="en-IL" altLang="en-IL" sz="500" b="1">
                <a:solidFill>
                  <a:srgbClr val="FFEC99"/>
                </a:solidFill>
                <a:latin typeface="Georgia" panose="02040502050405020303" pitchFamily="18" charset="0"/>
                <a:ea typeface="Georgia" panose="02040502050405020303" pitchFamily="18" charset="0"/>
                <a:cs typeface="Georgia" panose="02040502050405020303" pitchFamily="18" charset="0"/>
              </a:rPr>
              <a:t>E  M</a:t>
            </a:r>
            <a:endParaRPr lang="en-IL" altLang="en-IL" sz="500">
              <a:latin typeface="Georgia" panose="02040502050405020303" pitchFamily="18" charset="0"/>
              <a:ea typeface="Georgia" panose="02040502050405020303" pitchFamily="18" charset="0"/>
              <a:cs typeface="Georgia" panose="02040502050405020303" pitchFamily="18" charset="0"/>
            </a:endParaRPr>
          </a:p>
        </p:txBody>
      </p:sp>
      <p:pic>
        <p:nvPicPr>
          <p:cNvPr id="10249" name="object 10">
            <a:extLst>
              <a:ext uri="{FF2B5EF4-FFF2-40B4-BE49-F238E27FC236}">
                <a16:creationId xmlns:a16="http://schemas.microsoft.com/office/drawing/2014/main" id="{D65D19C1-56B5-624E-79AC-195859EE01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350" y="171450"/>
            <a:ext cx="66675" cy="11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object 11">
            <a:extLst>
              <a:ext uri="{FF2B5EF4-FFF2-40B4-BE49-F238E27FC236}">
                <a16:creationId xmlns:a16="http://schemas.microsoft.com/office/drawing/2014/main" id="{50018D44-58E6-E0C4-B991-608100808647}"/>
              </a:ext>
            </a:extLst>
          </p:cNvPr>
          <p:cNvSpPr txBox="1"/>
          <p:nvPr/>
        </p:nvSpPr>
        <p:spPr>
          <a:xfrm>
            <a:off x="176213" y="301625"/>
            <a:ext cx="285750" cy="180975"/>
          </a:xfrm>
          <a:prstGeom prst="rect">
            <a:avLst/>
          </a:prstGeom>
        </p:spPr>
        <p:txBody>
          <a:bodyPr lIns="0" tIns="14604" rIns="0" bIns="0">
            <a:spAutoFit/>
          </a:bodyPr>
          <a:lstStyle/>
          <a:p>
            <a:pPr marL="181610" eaLnBrk="1" fontAlgn="auto" hangingPunct="1">
              <a:lnSpc>
                <a:spcPts val="600"/>
              </a:lnSpc>
              <a:spcBef>
                <a:spcPts val="114"/>
              </a:spcBef>
              <a:spcAft>
                <a:spcPts val="0"/>
              </a:spcAft>
              <a:defRPr/>
            </a:pPr>
            <a:r>
              <a:rPr sz="550" b="1" spc="40" dirty="0">
                <a:solidFill>
                  <a:srgbClr val="FFEC99"/>
                </a:solidFill>
                <a:latin typeface="Georgia"/>
                <a:cs typeface="Georgia"/>
              </a:rPr>
              <a:t>I</a:t>
            </a:r>
            <a:endParaRPr sz="550">
              <a:latin typeface="Georgia"/>
              <a:cs typeface="Georgia"/>
            </a:endParaRPr>
          </a:p>
          <a:p>
            <a:pPr eaLnBrk="1" fontAlgn="auto" hangingPunct="1">
              <a:lnSpc>
                <a:spcPts val="600"/>
              </a:lnSpc>
              <a:spcBef>
                <a:spcPts val="0"/>
              </a:spcBef>
              <a:spcAft>
                <a:spcPts val="0"/>
              </a:spcAft>
              <a:defRPr/>
            </a:pPr>
            <a:r>
              <a:rPr sz="600" b="1" spc="30" baseline="6944" dirty="0">
                <a:solidFill>
                  <a:srgbClr val="FF9900"/>
                </a:solidFill>
                <a:latin typeface="Tahoma"/>
                <a:cs typeface="Tahoma"/>
              </a:rPr>
              <a:t>BGU       </a:t>
            </a:r>
            <a:r>
              <a:rPr sz="550" b="1" spc="-5" dirty="0">
                <a:solidFill>
                  <a:srgbClr val="FFEC99"/>
                </a:solidFill>
                <a:latin typeface="Georgia"/>
                <a:cs typeface="Georgia"/>
              </a:rPr>
              <a:t>C</a:t>
            </a:r>
            <a:endParaRPr sz="550">
              <a:latin typeface="Georgia"/>
              <a:cs typeface="Georgia"/>
            </a:endParaRPr>
          </a:p>
        </p:txBody>
      </p:sp>
      <p:pic>
        <p:nvPicPr>
          <p:cNvPr id="3" name="Picture 2">
            <a:extLst>
              <a:ext uri="{FF2B5EF4-FFF2-40B4-BE49-F238E27FC236}">
                <a16:creationId xmlns:a16="http://schemas.microsoft.com/office/drawing/2014/main" id="{FDACB9CF-4F27-817F-6BEC-9DBF30673156}"/>
              </a:ext>
            </a:extLst>
          </p:cNvPr>
          <p:cNvPicPr>
            <a:picLocks noChangeAspect="1"/>
          </p:cNvPicPr>
          <p:nvPr/>
        </p:nvPicPr>
        <p:blipFill>
          <a:blip r:embed="rId6"/>
          <a:stretch>
            <a:fillRect/>
          </a:stretch>
        </p:blipFill>
        <p:spPr>
          <a:xfrm>
            <a:off x="5062474" y="1447800"/>
            <a:ext cx="3014726" cy="461512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2">
            <a:extLst>
              <a:ext uri="{FF2B5EF4-FFF2-40B4-BE49-F238E27FC236}">
                <a16:creationId xmlns:a16="http://schemas.microsoft.com/office/drawing/2014/main" id="{A675BC81-52AA-2EC3-4D92-BE0822E47748}"/>
              </a:ext>
            </a:extLst>
          </p:cNvPr>
          <p:cNvSpPr txBox="1"/>
          <p:nvPr/>
        </p:nvSpPr>
        <p:spPr>
          <a:xfrm>
            <a:off x="356009" y="819150"/>
            <a:ext cx="8216492" cy="552450"/>
          </a:xfrm>
          <a:prstGeom prst="rect">
            <a:avLst/>
          </a:prstGeom>
        </p:spPr>
        <p:txBody>
          <a:bodyPr wrap="square" lIns="0" tIns="120014" rIns="0" bIns="0">
            <a:spAutoFit/>
          </a:bodyPr>
          <a:lstStyle/>
          <a:p>
            <a:pPr algn="ctr" eaLnBrk="1" fontAlgn="auto" hangingPunct="1">
              <a:spcBef>
                <a:spcPts val="944"/>
              </a:spcBef>
              <a:spcAft>
                <a:spcPts val="0"/>
              </a:spcAft>
              <a:defRPr/>
            </a:pPr>
            <a:r>
              <a:rPr lang="en-US" sz="2800" b="1" spc="-5" dirty="0">
                <a:solidFill>
                  <a:srgbClr val="7030A0"/>
                </a:solidFill>
                <a:latin typeface="Arial"/>
                <a:cs typeface="Arial"/>
              </a:rPr>
              <a:t>Design challenges and solutions</a:t>
            </a:r>
            <a:endParaRPr sz="2400" dirty="0">
              <a:solidFill>
                <a:srgbClr val="7030A0"/>
              </a:solidFill>
              <a:latin typeface="Arial"/>
              <a:cs typeface="Arial"/>
            </a:endParaRPr>
          </a:p>
        </p:txBody>
      </p:sp>
      <p:sp>
        <p:nvSpPr>
          <p:cNvPr id="16" name="object 2">
            <a:extLst>
              <a:ext uri="{FF2B5EF4-FFF2-40B4-BE49-F238E27FC236}">
                <a16:creationId xmlns:a16="http://schemas.microsoft.com/office/drawing/2014/main" id="{395254D7-A319-3B6E-E58F-E59E9A9538AA}"/>
              </a:ext>
            </a:extLst>
          </p:cNvPr>
          <p:cNvSpPr txBox="1"/>
          <p:nvPr/>
        </p:nvSpPr>
        <p:spPr>
          <a:xfrm>
            <a:off x="646113" y="161925"/>
            <a:ext cx="5297487" cy="504825"/>
          </a:xfrm>
          <a:prstGeom prst="rect">
            <a:avLst/>
          </a:prstGeom>
        </p:spPr>
        <p:txBody>
          <a:bodyPr lIns="0" tIns="12065" rIns="0" bIns="0">
            <a:spAutoFit/>
          </a:bodyPr>
          <a:lstStyle/>
          <a:p>
            <a:pPr marL="12700" eaLnBrk="1" fontAlgn="auto" hangingPunct="1">
              <a:spcBef>
                <a:spcPts val="95"/>
              </a:spcBef>
              <a:spcAft>
                <a:spcPts val="0"/>
              </a:spcAft>
              <a:defRPr/>
            </a:pPr>
            <a:r>
              <a:rPr lang="sv-SE" sz="1600" b="1" spc="-5" dirty="0">
                <a:latin typeface="Arial"/>
                <a:cs typeface="Arial"/>
              </a:rPr>
              <a:t>The Center for Power Electronics and Mixed Signal IC, Ben-Gurion University</a:t>
            </a:r>
            <a:endParaRPr lang="sv-SE" sz="1600" dirty="0">
              <a:latin typeface="Arial"/>
              <a:cs typeface="Arial"/>
            </a:endParaRPr>
          </a:p>
        </p:txBody>
      </p:sp>
      <p:sp>
        <p:nvSpPr>
          <p:cNvPr id="17" name="object 3">
            <a:extLst>
              <a:ext uri="{FF2B5EF4-FFF2-40B4-BE49-F238E27FC236}">
                <a16:creationId xmlns:a16="http://schemas.microsoft.com/office/drawing/2014/main" id="{46719E89-0B8D-DA97-1E0E-146D17749DA2}"/>
              </a:ext>
            </a:extLst>
          </p:cNvPr>
          <p:cNvSpPr txBox="1"/>
          <p:nvPr/>
        </p:nvSpPr>
        <p:spPr>
          <a:xfrm>
            <a:off x="6807200" y="142875"/>
            <a:ext cx="1966913" cy="300038"/>
          </a:xfrm>
          <a:prstGeom prst="rect">
            <a:avLst/>
          </a:prstGeom>
        </p:spPr>
        <p:txBody>
          <a:bodyPr lIns="0" tIns="12700" rIns="0" bIns="0">
            <a:spAutoFit/>
          </a:bodyPr>
          <a:lstStyle/>
          <a:p>
            <a:pPr marL="12700" eaLnBrk="1" fontAlgn="auto" hangingPunct="1">
              <a:spcBef>
                <a:spcPts val="100"/>
              </a:spcBef>
              <a:spcAft>
                <a:spcPts val="0"/>
              </a:spcAft>
              <a:defRPr/>
            </a:pPr>
            <a:r>
              <a:rPr lang="en-US" sz="2400" b="1" spc="-7" baseline="1736" dirty="0">
                <a:latin typeface="Arial"/>
                <a:cs typeface="Arial"/>
              </a:rPr>
              <a:t>Final Project</a:t>
            </a:r>
            <a:r>
              <a:rPr sz="2400" b="1" spc="509" baseline="1736" dirty="0">
                <a:latin typeface="Arial"/>
                <a:cs typeface="Arial"/>
              </a:rPr>
              <a:t> </a:t>
            </a:r>
            <a:r>
              <a:rPr b="1" spc="-5" dirty="0">
                <a:latin typeface="Arial"/>
                <a:cs typeface="Arial"/>
              </a:rPr>
              <a:t>[</a:t>
            </a:r>
            <a:r>
              <a:rPr lang="en-US" b="1" spc="-5" dirty="0">
                <a:latin typeface="Arial"/>
                <a:cs typeface="Arial"/>
              </a:rPr>
              <a:t>8</a:t>
            </a:r>
            <a:r>
              <a:rPr b="1" spc="-5" dirty="0">
                <a:latin typeface="Arial"/>
                <a:cs typeface="Arial"/>
              </a:rPr>
              <a:t>]</a:t>
            </a:r>
            <a:endParaRPr dirty="0">
              <a:latin typeface="Arial"/>
              <a:cs typeface="Arial"/>
            </a:endParaRPr>
          </a:p>
        </p:txBody>
      </p:sp>
      <p:grpSp>
        <p:nvGrpSpPr>
          <p:cNvPr id="12293" name="object 4">
            <a:extLst>
              <a:ext uri="{FF2B5EF4-FFF2-40B4-BE49-F238E27FC236}">
                <a16:creationId xmlns:a16="http://schemas.microsoft.com/office/drawing/2014/main" id="{751BA3AD-E306-EC3F-EC2E-751E6A58F19B}"/>
              </a:ext>
            </a:extLst>
          </p:cNvPr>
          <p:cNvGrpSpPr>
            <a:grpSpLocks/>
          </p:cNvGrpSpPr>
          <p:nvPr/>
        </p:nvGrpSpPr>
        <p:grpSpPr bwMode="auto">
          <a:xfrm>
            <a:off x="22225" y="22225"/>
            <a:ext cx="8550275" cy="774700"/>
            <a:chOff x="21686" y="21655"/>
            <a:chExt cx="8551359" cy="775132"/>
          </a:xfrm>
        </p:grpSpPr>
        <p:sp>
          <p:nvSpPr>
            <p:cNvPr id="12301" name="object 5">
              <a:extLst>
                <a:ext uri="{FF2B5EF4-FFF2-40B4-BE49-F238E27FC236}">
                  <a16:creationId xmlns:a16="http://schemas.microsoft.com/office/drawing/2014/main" id="{FD05A3F4-3F0F-D0F8-61A1-3845C75A91FB}"/>
                </a:ext>
              </a:extLst>
            </p:cNvPr>
            <p:cNvSpPr>
              <a:spLocks/>
            </p:cNvSpPr>
            <p:nvPr/>
          </p:nvSpPr>
          <p:spPr bwMode="auto">
            <a:xfrm>
              <a:off x="355511" y="740272"/>
              <a:ext cx="8217534" cy="56515"/>
            </a:xfrm>
            <a:custGeom>
              <a:avLst/>
              <a:gdLst>
                <a:gd name="T0" fmla="*/ 0 w 8217534"/>
                <a:gd name="T1" fmla="*/ 0 h 56515"/>
                <a:gd name="T2" fmla="*/ 8217408 w 8217534"/>
                <a:gd name="T3" fmla="*/ 0 h 56515"/>
                <a:gd name="T4" fmla="*/ 0 w 8217534"/>
                <a:gd name="T5" fmla="*/ 56387 h 56515"/>
                <a:gd name="T6" fmla="*/ 8217408 w 8217534"/>
                <a:gd name="T7" fmla="*/ 56387 h 565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217534" h="56515">
                  <a:moveTo>
                    <a:pt x="0" y="0"/>
                  </a:moveTo>
                  <a:lnTo>
                    <a:pt x="8217408" y="0"/>
                  </a:lnTo>
                </a:path>
                <a:path w="8217534" h="56515">
                  <a:moveTo>
                    <a:pt x="0" y="56387"/>
                  </a:moveTo>
                  <a:lnTo>
                    <a:pt x="8217408" y="56387"/>
                  </a:lnTo>
                </a:path>
              </a:pathLst>
            </a:custGeom>
            <a:noFill/>
            <a:ln w="32004">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L"/>
            </a:p>
          </p:txBody>
        </p:sp>
        <p:pic>
          <p:nvPicPr>
            <p:cNvPr id="12302" name="object 6">
              <a:extLst>
                <a:ext uri="{FF2B5EF4-FFF2-40B4-BE49-F238E27FC236}">
                  <a16:creationId xmlns:a16="http://schemas.microsoft.com/office/drawing/2014/main" id="{F2913059-D2CF-26AA-7633-13D0CD050D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86" y="21655"/>
              <a:ext cx="582257" cy="58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3" name="object 7">
              <a:extLst>
                <a:ext uri="{FF2B5EF4-FFF2-40B4-BE49-F238E27FC236}">
                  <a16:creationId xmlns:a16="http://schemas.microsoft.com/office/drawing/2014/main" id="{44E385E3-9740-CC76-523A-76A7A362B8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684" y="157979"/>
              <a:ext cx="308255" cy="306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 name="object 8">
            <a:extLst>
              <a:ext uri="{FF2B5EF4-FFF2-40B4-BE49-F238E27FC236}">
                <a16:creationId xmlns:a16="http://schemas.microsoft.com/office/drawing/2014/main" id="{B1E3107B-F31E-CE7A-E0DD-7F016D2F01D3}"/>
              </a:ext>
            </a:extLst>
          </p:cNvPr>
          <p:cNvSpPr txBox="1"/>
          <p:nvPr/>
        </p:nvSpPr>
        <p:spPr>
          <a:xfrm>
            <a:off x="171450" y="130175"/>
            <a:ext cx="73025" cy="111125"/>
          </a:xfrm>
          <a:prstGeom prst="rect">
            <a:avLst/>
          </a:prstGeom>
        </p:spPr>
        <p:txBody>
          <a:bodyPr lIns="0" tIns="14604" rIns="0" bIns="0">
            <a:spAutoFit/>
          </a:bodyPr>
          <a:lstStyle/>
          <a:p>
            <a:pPr eaLnBrk="1" fontAlgn="auto" hangingPunct="1">
              <a:spcBef>
                <a:spcPts val="114"/>
              </a:spcBef>
              <a:spcAft>
                <a:spcPts val="0"/>
              </a:spcAft>
              <a:defRPr/>
            </a:pPr>
            <a:r>
              <a:rPr sz="550" b="1" spc="75" dirty="0">
                <a:solidFill>
                  <a:srgbClr val="FFEC99"/>
                </a:solidFill>
                <a:latin typeface="Georgia"/>
                <a:cs typeface="Georgia"/>
              </a:rPr>
              <a:t>P</a:t>
            </a:r>
            <a:endParaRPr sz="550">
              <a:latin typeface="Georgia"/>
              <a:cs typeface="Georgia"/>
            </a:endParaRPr>
          </a:p>
        </p:txBody>
      </p:sp>
      <p:sp>
        <p:nvSpPr>
          <p:cNvPr id="12295" name="object 9">
            <a:extLst>
              <a:ext uri="{FF2B5EF4-FFF2-40B4-BE49-F238E27FC236}">
                <a16:creationId xmlns:a16="http://schemas.microsoft.com/office/drawing/2014/main" id="{B7081AD4-09CC-3A76-A53B-0A0A46BAAA28}"/>
              </a:ext>
            </a:extLst>
          </p:cNvPr>
          <p:cNvSpPr txBox="1">
            <a:spLocks noChangeArrowheads="1"/>
          </p:cNvSpPr>
          <p:nvPr/>
        </p:nvSpPr>
        <p:spPr bwMode="auto">
          <a:xfrm>
            <a:off x="225425" y="182563"/>
            <a:ext cx="1381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8735" rIns="0" bIns="0">
            <a:spAutoFit/>
          </a:bodyPr>
          <a:lstStyle>
            <a:lvl1pPr marL="47625" indent="-49213">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71000"/>
              </a:lnSpc>
              <a:spcBef>
                <a:spcPts val="300"/>
              </a:spcBef>
            </a:pPr>
            <a:r>
              <a:rPr lang="en-IL" altLang="en-IL" sz="500" b="1">
                <a:solidFill>
                  <a:srgbClr val="FFEC99"/>
                </a:solidFill>
                <a:latin typeface="Georgia" panose="02040502050405020303" pitchFamily="18" charset="0"/>
                <a:ea typeface="Georgia" panose="02040502050405020303" pitchFamily="18" charset="0"/>
                <a:cs typeface="Georgia" panose="02040502050405020303" pitchFamily="18" charset="0"/>
              </a:rPr>
              <a:t>E  M</a:t>
            </a:r>
            <a:endParaRPr lang="en-IL" altLang="en-IL" sz="500">
              <a:latin typeface="Georgia" panose="02040502050405020303" pitchFamily="18" charset="0"/>
              <a:ea typeface="Georgia" panose="02040502050405020303" pitchFamily="18" charset="0"/>
              <a:cs typeface="Georgia" panose="02040502050405020303" pitchFamily="18" charset="0"/>
            </a:endParaRPr>
          </a:p>
        </p:txBody>
      </p:sp>
      <p:pic>
        <p:nvPicPr>
          <p:cNvPr id="12296" name="object 10">
            <a:extLst>
              <a:ext uri="{FF2B5EF4-FFF2-40B4-BE49-F238E27FC236}">
                <a16:creationId xmlns:a16="http://schemas.microsoft.com/office/drawing/2014/main" id="{E1BC09AC-DAF2-5956-EBA3-BB417B708E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350" y="171450"/>
            <a:ext cx="66675" cy="11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object 11">
            <a:extLst>
              <a:ext uri="{FF2B5EF4-FFF2-40B4-BE49-F238E27FC236}">
                <a16:creationId xmlns:a16="http://schemas.microsoft.com/office/drawing/2014/main" id="{97CBD3F3-173A-32D8-7631-DAF3DD922B0A}"/>
              </a:ext>
            </a:extLst>
          </p:cNvPr>
          <p:cNvSpPr txBox="1"/>
          <p:nvPr/>
        </p:nvSpPr>
        <p:spPr>
          <a:xfrm>
            <a:off x="176213" y="301625"/>
            <a:ext cx="285750" cy="180975"/>
          </a:xfrm>
          <a:prstGeom prst="rect">
            <a:avLst/>
          </a:prstGeom>
        </p:spPr>
        <p:txBody>
          <a:bodyPr lIns="0" tIns="14604" rIns="0" bIns="0">
            <a:spAutoFit/>
          </a:bodyPr>
          <a:lstStyle/>
          <a:p>
            <a:pPr marL="181610" eaLnBrk="1" fontAlgn="auto" hangingPunct="1">
              <a:lnSpc>
                <a:spcPts val="600"/>
              </a:lnSpc>
              <a:spcBef>
                <a:spcPts val="114"/>
              </a:spcBef>
              <a:spcAft>
                <a:spcPts val="0"/>
              </a:spcAft>
              <a:defRPr/>
            </a:pPr>
            <a:r>
              <a:rPr sz="550" b="1" spc="40" dirty="0">
                <a:solidFill>
                  <a:srgbClr val="FFEC99"/>
                </a:solidFill>
                <a:latin typeface="Georgia"/>
                <a:cs typeface="Georgia"/>
              </a:rPr>
              <a:t>I</a:t>
            </a:r>
            <a:endParaRPr sz="550">
              <a:latin typeface="Georgia"/>
              <a:cs typeface="Georgia"/>
            </a:endParaRPr>
          </a:p>
          <a:p>
            <a:pPr eaLnBrk="1" fontAlgn="auto" hangingPunct="1">
              <a:lnSpc>
                <a:spcPts val="600"/>
              </a:lnSpc>
              <a:spcBef>
                <a:spcPts val="0"/>
              </a:spcBef>
              <a:spcAft>
                <a:spcPts val="0"/>
              </a:spcAft>
              <a:defRPr/>
            </a:pPr>
            <a:r>
              <a:rPr sz="600" b="1" spc="30" baseline="6944" dirty="0">
                <a:solidFill>
                  <a:srgbClr val="FF9900"/>
                </a:solidFill>
                <a:latin typeface="Tahoma"/>
                <a:cs typeface="Tahoma"/>
              </a:rPr>
              <a:t>BGU       </a:t>
            </a:r>
            <a:r>
              <a:rPr sz="550" b="1" spc="-5" dirty="0">
                <a:solidFill>
                  <a:srgbClr val="FFEC99"/>
                </a:solidFill>
                <a:latin typeface="Georgia"/>
                <a:cs typeface="Georgia"/>
              </a:rPr>
              <a:t>C</a:t>
            </a:r>
            <a:endParaRPr sz="550">
              <a:latin typeface="Georgia"/>
              <a:cs typeface="Georgia"/>
            </a:endParaRPr>
          </a:p>
        </p:txBody>
      </p:sp>
      <p:pic>
        <p:nvPicPr>
          <p:cNvPr id="12300" name="Picture 6">
            <a:extLst>
              <a:ext uri="{FF2B5EF4-FFF2-40B4-BE49-F238E27FC236}">
                <a16:creationId xmlns:a16="http://schemas.microsoft.com/office/drawing/2014/main" id="{551190D5-1297-FCBE-BB82-65D384396B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59731" y="3082815"/>
            <a:ext cx="3079750" cy="1768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
            <a:extLst>
              <a:ext uri="{FF2B5EF4-FFF2-40B4-BE49-F238E27FC236}">
                <a16:creationId xmlns:a16="http://schemas.microsoft.com/office/drawing/2014/main" id="{2C223A15-DEFE-445A-B275-AA5923A24617}"/>
              </a:ext>
            </a:extLst>
          </p:cNvPr>
          <p:cNvGrpSpPr/>
          <p:nvPr/>
        </p:nvGrpSpPr>
        <p:grpSpPr>
          <a:xfrm>
            <a:off x="461963" y="2286000"/>
            <a:ext cx="5602287" cy="4114800"/>
            <a:chOff x="-2045855" y="3244323"/>
            <a:chExt cx="6896100" cy="3288378"/>
          </a:xfrm>
        </p:grpSpPr>
        <p:pic>
          <p:nvPicPr>
            <p:cNvPr id="15" name="Picture 2" descr="Table&#10;&#10;Description automatically generated">
              <a:extLst>
                <a:ext uri="{FF2B5EF4-FFF2-40B4-BE49-F238E27FC236}">
                  <a16:creationId xmlns:a16="http://schemas.microsoft.com/office/drawing/2014/main" id="{2C43A5BD-1716-0784-CA98-B835AF08AF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45855" y="3244323"/>
              <a:ext cx="6896100" cy="3288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Oval 17">
              <a:extLst>
                <a:ext uri="{FF2B5EF4-FFF2-40B4-BE49-F238E27FC236}">
                  <a16:creationId xmlns:a16="http://schemas.microsoft.com/office/drawing/2014/main" id="{12BCE926-E70F-F98B-B2E6-2D09E53E0103}"/>
                </a:ext>
              </a:extLst>
            </p:cNvPr>
            <p:cNvSpPr/>
            <p:nvPr/>
          </p:nvSpPr>
          <p:spPr>
            <a:xfrm>
              <a:off x="640195" y="4419600"/>
              <a:ext cx="381000" cy="838200"/>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0" name="Oval 19">
              <a:extLst>
                <a:ext uri="{FF2B5EF4-FFF2-40B4-BE49-F238E27FC236}">
                  <a16:creationId xmlns:a16="http://schemas.microsoft.com/office/drawing/2014/main" id="{F38FB2C0-2F44-EE4E-864D-56092E7FACDD}"/>
                </a:ext>
              </a:extLst>
            </p:cNvPr>
            <p:cNvSpPr/>
            <p:nvPr/>
          </p:nvSpPr>
          <p:spPr>
            <a:xfrm>
              <a:off x="2240395" y="4648200"/>
              <a:ext cx="152400" cy="381000"/>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21" name="מציין מיקום טקסט 2">
            <a:extLst>
              <a:ext uri="{FF2B5EF4-FFF2-40B4-BE49-F238E27FC236}">
                <a16:creationId xmlns:a16="http://schemas.microsoft.com/office/drawing/2014/main" id="{DCF79479-69B5-48B4-A690-2E1B5E3683A1}"/>
              </a:ext>
            </a:extLst>
          </p:cNvPr>
          <p:cNvSpPr txBox="1">
            <a:spLocks noChangeArrowheads="1"/>
          </p:cNvSpPr>
          <p:nvPr/>
        </p:nvSpPr>
        <p:spPr bwMode="auto">
          <a:xfrm>
            <a:off x="0" y="1376111"/>
            <a:ext cx="9144000" cy="1595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lvl="1" eaLnBrk="1" hangingPunct="1">
              <a:lnSpc>
                <a:spcPct val="150000"/>
              </a:lnSpc>
              <a:spcBef>
                <a:spcPct val="0"/>
              </a:spcBef>
              <a:buFont typeface="Arial" panose="020B0604020202020204" pitchFamily="34" charset="0"/>
              <a:buChar char="•"/>
            </a:pPr>
            <a:r>
              <a:rPr lang="en-US" altLang="en-IL" dirty="0">
                <a:solidFill>
                  <a:srgbClr val="7030A0"/>
                </a:solidFill>
                <a:latin typeface="Arial" panose="020B0604020202020204" pitchFamily="34" charset="0"/>
                <a:cs typeface="Arial" panose="020B0604020202020204" pitchFamily="34" charset="0"/>
              </a:rPr>
              <a:t>Race condition elimination</a:t>
            </a:r>
          </a:p>
          <a:p>
            <a:pPr lvl="2" eaLnBrk="1" hangingPunct="1">
              <a:lnSpc>
                <a:spcPct val="150000"/>
              </a:lnSpc>
              <a:spcBef>
                <a:spcPct val="0"/>
              </a:spcBef>
              <a:buFont typeface="Arial" panose="020B0604020202020204" pitchFamily="34" charset="0"/>
              <a:buChar char="•"/>
            </a:pPr>
            <a:r>
              <a:rPr lang="en-US" altLang="en-IL" dirty="0">
                <a:solidFill>
                  <a:srgbClr val="7030A0"/>
                </a:solidFill>
                <a:latin typeface="Arial" panose="020B0604020202020204" pitchFamily="34" charset="0"/>
                <a:cs typeface="Arial" panose="020B0604020202020204" pitchFamily="34" charset="0"/>
              </a:rPr>
              <a:t>Separating logic to positive- and negative-triggered registers</a:t>
            </a:r>
          </a:p>
          <a:p>
            <a:pPr lvl="2" eaLnBrk="1" hangingPunct="1">
              <a:lnSpc>
                <a:spcPct val="150000"/>
              </a:lnSpc>
              <a:spcBef>
                <a:spcPct val="0"/>
              </a:spcBef>
              <a:buFont typeface="Arial" panose="020B0604020202020204" pitchFamily="34" charset="0"/>
              <a:buChar char="•"/>
            </a:pPr>
            <a:endParaRPr lang="en-US" altLang="en-IL" dirty="0">
              <a:solidFill>
                <a:srgbClr val="7030A0"/>
              </a:solidFill>
              <a:latin typeface="Arial" panose="020B0604020202020204" pitchFamily="34" charset="0"/>
              <a:cs typeface="Arial" panose="020B0604020202020204" pitchFamily="34" charset="0"/>
            </a:endParaRPr>
          </a:p>
          <a:p>
            <a:pPr marL="457200" lvl="1" indent="0" eaLnBrk="1" hangingPunct="1">
              <a:lnSpc>
                <a:spcPct val="150000"/>
              </a:lnSpc>
              <a:spcBef>
                <a:spcPct val="0"/>
              </a:spcBef>
            </a:pPr>
            <a:endParaRPr lang="en-US" altLang="en-IL" dirty="0">
              <a:solidFill>
                <a:srgbClr val="7030A0"/>
              </a:solidFill>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2">
            <a:extLst>
              <a:ext uri="{FF2B5EF4-FFF2-40B4-BE49-F238E27FC236}">
                <a16:creationId xmlns:a16="http://schemas.microsoft.com/office/drawing/2014/main" id="{697AFD1F-011D-4C2C-F7F4-CBEE411ACA5C}"/>
              </a:ext>
            </a:extLst>
          </p:cNvPr>
          <p:cNvSpPr txBox="1"/>
          <p:nvPr/>
        </p:nvSpPr>
        <p:spPr>
          <a:xfrm>
            <a:off x="363538" y="819150"/>
            <a:ext cx="8208961" cy="552450"/>
          </a:xfrm>
          <a:prstGeom prst="rect">
            <a:avLst/>
          </a:prstGeom>
        </p:spPr>
        <p:txBody>
          <a:bodyPr wrap="square" lIns="0" tIns="120014" rIns="0" bIns="0">
            <a:spAutoFit/>
          </a:bodyPr>
          <a:lstStyle/>
          <a:p>
            <a:pPr algn="ctr" eaLnBrk="1" fontAlgn="auto" hangingPunct="1">
              <a:spcBef>
                <a:spcPts val="944"/>
              </a:spcBef>
              <a:spcAft>
                <a:spcPts val="0"/>
              </a:spcAft>
              <a:defRPr/>
            </a:pPr>
            <a:r>
              <a:rPr lang="en-US" sz="2800" b="1" spc="-5" dirty="0">
                <a:solidFill>
                  <a:srgbClr val="7030A0"/>
                </a:solidFill>
                <a:latin typeface="Arial"/>
                <a:cs typeface="Arial"/>
              </a:rPr>
              <a:t>Successive-Approximation ADC</a:t>
            </a:r>
            <a:endParaRPr sz="2400" dirty="0">
              <a:solidFill>
                <a:srgbClr val="7030A0"/>
              </a:solidFill>
              <a:latin typeface="Arial"/>
              <a:cs typeface="Arial"/>
            </a:endParaRPr>
          </a:p>
        </p:txBody>
      </p:sp>
      <p:sp>
        <p:nvSpPr>
          <p:cNvPr id="15" name="object 2">
            <a:extLst>
              <a:ext uri="{FF2B5EF4-FFF2-40B4-BE49-F238E27FC236}">
                <a16:creationId xmlns:a16="http://schemas.microsoft.com/office/drawing/2014/main" id="{A9E7778A-D85F-38B6-3B68-B9A07506AF14}"/>
              </a:ext>
            </a:extLst>
          </p:cNvPr>
          <p:cNvSpPr txBox="1"/>
          <p:nvPr/>
        </p:nvSpPr>
        <p:spPr>
          <a:xfrm>
            <a:off x="646113" y="161925"/>
            <a:ext cx="5297487" cy="504825"/>
          </a:xfrm>
          <a:prstGeom prst="rect">
            <a:avLst/>
          </a:prstGeom>
        </p:spPr>
        <p:txBody>
          <a:bodyPr lIns="0" tIns="12065" rIns="0" bIns="0">
            <a:spAutoFit/>
          </a:bodyPr>
          <a:lstStyle/>
          <a:p>
            <a:pPr marL="12700" eaLnBrk="1" fontAlgn="auto" hangingPunct="1">
              <a:spcBef>
                <a:spcPts val="95"/>
              </a:spcBef>
              <a:spcAft>
                <a:spcPts val="0"/>
              </a:spcAft>
              <a:defRPr/>
            </a:pPr>
            <a:r>
              <a:rPr lang="sv-SE" sz="1600" b="1" spc="-5" dirty="0">
                <a:latin typeface="Arial"/>
                <a:cs typeface="Arial"/>
              </a:rPr>
              <a:t>The Center for Power Electronics and Mixed Signal IC, Ben-Gurion University</a:t>
            </a:r>
            <a:endParaRPr lang="sv-SE" sz="1600" dirty="0">
              <a:latin typeface="Arial"/>
              <a:cs typeface="Arial"/>
            </a:endParaRPr>
          </a:p>
        </p:txBody>
      </p:sp>
      <p:sp>
        <p:nvSpPr>
          <p:cNvPr id="16" name="object 3">
            <a:extLst>
              <a:ext uri="{FF2B5EF4-FFF2-40B4-BE49-F238E27FC236}">
                <a16:creationId xmlns:a16="http://schemas.microsoft.com/office/drawing/2014/main" id="{90BB89E8-5742-5D5F-6D5A-2F78E1A1DBEF}"/>
              </a:ext>
            </a:extLst>
          </p:cNvPr>
          <p:cNvSpPr txBox="1"/>
          <p:nvPr/>
        </p:nvSpPr>
        <p:spPr>
          <a:xfrm>
            <a:off x="6807200" y="142875"/>
            <a:ext cx="1966913" cy="300038"/>
          </a:xfrm>
          <a:prstGeom prst="rect">
            <a:avLst/>
          </a:prstGeom>
        </p:spPr>
        <p:txBody>
          <a:bodyPr lIns="0" tIns="12700" rIns="0" bIns="0">
            <a:spAutoFit/>
          </a:bodyPr>
          <a:lstStyle/>
          <a:p>
            <a:pPr marL="12700" eaLnBrk="1" fontAlgn="auto" hangingPunct="1">
              <a:spcBef>
                <a:spcPts val="100"/>
              </a:spcBef>
              <a:spcAft>
                <a:spcPts val="0"/>
              </a:spcAft>
              <a:defRPr/>
            </a:pPr>
            <a:r>
              <a:rPr lang="en-US" sz="2400" b="1" spc="-7" baseline="1736" dirty="0">
                <a:latin typeface="Arial"/>
                <a:cs typeface="Arial"/>
              </a:rPr>
              <a:t>Final Project</a:t>
            </a:r>
            <a:r>
              <a:rPr sz="2400" b="1" spc="509" baseline="1736" dirty="0">
                <a:latin typeface="Arial"/>
                <a:cs typeface="Arial"/>
              </a:rPr>
              <a:t> </a:t>
            </a:r>
            <a:r>
              <a:rPr b="1" spc="-5" dirty="0">
                <a:latin typeface="Arial"/>
                <a:cs typeface="Arial"/>
              </a:rPr>
              <a:t>[</a:t>
            </a:r>
            <a:r>
              <a:rPr lang="en-US" b="1" spc="-5" dirty="0">
                <a:latin typeface="Arial"/>
                <a:cs typeface="Arial"/>
              </a:rPr>
              <a:t>9</a:t>
            </a:r>
            <a:r>
              <a:rPr b="1" spc="-5" dirty="0">
                <a:latin typeface="Arial"/>
                <a:cs typeface="Arial"/>
              </a:rPr>
              <a:t>]</a:t>
            </a:r>
            <a:endParaRPr dirty="0">
              <a:latin typeface="Arial"/>
              <a:cs typeface="Arial"/>
            </a:endParaRPr>
          </a:p>
        </p:txBody>
      </p:sp>
      <p:grpSp>
        <p:nvGrpSpPr>
          <p:cNvPr id="8199" name="object 4">
            <a:extLst>
              <a:ext uri="{FF2B5EF4-FFF2-40B4-BE49-F238E27FC236}">
                <a16:creationId xmlns:a16="http://schemas.microsoft.com/office/drawing/2014/main" id="{DD425828-393A-1A25-3670-E58FF9CEC2F2}"/>
              </a:ext>
            </a:extLst>
          </p:cNvPr>
          <p:cNvGrpSpPr>
            <a:grpSpLocks/>
          </p:cNvGrpSpPr>
          <p:nvPr/>
        </p:nvGrpSpPr>
        <p:grpSpPr bwMode="auto">
          <a:xfrm>
            <a:off x="22225" y="22225"/>
            <a:ext cx="8550275" cy="774700"/>
            <a:chOff x="21686" y="21655"/>
            <a:chExt cx="8551359" cy="775132"/>
          </a:xfrm>
        </p:grpSpPr>
        <p:sp>
          <p:nvSpPr>
            <p:cNvPr id="8209" name="object 5">
              <a:extLst>
                <a:ext uri="{FF2B5EF4-FFF2-40B4-BE49-F238E27FC236}">
                  <a16:creationId xmlns:a16="http://schemas.microsoft.com/office/drawing/2014/main" id="{DB09BEDD-EED3-2EC8-60C3-0607DE0E459F}"/>
                </a:ext>
              </a:extLst>
            </p:cNvPr>
            <p:cNvSpPr>
              <a:spLocks/>
            </p:cNvSpPr>
            <p:nvPr/>
          </p:nvSpPr>
          <p:spPr bwMode="auto">
            <a:xfrm>
              <a:off x="355511" y="740272"/>
              <a:ext cx="8217534" cy="56515"/>
            </a:xfrm>
            <a:custGeom>
              <a:avLst/>
              <a:gdLst>
                <a:gd name="T0" fmla="*/ 0 w 8217534"/>
                <a:gd name="T1" fmla="*/ 0 h 56515"/>
                <a:gd name="T2" fmla="*/ 8217408 w 8217534"/>
                <a:gd name="T3" fmla="*/ 0 h 56515"/>
                <a:gd name="T4" fmla="*/ 0 w 8217534"/>
                <a:gd name="T5" fmla="*/ 56387 h 56515"/>
                <a:gd name="T6" fmla="*/ 8217408 w 8217534"/>
                <a:gd name="T7" fmla="*/ 56387 h 565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217534" h="56515">
                  <a:moveTo>
                    <a:pt x="0" y="0"/>
                  </a:moveTo>
                  <a:lnTo>
                    <a:pt x="8217408" y="0"/>
                  </a:lnTo>
                </a:path>
                <a:path w="8217534" h="56515">
                  <a:moveTo>
                    <a:pt x="0" y="56387"/>
                  </a:moveTo>
                  <a:lnTo>
                    <a:pt x="8217408" y="56387"/>
                  </a:lnTo>
                </a:path>
              </a:pathLst>
            </a:custGeom>
            <a:noFill/>
            <a:ln w="32004">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L"/>
            </a:p>
          </p:txBody>
        </p:sp>
        <p:pic>
          <p:nvPicPr>
            <p:cNvPr id="8210" name="object 6">
              <a:extLst>
                <a:ext uri="{FF2B5EF4-FFF2-40B4-BE49-F238E27FC236}">
                  <a16:creationId xmlns:a16="http://schemas.microsoft.com/office/drawing/2014/main" id="{752241BB-2B4F-A6BB-E2A9-6C34F30DC7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86" y="21655"/>
              <a:ext cx="582257" cy="58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1" name="object 7">
              <a:extLst>
                <a:ext uri="{FF2B5EF4-FFF2-40B4-BE49-F238E27FC236}">
                  <a16:creationId xmlns:a16="http://schemas.microsoft.com/office/drawing/2014/main" id="{85932E6F-5D15-546E-5FE9-AE51851CB0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684" y="157979"/>
              <a:ext cx="308255" cy="306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 name="object 8">
            <a:extLst>
              <a:ext uri="{FF2B5EF4-FFF2-40B4-BE49-F238E27FC236}">
                <a16:creationId xmlns:a16="http://schemas.microsoft.com/office/drawing/2014/main" id="{B3506248-3944-51E6-4085-CE1C45A0C517}"/>
              </a:ext>
            </a:extLst>
          </p:cNvPr>
          <p:cNvSpPr txBox="1"/>
          <p:nvPr/>
        </p:nvSpPr>
        <p:spPr>
          <a:xfrm>
            <a:off x="171450" y="130175"/>
            <a:ext cx="73025" cy="111125"/>
          </a:xfrm>
          <a:prstGeom prst="rect">
            <a:avLst/>
          </a:prstGeom>
        </p:spPr>
        <p:txBody>
          <a:bodyPr lIns="0" tIns="14604" rIns="0" bIns="0">
            <a:spAutoFit/>
          </a:bodyPr>
          <a:lstStyle/>
          <a:p>
            <a:pPr eaLnBrk="1" fontAlgn="auto" hangingPunct="1">
              <a:spcBef>
                <a:spcPts val="114"/>
              </a:spcBef>
              <a:spcAft>
                <a:spcPts val="0"/>
              </a:spcAft>
              <a:defRPr/>
            </a:pPr>
            <a:r>
              <a:rPr sz="550" b="1" spc="75" dirty="0">
                <a:solidFill>
                  <a:srgbClr val="FFEC99"/>
                </a:solidFill>
                <a:latin typeface="Georgia"/>
                <a:cs typeface="Georgia"/>
              </a:rPr>
              <a:t>P</a:t>
            </a:r>
            <a:endParaRPr sz="550">
              <a:latin typeface="Georgia"/>
              <a:cs typeface="Georgia"/>
            </a:endParaRPr>
          </a:p>
        </p:txBody>
      </p:sp>
      <p:sp>
        <p:nvSpPr>
          <p:cNvPr id="8201" name="object 9">
            <a:extLst>
              <a:ext uri="{FF2B5EF4-FFF2-40B4-BE49-F238E27FC236}">
                <a16:creationId xmlns:a16="http://schemas.microsoft.com/office/drawing/2014/main" id="{70D7BCAC-A470-2D85-FDF7-CC6857D93F20}"/>
              </a:ext>
            </a:extLst>
          </p:cNvPr>
          <p:cNvSpPr txBox="1">
            <a:spLocks noChangeArrowheads="1"/>
          </p:cNvSpPr>
          <p:nvPr/>
        </p:nvSpPr>
        <p:spPr bwMode="auto">
          <a:xfrm>
            <a:off x="225425" y="182563"/>
            <a:ext cx="1381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8735" rIns="0" bIns="0">
            <a:spAutoFit/>
          </a:bodyPr>
          <a:lstStyle>
            <a:lvl1pPr marL="47625" indent="-49213">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71000"/>
              </a:lnSpc>
              <a:spcBef>
                <a:spcPts val="300"/>
              </a:spcBef>
            </a:pPr>
            <a:r>
              <a:rPr lang="en-IL" altLang="en-IL" sz="500" b="1">
                <a:solidFill>
                  <a:srgbClr val="FFEC99"/>
                </a:solidFill>
                <a:latin typeface="Georgia" panose="02040502050405020303" pitchFamily="18" charset="0"/>
                <a:ea typeface="Georgia" panose="02040502050405020303" pitchFamily="18" charset="0"/>
                <a:cs typeface="Georgia" panose="02040502050405020303" pitchFamily="18" charset="0"/>
              </a:rPr>
              <a:t>E  M</a:t>
            </a:r>
            <a:endParaRPr lang="en-IL" altLang="en-IL" sz="500">
              <a:latin typeface="Georgia" panose="02040502050405020303" pitchFamily="18" charset="0"/>
              <a:ea typeface="Georgia" panose="02040502050405020303" pitchFamily="18" charset="0"/>
              <a:cs typeface="Georgia" panose="02040502050405020303" pitchFamily="18" charset="0"/>
            </a:endParaRPr>
          </a:p>
        </p:txBody>
      </p:sp>
      <p:pic>
        <p:nvPicPr>
          <p:cNvPr id="8202" name="object 10">
            <a:extLst>
              <a:ext uri="{FF2B5EF4-FFF2-40B4-BE49-F238E27FC236}">
                <a16:creationId xmlns:a16="http://schemas.microsoft.com/office/drawing/2014/main" id="{2A2EE6DC-C9A9-ED87-7CC8-E71F547BA3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350" y="171450"/>
            <a:ext cx="66675" cy="11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object 11">
            <a:extLst>
              <a:ext uri="{FF2B5EF4-FFF2-40B4-BE49-F238E27FC236}">
                <a16:creationId xmlns:a16="http://schemas.microsoft.com/office/drawing/2014/main" id="{ABD9ADD8-F93E-DDEA-0A44-A79B8620DA64}"/>
              </a:ext>
            </a:extLst>
          </p:cNvPr>
          <p:cNvSpPr txBox="1"/>
          <p:nvPr/>
        </p:nvSpPr>
        <p:spPr>
          <a:xfrm>
            <a:off x="176213" y="301625"/>
            <a:ext cx="285750" cy="180975"/>
          </a:xfrm>
          <a:prstGeom prst="rect">
            <a:avLst/>
          </a:prstGeom>
        </p:spPr>
        <p:txBody>
          <a:bodyPr lIns="0" tIns="14604" rIns="0" bIns="0">
            <a:spAutoFit/>
          </a:bodyPr>
          <a:lstStyle/>
          <a:p>
            <a:pPr marL="181610" eaLnBrk="1" fontAlgn="auto" hangingPunct="1">
              <a:lnSpc>
                <a:spcPts val="600"/>
              </a:lnSpc>
              <a:spcBef>
                <a:spcPts val="114"/>
              </a:spcBef>
              <a:spcAft>
                <a:spcPts val="0"/>
              </a:spcAft>
              <a:defRPr/>
            </a:pPr>
            <a:r>
              <a:rPr sz="550" b="1" spc="40" dirty="0">
                <a:solidFill>
                  <a:srgbClr val="FFEC99"/>
                </a:solidFill>
                <a:latin typeface="Georgia"/>
                <a:cs typeface="Georgia"/>
              </a:rPr>
              <a:t>I</a:t>
            </a:r>
            <a:endParaRPr sz="550">
              <a:latin typeface="Georgia"/>
              <a:cs typeface="Georgia"/>
            </a:endParaRPr>
          </a:p>
          <a:p>
            <a:pPr eaLnBrk="1" fontAlgn="auto" hangingPunct="1">
              <a:lnSpc>
                <a:spcPts val="600"/>
              </a:lnSpc>
              <a:spcBef>
                <a:spcPts val="0"/>
              </a:spcBef>
              <a:spcAft>
                <a:spcPts val="0"/>
              </a:spcAft>
              <a:defRPr/>
            </a:pPr>
            <a:r>
              <a:rPr sz="600" b="1" spc="30" baseline="6944" dirty="0">
                <a:solidFill>
                  <a:srgbClr val="FF9900"/>
                </a:solidFill>
                <a:latin typeface="Tahoma"/>
                <a:cs typeface="Tahoma"/>
              </a:rPr>
              <a:t>BGU       </a:t>
            </a:r>
            <a:r>
              <a:rPr sz="550" b="1" spc="-5" dirty="0">
                <a:solidFill>
                  <a:srgbClr val="FFEC99"/>
                </a:solidFill>
                <a:latin typeface="Georgia"/>
                <a:cs typeface="Georgia"/>
              </a:rPr>
              <a:t>C</a:t>
            </a:r>
            <a:endParaRPr sz="550">
              <a:latin typeface="Georgia"/>
              <a:cs typeface="Georgia"/>
            </a:endParaRPr>
          </a:p>
        </p:txBody>
      </p:sp>
      <p:pic>
        <p:nvPicPr>
          <p:cNvPr id="3" name="Picture 2">
            <a:extLst>
              <a:ext uri="{FF2B5EF4-FFF2-40B4-BE49-F238E27FC236}">
                <a16:creationId xmlns:a16="http://schemas.microsoft.com/office/drawing/2014/main" id="{56F6E2F9-0A6A-4C1C-228A-899B344CC116}"/>
              </a:ext>
            </a:extLst>
          </p:cNvPr>
          <p:cNvPicPr>
            <a:picLocks noChangeAspect="1"/>
          </p:cNvPicPr>
          <p:nvPr/>
        </p:nvPicPr>
        <p:blipFill>
          <a:blip r:embed="rId6"/>
          <a:stretch>
            <a:fillRect/>
          </a:stretch>
        </p:blipFill>
        <p:spPr>
          <a:xfrm>
            <a:off x="152400" y="3116262"/>
            <a:ext cx="4495800" cy="3436938"/>
          </a:xfrm>
          <a:prstGeom prst="rect">
            <a:avLst/>
          </a:prstGeom>
        </p:spPr>
      </p:pic>
      <p:pic>
        <p:nvPicPr>
          <p:cNvPr id="5" name="Picture 4">
            <a:extLst>
              <a:ext uri="{FF2B5EF4-FFF2-40B4-BE49-F238E27FC236}">
                <a16:creationId xmlns:a16="http://schemas.microsoft.com/office/drawing/2014/main" id="{821FFAD3-8001-C812-77B8-4378F407A4FB}"/>
              </a:ext>
            </a:extLst>
          </p:cNvPr>
          <p:cNvPicPr>
            <a:picLocks noChangeAspect="1"/>
          </p:cNvPicPr>
          <p:nvPr/>
        </p:nvPicPr>
        <p:blipFill>
          <a:blip r:embed="rId7"/>
          <a:stretch>
            <a:fillRect/>
          </a:stretch>
        </p:blipFill>
        <p:spPr>
          <a:xfrm>
            <a:off x="4724401" y="2895600"/>
            <a:ext cx="4343400" cy="3360737"/>
          </a:xfrm>
          <a:prstGeom prst="rect">
            <a:avLst/>
          </a:prstGeom>
        </p:spPr>
      </p:pic>
      <p:sp>
        <p:nvSpPr>
          <p:cNvPr id="17" name="מציין מיקום טקסט 2">
            <a:extLst>
              <a:ext uri="{FF2B5EF4-FFF2-40B4-BE49-F238E27FC236}">
                <a16:creationId xmlns:a16="http://schemas.microsoft.com/office/drawing/2014/main" id="{BC889E59-77B0-4DA8-9460-D82DD95B728C}"/>
              </a:ext>
            </a:extLst>
          </p:cNvPr>
          <p:cNvSpPr txBox="1">
            <a:spLocks noChangeArrowheads="1"/>
          </p:cNvSpPr>
          <p:nvPr/>
        </p:nvSpPr>
        <p:spPr bwMode="auto">
          <a:xfrm>
            <a:off x="0" y="1295400"/>
            <a:ext cx="9144000" cy="182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lvl="1" eaLnBrk="1" hangingPunct="1">
              <a:lnSpc>
                <a:spcPct val="150000"/>
              </a:lnSpc>
              <a:spcBef>
                <a:spcPct val="0"/>
              </a:spcBef>
              <a:buFont typeface="Arial" panose="020B0604020202020204" pitchFamily="34" charset="0"/>
              <a:buChar char="•"/>
            </a:pPr>
            <a:r>
              <a:rPr lang="en-US" altLang="en-IL" dirty="0">
                <a:solidFill>
                  <a:srgbClr val="7030A0"/>
                </a:solidFill>
                <a:latin typeface="Arial" panose="020B0604020202020204" pitchFamily="34" charset="0"/>
                <a:cs typeface="Arial" panose="020B0604020202020204" pitchFamily="34" charset="0"/>
              </a:rPr>
              <a:t>8-bit digitized representation of the input voltage</a:t>
            </a:r>
          </a:p>
          <a:p>
            <a:pPr lvl="2" eaLnBrk="1" hangingPunct="1">
              <a:lnSpc>
                <a:spcPct val="150000"/>
              </a:lnSpc>
              <a:spcBef>
                <a:spcPct val="0"/>
              </a:spcBef>
              <a:buFont typeface="Arial" panose="020B0604020202020204" pitchFamily="34" charset="0"/>
              <a:buChar char="•"/>
            </a:pPr>
            <a:r>
              <a:rPr lang="en-US" altLang="en-IL" dirty="0">
                <a:solidFill>
                  <a:srgbClr val="7030A0"/>
                </a:solidFill>
                <a:latin typeface="Arial" panose="020B0604020202020204" pitchFamily="34" charset="0"/>
                <a:cs typeface="Arial" panose="020B0604020202020204" pitchFamily="34" charset="0"/>
              </a:rPr>
              <a:t>R-2R based DAC</a:t>
            </a:r>
          </a:p>
          <a:p>
            <a:pPr lvl="2" eaLnBrk="1" hangingPunct="1">
              <a:lnSpc>
                <a:spcPct val="150000"/>
              </a:lnSpc>
              <a:spcBef>
                <a:spcPct val="0"/>
              </a:spcBef>
              <a:buFont typeface="Arial" panose="020B0604020202020204" pitchFamily="34" charset="0"/>
              <a:buChar char="•"/>
            </a:pPr>
            <a:r>
              <a:rPr lang="en-US" altLang="en-IL" dirty="0">
                <a:solidFill>
                  <a:srgbClr val="7030A0"/>
                </a:solidFill>
                <a:latin typeface="Arial" panose="020B0604020202020204" pitchFamily="34" charset="0"/>
                <a:cs typeface="Arial" panose="020B0604020202020204" pitchFamily="34" charset="0"/>
              </a:rPr>
              <a:t>Digital logic block (SAR controller) </a:t>
            </a:r>
          </a:p>
          <a:p>
            <a:pPr lvl="2" eaLnBrk="1" hangingPunct="1">
              <a:lnSpc>
                <a:spcPct val="150000"/>
              </a:lnSpc>
              <a:spcBef>
                <a:spcPct val="0"/>
              </a:spcBef>
              <a:buFont typeface="Arial" panose="020B0604020202020204" pitchFamily="34" charset="0"/>
              <a:buChar char="•"/>
            </a:pPr>
            <a:r>
              <a:rPr lang="en-US" altLang="en-IL" dirty="0">
                <a:solidFill>
                  <a:srgbClr val="7030A0"/>
                </a:solidFill>
                <a:latin typeface="Arial" panose="020B0604020202020204" pitchFamily="34" charset="0"/>
                <a:cs typeface="Arial" panose="020B0604020202020204" pitchFamily="34" charset="0"/>
              </a:rPr>
              <a:t>Opamp and comparator modules realized in the feedback loop</a:t>
            </a:r>
          </a:p>
          <a:p>
            <a:pPr lvl="2" eaLnBrk="1" hangingPunct="1">
              <a:lnSpc>
                <a:spcPct val="150000"/>
              </a:lnSpc>
              <a:spcBef>
                <a:spcPct val="0"/>
              </a:spcBef>
              <a:buFont typeface="Arial" panose="020B0604020202020204" pitchFamily="34" charset="0"/>
              <a:buChar char="•"/>
            </a:pPr>
            <a:endParaRPr lang="en-US" altLang="en-IL" dirty="0">
              <a:solidFill>
                <a:srgbClr val="7030A0"/>
              </a:solidFill>
              <a:latin typeface="Arial" panose="020B0604020202020204" pitchFamily="34" charset="0"/>
              <a:cs typeface="Arial" panose="020B0604020202020204" pitchFamily="34" charset="0"/>
            </a:endParaRPr>
          </a:p>
          <a:p>
            <a:pPr marL="457200" lvl="1" indent="0" eaLnBrk="1" hangingPunct="1">
              <a:lnSpc>
                <a:spcPct val="150000"/>
              </a:lnSpc>
              <a:spcBef>
                <a:spcPct val="0"/>
              </a:spcBef>
            </a:pPr>
            <a:endParaRPr lang="en-US" altLang="en-IL"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13381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6F2F9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3840</TotalTime>
  <Words>1954</Words>
  <Application>Microsoft Office PowerPoint</Application>
  <PresentationFormat>On-screen Show (4:3)</PresentationFormat>
  <Paragraphs>221</Paragraphs>
  <Slides>14</Slides>
  <Notes>14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1" baseType="lpstr">
      <vt:lpstr>Arial</vt:lpstr>
      <vt:lpstr>Calibri</vt:lpstr>
      <vt:lpstr>Cambria Math</vt:lpstr>
      <vt:lpstr>Georgia</vt:lpstr>
      <vt:lpstr>Tahoma</vt:lpstr>
      <vt:lpstr>Office Theme</vt:lpstr>
      <vt:lpstr>Microsoft Visio Drawing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Factor Correction for High Brightness LED Driver</dc:title>
  <dc:creator>morp</dc:creator>
  <cp:lastModifiedBy>Yakir Peretz</cp:lastModifiedBy>
  <cp:revision>103</cp:revision>
  <dcterms:created xsi:type="dcterms:W3CDTF">2021-11-19T09:57:41Z</dcterms:created>
  <dcterms:modified xsi:type="dcterms:W3CDTF">2022-06-28T18:20:42Z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2020-11-16T00:00:00Z</vt:filetime>
  </property>
  <property fmtid="{D5CDD505-2E9C-101B-9397-08002B2CF9AE}" pid="3" name="Creator">
    <vt:lpwstr>Microsoft® PowerPoint® 2019</vt:lpwstr>
  </property>
  <property fmtid="{D5CDD505-2E9C-101B-9397-08002B2CF9AE}" pid="4" name="LastSaved">
    <vt:filetime>2021-11-19T00:00:00Z</vt:filetime>
  </property>
</Properties>
</file>