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1"/>
  </p:notesMasterIdLst>
  <p:handoutMasterIdLst>
    <p:handoutMasterId r:id="rId12"/>
  </p:handoutMasterIdLst>
  <p:sldIdLst>
    <p:sldId id="256" r:id="rId5"/>
    <p:sldId id="257" r:id="rId6"/>
    <p:sldId id="258" r:id="rId7"/>
    <p:sldId id="259"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57" d="100"/>
          <a:sy n="57" d="100"/>
        </p:scale>
        <p:origin x="629" y="4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12/11/2021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1297175"/>
            <a:ext cx="8791575" cy="2387600"/>
          </a:xfrm>
        </p:spPr>
        <p:txBody>
          <a:bodyPr>
            <a:normAutofit fontScale="90000"/>
          </a:bodyPr>
          <a:lstStyle/>
          <a:p>
            <a:pPr algn="ctr"/>
            <a:r>
              <a:rPr lang="en-US" sz="5400" dirty="0" smtClean="0">
                <a:latin typeface="Rockwell" panose="02060603020205020403" pitchFamily="18" charset="0"/>
              </a:rPr>
              <a:t>EMBEDDED SYSTEMS </a:t>
            </a:r>
            <a:br>
              <a:rPr lang="en-US" sz="5400" dirty="0" smtClean="0">
                <a:latin typeface="Rockwell" panose="02060603020205020403" pitchFamily="18" charset="0"/>
              </a:rPr>
            </a:br>
            <a:r>
              <a:rPr lang="en-US" sz="5400" dirty="0" smtClean="0">
                <a:latin typeface="Rockwell" panose="02060603020205020403" pitchFamily="18" charset="0"/>
              </a:rPr>
              <a:t>GRADUATION PROJECT</a:t>
            </a:r>
            <a:br>
              <a:rPr lang="en-US" sz="5400" dirty="0" smtClean="0">
                <a:latin typeface="Rockwell" panose="02060603020205020403" pitchFamily="18" charset="0"/>
              </a:rPr>
            </a:br>
            <a:r>
              <a:rPr lang="en-US" sz="5400" dirty="0" smtClean="0">
                <a:latin typeface="Rockwell" panose="02060603020205020403" pitchFamily="18" charset="0"/>
              </a:rPr>
              <a:t>(GLOVE FOR DEAF)</a:t>
            </a:r>
            <a:br>
              <a:rPr lang="en-US" sz="5400" dirty="0" smtClean="0">
                <a:latin typeface="Rockwell" panose="02060603020205020403" pitchFamily="18" charset="0"/>
              </a:rPr>
            </a:b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4489544"/>
            <a:ext cx="8791575" cy="1655762"/>
          </a:xfrm>
        </p:spPr>
        <p:txBody>
          <a:bodyPr>
            <a:normAutofit/>
          </a:bodyPr>
          <a:lstStyle/>
          <a:p>
            <a:pPr algn="ctr"/>
            <a:r>
              <a:rPr lang="en-US" sz="2400" dirty="0" smtClean="0">
                <a:solidFill>
                  <a:schemeClr val="tx1"/>
                </a:solidFill>
                <a:latin typeface="Rockwell" panose="02060603020205020403" pitchFamily="18" charset="0"/>
                <a:ea typeface="Tahoma" panose="020B0604030504040204" pitchFamily="34" charset="0"/>
                <a:cs typeface="Tahoma" panose="020B0604030504040204" pitchFamily="34" charset="0"/>
              </a:rPr>
              <a:t>Youssef </a:t>
            </a:r>
            <a:r>
              <a:rPr lang="en-US" sz="2400" dirty="0">
                <a:solidFill>
                  <a:schemeClr val="tx1"/>
                </a:solidFill>
                <a:latin typeface="Rockwell" panose="02060603020205020403" pitchFamily="18" charset="0"/>
                <a:ea typeface="Tahoma" panose="020B0604030504040204" pitchFamily="34" charset="0"/>
                <a:cs typeface="Tahoma" panose="020B0604030504040204" pitchFamily="34" charset="0"/>
              </a:rPr>
              <a:t>Nabil Elakkary</a:t>
            </a:r>
            <a:endParaRPr lang="en-US" sz="2400" dirty="0">
              <a:solidFill>
                <a:schemeClr val="tx1"/>
              </a:solidFill>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05813" y="376518"/>
            <a:ext cx="9905998" cy="1478570"/>
          </a:xfrm>
        </p:spPr>
        <p:txBody>
          <a:bodyPr>
            <a:normAutofit/>
          </a:bodyPr>
          <a:lstStyle/>
          <a:p>
            <a:r>
              <a:rPr lang="en-US" sz="4400" dirty="0" smtClean="0">
                <a:latin typeface="Rockwell" panose="02060603020205020403" pitchFamily="18" charset="0"/>
              </a:rPr>
              <a:t>Objective</a:t>
            </a:r>
            <a:endParaRPr lang="en-US" sz="4400" dirty="0">
              <a:latin typeface="Rockwell" panose="02060603020205020403" pitchFamily="18" charset="0"/>
            </a:endParaRPr>
          </a:p>
        </p:txBody>
      </p:sp>
      <p:sp>
        <p:nvSpPr>
          <p:cNvPr id="5" name="Content Placeholder 4"/>
          <p:cNvSpPr>
            <a:spLocks noGrp="1"/>
          </p:cNvSpPr>
          <p:nvPr>
            <p:ph idx="1"/>
          </p:nvPr>
        </p:nvSpPr>
        <p:spPr/>
        <p:txBody>
          <a:bodyPr>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Deaf persons have their own language to communicate with us; the only thing is that we need to understand their language is Smart gloves. Smart gloves will provide hope to the deaf by making them able to participate in every activity of the general population.</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36897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METHODOLOGY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097088"/>
            <a:ext cx="9905999" cy="4545105"/>
          </a:xfrm>
        </p:spPr>
        <p:txBody>
          <a:bodyPr/>
          <a:lstStyle/>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“Glove for deaf” works by analyzing the movement of the fingers by detecting the bending degree of the fingers with flex sensors, and as an output it prints its translation on LCD.</a:t>
            </a:r>
          </a:p>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Flex sensors detect bending by increasing its resistance as it works on the bending strip principle</a:t>
            </a:r>
            <a:r>
              <a:rPr lang="en-US" dirty="0">
                <a:latin typeface="Tahoma" panose="020B0604030504040204" pitchFamily="34" charset="0"/>
                <a:ea typeface="Tahoma" panose="020B0604030504040204" pitchFamily="34" charset="0"/>
                <a:cs typeface="Tahoma" panose="020B0604030504040204" pitchFamily="34" charset="0"/>
              </a:rPr>
              <a:t>, which means </a:t>
            </a:r>
            <a:r>
              <a:rPr lang="en-US" dirty="0" smtClean="0">
                <a:latin typeface="Tahoma" panose="020B0604030504040204" pitchFamily="34" charset="0"/>
                <a:ea typeface="Tahoma" panose="020B0604030504040204" pitchFamily="34" charset="0"/>
                <a:cs typeface="Tahoma" panose="020B0604030504040204" pitchFamily="34" charset="0"/>
              </a:rPr>
              <a:t>that this sensor </a:t>
            </a:r>
            <a:r>
              <a:rPr lang="en-US" dirty="0">
                <a:latin typeface="Tahoma" panose="020B0604030504040204" pitchFamily="34" charset="0"/>
                <a:ea typeface="Tahoma" panose="020B0604030504040204" pitchFamily="34" charset="0"/>
                <a:cs typeface="Tahoma" panose="020B0604030504040204" pitchFamily="34" charset="0"/>
              </a:rPr>
              <a:t>works like a variable resistance whose resistance is changed when it is bend.</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DEMONSTRATION of GLOVES AND EQUIPMENTS EXAMPLE </a:t>
            </a:r>
            <a:endParaRPr lang="en-US" sz="4400" dirty="0">
              <a:latin typeface="Rockwell" panose="02060603020205020403" pitchFamily="18" charset="0"/>
            </a:endParaRPr>
          </a:p>
        </p:txBody>
      </p:sp>
      <p:pic>
        <p:nvPicPr>
          <p:cNvPr id="5" name="Content Placeholder 4"/>
          <p:cNvPicPr>
            <a:picLocks noGrp="1" noChangeAspect="1"/>
          </p:cNvPicPr>
          <p:nvPr>
            <p:ph idx="1"/>
          </p:nvPr>
        </p:nvPicPr>
        <p:blipFill rotWithShape="1">
          <a:blip r:embed="rId2"/>
          <a:srcRect l="13229" t="3211" r="14126" b="2260"/>
          <a:stretch/>
        </p:blipFill>
        <p:spPr>
          <a:xfrm>
            <a:off x="723419" y="2281518"/>
            <a:ext cx="4160758" cy="3043517"/>
          </a:xfrm>
          <a:prstGeom prst="rect">
            <a:avLst/>
          </a:prstGeom>
        </p:spPr>
      </p:pic>
      <p:pic>
        <p:nvPicPr>
          <p:cNvPr id="6" name="Picture 5"/>
          <p:cNvPicPr>
            <a:picLocks noChangeAspect="1"/>
          </p:cNvPicPr>
          <p:nvPr/>
        </p:nvPicPr>
        <p:blipFill rotWithShape="1">
          <a:blip r:embed="rId3"/>
          <a:srcRect r="42747" b="27656"/>
          <a:stretch/>
        </p:blipFill>
        <p:spPr>
          <a:xfrm>
            <a:off x="8178087" y="2281518"/>
            <a:ext cx="3682219" cy="30435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1712" y="2673312"/>
            <a:ext cx="3038840" cy="2621000"/>
          </a:xfrm>
          <a:prstGeom prst="rect">
            <a:avLst/>
          </a:prstGeom>
        </p:spPr>
      </p:pic>
      <p:sp>
        <p:nvSpPr>
          <p:cNvPr id="8" name="TextBox 7"/>
          <p:cNvSpPr txBox="1"/>
          <p:nvPr/>
        </p:nvSpPr>
        <p:spPr>
          <a:xfrm>
            <a:off x="723419" y="5505636"/>
            <a:ext cx="3845858" cy="646331"/>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Glove for deaf connected with Smartphone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5011712" y="5505636"/>
            <a:ext cx="2552665"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Flex Sensor</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8096267" y="5509465"/>
            <a:ext cx="3845858" cy="646331"/>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Glove for deaf with 5 demonstrated flex sensors (one on each finger)</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24" y="0"/>
            <a:ext cx="2986834" cy="1478570"/>
          </a:xfrm>
        </p:spPr>
        <p:txBody>
          <a:bodyPr/>
          <a:lstStyle/>
          <a:p>
            <a:r>
              <a:rPr lang="en-US" dirty="0" smtClean="0"/>
              <a:t>simulation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7001" y="618517"/>
            <a:ext cx="5669433" cy="2850823"/>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001" y="3742227"/>
            <a:ext cx="5658280" cy="284683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74" y="2369975"/>
            <a:ext cx="5547461" cy="2789472"/>
          </a:xfrm>
          <a:prstGeom prst="rect">
            <a:avLst/>
          </a:prstGeom>
        </p:spPr>
      </p:pic>
      <p:sp>
        <p:nvSpPr>
          <p:cNvPr id="11" name="TextBox 10"/>
          <p:cNvSpPr txBox="1"/>
          <p:nvPr/>
        </p:nvSpPr>
        <p:spPr>
          <a:xfrm>
            <a:off x="1087624" y="1089212"/>
            <a:ext cx="3874341" cy="923330"/>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flat   0-24%</a:t>
            </a:r>
          </a:p>
          <a:p>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half bended  25-49%</a:t>
            </a:r>
          </a:p>
          <a:p>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Fully bended  50-100%</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214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29672" y="2393530"/>
            <a:ext cx="9905998" cy="1478570"/>
          </a:xfrm>
        </p:spPr>
        <p:txBody>
          <a:bodyPr>
            <a:normAutofit/>
          </a:bodyPr>
          <a:lstStyle/>
          <a:p>
            <a:pPr algn="ctr"/>
            <a:r>
              <a:rPr lang="en-US" sz="4400" dirty="0" smtClean="0">
                <a:latin typeface="Rockwell" panose="02060603020205020403" pitchFamily="18" charset="0"/>
              </a:rPr>
              <a:t>THANK YOU</a:t>
            </a:r>
            <a:endParaRPr lang="en-US" sz="4400" dirty="0">
              <a:latin typeface="Rockwell" panose="02060603020205020403" pitchFamily="18" charset="0"/>
            </a:endParaRPr>
          </a:p>
        </p:txBody>
      </p:sp>
    </p:spTree>
    <p:extLst>
      <p:ext uri="{BB962C8B-B14F-4D97-AF65-F5344CB8AC3E}">
        <p14:creationId xmlns:p14="http://schemas.microsoft.com/office/powerpoint/2010/main" val="139841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www.w3.org/XML/1998/namespace"/>
    <ds:schemaRef ds:uri="http://schemas.microsoft.com/office/2006/documentManagement/types"/>
    <ds:schemaRef ds:uri="http://purl.org/dc/dcmitype/"/>
    <ds:schemaRef ds:uri="http://purl.org/dc/terms/"/>
    <ds:schemaRef ds:uri="http://schemas.microsoft.com/office/2006/metadata/properties"/>
    <ds:schemaRef ds:uri="71af3243-3dd4-4a8d-8c0d-dd76da1f02a5"/>
    <ds:schemaRef ds:uri="http://purl.org/dc/elements/1.1/"/>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172</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Rockwell</vt:lpstr>
      <vt:lpstr>Tahoma</vt:lpstr>
      <vt:lpstr>Trebuchet MS</vt:lpstr>
      <vt:lpstr>Tw Cen MT</vt:lpstr>
      <vt:lpstr>Circuit</vt:lpstr>
      <vt:lpstr>EMBEDDED SYSTEMS  GRADUATION PROJECT (GLOVE FOR DEAF) </vt:lpstr>
      <vt:lpstr>Objective</vt:lpstr>
      <vt:lpstr>METHODOLOGY</vt:lpstr>
      <vt:lpstr>DEMONSTRATION of GLOVES AND EQUIPMENTS EXAMPLE </vt:lpstr>
      <vt:lpstr>simulation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2021-12-11T19:49:18Z</dcterms:created>
  <dcterms:modified xsi:type="dcterms:W3CDTF">2021-12-11T20:25:08Z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