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59" r:id="rId5"/>
    <p:sldId id="276" r:id="rId6"/>
    <p:sldId id="277" r:id="rId7"/>
    <p:sldId id="282" r:id="rId8"/>
    <p:sldId id="280" r:id="rId9"/>
    <p:sldId id="257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3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/>
              <a:t>香山</a:t>
            </a:r>
            <a:r>
              <a:rPr lang="en-US" altLang="zh-CN"/>
              <a:t>LightSSS</a:t>
            </a:r>
            <a:r>
              <a:rPr lang="zh-CN" altLang="en-US"/>
              <a:t>剖析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4128090"/>
            <a:ext cx="9799200" cy="1472400"/>
          </a:xfrm>
        </p:spPr>
        <p:txBody>
          <a:bodyPr/>
          <a:p>
            <a:r>
              <a:rPr lang="en-US" altLang="zh-CN"/>
              <a:t>ysyx23060115_</a:t>
            </a:r>
            <a:r>
              <a:rPr lang="zh-CN" altLang="en-US"/>
              <a:t>王植鑫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9325"/>
            <a:ext cx="10969200" cy="705600"/>
          </a:xfrm>
        </p:spPr>
        <p:txBody>
          <a:bodyPr/>
          <a:p>
            <a:r>
              <a:rPr lang="zh-CN" altLang="en-US"/>
              <a:t>有没有更加优雅生成波形的方式呢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64615"/>
            <a:ext cx="10968990" cy="4864735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800"/>
              <a:t>snapshot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zh-CN" altLang="en-US" sz="2000"/>
              <a:t>只能保存</a:t>
            </a:r>
            <a:r>
              <a:rPr lang="en-US" altLang="zh-CN" sz="2000"/>
              <a:t>RTL</a:t>
            </a:r>
            <a:r>
              <a:rPr lang="zh-CN" altLang="en-US" sz="2000"/>
              <a:t>电路的状态，其他仿真的部分比如参考模型、</a:t>
            </a:r>
            <a:r>
              <a:rPr lang="en-US" altLang="zh-CN" sz="2000"/>
              <a:t>DRAMSim3</a:t>
            </a:r>
            <a:r>
              <a:rPr lang="zh-CN" altLang="en-US" sz="2000"/>
              <a:t>等的状态不能被保存</a:t>
            </a:r>
            <a:endParaRPr lang="zh-CN" altLang="en-US" sz="2000"/>
          </a:p>
          <a:p>
            <a:pPr lvl="1">
              <a:lnSpc>
                <a:spcPct val="90000"/>
              </a:lnSpc>
            </a:pPr>
            <a:r>
              <a:rPr lang="zh-CN" altLang="en-US" sz="2000"/>
              <a:t>而且当电路规模比较大的时候，保存电路状态的存储开销比较大</a:t>
            </a:r>
            <a:endParaRPr lang="zh-CN" altLang="en-US" sz="2000"/>
          </a:p>
          <a:p>
            <a:r>
              <a:rPr lang="en-US" altLang="zh-CN" sz="2800"/>
              <a:t>lightSSS</a:t>
            </a:r>
            <a:endParaRPr lang="en-US" altLang="zh-CN" sz="2800"/>
          </a:p>
          <a:p>
            <a:pPr lvl="1"/>
            <a:r>
              <a:rPr lang="zh-CN" altLang="en-US" sz="2000"/>
              <a:t>轻量级的仿真快照工具</a:t>
            </a:r>
            <a:r>
              <a:rPr lang="en-US" altLang="zh-CN" sz="2000"/>
              <a:t>lightSSS</a:t>
            </a:r>
            <a:endParaRPr lang="en-US" altLang="zh-CN" sz="2000"/>
          </a:p>
          <a:p>
            <a:pPr lvl="1"/>
            <a:r>
              <a:rPr lang="zh-CN" altLang="en-US" sz="2000"/>
              <a:t>仿真进程出错时自动保存出错点附近的波形和</a:t>
            </a:r>
            <a:r>
              <a:rPr lang="en-US" altLang="zh-CN" sz="2000"/>
              <a:t>debug</a:t>
            </a:r>
            <a:r>
              <a:rPr lang="zh-CN" altLang="en-US" sz="2000"/>
              <a:t>信息而不需要经过电路状态文件这个中间层</a:t>
            </a:r>
            <a:endParaRPr lang="zh-CN" altLang="en-US" sz="2000"/>
          </a:p>
          <a:p>
            <a:pPr lvl="1"/>
            <a:r>
              <a:rPr lang="zh-CN" altLang="en-US" sz="2000"/>
              <a:t>波形规模小，运行时间影响小</a:t>
            </a:r>
            <a:endParaRPr lang="zh-CN" altLang="en-US" sz="2000"/>
          </a:p>
          <a:p>
            <a:pPr lvl="1"/>
            <a:r>
              <a:rPr lang="zh-CN" altLang="en-US" sz="2000"/>
              <a:t>一劳永逸的解决波形炸盘问题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88315" y="988695"/>
            <a:ext cx="11208385" cy="219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/>
              <a:t>————————————————————————————————————————————————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9325"/>
            <a:ext cx="10969200" cy="705600"/>
          </a:xfrm>
        </p:spPr>
        <p:txBody>
          <a:bodyPr/>
          <a:p>
            <a:r>
              <a:rPr lang="en-US" altLang="zh-CN"/>
              <a:t>LightSSS</a:t>
            </a:r>
            <a:r>
              <a:rPr lang="zh-CN" altLang="en-US">
                <a:sym typeface="+mn-ea"/>
              </a:rPr>
              <a:t>原理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64615"/>
            <a:ext cx="10968990" cy="2520315"/>
          </a:xfrm>
        </p:spPr>
        <p:txBody>
          <a:bodyPr/>
          <a:p>
            <a:r>
              <a:rPr lang="zh-CN" altLang="en-US" sz="2000"/>
              <a:t>原理</a:t>
            </a:r>
            <a:endParaRPr lang="zh-CN" altLang="en-US" sz="2000"/>
          </a:p>
          <a:p>
            <a:pPr lvl="1"/>
            <a:r>
              <a:rPr lang="zh-CN" altLang="en-US" sz="1775"/>
              <a:t>采用进程抽象的方式，用</a:t>
            </a:r>
            <a:r>
              <a:rPr lang="en-US" altLang="zh-CN" sz="1775"/>
              <a:t>fork</a:t>
            </a:r>
            <a:r>
              <a:rPr lang="zh-CN" altLang="en-US" sz="1775"/>
              <a:t>函数对仿真进程进行快照，具体过程如下：</a:t>
            </a:r>
            <a:endParaRPr lang="en-US" altLang="zh-CN" sz="1775"/>
          </a:p>
          <a:p>
            <a:pPr lvl="1"/>
            <a:r>
              <a:rPr lang="zh-CN" altLang="en-US" sz="1775"/>
              <a:t>主仿真进程每隔一定时间（这个时间间隔可以进行配置）</a:t>
            </a:r>
            <a:r>
              <a:rPr lang="en-US" altLang="zh-CN" sz="1775"/>
              <a:t>fork</a:t>
            </a:r>
            <a:r>
              <a:rPr lang="zh-CN" altLang="en-US" sz="1775"/>
              <a:t>一个子进程，子进程自我阻塞等待父进程的信号，这样每个子进程保存了父进程在特定时间的仿真状态。</a:t>
            </a:r>
            <a:endParaRPr lang="zh-CN" altLang="en-US" sz="1775"/>
          </a:p>
          <a:p>
            <a:pPr lvl="1"/>
            <a:r>
              <a:rPr lang="zh-CN" altLang="en-US" sz="1775"/>
              <a:t>父进程仿真发生错误时，通知最新的子进程（但也必须在这个时间间隔之前）开始运行并打印波形或者</a:t>
            </a:r>
            <a:r>
              <a:rPr lang="en-US" altLang="zh-CN" sz="1775"/>
              <a:t>debug</a:t>
            </a:r>
            <a:r>
              <a:rPr lang="zh-CN" altLang="en-US" sz="1775"/>
              <a:t>信息。父进程等待子进程结束后退出。</a:t>
            </a:r>
            <a:endParaRPr lang="zh-CN" altLang="en-US" sz="1775"/>
          </a:p>
          <a:p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88315" y="988695"/>
            <a:ext cx="11208385" cy="219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/>
              <a:t>————————————————————————————————————————————————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9325"/>
            <a:ext cx="10969200" cy="705600"/>
          </a:xfrm>
        </p:spPr>
        <p:txBody>
          <a:bodyPr/>
          <a:p>
            <a:r>
              <a:rPr lang="en-US" altLang="zh-CN"/>
              <a:t>LightSSS</a:t>
            </a:r>
            <a:r>
              <a:rPr lang="zh-CN" altLang="en-US"/>
              <a:t>原理图解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8315" y="988695"/>
            <a:ext cx="11208385" cy="219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/>
              <a:t>————————————————————————————————————————————————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607695" y="1582420"/>
            <a:ext cx="10969625" cy="14478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主进程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06120" y="1772920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执行</a:t>
            </a:r>
            <a:r>
              <a:rPr lang="en-US" altLang="zh-CN"/>
              <a:t>n</a:t>
            </a:r>
            <a:r>
              <a:rPr lang="zh-CN" altLang="en-US"/>
              <a:t>次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282825" y="1772920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次</a:t>
            </a: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859530" y="1772920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次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7" idx="1"/>
          </p:cNvCxnSpPr>
          <p:nvPr/>
        </p:nvCxnSpPr>
        <p:spPr>
          <a:xfrm>
            <a:off x="2007870" y="2130425"/>
            <a:ext cx="27495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607435" y="2130425"/>
            <a:ext cx="27495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5481955" y="1772920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执行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次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197475" y="2130425"/>
            <a:ext cx="27495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7085330" y="1772920"/>
            <a:ext cx="1301750" cy="71437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出错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6797040" y="2130425"/>
            <a:ext cx="27495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874395" y="3220720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自我</a:t>
            </a:r>
            <a:r>
              <a:rPr lang="zh-CN" sz="1400"/>
              <a:t>阻塞的子进程</a:t>
            </a:r>
            <a:r>
              <a:rPr lang="en-US" altLang="zh-CN" sz="1400"/>
              <a:t>pid=1</a:t>
            </a:r>
            <a:endParaRPr lang="en-US" altLang="zh-CN" sz="1400"/>
          </a:p>
        </p:txBody>
      </p:sp>
      <p:sp>
        <p:nvSpPr>
          <p:cNvPr id="18" name="圆角矩形 17"/>
          <p:cNvSpPr/>
          <p:nvPr/>
        </p:nvSpPr>
        <p:spPr>
          <a:xfrm>
            <a:off x="2479040" y="3220720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自我</a:t>
            </a:r>
            <a:r>
              <a:rPr lang="zh-CN" sz="1400">
                <a:sym typeface="+mn-ea"/>
              </a:rPr>
              <a:t>阻塞的子进程</a:t>
            </a:r>
            <a:r>
              <a:rPr lang="en-US" altLang="zh-CN" sz="1400">
                <a:sym typeface="+mn-ea"/>
              </a:rPr>
              <a:t>pid=2</a:t>
            </a:r>
            <a:endParaRPr lang="en-US" altLang="zh-CN" sz="1400"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83685" y="3220720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自我</a:t>
            </a:r>
            <a:r>
              <a:rPr lang="zh-CN" sz="1400">
                <a:sym typeface="+mn-ea"/>
              </a:rPr>
              <a:t>阻塞的子进程</a:t>
            </a:r>
            <a:r>
              <a:rPr lang="en-US" altLang="zh-CN" sz="1400">
                <a:sym typeface="+mn-ea"/>
              </a:rPr>
              <a:t>pid=3</a:t>
            </a:r>
            <a:endParaRPr lang="en-US" altLang="zh-CN" sz="1400"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688330" y="3220720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自我</a:t>
            </a:r>
            <a:r>
              <a:rPr lang="zh-CN" sz="1400">
                <a:sym typeface="+mn-ea"/>
              </a:rPr>
              <a:t>阻塞的子进程</a:t>
            </a:r>
            <a:r>
              <a:rPr lang="en-US" altLang="zh-CN" sz="1400">
                <a:sym typeface="+mn-ea"/>
              </a:rPr>
              <a:t>pid=4</a:t>
            </a:r>
            <a:endParaRPr lang="en-US" altLang="zh-CN" sz="1400">
              <a:sym typeface="+mn-ea"/>
            </a:endParaRPr>
          </a:p>
        </p:txBody>
      </p:sp>
      <p:cxnSp>
        <p:nvCxnSpPr>
          <p:cNvPr id="23" name="直接箭头连接符 22"/>
          <p:cNvCxnSpPr>
            <a:stCxn id="5" idx="2"/>
            <a:endCxn id="17" idx="0"/>
          </p:cNvCxnSpPr>
          <p:nvPr/>
        </p:nvCxnSpPr>
        <p:spPr>
          <a:xfrm>
            <a:off x="1356995" y="2487295"/>
            <a:ext cx="168275" cy="73342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2941955" y="2487295"/>
            <a:ext cx="168275" cy="73342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526915" y="2519045"/>
            <a:ext cx="168275" cy="73342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453505" y="2487295"/>
            <a:ext cx="168275" cy="73342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03985" y="2676525"/>
            <a:ext cx="603885" cy="35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</a:rPr>
              <a:t>fork</a:t>
            </a:r>
            <a:endParaRPr lang="en-US" altLang="zh-C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03550" y="2677160"/>
            <a:ext cx="603885" cy="35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</a:rPr>
              <a:t>fork</a:t>
            </a:r>
            <a:endParaRPr lang="en-US" altLang="zh-C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627880" y="2708910"/>
            <a:ext cx="603885" cy="35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</a:rPr>
              <a:t>fork</a:t>
            </a:r>
            <a:endParaRPr lang="en-US" altLang="zh-C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546850" y="2708910"/>
            <a:ext cx="603885" cy="35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</a:rPr>
              <a:t>fork</a:t>
            </a:r>
            <a:endParaRPr lang="en-US" altLang="zh-CN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10160635" y="1772920"/>
            <a:ext cx="1301750" cy="7143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>
                <a:sym typeface="+mn-ea"/>
              </a:rPr>
              <a:t>回收子进程</a:t>
            </a:r>
            <a:endParaRPr lang="zh-CN" sz="1600">
              <a:sym typeface="+mn-ea"/>
            </a:endParaRPr>
          </a:p>
          <a:p>
            <a:pPr algn="ctr"/>
            <a:r>
              <a:rPr lang="zh-CN" sz="1600">
                <a:sym typeface="+mn-ea"/>
              </a:rPr>
              <a:t>并结束运行</a:t>
            </a:r>
            <a:endParaRPr lang="zh-CN" sz="1600">
              <a:sym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8634730" y="1772920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300"/>
              <a:t>唤醒并等待子进程结束运行</a:t>
            </a:r>
            <a:endParaRPr lang="zh-CN" sz="130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8400415" y="2130425"/>
            <a:ext cx="27495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9951720" y="2130425"/>
            <a:ext cx="218440" cy="1143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肘形连接符 20"/>
          <p:cNvCxnSpPr/>
          <p:nvPr/>
        </p:nvCxnSpPr>
        <p:spPr>
          <a:xfrm rot="16200000" flipH="1" flipV="1">
            <a:off x="1953260" y="1361440"/>
            <a:ext cx="2162175" cy="2985135"/>
          </a:xfrm>
          <a:prstGeom prst="bentConnector5">
            <a:avLst>
              <a:gd name="adj1" fmla="val -13597"/>
              <a:gd name="adj2" fmla="val 136843"/>
              <a:gd name="adj3" fmla="val 109074"/>
            </a:avLst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57530" y="4313555"/>
            <a:ext cx="1544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维护一个进程队列，当进程数量大于</a:t>
            </a:r>
            <a:r>
              <a:rPr lang="en-US" altLang="zh-CN" sz="900"/>
              <a:t>SLOT_SIZE</a:t>
            </a:r>
            <a:r>
              <a:rPr lang="zh-CN" altLang="en-US" sz="900"/>
              <a:t>（</a:t>
            </a:r>
            <a:r>
              <a:rPr lang="en-US" altLang="zh-CN" sz="900"/>
              <a:t>==2</a:t>
            </a:r>
            <a:r>
              <a:rPr lang="zh-CN" altLang="en-US" sz="900"/>
              <a:t>）时，删除最先进入队列的进程</a:t>
            </a:r>
            <a:endParaRPr lang="zh-CN" altLang="en-US" sz="900"/>
          </a:p>
        </p:txBody>
      </p:sp>
      <p:sp>
        <p:nvSpPr>
          <p:cNvPr id="31" name="文本框 30"/>
          <p:cNvSpPr txBox="1"/>
          <p:nvPr/>
        </p:nvSpPr>
        <p:spPr>
          <a:xfrm>
            <a:off x="2314575" y="4313555"/>
            <a:ext cx="1544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维护一个进程队列，当进程数量大于</a:t>
            </a:r>
            <a:r>
              <a:rPr lang="en-US" altLang="zh-CN" sz="900"/>
              <a:t>SLOT_SIZE</a:t>
            </a:r>
            <a:r>
              <a:rPr lang="zh-CN" altLang="en-US" sz="900"/>
              <a:t>（</a:t>
            </a:r>
            <a:r>
              <a:rPr lang="en-US" altLang="zh-CN" sz="900"/>
              <a:t>==2</a:t>
            </a:r>
            <a:r>
              <a:rPr lang="zh-CN" altLang="en-US" sz="900"/>
              <a:t>）时，删除最先进入队列的进程</a:t>
            </a:r>
            <a:endParaRPr lang="zh-CN" altLang="en-US" sz="900"/>
          </a:p>
        </p:txBody>
      </p:sp>
      <p:cxnSp>
        <p:nvCxnSpPr>
          <p:cNvPr id="36" name="肘形连接符 35"/>
          <p:cNvCxnSpPr>
            <a:stCxn id="11" idx="0"/>
            <a:endCxn id="18" idx="2"/>
          </p:cNvCxnSpPr>
          <p:nvPr/>
        </p:nvCxnSpPr>
        <p:spPr>
          <a:xfrm rot="16200000" flipH="1" flipV="1">
            <a:off x="3549650" y="1352550"/>
            <a:ext cx="2162175" cy="3002915"/>
          </a:xfrm>
          <a:prstGeom prst="bentConnector5">
            <a:avLst>
              <a:gd name="adj1" fmla="val -18296"/>
              <a:gd name="adj2" fmla="val 192852"/>
              <a:gd name="adj3" fmla="val 113568"/>
            </a:avLst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3" idx="0"/>
            <a:endCxn id="19" idx="2"/>
          </p:cNvCxnSpPr>
          <p:nvPr/>
        </p:nvCxnSpPr>
        <p:spPr>
          <a:xfrm rot="16200000" flipH="1" flipV="1">
            <a:off x="5928360" y="578485"/>
            <a:ext cx="2162175" cy="4551045"/>
          </a:xfrm>
          <a:prstGeom prst="bentConnector5">
            <a:avLst>
              <a:gd name="adj1" fmla="val -22525"/>
              <a:gd name="adj2" fmla="val 199079"/>
              <a:gd name="adj3" fmla="val 168604"/>
            </a:avLst>
          </a:prstGeom>
          <a:ln w="31750" cap="rnd">
            <a:solidFill>
              <a:schemeClr val="accent4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5688330" y="4313555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被唤醒后开启生成波形并运行到出错点</a:t>
            </a:r>
            <a:endParaRPr lang="zh-CN" altLang="en-US" sz="1200">
              <a:sym typeface="+mn-ea"/>
            </a:endParaRPr>
          </a:p>
        </p:txBody>
      </p:sp>
      <p:cxnSp>
        <p:nvCxnSpPr>
          <p:cNvPr id="41" name="肘形连接符 40"/>
          <p:cNvCxnSpPr>
            <a:stCxn id="19" idx="3"/>
            <a:endCxn id="39" idx="1"/>
          </p:cNvCxnSpPr>
          <p:nvPr/>
        </p:nvCxnSpPr>
        <p:spPr>
          <a:xfrm>
            <a:off x="5385435" y="3578225"/>
            <a:ext cx="302895" cy="1092835"/>
          </a:xfrm>
          <a:prstGeom prst="bentConnector3">
            <a:avLst>
              <a:gd name="adj1" fmla="val 50105"/>
            </a:avLst>
          </a:prstGeom>
          <a:ln w="31750" cap="rnd">
            <a:solidFill>
              <a:srgbClr val="FFC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737995" y="5513705"/>
            <a:ext cx="1443355" cy="299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唤醒子进程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382125" y="3606800"/>
            <a:ext cx="1443355" cy="612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通知父进程子进程结束</a:t>
            </a:r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7181850" y="4313555"/>
            <a:ext cx="1301750" cy="714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ym typeface="+mn-ea"/>
              </a:rPr>
              <a:t>子进程</a:t>
            </a:r>
            <a:endParaRPr lang="zh-CN" altLang="en-US" sz="1200">
              <a:sym typeface="+mn-ea"/>
            </a:endParaRPr>
          </a:p>
          <a:p>
            <a:pPr algn="ctr"/>
            <a:r>
              <a:rPr lang="zh-CN" altLang="en-US" sz="1200">
                <a:sym typeface="+mn-ea"/>
              </a:rPr>
              <a:t>结束运行</a:t>
            </a:r>
            <a:endParaRPr lang="zh-CN" altLang="en-US" sz="1200">
              <a:sym typeface="+mn-ea"/>
            </a:endParaRPr>
          </a:p>
        </p:txBody>
      </p:sp>
      <p:cxnSp>
        <p:nvCxnSpPr>
          <p:cNvPr id="46" name="直接箭头连接符 45"/>
          <p:cNvCxnSpPr>
            <a:stCxn id="39" idx="3"/>
            <a:endCxn id="45" idx="1"/>
          </p:cNvCxnSpPr>
          <p:nvPr/>
        </p:nvCxnSpPr>
        <p:spPr>
          <a:xfrm>
            <a:off x="6990080" y="4671060"/>
            <a:ext cx="191770" cy="0"/>
          </a:xfrm>
          <a:prstGeom prst="straightConnector1">
            <a:avLst/>
          </a:prstGeom>
          <a:ln w="31750" cap="rnd">
            <a:solidFill>
              <a:srgbClr val="FFC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45" idx="3"/>
            <a:endCxn id="33" idx="2"/>
          </p:cNvCxnSpPr>
          <p:nvPr/>
        </p:nvCxnSpPr>
        <p:spPr>
          <a:xfrm flipV="1">
            <a:off x="8483600" y="2487295"/>
            <a:ext cx="802005" cy="2183765"/>
          </a:xfrm>
          <a:prstGeom prst="bentConnector2">
            <a:avLst/>
          </a:prstGeom>
          <a:ln w="31750" cap="rnd">
            <a:solidFill>
              <a:srgbClr val="FFC00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87680" y="6319520"/>
            <a:ext cx="1108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注：实际上并不是执行</a:t>
            </a:r>
            <a:r>
              <a:rPr lang="en-US" altLang="zh-CN"/>
              <a:t>n</a:t>
            </a:r>
            <a:r>
              <a:rPr lang="zh-CN" altLang="en-US"/>
              <a:t>次</a:t>
            </a:r>
            <a:r>
              <a:rPr lang="en-US" altLang="zh-CN"/>
              <a:t>fork</a:t>
            </a:r>
            <a:r>
              <a:rPr lang="zh-CN" altLang="en-US"/>
              <a:t>一次，只是认为这样方便画图（实际上是每隔一段时间</a:t>
            </a:r>
            <a:r>
              <a:rPr lang="en-US" altLang="zh-CN"/>
              <a:t>fork</a:t>
            </a:r>
            <a:r>
              <a:rPr lang="zh-CN" altLang="en-US"/>
              <a:t>一次）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9325"/>
            <a:ext cx="10969200" cy="705600"/>
          </a:xfrm>
        </p:spPr>
        <p:txBody>
          <a:bodyPr/>
          <a:p>
            <a:r>
              <a:rPr lang="zh-CN"/>
              <a:t>香山</a:t>
            </a:r>
            <a:r>
              <a:rPr lang="en-US" altLang="zh-CN"/>
              <a:t>emu</a:t>
            </a:r>
            <a:r>
              <a:rPr lang="zh-CN" altLang="en-US"/>
              <a:t>代码导读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64615"/>
            <a:ext cx="10968990" cy="578485"/>
          </a:xfrm>
        </p:spPr>
        <p:txBody>
          <a:bodyPr>
            <a:normAutofit lnSpcReduction="20000"/>
          </a:bodyPr>
          <a:p>
            <a:r>
              <a:rPr lang="en-US" altLang="zh-CN" sz="2000"/>
              <a:t>RTFSC</a:t>
            </a:r>
            <a:r>
              <a:rPr lang="zh-CN" altLang="en-US" sz="2000"/>
              <a:t>：读代码并根据代码画状态机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488315" y="988695"/>
            <a:ext cx="11208385" cy="219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/>
              <a:t>————————————————————————————————————————————————</a:t>
            </a:r>
            <a:endParaRPr lang="en-US" altLang="zh-CN"/>
          </a:p>
        </p:txBody>
      </p:sp>
      <p:pic>
        <p:nvPicPr>
          <p:cNvPr id="33" name="图片 32"/>
          <p:cNvPicPr/>
          <p:nvPr/>
        </p:nvPicPr>
        <p:blipFill>
          <a:blip r:embed="rId1"/>
          <a:stretch>
            <a:fillRect/>
          </a:stretch>
        </p:blipFill>
        <p:spPr>
          <a:xfrm>
            <a:off x="608330" y="1640205"/>
            <a:ext cx="9035415" cy="5189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9325"/>
            <a:ext cx="10969200" cy="705600"/>
          </a:xfrm>
        </p:spPr>
        <p:txBody>
          <a:bodyPr/>
          <a:p>
            <a:r>
              <a:rPr lang="en-US" altLang="zh-CN"/>
              <a:t>LightSSS</a:t>
            </a:r>
            <a:r>
              <a:rPr lang="zh-CN" altLang="en-US"/>
              <a:t>代码实战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364615"/>
            <a:ext cx="10968990" cy="4154170"/>
          </a:xfrm>
        </p:spPr>
        <p:txBody>
          <a:bodyPr>
            <a:normAutofit/>
          </a:bodyPr>
          <a:p>
            <a:r>
              <a:rPr lang="zh-CN" altLang="en-US" sz="2000"/>
              <a:t>一个小福利</a:t>
            </a:r>
            <a:endParaRPr lang="zh-CN" altLang="en-US" sz="2000"/>
          </a:p>
          <a:p>
            <a:r>
              <a:rPr lang="zh-CN" altLang="en-US" sz="2000"/>
              <a:t>龙芯</a:t>
            </a:r>
            <a:r>
              <a:rPr lang="en-US" altLang="zh-CN" sz="2000"/>
              <a:t>ChipLab_lightSSS</a:t>
            </a:r>
            <a:r>
              <a:rPr lang="zh-CN" altLang="en-US" sz="2000"/>
              <a:t>版</a:t>
            </a:r>
            <a:endParaRPr lang="zh-CN" altLang="en-US" sz="2000"/>
          </a:p>
          <a:p>
            <a:r>
              <a:rPr lang="en-US" altLang="zh-CN" sz="2000"/>
              <a:t>https://github.com/isnthzy/lightsss-chiplab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一些相关的资料更方便理解</a:t>
            </a:r>
            <a:r>
              <a:rPr lang="en-US" altLang="zh-CN" sz="2000"/>
              <a:t>lightSSS</a:t>
            </a:r>
            <a:r>
              <a:rPr lang="zh-CN" altLang="en-US" sz="2000"/>
              <a:t>代码</a:t>
            </a:r>
            <a:endParaRPr lang="zh-CN" altLang="en-US" sz="2000"/>
          </a:p>
          <a:p>
            <a:pPr lvl="1"/>
            <a:r>
              <a:rPr lang="zh-CN" altLang="en-US" sz="1775"/>
              <a:t>【操作系统上的进程</a:t>
            </a:r>
            <a:r>
              <a:rPr lang="en-US" altLang="zh-CN" sz="1775"/>
              <a:t> (</a:t>
            </a:r>
            <a:r>
              <a:rPr lang="zh-CN" altLang="en-US" sz="1775"/>
              <a:t>最小</a:t>
            </a:r>
            <a:r>
              <a:rPr lang="en-US" altLang="zh-CN" sz="1775"/>
              <a:t> Linux; fork, execve </a:t>
            </a:r>
            <a:r>
              <a:rPr lang="zh-CN" altLang="en-US" sz="1775"/>
              <a:t>和</a:t>
            </a:r>
            <a:r>
              <a:rPr lang="en-US" altLang="zh-CN" sz="1775"/>
              <a:t> exit) [</a:t>
            </a:r>
            <a:r>
              <a:rPr lang="zh-CN" altLang="en-US" sz="1775"/>
              <a:t>南京大学</a:t>
            </a:r>
            <a:r>
              <a:rPr lang="en-US" altLang="zh-CN" sz="1775"/>
              <a:t>2022</a:t>
            </a:r>
            <a:r>
              <a:rPr lang="zh-CN" altLang="en-US" sz="1775"/>
              <a:t>操作系统</a:t>
            </a:r>
            <a:r>
              <a:rPr lang="en-US" altLang="zh-CN" sz="1775"/>
              <a:t>-P11]</a:t>
            </a:r>
            <a:r>
              <a:rPr lang="zh-CN" altLang="en-US" sz="1775"/>
              <a:t>】</a:t>
            </a:r>
            <a:r>
              <a:rPr lang="en-US" altLang="zh-CN" sz="1775"/>
              <a:t> https://www.bilibili.com/video/BV1hL411w737</a:t>
            </a:r>
            <a:endParaRPr lang="en-US" altLang="zh-CN" sz="1775"/>
          </a:p>
          <a:p>
            <a:pPr lvl="1"/>
            <a:r>
              <a:rPr lang="en-US" altLang="zh-CN" sz="1775"/>
              <a:t>https://www.man7.org/linux/man-pages/man2/fork.2.html</a:t>
            </a:r>
            <a:endParaRPr lang="en-US" altLang="zh-CN" sz="1775"/>
          </a:p>
        </p:txBody>
      </p:sp>
      <p:sp>
        <p:nvSpPr>
          <p:cNvPr id="4" name="文本框 3"/>
          <p:cNvSpPr txBox="1"/>
          <p:nvPr/>
        </p:nvSpPr>
        <p:spPr>
          <a:xfrm>
            <a:off x="488315" y="988695"/>
            <a:ext cx="11208385" cy="219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/>
              <a:t>————————————————————————————————————————————————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感谢观看</a:t>
            </a:r>
            <a:endParaRPr lang="zh-CN" altLang="en-US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最重要的还是大家自己去阅读香山的</a:t>
            </a:r>
            <a:r>
              <a:rPr lang="en-US" altLang="zh-CN" dirty="0"/>
              <a:t>emu</a:t>
            </a:r>
            <a:r>
              <a:rPr lang="zh-CN" altLang="en-US" dirty="0"/>
              <a:t>代码</a:t>
            </a:r>
            <a:endParaRPr lang="zh-CN" altLang="en-US" dirty="0"/>
          </a:p>
          <a:p>
            <a:r>
              <a:rPr lang="zh-CN" altLang="en-US" dirty="0"/>
              <a:t>我能讲的就这么多了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88_9*a*1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488_9*f*4"/>
  <p:tag name="KSO_WM_TEMPLATE_CATEGORY" val="custom"/>
  <p:tag name="KSO_WM_TEMPLATE_INDEX" val="20233488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  <p:tag name="KSO_WM_UNIT_PRESET_TEXT" val="汇报人：WPS"/>
</p:tagLst>
</file>

<file path=ppt/tags/tag133.xml><?xml version="1.0" encoding="utf-8"?>
<p:tagLst xmlns:p="http://schemas.openxmlformats.org/presentationml/2006/main">
  <p:tag name="KSO_WM_SLIDE_ID" val="custom20233488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88"/>
  <p:tag name="KSO_WM_SLIDE_TYPE" val="endPage"/>
  <p:tag name="KSO_WM_SLIDE_SUBTYPE" val="pureTxt"/>
  <p:tag name="KSO_WM_SLIDE_LAYOUT" val="a_f"/>
  <p:tag name="KSO_WM_SLIDE_LAYOUT_CNT" val="1_1"/>
</p:tagLst>
</file>

<file path=ppt/tags/tag134.xml><?xml version="1.0" encoding="utf-8"?>
<p:tagLst xmlns:p="http://schemas.openxmlformats.org/presentationml/2006/main">
  <p:tag name="commondata" val="eyJoZGlkIjoiNWMxNTFmZjc4ZjUwMTQ2YTY5MGMzM2Q1NGEyYzdhY2I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1263</Words>
  <Application>WPS 演示</Application>
  <PresentationFormat>宽屏</PresentationFormat>
  <Paragraphs>107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Office 主题​​</vt:lpstr>
      <vt:lpstr>香山LightSSS剖析</vt:lpstr>
      <vt:lpstr>有没有更加优雅生成波形的方式呢</vt:lpstr>
      <vt:lpstr>LightSSS原理</vt:lpstr>
      <vt:lpstr>LightSSS原理图解</vt:lpstr>
      <vt:lpstr>香山emu代码导读</vt:lpstr>
      <vt:lpstr>LightSSS代码实战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wangzhixin</cp:lastModifiedBy>
  <cp:revision>173</cp:revision>
  <dcterms:created xsi:type="dcterms:W3CDTF">2019-06-19T02:08:00Z</dcterms:created>
  <dcterms:modified xsi:type="dcterms:W3CDTF">2025-01-12T13:42:02Z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8F8894A7E0C84177B633180B8136D1F0_11</vt:lpwstr>
  </property>
</Properties>
</file>