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2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8.gif" ContentType="image/gif"/>
  <Override PartName="/ppt/media/image23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slide" Target="slides/slide20.xml"/><Relationship Id="rId4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dt" idx="2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3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5D2E12-D601-4815-8DC0-1FB6D06CF16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EDEA57-569B-4B71-A162-D5E326CED1A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D20D96-AC52-4D92-940C-C11BF8BF858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BF9617-5968-4649-B31D-734AF204B8A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7C6A58-C900-40C3-BF9E-D6DF966277C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0C9BA-F79D-4D3C-ABA0-D3335A93032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6D36E6-C608-4C90-B72D-2CD3DBB84D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5658CF-FA32-48CA-A64F-E7F79D6BEAC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3BF824-3B06-49B1-9227-CFF7C7307E4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74C201-F908-4374-8BE8-793116DF695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E72E36-E611-48D4-99DC-3F3095C5586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0810B2-7D83-4876-972F-93EE1971AB0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4A4617-0F78-4E2A-9040-0090B5AFFDD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EBC865-6D2C-4CA0-8AE6-3497536AB2A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F292CD-5D2A-4981-8D7C-4594D18284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05ADF7-391B-4FFA-8257-5403E2F3D4A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743541-E1F7-452E-95AE-D1C3A6C5D00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6D1DDA-8060-49C5-A4C0-C3D35785383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4D689E-5C5B-4114-9A19-0B4160C6F95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40CEC-AE27-4559-B27A-747B661C2A0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2E3B3B-1CF7-45AD-A6AB-BAA6542F3AF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和两列深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008B35C-D741-4E1B-8F41-BEB37F6A1FA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和两列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4575629-FEFB-4FA5-98B2-2A83AE072E1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标题和内容深色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450B733-895C-40AF-B3ED-3DD04A60B3E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左侧的三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7D0EEB6-7EDC-4BE6-87DE-50ED9CCDADD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右侧的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D40E037-079B-46D8-A65B-4F708B5E51B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右侧的两个内容深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7CA2608-E604-49FA-924B-29B2FF74689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右侧的两个内容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6B16E6B1-DFD2-4D60-8F9E-D408A36BD5C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7A7F1B-6CAE-4005-B8EC-19D065DB7D6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三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5933AC-B8C5-4091-BA28-EAF7672AC50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46EC33-37CF-48F8-BC9D-74C0B400B11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6CB423-12F8-40F7-A74D-A80405BF7AA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668939B-421C-42E9-B817-0F89C6EF5F7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1DB86B-DB06-41E7-A9B5-FFE8B2428BA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99C0A4D-A92C-4B31-B4EA-3B4F8002B3A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组 6"/>
          <p:cNvGrpSpPr/>
          <p:nvPr/>
        </p:nvGrpSpPr>
        <p:grpSpPr>
          <a:xfrm>
            <a:off x="3979440" y="5801400"/>
            <a:ext cx="8223840" cy="2160"/>
            <a:chOff x="3979440" y="5801400"/>
            <a:chExt cx="8223840" cy="2160"/>
          </a:xfrm>
        </p:grpSpPr>
        <p:cxnSp>
          <p:nvCxnSpPr>
            <p:cNvPr id="1" name="直接连接符​​(S) 7"/>
            <p:cNvCxnSpPr/>
            <p:nvPr/>
          </p:nvCxnSpPr>
          <p:spPr>
            <a:xfrm>
              <a:off x="3979440" y="5801400"/>
              <a:ext cx="6056640" cy="2520"/>
            </a:xfrm>
            <a:prstGeom prst="straightConnector1">
              <a:avLst/>
            </a:prstGeom>
            <a:ln w="57150">
              <a:solidFill>
                <a:srgbClr val="ffffff"/>
              </a:solidFill>
              <a:round/>
            </a:ln>
          </p:spPr>
        </p:cxnSp>
        <p:cxnSp>
          <p:nvCxnSpPr>
            <p:cNvPr id="2" name="直接连接符​​(S) 8"/>
            <p:cNvCxnSpPr/>
            <p:nvPr/>
          </p:nvCxnSpPr>
          <p:spPr>
            <a:xfrm>
              <a:off x="10029240" y="5801400"/>
              <a:ext cx="2174400" cy="2520"/>
            </a:xfrm>
            <a:prstGeom prst="straightConnector1">
              <a:avLst/>
            </a:prstGeom>
            <a:ln w="57150">
              <a:solidFill>
                <a:srgbClr val="be937e"/>
              </a:solidFill>
              <a:round/>
            </a:ln>
          </p:spPr>
        </p:cxnSp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 6"/>
          <p:cNvGrpSpPr/>
          <p:nvPr/>
        </p:nvGrpSpPr>
        <p:grpSpPr>
          <a:xfrm>
            <a:off x="3979440" y="5801400"/>
            <a:ext cx="8223840" cy="2160"/>
            <a:chOff x="3979440" y="5801400"/>
            <a:chExt cx="8223840" cy="2160"/>
          </a:xfrm>
        </p:grpSpPr>
        <p:cxnSp>
          <p:nvCxnSpPr>
            <p:cNvPr id="41" name="直接连接符​​(S) 7"/>
            <p:cNvCxnSpPr/>
            <p:nvPr/>
          </p:nvCxnSpPr>
          <p:spPr>
            <a:xfrm>
              <a:off x="3979440" y="5801400"/>
              <a:ext cx="6056640" cy="2520"/>
            </a:xfrm>
            <a:prstGeom prst="straightConnector1">
              <a:avLst/>
            </a:prstGeom>
            <a:ln w="57150">
              <a:solidFill>
                <a:srgbClr val="ffffff"/>
              </a:solidFill>
              <a:round/>
            </a:ln>
          </p:spPr>
        </p:cxnSp>
        <p:cxnSp>
          <p:nvCxnSpPr>
            <p:cNvPr id="42" name="直接连接符​​(S) 8"/>
            <p:cNvCxnSpPr/>
            <p:nvPr/>
          </p:nvCxnSpPr>
          <p:spPr>
            <a:xfrm>
              <a:off x="10029240" y="5801400"/>
              <a:ext cx="2174400" cy="2520"/>
            </a:xfrm>
            <a:prstGeom prst="straightConnector1">
              <a:avLst/>
            </a:prstGeom>
            <a:ln w="57150">
              <a:solidFill>
                <a:srgbClr val="be937e"/>
              </a:solidFill>
              <a:round/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长方形 5"/>
          <p:cNvSpPr/>
          <p:nvPr/>
        </p:nvSpPr>
        <p:spPr>
          <a:xfrm>
            <a:off x="0" y="722520"/>
            <a:ext cx="12189600" cy="541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cxnSp>
        <p:nvCxnSpPr>
          <p:cNvPr id="44" name="直接连接符​​(S) 6"/>
          <p:cNvCxnSpPr/>
          <p:nvPr/>
        </p:nvCxnSpPr>
        <p:spPr>
          <a:xfrm>
            <a:off x="4267080" y="2523600"/>
            <a:ext cx="7927200" cy="3240"/>
          </a:xfrm>
          <a:prstGeom prst="straightConnector1">
            <a:avLst/>
          </a:prstGeom>
          <a:ln w="57150">
            <a:solidFill>
              <a:srgbClr val="be937e"/>
            </a:solidFill>
            <a:round/>
          </a:ln>
        </p:spPr>
      </p:cxnSp>
      <p:cxnSp>
        <p:nvCxnSpPr>
          <p:cNvPr id="45" name="直接连接符​​(S) 7"/>
          <p:cNvCxnSpPr/>
          <p:nvPr/>
        </p:nvCxnSpPr>
        <p:spPr>
          <a:xfrm>
            <a:off x="723240" y="2523600"/>
            <a:ext cx="3546360" cy="2520"/>
          </a:xfrm>
          <a:prstGeom prst="straightConnector1">
            <a:avLst/>
          </a:prstGeom>
          <a:ln w="57150">
            <a:solidFill>
              <a:srgbClr val="ede9e6"/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ftr" idx="15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6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E66F6C-4C1C-405A-A9C9-F60AB4C4216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长方形 5"/>
          <p:cNvSpPr/>
          <p:nvPr/>
        </p:nvSpPr>
        <p:spPr>
          <a:xfrm>
            <a:off x="0" y="722520"/>
            <a:ext cx="12189600" cy="5410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49" name="组 12"/>
          <p:cNvGrpSpPr/>
          <p:nvPr/>
        </p:nvGrpSpPr>
        <p:grpSpPr>
          <a:xfrm>
            <a:off x="726840" y="2521440"/>
            <a:ext cx="11482920" cy="2160"/>
            <a:chOff x="726840" y="2521440"/>
            <a:chExt cx="11482920" cy="2160"/>
          </a:xfrm>
        </p:grpSpPr>
        <p:cxnSp>
          <p:nvCxnSpPr>
            <p:cNvPr id="50" name="直接连接符​​(S) 15"/>
            <p:cNvCxnSpPr/>
            <p:nvPr/>
          </p:nvCxnSpPr>
          <p:spPr>
            <a:xfrm flipH="1">
              <a:off x="7452360" y="2521440"/>
              <a:ext cx="4757760" cy="2520"/>
            </a:xfrm>
            <a:prstGeom prst="straightConnector1">
              <a:avLst/>
            </a:prstGeom>
            <a:ln w="57150">
              <a:solidFill>
                <a:srgbClr val="d0cdc5"/>
              </a:solidFill>
              <a:round/>
            </a:ln>
          </p:spPr>
        </p:cxnSp>
        <p:cxnSp>
          <p:nvCxnSpPr>
            <p:cNvPr id="51" name="直接连接符​​(S) 16"/>
            <p:cNvCxnSpPr/>
            <p:nvPr/>
          </p:nvCxnSpPr>
          <p:spPr>
            <a:xfrm flipH="1">
              <a:off x="726840" y="2521440"/>
              <a:ext cx="6744600" cy="2520"/>
            </a:xfrm>
            <a:prstGeom prst="straightConnector1">
              <a:avLst/>
            </a:prstGeom>
            <a:ln w="57150">
              <a:solidFill>
                <a:srgbClr val="be937e"/>
              </a:solidFill>
              <a:round/>
            </a:ln>
          </p:spPr>
        </p:cxnSp>
      </p:grpSp>
      <p:sp>
        <p:nvSpPr>
          <p:cNvPr id="52" name="PlaceHolder 1"/>
          <p:cNvSpPr>
            <a:spLocks noGrp="1"/>
          </p:cNvSpPr>
          <p:nvPr>
            <p:ph type="ftr" idx="17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8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2F0972-7CF3-41CF-8FD7-66CFB2F877BE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长方形 17"/>
          <p:cNvSpPr/>
          <p:nvPr/>
        </p:nvSpPr>
        <p:spPr>
          <a:xfrm>
            <a:off x="0" y="0"/>
            <a:ext cx="12189600" cy="3045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57" name="组 18"/>
          <p:cNvGrpSpPr/>
          <p:nvPr/>
        </p:nvGrpSpPr>
        <p:grpSpPr>
          <a:xfrm>
            <a:off x="11678400" y="1028520"/>
            <a:ext cx="2160" cy="5831640"/>
            <a:chOff x="11678400" y="1028520"/>
            <a:chExt cx="2160" cy="5831640"/>
          </a:xfrm>
        </p:grpSpPr>
        <p:cxnSp>
          <p:nvCxnSpPr>
            <p:cNvPr id="58" name="直接连接符​​(S) 19"/>
            <p:cNvCxnSpPr/>
            <p:nvPr/>
          </p:nvCxnSpPr>
          <p:spPr>
            <a:xfrm flipV="1">
              <a:off x="11678400" y="3047760"/>
              <a:ext cx="2520" cy="3812760"/>
            </a:xfrm>
            <a:prstGeom prst="straightConnector1">
              <a:avLst/>
            </a:prstGeom>
            <a:ln w="44450">
              <a:solidFill>
                <a:srgbClr val="3b4546"/>
              </a:solidFill>
              <a:round/>
            </a:ln>
          </p:spPr>
        </p:cxnSp>
        <p:cxnSp>
          <p:nvCxnSpPr>
            <p:cNvPr id="59" name="直接连接符​​(S) 20"/>
            <p:cNvCxnSpPr/>
            <p:nvPr/>
          </p:nvCxnSpPr>
          <p:spPr>
            <a:xfrm flipV="1">
              <a:off x="11678400" y="1028520"/>
              <a:ext cx="2520" cy="2021760"/>
            </a:xfrm>
            <a:prstGeom prst="straightConnector1">
              <a:avLst/>
            </a:prstGeom>
            <a:ln w="44450">
              <a:solidFill>
                <a:srgbClr val="ede9e6"/>
              </a:solidFill>
              <a:round/>
            </a:ln>
          </p:spPr>
        </p:cxnSp>
      </p:grpSp>
      <p:sp>
        <p:nvSpPr>
          <p:cNvPr id="60" name="PlaceHolder 1"/>
          <p:cNvSpPr>
            <a:spLocks noGrp="1"/>
          </p:cNvSpPr>
          <p:nvPr>
            <p:ph type="ftr" idx="19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accent5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accent5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20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accent5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C99168-02C8-485B-A605-302D2ABBCC45}" type="slidenum">
              <a:rPr b="0" lang="en-US" sz="1200" spc="-1" strike="noStrike">
                <a:solidFill>
                  <a:schemeClr val="accent5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长方形 17"/>
          <p:cNvSpPr/>
          <p:nvPr/>
        </p:nvSpPr>
        <p:spPr>
          <a:xfrm>
            <a:off x="8115480" y="0"/>
            <a:ext cx="4074120" cy="6855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2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63" name="组 18"/>
          <p:cNvGrpSpPr/>
          <p:nvPr/>
        </p:nvGrpSpPr>
        <p:grpSpPr>
          <a:xfrm>
            <a:off x="6317640" y="4564800"/>
            <a:ext cx="5860440" cy="2520"/>
            <a:chOff x="6317640" y="4564800"/>
            <a:chExt cx="5860440" cy="2520"/>
          </a:xfrm>
        </p:grpSpPr>
        <p:cxnSp>
          <p:nvCxnSpPr>
            <p:cNvPr id="64" name="直接连接符​​(S) 19"/>
            <p:cNvCxnSpPr/>
            <p:nvPr/>
          </p:nvCxnSpPr>
          <p:spPr>
            <a:xfrm>
              <a:off x="6317640" y="4565160"/>
              <a:ext cx="1800000" cy="252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  <p:cxnSp>
          <p:nvCxnSpPr>
            <p:cNvPr id="65" name="直接连接符​​(S) 20"/>
            <p:cNvCxnSpPr/>
            <p:nvPr/>
          </p:nvCxnSpPr>
          <p:spPr>
            <a:xfrm>
              <a:off x="8114760" y="4564800"/>
              <a:ext cx="4063680" cy="2520"/>
            </a:xfrm>
            <a:prstGeom prst="straightConnector1">
              <a:avLst/>
            </a:prstGeom>
            <a:ln w="57150">
              <a:solidFill>
                <a:srgbClr val="ede9e6"/>
              </a:solidFill>
              <a:round/>
            </a:ln>
          </p:spPr>
        </p:cxnSp>
      </p:grpSp>
      <p:sp>
        <p:nvSpPr>
          <p:cNvPr id="66" name="PlaceHolder 1"/>
          <p:cNvSpPr>
            <a:spLocks noGrp="1"/>
          </p:cNvSpPr>
          <p:nvPr>
            <p:ph type="ftr" idx="21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2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ECE673-2C8E-4589-A943-71F74E62C2C6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长方形 15"/>
          <p:cNvSpPr/>
          <p:nvPr/>
        </p:nvSpPr>
        <p:spPr>
          <a:xfrm>
            <a:off x="-12600" y="720"/>
            <a:ext cx="3058200" cy="6854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69" name="组 16"/>
          <p:cNvGrpSpPr/>
          <p:nvPr/>
        </p:nvGrpSpPr>
        <p:grpSpPr>
          <a:xfrm>
            <a:off x="-11880" y="3044880"/>
            <a:ext cx="4281120" cy="2520"/>
            <a:chOff x="-11880" y="3044880"/>
            <a:chExt cx="4281120" cy="2520"/>
          </a:xfrm>
        </p:grpSpPr>
        <p:cxnSp>
          <p:nvCxnSpPr>
            <p:cNvPr id="70" name="直接连接符​​(S) 23"/>
            <p:cNvCxnSpPr/>
            <p:nvPr/>
          </p:nvCxnSpPr>
          <p:spPr>
            <a:xfrm>
              <a:off x="-11880" y="3044880"/>
              <a:ext cx="3062880" cy="2520"/>
            </a:xfrm>
            <a:prstGeom prst="straightConnector1">
              <a:avLst/>
            </a:prstGeom>
            <a:ln w="57150">
              <a:solidFill>
                <a:srgbClr val="ede9e6"/>
              </a:solidFill>
              <a:round/>
            </a:ln>
          </p:spPr>
        </p:cxnSp>
        <p:cxnSp>
          <p:nvCxnSpPr>
            <p:cNvPr id="71" name="直接连接符​​ 24"/>
            <p:cNvCxnSpPr/>
            <p:nvPr/>
          </p:nvCxnSpPr>
          <p:spPr>
            <a:xfrm flipV="1">
              <a:off x="3050280" y="3044880"/>
              <a:ext cx="1219320" cy="288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72" name="PlaceHolder 1"/>
          <p:cNvSpPr>
            <a:spLocks noGrp="1"/>
          </p:cNvSpPr>
          <p:nvPr>
            <p:ph type="ftr" idx="23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4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B6F372-89C3-45D8-B5E0-A350620779E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长方形 15"/>
          <p:cNvSpPr/>
          <p:nvPr/>
        </p:nvSpPr>
        <p:spPr>
          <a:xfrm>
            <a:off x="3962520" y="720"/>
            <a:ext cx="8269200" cy="6854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2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77" name="组 16"/>
          <p:cNvGrpSpPr/>
          <p:nvPr/>
        </p:nvGrpSpPr>
        <p:grpSpPr>
          <a:xfrm>
            <a:off x="-28080" y="2514600"/>
            <a:ext cx="5668560" cy="2160"/>
            <a:chOff x="-28080" y="2514600"/>
            <a:chExt cx="5668560" cy="2160"/>
          </a:xfrm>
        </p:grpSpPr>
        <p:cxnSp>
          <p:nvCxnSpPr>
            <p:cNvPr id="78" name="直接连接符​​(S) 23"/>
            <p:cNvCxnSpPr/>
            <p:nvPr/>
          </p:nvCxnSpPr>
          <p:spPr>
            <a:xfrm>
              <a:off x="-28080" y="2514600"/>
              <a:ext cx="3993480" cy="2520"/>
            </a:xfrm>
            <a:prstGeom prst="straightConnector1">
              <a:avLst/>
            </a:prstGeom>
            <a:ln w="57150">
              <a:solidFill>
                <a:srgbClr val="be937e"/>
              </a:solidFill>
              <a:round/>
            </a:ln>
          </p:spPr>
        </p:cxnSp>
        <p:cxnSp>
          <p:nvCxnSpPr>
            <p:cNvPr id="79" name="直接连接符​​ 24"/>
            <p:cNvCxnSpPr/>
            <p:nvPr/>
          </p:nvCxnSpPr>
          <p:spPr>
            <a:xfrm>
              <a:off x="3961800" y="2514600"/>
              <a:ext cx="1679040" cy="2520"/>
            </a:xfrm>
            <a:prstGeom prst="straightConnector1">
              <a:avLst/>
            </a:prstGeom>
            <a:ln w="57150">
              <a:solidFill>
                <a:srgbClr val="ede9e6"/>
              </a:solidFill>
              <a:round/>
            </a:ln>
          </p:spPr>
        </p:cxnSp>
      </p:grpSp>
      <p:sp>
        <p:nvSpPr>
          <p:cNvPr id="80" name="PlaceHolder 1"/>
          <p:cNvSpPr>
            <a:spLocks noGrp="1"/>
          </p:cNvSpPr>
          <p:nvPr>
            <p:ph type="ftr" idx="25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26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lt1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5B3BA0-2C06-4271-924F-3A57A177EBC7}" type="slidenum">
              <a:rPr b="0" lang="en-US" sz="12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长方形 15"/>
          <p:cNvSpPr/>
          <p:nvPr/>
        </p:nvSpPr>
        <p:spPr>
          <a:xfrm>
            <a:off x="-12600" y="720"/>
            <a:ext cx="3058200" cy="6854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83" name="组 16"/>
          <p:cNvGrpSpPr/>
          <p:nvPr/>
        </p:nvGrpSpPr>
        <p:grpSpPr>
          <a:xfrm>
            <a:off x="-11880" y="3044880"/>
            <a:ext cx="4281120" cy="2520"/>
            <a:chOff x="-11880" y="3044880"/>
            <a:chExt cx="4281120" cy="2520"/>
          </a:xfrm>
        </p:grpSpPr>
        <p:cxnSp>
          <p:nvCxnSpPr>
            <p:cNvPr id="84" name="直接连接符​​(S) 23"/>
            <p:cNvCxnSpPr/>
            <p:nvPr/>
          </p:nvCxnSpPr>
          <p:spPr>
            <a:xfrm>
              <a:off x="-11880" y="3044880"/>
              <a:ext cx="3062880" cy="2520"/>
            </a:xfrm>
            <a:prstGeom prst="straightConnector1">
              <a:avLst/>
            </a:prstGeom>
            <a:ln w="57150">
              <a:solidFill>
                <a:srgbClr val="ede9e6"/>
              </a:solidFill>
              <a:round/>
            </a:ln>
          </p:spPr>
        </p:cxnSp>
        <p:cxnSp>
          <p:nvCxnSpPr>
            <p:cNvPr id="85" name="直接连接符​​ 24"/>
            <p:cNvCxnSpPr/>
            <p:nvPr/>
          </p:nvCxnSpPr>
          <p:spPr>
            <a:xfrm flipV="1">
              <a:off x="3050280" y="3044880"/>
              <a:ext cx="1219320" cy="288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86" name="PlaceHolder 1"/>
          <p:cNvSpPr>
            <a:spLocks noGrp="1"/>
          </p:cNvSpPr>
          <p:nvPr>
            <p:ph type="ftr" idx="27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ldNum" idx="28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9B0CED-23E2-454F-B0F2-AD9FE3512E3B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8"/>
          <p:cNvGrpSpPr/>
          <p:nvPr/>
        </p:nvGrpSpPr>
        <p:grpSpPr>
          <a:xfrm>
            <a:off x="2400120" y="2535840"/>
            <a:ext cx="9803160" cy="2880"/>
            <a:chOff x="2400120" y="2535840"/>
            <a:chExt cx="9803160" cy="2880"/>
          </a:xfrm>
        </p:grpSpPr>
        <p:cxnSp>
          <p:nvCxnSpPr>
            <p:cNvPr id="8" name="直接连接符​​(S) 9"/>
            <p:cNvCxnSpPr/>
            <p:nvPr/>
          </p:nvCxnSpPr>
          <p:spPr>
            <a:xfrm>
              <a:off x="2400120" y="2535840"/>
              <a:ext cx="7394040" cy="2520"/>
            </a:xfrm>
            <a:prstGeom prst="straightConnector1">
              <a:avLst/>
            </a:prstGeom>
            <a:ln w="57150">
              <a:solidFill>
                <a:srgbClr val="e7e6e6"/>
              </a:solidFill>
              <a:round/>
            </a:ln>
          </p:spPr>
        </p:cxnSp>
        <p:cxnSp>
          <p:nvCxnSpPr>
            <p:cNvPr id="9" name="直接连接符​​(S) 10"/>
            <p:cNvCxnSpPr/>
            <p:nvPr/>
          </p:nvCxnSpPr>
          <p:spPr>
            <a:xfrm>
              <a:off x="9789840" y="2536560"/>
              <a:ext cx="2413800" cy="252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10" name="PlaceHolder 1"/>
          <p:cNvSpPr>
            <a:spLocks noGrp="1"/>
          </p:cNvSpPr>
          <p:nvPr>
            <p:ph type="ftr" idx="1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2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5E7976-8B75-44EE-B31B-E69DCCE96A81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5"/>
          <p:cNvGrpSpPr/>
          <p:nvPr/>
        </p:nvGrpSpPr>
        <p:grpSpPr>
          <a:xfrm>
            <a:off x="716760" y="2526840"/>
            <a:ext cx="10760400" cy="3960"/>
            <a:chOff x="716760" y="2526840"/>
            <a:chExt cx="10760400" cy="3960"/>
          </a:xfrm>
        </p:grpSpPr>
        <p:cxnSp>
          <p:nvCxnSpPr>
            <p:cNvPr id="13" name="直接连接符​​(S) 16"/>
            <p:cNvCxnSpPr/>
            <p:nvPr/>
          </p:nvCxnSpPr>
          <p:spPr>
            <a:xfrm>
              <a:off x="716760" y="2526840"/>
              <a:ext cx="6386760" cy="2520"/>
            </a:xfrm>
            <a:prstGeom prst="straightConnector1">
              <a:avLst/>
            </a:prstGeom>
            <a:ln w="57150">
              <a:solidFill>
                <a:srgbClr val="ede9e6"/>
              </a:solidFill>
              <a:round/>
            </a:ln>
          </p:spPr>
        </p:cxnSp>
        <p:cxnSp>
          <p:nvCxnSpPr>
            <p:cNvPr id="14" name="直接连接符​​(S) 17"/>
            <p:cNvCxnSpPr/>
            <p:nvPr/>
          </p:nvCxnSpPr>
          <p:spPr>
            <a:xfrm>
              <a:off x="7101000" y="2528640"/>
              <a:ext cx="4376520" cy="252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15" name="PlaceHolder 1"/>
          <p:cNvSpPr>
            <a:spLocks noGrp="1"/>
          </p:cNvSpPr>
          <p:nvPr>
            <p:ph type="ftr" idx="3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4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6C3E87-4956-4370-8CD1-0A904B618815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长方形 5"/>
          <p:cNvSpPr/>
          <p:nvPr/>
        </p:nvSpPr>
        <p:spPr>
          <a:xfrm>
            <a:off x="0" y="0"/>
            <a:ext cx="1001772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Microsoft YaHei UI"/>
              <a:ea typeface="Microsoft YaHei UI"/>
            </a:endParaRPr>
          </a:p>
        </p:txBody>
      </p:sp>
      <p:grpSp>
        <p:nvGrpSpPr>
          <p:cNvPr id="18" name="组 6"/>
          <p:cNvGrpSpPr/>
          <p:nvPr/>
        </p:nvGrpSpPr>
        <p:grpSpPr>
          <a:xfrm>
            <a:off x="3979440" y="5799240"/>
            <a:ext cx="8214480" cy="2160"/>
            <a:chOff x="3979440" y="5799240"/>
            <a:chExt cx="8214480" cy="2160"/>
          </a:xfrm>
        </p:grpSpPr>
        <p:cxnSp>
          <p:nvCxnSpPr>
            <p:cNvPr id="19" name="直接连接符​​(S) 7"/>
            <p:cNvCxnSpPr/>
            <p:nvPr/>
          </p:nvCxnSpPr>
          <p:spPr>
            <a:xfrm>
              <a:off x="3979440" y="5799240"/>
              <a:ext cx="6056640" cy="2520"/>
            </a:xfrm>
            <a:prstGeom prst="straightConnector1">
              <a:avLst/>
            </a:prstGeom>
            <a:ln w="57150">
              <a:solidFill>
                <a:srgbClr val="ffffff"/>
              </a:solidFill>
              <a:round/>
            </a:ln>
          </p:spPr>
        </p:cxnSp>
        <p:cxnSp>
          <p:nvCxnSpPr>
            <p:cNvPr id="20" name="直接连接符​​(S) 8"/>
            <p:cNvCxnSpPr/>
            <p:nvPr/>
          </p:nvCxnSpPr>
          <p:spPr>
            <a:xfrm>
              <a:off x="10020240" y="5799240"/>
              <a:ext cx="2174040" cy="252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ftr" idx="5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6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1CA1EF-F498-43F6-B59E-56D6A8B71F95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ftr" idx="7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8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28BC72-7217-4807-8A2F-3FD279EDA6A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9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0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76A433-F5B3-4EAE-8DF1-5070FFD162E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1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2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461D07-9D96-49F0-B739-534E60C1316E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 6"/>
          <p:cNvGrpSpPr/>
          <p:nvPr/>
        </p:nvGrpSpPr>
        <p:grpSpPr>
          <a:xfrm>
            <a:off x="2400120" y="2535840"/>
            <a:ext cx="9803160" cy="2880"/>
            <a:chOff x="2400120" y="2535840"/>
            <a:chExt cx="9803160" cy="2880"/>
          </a:xfrm>
        </p:grpSpPr>
        <p:cxnSp>
          <p:nvCxnSpPr>
            <p:cNvPr id="32" name="直接连接符​​(S) 7"/>
            <p:cNvCxnSpPr/>
            <p:nvPr/>
          </p:nvCxnSpPr>
          <p:spPr>
            <a:xfrm>
              <a:off x="2400120" y="2535840"/>
              <a:ext cx="7394040" cy="2520"/>
            </a:xfrm>
            <a:prstGeom prst="straightConnector1">
              <a:avLst/>
            </a:prstGeom>
            <a:ln w="57150">
              <a:solidFill>
                <a:srgbClr val="e7e6e6"/>
              </a:solidFill>
              <a:round/>
            </a:ln>
          </p:spPr>
        </p:cxnSp>
        <p:cxnSp>
          <p:nvCxnSpPr>
            <p:cNvPr id="33" name="直接连接符​​(S) 8"/>
            <p:cNvCxnSpPr/>
            <p:nvPr/>
          </p:nvCxnSpPr>
          <p:spPr>
            <a:xfrm>
              <a:off x="9789840" y="2536560"/>
              <a:ext cx="2413800" cy="2520"/>
            </a:xfrm>
            <a:prstGeom prst="straightConnector1">
              <a:avLst/>
            </a:prstGeom>
            <a:ln w="57150">
              <a:solidFill>
                <a:srgbClr val="3b4546"/>
              </a:solidFill>
              <a:round/>
            </a:ln>
          </p:spPr>
        </p:cxn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13"/>
          </p:nvPr>
        </p:nvSpPr>
        <p:spPr>
          <a:xfrm>
            <a:off x="411480" y="301680"/>
            <a:ext cx="182628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14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B20103-1EB1-47B8-B607-C07B93AC5190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gif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zhuanlan.zhihu.com/p/574630454" TargetMode="External"/><Relationship Id="rId2" Type="http://schemas.openxmlformats.org/officeDocument/2006/relationships/hyperlink" Target="http://staff.ustc.edu.cn/~songch/download/IEEE.1364-2005.pdf" TargetMode="External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X11_color_names" TargetMode="External"/><Relationship Id="rId2" Type="http://schemas.openxmlformats.org/officeDocument/2006/relationships/hyperlink" Target="file:///home/wenz/Documents/YSYX/fxh0421/filter_file_cmd_rainbow.gtkw" TargetMode="External"/><Relationship Id="rId3" Type="http://schemas.openxmlformats.org/officeDocument/2006/relationships/image" Target="../media/image25.png"/><Relationship Id="rId4" Type="http://schemas.openxmlformats.org/officeDocument/2006/relationships/hyperlink" Target="file:///home/wenz/git/gtkwave-gtk3-3.3.116//src/rgb.c" TargetMode="External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mailto:wjj20040520@163.com" TargetMode="External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home/wenz/Documents/YSYX/fxh0421/filter_file_state.gtkw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wenz/Documents/YSYX/fxh0421/filter_file_cmd_err.gtkw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hyperlink" Target="file:///home/wenz/Documents/YSYX/fxh0421/filter_file_cmd.gtkw" TargetMode="External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file:///home/wenz/Documents/YSYX/fxh0421/cmd_enum.gtkw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file:///home/wenz/Documents/YSYX/fxh0421/filter_proc_flush.gtkw" TargetMode="External"/><Relationship Id="rId2" Type="http://schemas.openxmlformats.org/officeDocument/2006/relationships/image" Target="../media/image10.png"/><Relationship Id="rId3" Type="http://schemas.openxmlformats.org/officeDocument/2006/relationships/hyperlink" Target="file:///home/wenz/Documents/YSYX/fxh0421/filter_.gtkw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154240" y="2057400"/>
            <a:ext cx="7880760" cy="11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7200" spc="-1" strike="noStrike" cap="all">
                <a:solidFill>
                  <a:schemeClr val="lt1"/>
                </a:solidFill>
                <a:latin typeface="Microsoft YaHei UI"/>
                <a:ea typeface="Microsoft YaHei UI"/>
              </a:rPr>
              <a:t>GTKWave</a:t>
            </a:r>
            <a:r>
              <a:rPr b="0" lang="zh-CN" sz="7200" spc="-1" strike="noStrike" cap="all">
                <a:solidFill>
                  <a:schemeClr val="lt1"/>
                </a:solidFill>
                <a:latin typeface="Microsoft YaHei UI"/>
                <a:ea typeface="Microsoft YaHei UI"/>
              </a:rPr>
              <a:t>技巧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7543800" y="5007600"/>
            <a:ext cx="2503800" cy="72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ysyx-23060004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               </a:t>
            </a:r>
            <a:r>
              <a:rPr b="1" lang="zh-CN" sz="24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翁江杰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确定</a:t>
            </a: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ELF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文件的位置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40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136CA4-4FFD-4535-9F86-46E667F29A04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42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FTRACE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实践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3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代码浅析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4"/>
          <p:cNvSpPr/>
          <p:nvPr/>
        </p:nvSpPr>
        <p:spPr>
          <a:xfrm>
            <a:off x="5989680" y="1792080"/>
            <a:ext cx="60278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通过环境变量传参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400800" y="3490200"/>
            <a:ext cx="4021560" cy="153756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60" y="912960"/>
            <a:ext cx="12191040" cy="45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41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42DFD1-0C45-4839-9A6E-7DDE85126313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9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代码浅析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4240" y="620280"/>
            <a:ext cx="4021560" cy="1537560"/>
          </a:xfrm>
          <a:prstGeom prst="rect">
            <a:avLst/>
          </a:prstGeom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3193200" y="228600"/>
            <a:ext cx="8921880" cy="124092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3"/>
          <a:stretch/>
        </p:blipFill>
        <p:spPr>
          <a:xfrm>
            <a:off x="2835000" y="2080440"/>
            <a:ext cx="8594280" cy="45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 idx="42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4CD5D8-B27C-423A-85D9-3D2C1A7C165D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10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FTRACE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实践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4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缺点明显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5"/>
          <p:cNvSpPr/>
          <p:nvPr/>
        </p:nvSpPr>
        <p:spPr>
          <a:xfrm>
            <a:off x="5989680" y="3556080"/>
            <a:ext cx="60278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没有波形合并的功能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缩小一点就什么都看不见了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使用左右方向键跳转依然是跳转到下一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pc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位置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0" y="5029200"/>
            <a:ext cx="12190320" cy="65772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3422520" y="1022040"/>
            <a:ext cx="8692560" cy="103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Transaction Filter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43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B9A116-D970-43F0-83BB-D9197523E092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34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更强大的工具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5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Transaction Filter Process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的概览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6"/>
          <p:cNvSpPr/>
          <p:nvPr/>
        </p:nvSpPr>
        <p:spPr>
          <a:xfrm>
            <a:off x="5989680" y="3340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波形的重新绘制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vcd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格式波形作为输出和输出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8"/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翻译事务 如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AXI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的各个过程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可视化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UART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的输出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VCD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文件概述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44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63F35A-0A9E-44A1-BF94-E8C2123E39C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47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事务翻译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8"/>
          <p:cNvSpPr/>
          <p:nvPr/>
        </p:nvSpPr>
        <p:spPr>
          <a:xfrm>
            <a:off x="6245640" y="312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会用到的内容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9"/>
          <p:cNvSpPr/>
          <p:nvPr/>
        </p:nvSpPr>
        <p:spPr>
          <a:xfrm>
            <a:off x="5989680" y="3664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$comment args "args" $end 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用于传参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$comment max_seqn 1 $end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记录波形数量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$var wire 8 1 val[7:0] $end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标记各波形具体信息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$enddefinitions $end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定义部分结束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,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开始输出波形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$comment data_end ... $end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结束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#x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波形改变的时间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B00000 1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标识符为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的信号的值改为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b00000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54"/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VCD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格式分析 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Microsoft YaHei UI"/>
                <a:ea typeface="Microsoft YaHei UI"/>
                <a:hlinkClick r:id="rId1"/>
              </a:rPr>
              <a:t>https://zhuanlan.zhihu.com/p/574630454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IEEE.1364-2005 </a:t>
            </a:r>
            <a:r>
              <a:rPr b="0" lang="en-US" sz="1600" spc="-1" strike="noStrike" u="sng">
                <a:solidFill>
                  <a:schemeClr val="dk2"/>
                </a:solidFill>
                <a:uFillTx/>
                <a:latin typeface="Microsoft YaHei UI"/>
                <a:ea typeface="Microsoft YaHei UI"/>
                <a:hlinkClick r:id="rId2"/>
              </a:rPr>
              <a:t>http://staff.ustc.edu.cn/~songch/download/IEEE.1364-2005.pdf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3"/>
          <a:stretch/>
        </p:blipFill>
        <p:spPr>
          <a:xfrm>
            <a:off x="1490400" y="963000"/>
            <a:ext cx="4173840" cy="517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输出的格式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45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52C474-74C5-4E4F-95CA-97C33A1861F4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56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事务翻译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9"/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$name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这条波形的名称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Mxxx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标记点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.(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我用不了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,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不知道为什么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#time val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波形改变的时间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,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$next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标记下一条波形开始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$finish 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结束输出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895840" y="1692000"/>
            <a:ext cx="2817720" cy="379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输出的要求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46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14DECA-BD9F-4242-B278-D886135EBD09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63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事务翻译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64"/>
          <p:cNvSpPr/>
          <p:nvPr/>
        </p:nvSpPr>
        <p:spPr>
          <a:xfrm>
            <a:off x="5989680" y="2656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必须在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gtkwave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输出完成后再输出返回的内容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否则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gtkwave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存在卡死的风险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114800" y="2149200"/>
            <a:ext cx="7846920" cy="5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47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AE14CD-A54A-4F3E-A7B5-A2EE92B306D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70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FTRACE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实践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343400" y="1600200"/>
            <a:ext cx="6430320" cy="36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Num" idx="48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38E65E-22C1-4DD8-9979-94E6FB36190D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71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FTRACE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实践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4229280" y="1470960"/>
            <a:ext cx="7885080" cy="355680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163800" y="5513400"/>
            <a:ext cx="12190320" cy="65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X11 Color name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49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586BEF-5612-4450-A462-1B7E754CA9D2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80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有趣的功能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82"/>
          <p:cNvSpPr/>
          <p:nvPr/>
        </p:nvSpPr>
        <p:spPr>
          <a:xfrm>
            <a:off x="5989680" y="1936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chemeClr val="dk2"/>
                </a:solidFill>
                <a:uFillTx/>
                <a:latin typeface="Microsoft YaHei UI"/>
                <a:ea typeface="Microsoft YaHei UI"/>
                <a:hlinkClick r:id="rId1"/>
              </a:rPr>
              <a:t>https://en.wikipedia.org/wiki/X11_color_names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可用的名字可以在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src/rgb.c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中找到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三个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filter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都能用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2979720" y="3200400"/>
            <a:ext cx="2962440" cy="2124360"/>
          </a:xfrm>
          <a:prstGeom prst="rect">
            <a:avLst/>
          </a:prstGeom>
          <a:ln w="0">
            <a:noFill/>
          </a:ln>
        </p:spPr>
      </p:pic>
      <p:pic>
        <p:nvPicPr>
          <p:cNvPr id="201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6424560" y="3308040"/>
            <a:ext cx="5461920" cy="26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3080" cy="57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眼睛得救了</a:t>
            </a: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,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那么脑细胞呢</a:t>
            </a: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?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1800" y="2805120"/>
            <a:ext cx="10047960" cy="32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chemeClr val="dk2"/>
                </a:solidFill>
                <a:latin typeface="Microsoft YaHei UI"/>
              </a:rPr>
              <a:t>各种稀奇古怪的状态量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chemeClr val="dk2"/>
                </a:solidFill>
                <a:latin typeface="Microsoft YaHei UI"/>
              </a:rPr>
              <a:t>难记的控制指令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pc="-1" strike="noStrike">
                <a:solidFill>
                  <a:schemeClr val="dk2"/>
                </a:solidFill>
                <a:latin typeface="Microsoft YaHei UI"/>
              </a:rPr>
              <a:t>一眼望不穿的机器码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zh-CN" sz="2800" spc="-1" strike="noStrike">
                <a:solidFill>
                  <a:schemeClr val="dk2"/>
                </a:solidFill>
                <a:latin typeface="Microsoft YaHei UI"/>
              </a:rPr>
              <a:t>记不住啊根本记不住</a:t>
            </a:r>
            <a:r>
              <a:rPr b="0" lang="en-US" sz="2800" spc="-1" strike="noStrike">
                <a:solidFill>
                  <a:schemeClr val="dk2"/>
                </a:solidFill>
                <a:latin typeface="Microsoft YaHei UI"/>
              </a:rPr>
              <a:t>!!!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2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692324-4EDB-42A2-8B56-32B84769944E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772400" y="2286000"/>
            <a:ext cx="4114440" cy="44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5338440" cy="170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zh-CN" sz="7200" spc="-1" strike="noStrike" cap="all">
                <a:solidFill>
                  <a:schemeClr val="lt1"/>
                </a:solidFill>
                <a:latin typeface="Microsoft YaHei UI"/>
                <a:ea typeface="Microsoft YaHei UI"/>
              </a:rPr>
              <a:t>谢谢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746040" y="4218120"/>
            <a:ext cx="4752360" cy="156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ysyx-23060004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zh-CN" sz="2200" spc="-1" strike="noStrike">
                <a:solidFill>
                  <a:schemeClr val="lt1"/>
                </a:solidFill>
                <a:latin typeface="Microsoft YaHei UI"/>
                <a:ea typeface="Microsoft YaHei UI"/>
              </a:rPr>
              <a:t>翁江杰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2200" spc="-1" strike="noStrike" u="sng">
                <a:solidFill>
                  <a:schemeClr val="lt1"/>
                </a:solidFill>
                <a:uFillTx/>
                <a:latin typeface="Microsoft YaHei UI"/>
                <a:ea typeface="Microsoft YaHei UI"/>
                <a:hlinkClick r:id="rId1"/>
              </a:rPr>
              <a:t>wjj20040520@163.com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先从简单开始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943600" y="1252800"/>
            <a:ext cx="518256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Translate Filter File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可能的应用场景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989320" y="1792080"/>
            <a:ext cx="6027840" cy="245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展示芯片内部的状态机状态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翻译一些简单的控制指令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  <a:tabLst>
                <a:tab algn="l" pos="0"/>
              </a:tabLst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第一个非空白项被视为通常由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GTKwave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显示的字面值，而行中的其余项则是替换文本。每当遇到此文本时（如果</a:t>
            </a:r>
            <a:r>
              <a:rPr b="0" lang="en-US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filter</a:t>
            </a: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被启用），它将用右侧文本替换左侧文本。右侧项的前导和尾随空白将被移除。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sldNum" idx="33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C6A4DA-FF76-4B93-B0D8-FDB55CFAADA7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文本占位符 3"/>
          <p:cNvSpPr/>
          <p:nvPr/>
        </p:nvSpPr>
        <p:spPr>
          <a:xfrm>
            <a:off x="5943600" y="2938680"/>
            <a:ext cx="51825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Translate Filter File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的格式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3429000" y="3551400"/>
            <a:ext cx="2390040" cy="17042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3795120" y="5486400"/>
            <a:ext cx="8395200" cy="130860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4800600" y="11430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先从简单开始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943600" y="1252800"/>
            <a:ext cx="518256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学以致用 试试翻译翻译部分控制指令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34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EBCE13-8ACE-48A3-9FC4-0A4CFCC9B72A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8153640" y="1828800"/>
            <a:ext cx="2588760" cy="2329560"/>
          </a:xfrm>
          <a:prstGeom prst="rect">
            <a:avLst/>
          </a:prstGeom>
          <a:ln w="0">
            <a:noFill/>
          </a:ln>
        </p:spPr>
      </p:pic>
      <p:sp>
        <p:nvSpPr>
          <p:cNvPr id="112" name="PlaceHolder 12"/>
          <p:cNvSpPr/>
          <p:nvPr/>
        </p:nvSpPr>
        <p:spPr>
          <a:xfrm>
            <a:off x="5628960" y="1828800"/>
            <a:ext cx="6027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错误的写法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/>
          <p:nvPr/>
        </p:nvSpPr>
        <p:spPr>
          <a:xfrm>
            <a:off x="5943600" y="4082040"/>
            <a:ext cx="51825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 UI"/>
            </a:endParaRPr>
          </a:p>
        </p:txBody>
      </p:sp>
      <p:sp>
        <p:nvSpPr>
          <p:cNvPr id="114" name="PlaceHolder 13"/>
          <p:cNvSpPr/>
          <p:nvPr/>
        </p:nvSpPr>
        <p:spPr>
          <a:xfrm>
            <a:off x="5628960" y="4632120"/>
            <a:ext cx="60278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这才是正确的实现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>
            <a:off x="3795120" y="5319000"/>
            <a:ext cx="8395200" cy="13086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3255120" y="3049560"/>
            <a:ext cx="2230560" cy="220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85800" y="1251000"/>
            <a:ext cx="4843800" cy="168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Translate</a:t>
            </a: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Filter</a:t>
            </a: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File</a:t>
            </a: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翻译文件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35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AA89E5-9A3F-4D94-B136-C11EA7AF229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文本占位符 1"/>
          <p:cNvSpPr/>
          <p:nvPr/>
        </p:nvSpPr>
        <p:spPr>
          <a:xfrm>
            <a:off x="5531400" y="11098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邪术</a:t>
            </a: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?typedef enum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6400800" y="1828800"/>
            <a:ext cx="3480120" cy="45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Translate Filter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36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722699-EFAA-471B-A346-446162CB7CF5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14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好用又不难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5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Translate Filter Process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的概览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16"/>
          <p:cNvSpPr/>
          <p:nvPr/>
        </p:nvSpPr>
        <p:spPr>
          <a:xfrm>
            <a:off x="5989680" y="3340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不停计算的函数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标准输入输出作为入参出参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7"/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动态产生翻译内容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机器码反汇编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558960" y="2745720"/>
            <a:ext cx="2383200" cy="388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GTKwave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视角下的翻译程序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37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D60D94-E899-4695-8FD9-9420AE840183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0"/>
          <p:cNvSpPr/>
          <p:nvPr/>
        </p:nvSpPr>
        <p:spPr>
          <a:xfrm>
            <a:off x="0" y="151848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en-US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GTKWAVE</a:t>
            </a: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视角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1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Translate Filter Process</a:t>
            </a: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的流程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2"/>
          <p:cNvSpPr/>
          <p:nvPr/>
        </p:nvSpPr>
        <p:spPr>
          <a:xfrm>
            <a:off x="5989680" y="3340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不停计算的函数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标准输入输出作为入参出参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3"/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动态产生翻译内容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机器码反汇编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8458200" y="25146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 UI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4582080" y="331920"/>
            <a:ext cx="7259760" cy="639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38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BEA2AD-789E-480E-AC1F-B839DBB4435C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29"/>
          <p:cNvSpPr/>
          <p:nvPr/>
        </p:nvSpPr>
        <p:spPr>
          <a:xfrm>
            <a:off x="0" y="151848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程序视角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458200" y="2514600"/>
            <a:ext cx="1789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Microsoft YaHei UI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228280" y="300960"/>
            <a:ext cx="3427200" cy="645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6245280" y="1252800"/>
            <a:ext cx="482544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注意事项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39"/>
          </p:nvPr>
        </p:nvSpPr>
        <p:spPr>
          <a:xfrm>
            <a:off x="10122480" y="301680"/>
            <a:ext cx="1670760" cy="2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A9169B-13A3-40E6-BFF2-CF32E60A5570}" type="slidenum">
              <a:rPr b="0" lang="en-US" sz="1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1"/>
          <p:cNvSpPr/>
          <p:nvPr/>
        </p:nvSpPr>
        <p:spPr>
          <a:xfrm>
            <a:off x="183240" y="1746720"/>
            <a:ext cx="4843800" cy="16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80000"/>
              </a:lnSpc>
              <a:tabLst>
                <a:tab algn="l" pos="0"/>
              </a:tabLst>
            </a:pPr>
            <a:br>
              <a:rPr sz="5000"/>
            </a:br>
            <a:r>
              <a:rPr b="0" lang="zh-CN" sz="5000" spc="-1" strike="noStrike" cap="all">
                <a:solidFill>
                  <a:schemeClr val="dk2"/>
                </a:solidFill>
                <a:latin typeface="Microsoft YaHei UI"/>
                <a:ea typeface="Microsoft YaHei UI"/>
              </a:rPr>
              <a:t>翻译程序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2"/>
          <p:cNvSpPr/>
          <p:nvPr/>
        </p:nvSpPr>
        <p:spPr>
          <a:xfrm>
            <a:off x="6245640" y="2767680"/>
            <a:ext cx="482544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1" lang="zh-CN" sz="22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程序的通用结构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7">
            <a:hlinkClick r:id="rId1"/>
          </p:cNvPr>
          <p:cNvSpPr/>
          <p:nvPr/>
        </p:nvSpPr>
        <p:spPr>
          <a:xfrm>
            <a:off x="5989680" y="1792080"/>
            <a:ext cx="6027840" cy="9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一行输入一行输出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3320" indent="-283320" defTabSz="91440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zh-CN" sz="1600" spc="-1" strike="noStrike">
                <a:solidFill>
                  <a:schemeClr val="dk2"/>
                </a:solidFill>
                <a:latin typeface="Microsoft YaHei UI"/>
                <a:ea typeface="Microsoft YaHei UI"/>
              </a:rPr>
              <a:t>刷新缓冲区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2309040" y="3597120"/>
            <a:ext cx="3633120" cy="234504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2286000" y="685800"/>
            <a:ext cx="3633120" cy="255096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5"/>
          <a:stretch/>
        </p:blipFill>
        <p:spPr>
          <a:xfrm>
            <a:off x="5913360" y="3574080"/>
            <a:ext cx="6201720" cy="259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Microsoft YaHei UI" pitchFamily="0" charset="1"/>
        <a:ea typeface="Microsoft YaHei UI" pitchFamily="0" charset="1"/>
        <a:cs typeface="Microsoft YaHei UI" pitchFamily="0" charset="1"/>
      </a:majorFont>
      <a:minorFont>
        <a:latin typeface="Microsoft YaHei UI" pitchFamily="0" charset="1"/>
        <a:ea typeface="Microsoft YaHei UI" pitchFamily="0" charset="1"/>
        <a:cs typeface="Microsoft YaHei UI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项目状态报告</Template>
  <TotalTime>428</TotalTime>
  <Application>LibreOffice/7.6.5.2$Linux_X86_64 LibreOffice_project/60$Build-2</Application>
  <AppVersion>15.0000</AppVersion>
  <Words>268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2023-07-29T12:51:07Z</dcterms:created>
  <dc:creator>翁 江杰</dc:creator>
  <dc:description/>
  <dc:language>en-US</dc:language>
  <cp:lastModifiedBy/>
  <dcterms:modified xsi:type="dcterms:W3CDTF">2024-04-21T19:37:11Z</dcterms:modified>
  <cp:revision>193</cp:revision>
  <dc:subject/>
  <dc:title>一生一芯    进度报告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6</vt:i4>
  </property>
  <property fmtid="{D5CDD505-2E9C-101B-9397-08002B2CF9AE}" pid="4" name="PresentationFormat">
    <vt:lpwstr>宽屏</vt:lpwstr>
  </property>
  <property fmtid="{D5CDD505-2E9C-101B-9397-08002B2CF9AE}" pid="5" name="Slides">
    <vt:i4>6</vt:i4>
  </property>
</Properties>
</file>