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lab.haskell.org/ghc/ghc/-/issues/2446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ysyx-ta/ysyx-slides/blob/main/2024.05.19/Chisel%E5%85%A5%E9%97%A8%E5%8F%8AChiselDecoder%E4%BD%BF%E7%94%A8-%E7%8E%8B%E9%94%90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/>
              <a:t>在</a:t>
            </a:r>
            <a:r>
              <a:rPr lang="en-US" altLang="zh-CN" sz="4800" dirty="0"/>
              <a:t>NPC</a:t>
            </a:r>
            <a:r>
              <a:rPr lang="zh-CN" altLang="en-US" sz="4800" dirty="0"/>
              <a:t>中优雅地抄手册</a:t>
            </a:r>
            <a:br>
              <a:rPr lang="zh-CN" altLang="en-US" sz="4000" dirty="0"/>
            </a:br>
            <a:r>
              <a:rPr lang="en-US" altLang="zh-CN" sz="3200" dirty="0"/>
              <a:t>——</a:t>
            </a:r>
            <a:r>
              <a:rPr lang="zh-CN" altLang="en-US" sz="3200" dirty="0"/>
              <a:t>一种基于</a:t>
            </a:r>
            <a:r>
              <a:rPr lang="en-US" altLang="zh-CN" sz="3200" dirty="0"/>
              <a:t>Free Monad</a:t>
            </a:r>
            <a:r>
              <a:rPr lang="zh-CN" altLang="en-US" sz="3200" dirty="0"/>
              <a:t>的译码器实现</a:t>
            </a:r>
            <a:endParaRPr lang="zh-CN" alt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中国科学院大学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陈琛</a:t>
            </a:r>
            <a:r>
              <a:rPr lang="en-US" altLang="zh-CN"/>
              <a:t> ysyx_24090007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将指令转换为</a:t>
            </a:r>
            <a:r>
              <a:rPr lang="zh-CN" altLang="en-US"/>
              <a:t>中间表示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716655"/>
            <a:ext cx="6967855" cy="1971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1527810"/>
            <a:ext cx="77571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抄手册！</a:t>
            </a:r>
            <a:endParaRPr lang="zh-CN"/>
          </a:p>
          <a:p>
            <a:endParaRPr lang="zh-CN"/>
          </a:p>
          <a:p>
            <a:r>
              <a:rPr lang="zh-CN"/>
              <a:t>可以看到这里用到了</a:t>
            </a:r>
            <a:r>
              <a:rPr lang="en-US" altLang="zh-CN"/>
              <a:t>Reader Monad</a:t>
            </a:r>
            <a:r>
              <a:rPr lang="zh-CN" altLang="en-US"/>
              <a:t>，这也是刚才实现了</a:t>
            </a:r>
            <a:r>
              <a:rPr lang="en-US" altLang="zh-CN"/>
              <a:t>Transformer</a:t>
            </a:r>
            <a:r>
              <a:rPr lang="zh-CN" altLang="en-US"/>
              <a:t>的原因。不过这只是为了方便地传递数据而已，与核心逻辑关系</a:t>
            </a:r>
            <a:r>
              <a:rPr lang="zh-CN" altLang="en-US"/>
              <a:t>不大。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到目前为止，我们没有编写任何有关控制信号的</a:t>
            </a:r>
            <a:r>
              <a:rPr lang="zh-CN" altLang="en-US"/>
              <a:t>代码。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将中间表示转换为</a:t>
            </a:r>
            <a:r>
              <a:rPr lang="zh-CN"/>
              <a:t>控制信号</a:t>
            </a:r>
            <a:endParaRPr 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33320"/>
            <a:ext cx="4981575" cy="37528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1656080"/>
            <a:ext cx="9575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也是一样，把中间表示的每一项都转换一遍即可。可以看到，每个中间表示的项基本只对应少数几个有效的控制信号。由于这个过程是我们自定义的，我们可以轻松指定无关项的</a:t>
            </a:r>
            <a:r>
              <a:rPr lang="zh-CN" altLang="en-US"/>
              <a:t>默认值。</a:t>
            </a:r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65" y="2433320"/>
            <a:ext cx="5472430" cy="16529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就</a:t>
            </a:r>
            <a:r>
              <a:rPr lang="zh-CN" altLang="en-US"/>
              <a:t>做完了？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38200" y="1506220"/>
            <a:ext cx="98291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确实只要这样就能实现功能了。不过还是</a:t>
            </a:r>
            <a:r>
              <a:rPr lang="zh-CN" altLang="en-US"/>
              <a:t>要解释一下为什么要用</a:t>
            </a:r>
            <a:r>
              <a:rPr lang="en-US" altLang="zh-CN"/>
              <a:t>Indexed Monad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</a:t>
            </a:r>
            <a:r>
              <a:rPr lang="en-US" altLang="zh-CN"/>
              <a:t>blt</a:t>
            </a:r>
            <a:r>
              <a:rPr lang="zh-CN" altLang="en-US"/>
              <a:t>为例，在判断跳转时需要传入一个数据。然而，这个数据应当只能来源于</a:t>
            </a:r>
            <a:r>
              <a:rPr lang="en-US" altLang="zh-CN"/>
              <a:t>ALU</a:t>
            </a:r>
            <a:r>
              <a:rPr lang="zh-CN" altLang="en-US"/>
              <a:t>的结果，而不能来自</a:t>
            </a:r>
            <a:r>
              <a:rPr lang="en-US" altLang="zh-CN"/>
              <a:t>PC</a:t>
            </a:r>
            <a:r>
              <a:rPr lang="zh-CN" altLang="en-US"/>
              <a:t>相关地址，更不能从内存中随便读一个数。同时，在</a:t>
            </a:r>
            <a:r>
              <a:rPr lang="en-US" altLang="zh-CN"/>
              <a:t>PC</a:t>
            </a:r>
            <a:r>
              <a:rPr lang="zh-CN" altLang="en-US"/>
              <a:t>跳转时，应当要</a:t>
            </a:r>
            <a:r>
              <a:rPr lang="zh-CN" altLang="en-US"/>
              <a:t>先有一个跳转的</a:t>
            </a:r>
            <a:r>
              <a:rPr lang="zh-CN" altLang="en-US"/>
              <a:t>条件。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82290"/>
            <a:ext cx="5476875" cy="281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3290"/>
            <a:ext cx="5539105" cy="7575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8315"/>
            <a:ext cx="6224905" cy="176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52315"/>
            <a:ext cx="4567555" cy="5384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38200" y="5227320"/>
            <a:ext cx="8439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Indexed Monad</a:t>
            </a:r>
            <a:r>
              <a:rPr lang="zh-CN" altLang="en-US"/>
              <a:t>在类型层面编码了一个状态机，可以静态检查一些</a:t>
            </a:r>
            <a:r>
              <a:rPr lang="zh-CN" altLang="en-US"/>
              <a:t>错误。</a:t>
            </a:r>
            <a:endParaRPr lang="zh-CN" altLang="en-US"/>
          </a:p>
          <a:p>
            <a:r>
              <a:rPr lang="zh-CN" altLang="en-US"/>
              <a:t>在多周期或流水线的设计中，可能可以发挥更加显著的</a:t>
            </a:r>
            <a:r>
              <a:rPr lang="zh-CN" altLang="en-US"/>
              <a:t>作用。</a:t>
            </a:r>
            <a:endParaRPr lang="zh-CN" altLang="en-US"/>
          </a:p>
          <a:p>
            <a:r>
              <a:rPr lang="zh-CN" altLang="en-US"/>
              <a:t>（另一个好处是，在类型层面编码的信息是没有任何开销</a:t>
            </a:r>
            <a:r>
              <a:rPr lang="zh-CN" altLang="en-US"/>
              <a:t>的。）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Verilog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935355" y="1558290"/>
            <a:ext cx="104190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尽管自动生成的</a:t>
            </a:r>
            <a:r>
              <a:rPr lang="en-US" altLang="zh-CN"/>
              <a:t>Verilog</a:t>
            </a:r>
            <a:r>
              <a:rPr lang="zh-CN" altLang="en-US"/>
              <a:t>没有任何可读性，我们还是大概分析一下它的</a:t>
            </a:r>
            <a:r>
              <a:rPr lang="zh-CN" altLang="en-US"/>
              <a:t>结构：</a:t>
            </a:r>
            <a:endParaRPr lang="zh-CN" altLang="en-US"/>
          </a:p>
          <a:p>
            <a:r>
              <a:rPr lang="en-US" altLang="zh-CN"/>
              <a:t>top.v</a:t>
            </a:r>
            <a:r>
              <a:rPr lang="zh-CN" altLang="en-US"/>
              <a:t>（</a:t>
            </a:r>
            <a:r>
              <a:rPr lang="en-US" altLang="zh-CN"/>
              <a:t>313kB</a:t>
            </a:r>
            <a:r>
              <a:rPr lang="zh-CN" altLang="en-US"/>
              <a:t>，</a:t>
            </a:r>
            <a:r>
              <a:rPr lang="en-US" altLang="zh-CN"/>
              <a:t>5610</a:t>
            </a:r>
            <a:r>
              <a:rPr lang="zh-CN" altLang="en-US"/>
              <a:t>行）</a:t>
            </a:r>
            <a:endParaRPr lang="zh-CN" altLang="en-US"/>
          </a:p>
          <a:p>
            <a:r>
              <a:rPr lang="en-US" altLang="zh-CN"/>
              <a:t>1~1300</a:t>
            </a:r>
            <a:r>
              <a:rPr lang="zh-CN" altLang="en-US"/>
              <a:t>行：定义</a:t>
            </a:r>
            <a:r>
              <a:rPr lang="en-US" altLang="zh-CN"/>
              <a:t>wire</a:t>
            </a:r>
            <a:endParaRPr lang="en-US" altLang="zh-CN"/>
          </a:p>
          <a:p>
            <a:r>
              <a:rPr lang="en-US" altLang="zh-CN"/>
              <a:t>1300~2000</a:t>
            </a:r>
            <a:r>
              <a:rPr lang="zh-CN" altLang="en-US"/>
              <a:t>行：</a:t>
            </a:r>
            <a:r>
              <a:rPr lang="en-US" altLang="zh-CN"/>
              <a:t>fetch</a:t>
            </a:r>
            <a:r>
              <a:rPr lang="zh-CN" altLang="en-US"/>
              <a:t>、</a:t>
            </a:r>
            <a:r>
              <a:rPr lang="en-US" altLang="zh-CN"/>
              <a:t>execute</a:t>
            </a:r>
            <a:r>
              <a:rPr lang="zh-CN" altLang="en-US"/>
              <a:t>、</a:t>
            </a:r>
            <a:r>
              <a:rPr lang="en-US" altLang="zh-CN"/>
              <a:t>memory</a:t>
            </a:r>
            <a:r>
              <a:rPr lang="zh-CN" altLang="en-US"/>
              <a:t>以及寄存器</a:t>
            </a:r>
            <a:r>
              <a:rPr lang="zh-CN" altLang="en-US"/>
              <a:t>组</a:t>
            </a:r>
            <a:endParaRPr lang="zh-CN" altLang="en-US"/>
          </a:p>
          <a:p>
            <a:r>
              <a:rPr lang="en-US" altLang="zh-CN"/>
              <a:t>2000~5400</a:t>
            </a:r>
            <a:r>
              <a:rPr lang="zh-CN" altLang="en-US"/>
              <a:t>行：</a:t>
            </a:r>
            <a:r>
              <a:rPr lang="en-US" altLang="zh-CN"/>
              <a:t>decoder</a:t>
            </a:r>
            <a:endParaRPr lang="en-US" altLang="zh-CN"/>
          </a:p>
          <a:p>
            <a:r>
              <a:rPr lang="en-US" altLang="zh-CN"/>
              <a:t>5400~5600</a:t>
            </a:r>
            <a:r>
              <a:rPr lang="zh-CN" altLang="en-US"/>
              <a:t>行：</a:t>
            </a:r>
            <a:r>
              <a:rPr lang="en-US" altLang="zh-CN"/>
              <a:t>writeback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decoder</a:t>
            </a:r>
            <a:r>
              <a:rPr lang="zh-CN" altLang="en-US"/>
              <a:t>占据了整个生成文件行数的</a:t>
            </a:r>
            <a:r>
              <a:rPr lang="en-US" altLang="zh-CN"/>
              <a:t>60%</a:t>
            </a:r>
            <a:r>
              <a:rPr lang="zh-CN" altLang="en-US"/>
              <a:t>！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我们仔细看看在这</a:t>
            </a:r>
            <a:r>
              <a:rPr lang="en-US" altLang="zh-CN"/>
              <a:t>3400</a:t>
            </a:r>
            <a:r>
              <a:rPr lang="zh-CN" altLang="en-US"/>
              <a:t>行里都干了些</a:t>
            </a:r>
            <a:r>
              <a:rPr lang="zh-CN" altLang="en-US"/>
              <a:t>什么。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Verilog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38200" y="1733550"/>
            <a:ext cx="10970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以下图中</a:t>
            </a:r>
            <a:r>
              <a:rPr lang="en-US" altLang="zh-CN"/>
              <a:t>c$case_alt_39</a:t>
            </a:r>
            <a:r>
              <a:rPr lang="zh-CN" altLang="en-US"/>
              <a:t>为例，这个信号由</a:t>
            </a:r>
            <a:r>
              <a:rPr lang="en-US" altLang="zh-CN"/>
              <a:t>mux</a:t>
            </a:r>
            <a:r>
              <a:rPr lang="zh-CN" altLang="en-US"/>
              <a:t>产生，但是</a:t>
            </a:r>
            <a:r>
              <a:rPr lang="en-US" altLang="zh-CN"/>
              <a:t>mux</a:t>
            </a:r>
            <a:r>
              <a:rPr lang="zh-CN" altLang="en-US"/>
              <a:t>的两个</a:t>
            </a:r>
            <a:r>
              <a:rPr lang="zh-CN" altLang="en-US"/>
              <a:t>选项中大部分都是相同</a:t>
            </a:r>
            <a:r>
              <a:rPr lang="zh-CN" altLang="en-US"/>
              <a:t>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综合器对此可以进行优化，例如，在</a:t>
            </a:r>
            <a:r>
              <a:rPr lang="en-US" altLang="zh-CN"/>
              <a:t>yosys</a:t>
            </a:r>
            <a:r>
              <a:rPr lang="zh-CN" altLang="en-US"/>
              <a:t>的日志中，就</a:t>
            </a:r>
            <a:r>
              <a:rPr lang="zh-CN" altLang="en-US"/>
              <a:t>给出了：</a:t>
            </a:r>
            <a:endParaRPr lang="zh-CN" altLang="en-US"/>
          </a:p>
          <a:p>
            <a:r>
              <a:rPr lang="zh-CN" altLang="en-US"/>
              <a:t>Removed top 112 bits (of 130) from wire top.c$case_alt_39.</a:t>
            </a:r>
            <a:endParaRPr lang="en-US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" y="3317240"/>
            <a:ext cx="11349355" cy="23958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Verilog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9022715" y="1650365"/>
            <a:ext cx="31108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但是这种优化方案不一定是最优的。考虑与</a:t>
            </a:r>
            <a:r>
              <a:rPr lang="en-US" altLang="zh-CN"/>
              <a:t>c$case_alt_39</a:t>
            </a:r>
            <a:r>
              <a:rPr lang="zh-CN" altLang="en-US"/>
              <a:t>相关的整条</a:t>
            </a:r>
            <a:r>
              <a:rPr lang="en-US" altLang="zh-CN"/>
              <a:t>mux</a:t>
            </a:r>
            <a:r>
              <a:rPr lang="zh-CN" altLang="en-US"/>
              <a:t>链：</a:t>
            </a:r>
            <a:endParaRPr lang="zh-CN" altLang="en-US"/>
          </a:p>
          <a:p>
            <a:r>
              <a:rPr lang="zh-CN" altLang="en-US"/>
              <a:t>显然，最优的方案是将整条链上相同的高位都去掉，但是如果先优化</a:t>
            </a:r>
            <a:r>
              <a:rPr lang="en-US" altLang="zh-CN"/>
              <a:t>c$case_alt_39</a:t>
            </a:r>
            <a:r>
              <a:rPr lang="zh-CN" altLang="en-US"/>
              <a:t>就会陷入局部</a:t>
            </a:r>
            <a:r>
              <a:rPr lang="zh-CN" altLang="en-US"/>
              <a:t>最优解。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可能</a:t>
            </a:r>
            <a:r>
              <a:rPr lang="zh-CN" altLang="en-US"/>
              <a:t>的解决方案：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在代码中使用</a:t>
            </a:r>
            <a:r>
              <a:rPr lang="en-US" altLang="zh-CN"/>
              <a:t>espresso</a:t>
            </a:r>
            <a:r>
              <a:rPr lang="zh-CN" altLang="en-US"/>
              <a:t>或</a:t>
            </a:r>
            <a:r>
              <a:rPr lang="en-US" altLang="zh-CN"/>
              <a:t>QMC</a:t>
            </a:r>
            <a:r>
              <a:rPr lang="zh-CN" altLang="en-US"/>
              <a:t>进行优化，而非依赖</a:t>
            </a:r>
            <a:r>
              <a:rPr lang="zh-CN" altLang="en-US"/>
              <a:t>综合器。</a:t>
            </a:r>
            <a:endParaRPr lang="zh-CN" altLang="en-US"/>
          </a:p>
          <a:p>
            <a:r>
              <a:rPr lang="zh-CN" altLang="en-US"/>
              <a:t>（但是</a:t>
            </a:r>
            <a:r>
              <a:rPr lang="en-US" altLang="zh-CN"/>
              <a:t>Haskell</a:t>
            </a:r>
            <a:r>
              <a:rPr lang="zh-CN" altLang="en-US"/>
              <a:t>中并没有这样好用的</a:t>
            </a:r>
            <a:r>
              <a:rPr lang="zh-CN" altLang="en-US"/>
              <a:t>基础设施）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直接针对这种特殊情况编写优化</a:t>
            </a:r>
            <a:r>
              <a:rPr lang="zh-CN" altLang="en-US"/>
              <a:t>脚本。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1534795"/>
            <a:ext cx="8592820" cy="46666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一些</a:t>
            </a:r>
            <a:r>
              <a:rPr lang="zh-CN" altLang="zh-CN"/>
              <a:t>坑</a:t>
            </a:r>
            <a:endParaRPr lang="zh-CN" altLang="zh-CN"/>
          </a:p>
        </p:txBody>
      </p:sp>
      <p:sp>
        <p:nvSpPr>
          <p:cNvPr id="4" name="Text Box 3"/>
          <p:cNvSpPr txBox="1"/>
          <p:nvPr/>
        </p:nvSpPr>
        <p:spPr>
          <a:xfrm>
            <a:off x="838200" y="1578610"/>
            <a:ext cx="102444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Haskell</a:t>
            </a:r>
            <a:r>
              <a:rPr lang="zh-CN" altLang="en-US"/>
              <a:t>的基础设施实在不是很</a:t>
            </a:r>
            <a:r>
              <a:rPr lang="zh-CN" altLang="en-US"/>
              <a:t>完善：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某个依赖在最新版本的</a:t>
            </a:r>
            <a:r>
              <a:rPr lang="en-US" altLang="zh-CN"/>
              <a:t>GHC</a:t>
            </a:r>
            <a:r>
              <a:rPr lang="zh-CN" altLang="en-US"/>
              <a:t>下无法编译，导致不得不手写相关</a:t>
            </a:r>
            <a:r>
              <a:rPr lang="zh-CN" altLang="en-US"/>
              <a:t>代码；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遇到了</a:t>
            </a:r>
            <a:r>
              <a:rPr lang="en-US" altLang="zh-CN"/>
              <a:t>GHC</a:t>
            </a:r>
            <a:r>
              <a:rPr lang="zh-CN" altLang="en-US"/>
              <a:t>的一个</a:t>
            </a:r>
            <a:r>
              <a:rPr lang="en-US" altLang="zh-CN">
                <a:hlinkClick r:id="rId1" action="ppaction://hlinkfile"/>
              </a:rPr>
              <a:t>bug</a:t>
            </a:r>
            <a:r>
              <a:rPr lang="zh-CN" altLang="en-US"/>
              <a:t>，会导致一定情况下编译时间和内存使用呈现指数增长。这个</a:t>
            </a:r>
            <a:r>
              <a:rPr lang="en-US" altLang="zh-CN"/>
              <a:t>bug</a:t>
            </a:r>
            <a:r>
              <a:rPr lang="zh-CN" altLang="en-US"/>
              <a:t>目前仍未被修复，因此不得不采取一些方式尽量减小它的影响。目前把编译时间和内存消耗控制在了一个能接受的范围内，但是相比普通的实现仍然高了</a:t>
            </a:r>
            <a:r>
              <a:rPr lang="zh-CN" altLang="en-US"/>
              <a:t>不少。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现有译码器</a:t>
            </a:r>
            <a:r>
              <a:rPr lang="zh-CN"/>
              <a:t>方案</a:t>
            </a:r>
            <a:endParaRPr 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405" y="2712720"/>
            <a:ext cx="5525770" cy="3881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670" y="2621915"/>
            <a:ext cx="5673725" cy="41503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8200" y="1334135"/>
            <a:ext cx="8576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图为讲义中的两个反面教材。</a:t>
            </a:r>
            <a:br>
              <a:rPr lang="zh-CN" altLang="en-US"/>
            </a:br>
            <a:r>
              <a:rPr lang="zh-CN" altLang="en-US"/>
              <a:t>本质上是在维护一个</a:t>
            </a:r>
            <a:r>
              <a:rPr lang="en-US" altLang="zh-CN"/>
              <a:t>N*M</a:t>
            </a:r>
            <a:r>
              <a:rPr lang="zh-CN" altLang="en-US"/>
              <a:t>的表（</a:t>
            </a:r>
            <a:r>
              <a:rPr lang="en-US" altLang="zh-CN"/>
              <a:t>N</a:t>
            </a:r>
            <a:r>
              <a:rPr lang="zh-CN" altLang="en-US"/>
              <a:t>条指令，</a:t>
            </a:r>
            <a:r>
              <a:rPr lang="en-US" altLang="zh-CN"/>
              <a:t>M</a:t>
            </a:r>
            <a:r>
              <a:rPr lang="zh-CN" altLang="en-US"/>
              <a:t>个</a:t>
            </a:r>
            <a:r>
              <a:rPr lang="zh-CN" altLang="en-US"/>
              <a:t>控制信号）。</a:t>
            </a:r>
            <a:endParaRPr lang="zh-CN" altLang="en-US"/>
          </a:p>
          <a:p>
            <a:r>
              <a:rPr lang="zh-CN" altLang="en-US"/>
              <a:t>左下图为按</a:t>
            </a:r>
            <a:r>
              <a:rPr lang="en-US" altLang="zh-CN"/>
              <a:t>M</a:t>
            </a:r>
            <a:r>
              <a:rPr lang="zh-CN" altLang="en-US"/>
              <a:t>分类（便于添加控制信号），右下图为按</a:t>
            </a:r>
            <a:r>
              <a:rPr lang="en-US" altLang="zh-CN"/>
              <a:t>N</a:t>
            </a:r>
            <a:r>
              <a:rPr lang="zh-CN" altLang="en-US"/>
              <a:t>分类（便于添加</a:t>
            </a:r>
            <a:r>
              <a:rPr lang="zh-CN" altLang="en-US"/>
              <a:t>指令）。</a:t>
            </a:r>
            <a:endParaRPr lang="zh-CN" altLang="en-US"/>
          </a:p>
          <a:p>
            <a:r>
              <a:rPr lang="zh-CN" altLang="en-US"/>
              <a:t>可以用</a:t>
            </a:r>
            <a:r>
              <a:rPr lang="en-US" altLang="zh-CN"/>
              <a:t>Look Up Table</a:t>
            </a:r>
            <a:r>
              <a:rPr lang="zh-CN" altLang="en-US"/>
              <a:t>进行一定程度上的</a:t>
            </a:r>
            <a:r>
              <a:rPr lang="zh-CN" altLang="en-US"/>
              <a:t>简化。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ym typeface="+mn-ea"/>
              </a:rPr>
              <a:t>现有译码器方案（</a:t>
            </a:r>
            <a:r>
              <a:rPr lang="en-US" altLang="zh-CN">
                <a:sym typeface="+mn-ea"/>
              </a:rPr>
              <a:t>Chisel Decoder</a:t>
            </a:r>
            <a:r>
              <a:rPr lang="zh-CN">
                <a:sym typeface="+mn-ea"/>
              </a:rPr>
              <a:t>）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07415" y="1574165"/>
            <a:ext cx="105676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（这部分知识主要来自于</a:t>
            </a:r>
            <a:r>
              <a:rPr lang="zh-CN" altLang="en-US">
                <a:hlinkClick r:id="rId1" action="ppaction://hlinkfile"/>
              </a:rPr>
              <a:t>之前的分享会</a:t>
            </a:r>
            <a:r>
              <a:rPr lang="zh-CN" altLang="en-US"/>
              <a:t>，</a:t>
            </a:r>
            <a:r>
              <a:rPr lang="zh-CN" altLang="en-US"/>
              <a:t>我的理解可能有不准确之处，如有问题欢迎</a:t>
            </a:r>
            <a:r>
              <a:rPr lang="zh-CN" altLang="en-US"/>
              <a:t>指出）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Chisel Decoder</a:t>
            </a:r>
            <a:r>
              <a:rPr lang="zh-CN" altLang="en-US"/>
              <a:t>也是在维护</a:t>
            </a:r>
            <a:r>
              <a:rPr lang="en-US" altLang="zh-CN"/>
              <a:t>DecoderPattern</a:t>
            </a:r>
            <a:r>
              <a:rPr lang="zh-CN" altLang="en-US"/>
              <a:t>（指令）到</a:t>
            </a:r>
            <a:r>
              <a:rPr lang="en-US" altLang="zh-CN"/>
              <a:t>DecoderField</a:t>
            </a:r>
            <a:r>
              <a:rPr lang="zh-CN" altLang="en-US"/>
              <a:t>（控制信号）的映射</a:t>
            </a:r>
            <a:r>
              <a:rPr lang="zh-CN" altLang="en-US"/>
              <a:t>关系。</a:t>
            </a:r>
            <a:endParaRPr lang="zh-CN" altLang="en-US"/>
          </a:p>
          <a:p>
            <a:r>
              <a:rPr lang="zh-CN" altLang="en-US"/>
              <a:t>注意到，对于大部分控制信号而言，只有少数几条指令使其有效。因此如果按控制信号分类，可以采用无关项的方式大大减少需要维护的映射关系数量（同时</a:t>
            </a:r>
            <a:r>
              <a:rPr lang="zh-CN" altLang="en-US"/>
              <a:t>提供优化</a:t>
            </a:r>
            <a:r>
              <a:rPr lang="zh-CN" altLang="en-US"/>
              <a:t>空间）。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然而，按照控制信号分类会导致同一条指令的逻辑分散在不同的函数中，不够直观（毕竟手册上都是按照指令来分类，同时添加指令的需求似乎比添加控制信号的需求更</a:t>
            </a:r>
            <a:r>
              <a:rPr lang="zh-CN" altLang="en-US"/>
              <a:t>频繁）。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如何尽可能做到</a:t>
            </a:r>
            <a:r>
              <a:rPr lang="en-US" altLang="zh-CN"/>
              <a:t>“</a:t>
            </a:r>
            <a:r>
              <a:rPr lang="zh-CN" altLang="en-US"/>
              <a:t>不言自明，不言自证</a:t>
            </a:r>
            <a:r>
              <a:rPr lang="en-US" altLang="zh-CN"/>
              <a:t>”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画</a:t>
            </a:r>
            <a:r>
              <a:rPr lang="zh-CN" altLang="en-US"/>
              <a:t>大饼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90750"/>
            <a:ext cx="10444480" cy="13049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1541145"/>
            <a:ext cx="4621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</a:t>
            </a:r>
            <a:r>
              <a:rPr lang="en-US" altLang="zh-CN"/>
              <a:t>NEMU</a:t>
            </a:r>
            <a:r>
              <a:rPr lang="zh-CN" altLang="en-US"/>
              <a:t>中的</a:t>
            </a:r>
            <a:r>
              <a:rPr lang="en-US" altLang="zh-CN"/>
              <a:t>“</a:t>
            </a:r>
            <a:r>
              <a:rPr lang="zh-CN" altLang="en-US"/>
              <a:t>抄手册宏</a:t>
            </a:r>
            <a:r>
              <a:rPr lang="en-US" altLang="zh-CN"/>
              <a:t>”</a:t>
            </a:r>
            <a:r>
              <a:rPr lang="zh-CN" altLang="en-US"/>
              <a:t>当作理想的</a:t>
            </a:r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838200" y="3495675"/>
            <a:ext cx="9926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我们可以实现以下</a:t>
            </a:r>
            <a:r>
              <a:rPr lang="zh-CN"/>
              <a:t>效果：</a:t>
            </a:r>
            <a:endParaRPr lang="zh-CN"/>
          </a:p>
          <a:p>
            <a:r>
              <a:rPr lang="zh-CN"/>
              <a:t>（由于</a:t>
            </a:r>
            <a:r>
              <a:rPr lang="zh-CN"/>
              <a:t>一些原因，</a:t>
            </a:r>
            <a:r>
              <a:rPr lang="zh-CN"/>
              <a:t>我选择了</a:t>
            </a:r>
            <a:r>
              <a:rPr lang="en-US" altLang="zh-CN"/>
              <a:t>Haskell-Clash</a:t>
            </a:r>
            <a:r>
              <a:rPr lang="zh-CN" altLang="en-US"/>
              <a:t>作为</a:t>
            </a:r>
            <a:r>
              <a:rPr lang="en-US" altLang="zh-CN"/>
              <a:t>RTL</a:t>
            </a:r>
            <a:r>
              <a:rPr lang="zh-CN" altLang="en-US"/>
              <a:t>语言，但是在</a:t>
            </a:r>
            <a:r>
              <a:rPr lang="en-US" altLang="zh-CN"/>
              <a:t>Chisel</a:t>
            </a:r>
            <a:r>
              <a:rPr lang="zh-CN" altLang="en-US"/>
              <a:t>中应该也能写出类似代码</a:t>
            </a:r>
            <a:r>
              <a:rPr lang="zh-CN"/>
              <a:t>）</a:t>
            </a:r>
            <a:endParaRPr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40835"/>
            <a:ext cx="7425055" cy="12719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38200" y="5521960"/>
            <a:ext cx="9321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（需要注意的是，这只是在译码器中对指令的描述，并非真正地</a:t>
            </a:r>
            <a:r>
              <a:rPr lang="en-US" altLang="zh-CN"/>
              <a:t>“</a:t>
            </a:r>
            <a:r>
              <a:rPr lang="zh-CN" altLang="en-US"/>
              <a:t>执行</a:t>
            </a:r>
            <a:r>
              <a:rPr lang="en-US" altLang="zh-CN"/>
              <a:t>”</a:t>
            </a:r>
            <a:r>
              <a:rPr lang="zh-CN" altLang="en-US"/>
              <a:t>指令）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那么如何实现</a:t>
            </a:r>
            <a:r>
              <a:rPr lang="zh-CN" altLang="en-US"/>
              <a:t>呢？</a:t>
            </a:r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38200" y="1568450"/>
            <a:ext cx="103860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</a:t>
            </a:r>
            <a:r>
              <a:rPr lang="zh-CN" altLang="en-US"/>
              <a:t>任何计算机科学问题都可以通过另一个间接层解决</a:t>
            </a:r>
            <a:r>
              <a:rPr lang="en-US" altLang="zh-CN"/>
              <a:t>”——</a:t>
            </a:r>
            <a:r>
              <a:rPr lang="zh-CN" altLang="en-US"/>
              <a:t>大卫</a:t>
            </a:r>
            <a:r>
              <a:rPr lang="en-US" altLang="zh-CN"/>
              <a:t>·</a:t>
            </a:r>
            <a:r>
              <a:rPr lang="zh-CN" altLang="en-US"/>
              <a:t>惠勒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定义一个大小为</a:t>
            </a:r>
            <a:r>
              <a:rPr lang="en-US" altLang="zh-CN"/>
              <a:t>K</a:t>
            </a:r>
            <a:r>
              <a:rPr lang="zh-CN" altLang="en-US"/>
              <a:t>的中间层，就可以将</a:t>
            </a:r>
            <a:r>
              <a:rPr lang="en-US" altLang="zh-CN"/>
              <a:t>N*M</a:t>
            </a:r>
            <a:r>
              <a:rPr lang="zh-CN" altLang="en-US"/>
              <a:t>变成</a:t>
            </a:r>
            <a:r>
              <a:rPr lang="en-US" altLang="zh-CN"/>
              <a:t>N*K+K*M</a:t>
            </a:r>
            <a:r>
              <a:rPr lang="zh-CN" altLang="en-US"/>
              <a:t>。好像没什么</a:t>
            </a:r>
            <a:r>
              <a:rPr lang="zh-CN" altLang="en-US"/>
              <a:t>变化？</a:t>
            </a:r>
            <a:endParaRPr lang="zh-CN" altLang="en-US"/>
          </a:p>
          <a:p>
            <a:r>
              <a:rPr lang="en-US" altLang="zh-CN"/>
              <a:t>N</a:t>
            </a:r>
            <a:r>
              <a:rPr lang="zh-CN" altLang="en-US"/>
              <a:t>由</a:t>
            </a:r>
            <a:r>
              <a:rPr lang="en-US" altLang="zh-CN"/>
              <a:t>ISA</a:t>
            </a:r>
            <a:r>
              <a:rPr lang="zh-CN" altLang="en-US"/>
              <a:t>决定，</a:t>
            </a:r>
            <a:r>
              <a:rPr lang="en-US" altLang="zh-CN"/>
              <a:t>M</a:t>
            </a:r>
            <a:r>
              <a:rPr lang="zh-CN" altLang="en-US"/>
              <a:t>由硬件设计决定，</a:t>
            </a:r>
            <a:r>
              <a:rPr lang="en-US" altLang="zh-CN"/>
              <a:t>K</a:t>
            </a:r>
            <a:r>
              <a:rPr lang="zh-CN" altLang="en-US"/>
              <a:t>可以由我们自己设计，但也不可能</a:t>
            </a:r>
            <a:r>
              <a:rPr lang="zh-CN" altLang="en-US"/>
              <a:t>特别小。</a:t>
            </a:r>
            <a:endParaRPr lang="zh-CN" altLang="en-US"/>
          </a:p>
          <a:p>
            <a:r>
              <a:rPr lang="zh-CN" altLang="en-US"/>
              <a:t>最终，我们的目光（</a:t>
            </a:r>
            <a:r>
              <a:rPr lang="zh-CN" altLang="en-US"/>
              <a:t>只能）放在了</a:t>
            </a:r>
            <a:r>
              <a:rPr lang="en-US" altLang="zh-CN"/>
              <a:t>“*”</a:t>
            </a:r>
            <a:r>
              <a:rPr lang="zh-CN" altLang="en-US"/>
              <a:t>上。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尽管</a:t>
            </a:r>
            <a:r>
              <a:rPr lang="en-US" altLang="zh-CN"/>
              <a:t>K</a:t>
            </a:r>
            <a:r>
              <a:rPr lang="zh-CN" altLang="en-US"/>
              <a:t>的大小难以大幅减小，但可以对其结构进行合理封装（也即标题中的</a:t>
            </a:r>
            <a:r>
              <a:rPr lang="en-US" altLang="zh-CN"/>
              <a:t>Free Monad</a:t>
            </a:r>
            <a:r>
              <a:rPr lang="zh-CN" altLang="en-US"/>
              <a:t>），我们可以进一步将</a:t>
            </a:r>
            <a:r>
              <a:rPr lang="en-US" altLang="zh-CN"/>
              <a:t>N*K+K*M</a:t>
            </a:r>
            <a:r>
              <a:rPr lang="zh-CN" altLang="en-US"/>
              <a:t>变成</a:t>
            </a:r>
            <a:r>
              <a:rPr lang="en-US" altLang="zh-CN"/>
              <a:t>Sum{K</a:t>
            </a:r>
            <a:r>
              <a:rPr lang="en-US" altLang="zh-CN" baseline="-25000"/>
              <a:t>i</a:t>
            </a:r>
            <a:r>
              <a:rPr lang="en-US" altLang="zh-CN"/>
              <a:t>|i∈N}+Sum{M</a:t>
            </a:r>
            <a:r>
              <a:rPr lang="en-US" altLang="zh-CN" baseline="-25000"/>
              <a:t>i</a:t>
            </a:r>
            <a:r>
              <a:rPr lang="en-US" altLang="zh-CN"/>
              <a:t>|i</a:t>
            </a:r>
            <a:r>
              <a:rPr lang="en-US" altLang="zh-CN">
                <a:sym typeface="+mn-ea"/>
              </a:rPr>
              <a:t>∈K</a:t>
            </a:r>
            <a:r>
              <a:rPr lang="en-US" altLang="zh-CN"/>
              <a:t>}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优点是显而易见的：指令与控制信号几乎</a:t>
            </a:r>
            <a:r>
              <a:rPr lang="zh-CN" altLang="en-US"/>
              <a:t>完全解耦。添加指令时，不会影响已有控制信号；添加控制信号时，也不会影响已经写好的</a:t>
            </a:r>
            <a:r>
              <a:rPr lang="zh-CN" altLang="en-US"/>
              <a:t>指令。通过中间层，我们实际上屏蔽了膨胀</a:t>
            </a:r>
            <a:r>
              <a:rPr lang="zh-CN" altLang="en-US"/>
              <a:t>的复杂度在指令和控制信号间的</a:t>
            </a:r>
            <a:r>
              <a:rPr lang="zh-CN" altLang="en-US"/>
              <a:t>传播。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实现思路也很直接：定义中间表示，把指令转化为中间表示，再把中间表示转化为</a:t>
            </a:r>
            <a:r>
              <a:rPr lang="zh-CN" altLang="en-US"/>
              <a:t>控制信号。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中间层的定义（</a:t>
            </a:r>
            <a:r>
              <a:rPr lang="en-US" altLang="zh-CN"/>
              <a:t>Free Monad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22400"/>
            <a:ext cx="6837680" cy="51860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036560" y="1691005"/>
            <a:ext cx="3693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（不是说</a:t>
            </a:r>
            <a:r>
              <a:rPr lang="en-US" altLang="zh-CN"/>
              <a:t>Free Monad</a:t>
            </a:r>
            <a:r>
              <a:rPr lang="zh-CN" altLang="en-US"/>
              <a:t>吗，这个</a:t>
            </a:r>
            <a:r>
              <a:rPr lang="en-US" altLang="zh-CN"/>
              <a:t>Indexed Free Monad Transformer</a:t>
            </a:r>
            <a:r>
              <a:rPr lang="zh-CN" altLang="en-US"/>
              <a:t>又是个什么</a:t>
            </a:r>
            <a:r>
              <a:rPr lang="zh-CN" altLang="en-US"/>
              <a:t>鬼？）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中间层的定义（</a:t>
            </a:r>
            <a:r>
              <a:rPr lang="en-US" altLang="zh-CN"/>
              <a:t>Free Monad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13510"/>
            <a:ext cx="6957060" cy="52457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71155" y="1691005"/>
            <a:ext cx="3925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首先去掉</a:t>
            </a:r>
            <a:r>
              <a:rPr lang="en-US" altLang="zh-CN"/>
              <a:t>Transformer</a:t>
            </a:r>
            <a:r>
              <a:rPr lang="zh-CN" altLang="en-US"/>
              <a:t>相关的</a:t>
            </a:r>
            <a:r>
              <a:rPr lang="zh-CN" altLang="en-US"/>
              <a:t>部分。</a:t>
            </a:r>
            <a:endParaRPr lang="zh-CN" altLang="en-US"/>
          </a:p>
          <a:p>
            <a:r>
              <a:rPr lang="zh-CN" altLang="en-US"/>
              <a:t>这部分提供与其他</a:t>
            </a:r>
            <a:r>
              <a:rPr lang="en-US" altLang="zh-CN"/>
              <a:t>Monad</a:t>
            </a:r>
            <a:r>
              <a:rPr lang="zh-CN" altLang="en-US"/>
              <a:t>交互的接口，与逻辑</a:t>
            </a:r>
            <a:r>
              <a:rPr lang="zh-CN" altLang="en-US"/>
              <a:t>无关。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中间层的定义（</a:t>
            </a:r>
            <a:r>
              <a:rPr lang="en-US" altLang="zh-CN"/>
              <a:t>Free Monad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5506085" y="1691005"/>
            <a:ext cx="45624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然后去掉</a:t>
            </a:r>
            <a:r>
              <a:rPr lang="en-US" altLang="zh-CN"/>
              <a:t>Indexed</a:t>
            </a:r>
            <a:r>
              <a:rPr lang="zh-CN" altLang="en-US"/>
              <a:t>相关的部分，就得到了一个普通的</a:t>
            </a:r>
            <a:r>
              <a:rPr lang="en-US" altLang="zh-CN"/>
              <a:t>Free Monad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Indexed</a:t>
            </a:r>
            <a:r>
              <a:rPr lang="zh-CN" altLang="en-US"/>
              <a:t>主要是在编译期进行校验，一定程度上保证中间层组合方式的正确性。稍后会具体</a:t>
            </a:r>
            <a:r>
              <a:rPr lang="zh-CN" altLang="en-US"/>
              <a:t>讲解。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抛开复杂的概念不谈，在这里</a:t>
            </a:r>
            <a:r>
              <a:rPr lang="en-US" altLang="zh-CN"/>
              <a:t>Free Monad</a:t>
            </a:r>
            <a:r>
              <a:rPr lang="zh-CN" altLang="en-US"/>
              <a:t>就是一种树状数据结构，其中</a:t>
            </a:r>
            <a:r>
              <a:rPr lang="en-US" altLang="zh-CN"/>
              <a:t>IBind</a:t>
            </a:r>
            <a:r>
              <a:rPr lang="zh-CN" altLang="en-US"/>
              <a:t>将两棵树组合成更大的树，其余都是</a:t>
            </a:r>
            <a:r>
              <a:rPr lang="zh-CN" altLang="en-US"/>
              <a:t>叶子节点。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0" y="1390650"/>
            <a:ext cx="4130040" cy="52590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中间层的定义（</a:t>
            </a:r>
            <a:r>
              <a:rPr lang="en-US" altLang="zh-CN">
                <a:sym typeface="+mn-ea"/>
              </a:rPr>
              <a:t>Free Monad</a:t>
            </a:r>
            <a:r>
              <a:rPr lang="zh-CN" altLang="en-US">
                <a:sym typeface="+mn-ea"/>
              </a:rPr>
              <a:t>）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" y="1390650"/>
            <a:ext cx="4130040" cy="52590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955" y="1448435"/>
            <a:ext cx="6230620" cy="320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846955" y="2214880"/>
            <a:ext cx="5166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上面的代码会产生如下的树状结构（其中</a:t>
            </a:r>
            <a:r>
              <a:rPr lang="en-US" altLang="zh-CN"/>
              <a:t>|:</a:t>
            </a:r>
            <a:r>
              <a:rPr lang="zh-CN" altLang="en-US"/>
              <a:t>和</a:t>
            </a:r>
            <a:r>
              <a:rPr lang="en-US" altLang="zh-CN"/>
              <a:t>=:</a:t>
            </a:r>
            <a:r>
              <a:rPr lang="zh-CN" altLang="en-US"/>
              <a:t>都只是</a:t>
            </a:r>
            <a:r>
              <a:rPr lang="en-US" altLang="zh-CN"/>
              <a:t>IBind</a:t>
            </a:r>
            <a:r>
              <a:rPr lang="zh-CN" altLang="en-US"/>
              <a:t>在不同情况下的封装和简写</a:t>
            </a:r>
            <a:r>
              <a:rPr lang="zh-CN"/>
              <a:t>）：</a:t>
            </a:r>
            <a:endParaRPr 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955" y="3023870"/>
            <a:ext cx="5660390" cy="1729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2455</Words>
  <Application>WPS Presentation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在NPC中优雅地抄手册 ——一种基于Free Monad的译码器实现</vt:lpstr>
      <vt:lpstr>现有译码器方案</vt:lpstr>
      <vt:lpstr>现有译码器方案（Chisel Decoder）</vt:lpstr>
      <vt:lpstr>画大饼</vt:lpstr>
      <vt:lpstr>那么如何实现呢？</vt:lpstr>
      <vt:lpstr>中间层的定义（Free Monad）</vt:lpstr>
      <vt:lpstr>中间层的定义（Free Monad）</vt:lpstr>
      <vt:lpstr>中间层的定义（Free Monad）</vt:lpstr>
      <vt:lpstr>中间层的定义（Free Monad）</vt:lpstr>
      <vt:lpstr>将指令转换为中间表示</vt:lpstr>
      <vt:lpstr>将中间表示转换为控制信号</vt:lpstr>
      <vt:lpstr>就做完了？</vt:lpstr>
      <vt:lpstr>Verilog生成</vt:lpstr>
      <vt:lpstr>Verilog生成</vt:lpstr>
      <vt:lpstr>Verilog生成</vt:lpstr>
      <vt:lpstr>一些坑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在NPC中优雅地抄手册 ——一种基于Free Monad的译码器实现</dc:title>
  <dc:creator/>
  <cp:lastModifiedBy>admin</cp:lastModifiedBy>
  <cp:revision>111</cp:revision>
  <dcterms:created xsi:type="dcterms:W3CDTF">2024-11-09T12:04:00Z</dcterms:created>
  <dcterms:modified xsi:type="dcterms:W3CDTF">2024-11-16T08:20:46Z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4D146C215B0B4A78ADBD34D65E4369D6_12</vt:lpwstr>
  </property>
  <property fmtid="{D5CDD505-2E9C-101B-9397-08002B2CF9AE}" pid="3" name="KSOProductBuildVer">
    <vt:lpwstr>1033-12.2.0.18911</vt:lpwstr>
  </property>
</Properties>
</file>