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1" r:id="rId3"/>
    <p:sldId id="286" r:id="rId4"/>
    <p:sldId id="283" r:id="rId5"/>
    <p:sldId id="284" r:id="rId6"/>
    <p:sldId id="285" r:id="rId7"/>
    <p:sldId id="282" r:id="rId8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86"/>
            <p14:sldId id="283"/>
            <p14:sldId id="284"/>
            <p14:sldId id="285"/>
          </p14:sldIdLst>
        </p14:section>
        <p14:section name="了解详细信息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24726"/>
    <a:srgbClr val="404040"/>
    <a:srgbClr val="FF9B45"/>
    <a:srgbClr val="DD462F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241" autoAdjust="0"/>
  </p:normalViewPr>
  <p:slideViewPr>
    <p:cSldViewPr snapToGrid="0">
      <p:cViewPr>
        <p:scale>
          <a:sx n="100" d="100"/>
          <a:sy n="100" d="100"/>
        </p:scale>
        <p:origin x="348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2024/4/20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  <a:t>2024/4/20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40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27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  <a:t>2024/4/20</a:t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  <a:t>2024/4/20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9405" y="1938755"/>
            <a:ext cx="7665002" cy="23876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en-US" altLang="zh-CN" sz="4800" b="1" dirty="0">
                <a:solidFill>
                  <a:schemeClr val="bg1"/>
                </a:solidFill>
              </a:rPr>
              <a:t>NPC/NEMU</a:t>
            </a:r>
            <a:r>
              <a:rPr lang="zh-CN" altLang="en-US" sz="4800" b="1" dirty="0">
                <a:solidFill>
                  <a:schemeClr val="bg1"/>
                </a:solidFill>
              </a:rPr>
              <a:t> </a:t>
            </a:r>
            <a:r>
              <a:rPr lang="en-US" altLang="zh-CN" sz="4800" b="1" dirty="0" err="1">
                <a:solidFill>
                  <a:schemeClr val="bg1"/>
                </a:solidFill>
              </a:rPr>
              <a:t>ctrl+c</a:t>
            </a:r>
            <a:r>
              <a:rPr lang="zh-CN" altLang="en-US" sz="4800" b="1" dirty="0">
                <a:solidFill>
                  <a:schemeClr val="bg1"/>
                </a:solidFill>
              </a:rPr>
              <a:t>退出</a:t>
            </a:r>
            <a:endParaRPr lang="en-US" altLang="zh-CN" sz="4800" b="1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4359798" y="3988655"/>
            <a:ext cx="3237701" cy="675400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ysyx_23060165 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张承译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问题的产生（需求）</a:t>
            </a: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64165" y="1346442"/>
            <a:ext cx="11507185" cy="612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为了获得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Verilator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仿真周期和实际仿真时间的比例关系，需要更多的样本测试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-&gt;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跑更多的应用程序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 marL="457200" lvl="1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-&gt;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选择执行时间长的程序进行测试（例如有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while(1)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的程序） 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NEMU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上跑需要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device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支持的应用程序，键入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ctrl+c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只是退出执行指令的循环，没有完全退出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NEMU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，能打印指令执行的信息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NPC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则会立刻退出主程序，无法打印指令执行的信息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CC1C1D-1547-30E9-E48F-88810C03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84" y="5261751"/>
            <a:ext cx="3875738" cy="14015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E24A37-CE3D-CAB1-C01B-F6623FB99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216" y="5256138"/>
            <a:ext cx="4673900" cy="141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D0E99-777C-F4B2-1D2E-4EB03E89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RTFM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E18921-20FC-203C-7766-549AF9C2B76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55700" y="2271392"/>
            <a:ext cx="9880600" cy="332295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28AA31-381F-9301-37DD-693F8865557C}"/>
              </a:ext>
            </a:extLst>
          </p:cNvPr>
          <p:cNvSpPr txBox="1"/>
          <p:nvPr/>
        </p:nvSpPr>
        <p:spPr>
          <a:xfrm>
            <a:off x="521207" y="153954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信号：进程间通信机制中唯一的异步通信机制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RTFSC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>
            <a:spLocks/>
          </p:cNvSpPr>
          <p:nvPr/>
        </p:nvSpPr>
        <p:spPr>
          <a:xfrm>
            <a:off x="564165" y="1479792"/>
            <a:ext cx="9884951" cy="612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NEMU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会在一种唯一的情况切换到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NEMU_QUIT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状态，并打印指令执行数据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500F13-DFC4-B2EC-1271-D6A9FF13D3E4}"/>
              </a:ext>
            </a:extLst>
          </p:cNvPr>
          <p:cNvSpPr txBox="1"/>
          <p:nvPr/>
        </p:nvSpPr>
        <p:spPr>
          <a:xfrm>
            <a:off x="4733718" y="2336635"/>
            <a:ext cx="72165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The common practice is to fully process the event queue once every frame,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usually as a first step before updating the game's state: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```c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while (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game_is_still_running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SDL_Event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event;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while (</a:t>
            </a:r>
            <a:r>
              <a:rPr lang="en-US" altLang="zh-CN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SDL_PollEvent</a:t>
            </a:r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(&amp;event)) {  // poll until all events are handled!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    // decide what to do with this event.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}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    // update game state, draw the current frame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* }</a:t>
            </a:r>
            <a:endParaRPr lang="en-US" altLang="zh-C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542D14-16EA-947F-A140-E8C58AB7CD40}"/>
              </a:ext>
            </a:extLst>
          </p:cNvPr>
          <p:cNvSpPr txBox="1"/>
          <p:nvPr/>
        </p:nvSpPr>
        <p:spPr>
          <a:xfrm>
            <a:off x="521207" y="3084397"/>
            <a:ext cx="480131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1600" b="0" dirty="0">
                <a:solidFill>
                  <a:srgbClr val="C586C0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#ifndef</a:t>
            </a:r>
            <a:r>
              <a:rPr lang="en-US" altLang="zh-CN" sz="1600" b="0" dirty="0">
                <a:solidFill>
                  <a:srgbClr val="569CD6"/>
                </a:solidFill>
                <a:effectLst/>
                <a:highlight>
                  <a:srgbClr val="F5F5F5"/>
                </a:highlight>
                <a:latin typeface="Consolas" panose="020B0609020204030204" pitchFamily="49" charset="0"/>
              </a:rPr>
              <a:t> CONFIG_TARGET_AM</a:t>
            </a:r>
            <a:endParaRPr lang="en-US" altLang="zh-CN" sz="1600" b="0" dirty="0">
              <a:solidFill>
                <a:srgbClr val="CCCCCC"/>
              </a:solidFill>
              <a:effectLst/>
              <a:highlight>
                <a:srgbClr val="F5F5F5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SDL_Event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		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SDL_PollEvent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SDL_QUIT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nemu_state</a:t>
            </a:r>
            <a:r>
              <a:rPr lang="en-US" altLang="zh-C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NEMU_QUIT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061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267D9-E2D5-6BD6-BA76-582F8968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RTFM &amp; RTFSC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D0E1008-02DD-B23B-3A9D-605426E079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6" y="1389888"/>
            <a:ext cx="11067544" cy="542366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Segoe UI" panose="020B0502040204020203" pitchFamily="34" charset="0"/>
              </a:rPr>
              <a:t>键入</a:t>
            </a:r>
            <a:r>
              <a:rPr lang="en-US" altLang="zh-CN" sz="2000" dirty="0" err="1">
                <a:cs typeface="Segoe UI" panose="020B0502040204020203" pitchFamily="34" charset="0"/>
              </a:rPr>
              <a:t>ctrl+c</a:t>
            </a:r>
            <a:r>
              <a:rPr lang="en-US" altLang="zh-CN" sz="2000" dirty="0">
                <a:cs typeface="Segoe UI" panose="020B0502040204020203" pitchFamily="34" charset="0"/>
              </a:rPr>
              <a:t>-&gt;</a:t>
            </a:r>
            <a:r>
              <a:rPr lang="zh-CN" altLang="en-US" sz="2000" dirty="0">
                <a:cs typeface="Segoe UI" panose="020B0502040204020203" pitchFamily="34" charset="0"/>
              </a:rPr>
              <a:t>触发</a:t>
            </a:r>
            <a:r>
              <a:rPr lang="en-US" altLang="zh-CN" sz="2000" dirty="0">
                <a:cs typeface="Segoe UI" panose="020B0502040204020203" pitchFamily="34" charset="0"/>
              </a:rPr>
              <a:t>SIGINT</a:t>
            </a:r>
            <a:r>
              <a:rPr lang="zh-CN" altLang="en-US" sz="2000" dirty="0">
                <a:cs typeface="Segoe UI" panose="020B0502040204020203" pitchFamily="34" charset="0"/>
              </a:rPr>
              <a:t>信号中断</a:t>
            </a:r>
            <a:r>
              <a:rPr lang="en-US" altLang="zh-CN" sz="2000" dirty="0">
                <a:cs typeface="Segoe UI" panose="020B0502040204020203" pitchFamily="34" charset="0"/>
              </a:rPr>
              <a:t>-&gt;</a:t>
            </a:r>
            <a:r>
              <a:rPr lang="zh-CN" altLang="en-US" sz="2000" dirty="0">
                <a:cs typeface="Segoe UI" panose="020B0502040204020203" pitchFamily="34" charset="0"/>
              </a:rPr>
              <a:t>中断进程并停止该进程</a:t>
            </a:r>
            <a:endParaRPr lang="en-US" altLang="zh-CN" sz="2000" dirty="0"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cs typeface="Segoe UI" panose="020B0502040204020203" pitchFamily="34" charset="0"/>
              </a:rPr>
              <a:t>SDL_PollEvent</a:t>
            </a:r>
            <a:r>
              <a:rPr lang="en-US" altLang="zh-CN" sz="2000" dirty="0">
                <a:cs typeface="Segoe UI" panose="020B0502040204020203" pitchFamily="34" charset="0"/>
              </a:rPr>
              <a:t>() </a:t>
            </a:r>
            <a:r>
              <a:rPr lang="zh-CN" altLang="en-US" sz="2000" dirty="0">
                <a:cs typeface="Segoe UI" panose="020B0502040204020203" pitchFamily="34" charset="0"/>
              </a:rPr>
              <a:t>函数接收到 </a:t>
            </a:r>
            <a:r>
              <a:rPr lang="en-US" altLang="zh-CN" sz="2000" dirty="0">
                <a:cs typeface="Segoe UI" panose="020B0502040204020203" pitchFamily="34" charset="0"/>
              </a:rPr>
              <a:t>SIGINT </a:t>
            </a:r>
            <a:r>
              <a:rPr lang="zh-CN" altLang="en-US" sz="2000" dirty="0">
                <a:cs typeface="Segoe UI" panose="020B0502040204020203" pitchFamily="34" charset="0"/>
              </a:rPr>
              <a:t>信号（键入</a:t>
            </a:r>
            <a:r>
              <a:rPr lang="en-US" altLang="zh-CN" sz="2000" dirty="0" err="1">
                <a:cs typeface="Segoe UI" panose="020B0502040204020203" pitchFamily="34" charset="0"/>
              </a:rPr>
              <a:t>ctrl+c</a:t>
            </a:r>
            <a:r>
              <a:rPr lang="zh-CN" altLang="en-US" sz="2000" dirty="0">
                <a:cs typeface="Segoe UI" panose="020B0502040204020203" pitchFamily="34" charset="0"/>
              </a:rPr>
              <a:t>）时</a:t>
            </a:r>
            <a:r>
              <a:rPr lang="en-US" altLang="zh-CN" sz="2000" dirty="0">
                <a:cs typeface="Segoe UI" panose="020B0502040204020203" pitchFamily="34" charset="0"/>
              </a:rPr>
              <a:t>,</a:t>
            </a:r>
            <a:r>
              <a:rPr lang="zh-CN" altLang="en-US" sz="2000" dirty="0">
                <a:cs typeface="Segoe UI" panose="020B0502040204020203" pitchFamily="34" charset="0"/>
              </a:rPr>
              <a:t>它会自动生成一个 </a:t>
            </a:r>
            <a:r>
              <a:rPr lang="en-US" altLang="zh-CN" sz="2000" dirty="0">
                <a:cs typeface="Segoe UI" panose="020B0502040204020203" pitchFamily="34" charset="0"/>
              </a:rPr>
              <a:t>SDL_QUIT </a:t>
            </a:r>
            <a:r>
              <a:rPr lang="zh-CN" altLang="en-US" sz="2000" dirty="0">
                <a:cs typeface="Segoe UI" panose="020B0502040204020203" pitchFamily="34" charset="0"/>
              </a:rPr>
              <a:t>事件</a:t>
            </a:r>
            <a:r>
              <a:rPr lang="en-US" altLang="zh-CN" sz="2000" dirty="0">
                <a:cs typeface="Segoe UI" panose="020B0502040204020203" pitchFamily="34" charset="0"/>
              </a:rPr>
              <a:t>,</a:t>
            </a:r>
            <a:r>
              <a:rPr lang="zh-CN" altLang="en-US" sz="2000" dirty="0">
                <a:cs typeface="Segoe UI" panose="020B0502040204020203" pitchFamily="34" charset="0"/>
              </a:rPr>
              <a:t>通知应用程序有退出请求</a:t>
            </a:r>
            <a:endParaRPr lang="en-US" altLang="zh-CN" sz="2000" dirty="0"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Segoe UI" panose="020B0502040204020203" pitchFamily="34" charset="0"/>
              </a:rPr>
              <a:t>自动生成</a:t>
            </a:r>
            <a:r>
              <a:rPr lang="en-US" altLang="zh-CN" sz="2000" dirty="0">
                <a:cs typeface="Segoe UI" panose="020B0502040204020203" pitchFamily="34" charset="0"/>
              </a:rPr>
              <a:t>SDL_QUIT</a:t>
            </a:r>
            <a:r>
              <a:rPr lang="zh-CN" altLang="en-US" sz="2000" dirty="0">
                <a:cs typeface="Segoe UI" panose="020B0502040204020203" pitchFamily="34" charset="0"/>
              </a:rPr>
              <a:t>事件是</a:t>
            </a:r>
            <a:r>
              <a:rPr lang="en-US" altLang="zh-CN" sz="2000" dirty="0" err="1">
                <a:cs typeface="Segoe UI" panose="020B0502040204020203" pitchFamily="34" charset="0"/>
              </a:rPr>
              <a:t>SDL_PollEvent</a:t>
            </a:r>
            <a:r>
              <a:rPr lang="en-US" altLang="zh-CN" sz="2000" dirty="0">
                <a:cs typeface="Segoe UI" panose="020B0502040204020203" pitchFamily="34" charset="0"/>
              </a:rPr>
              <a:t>()</a:t>
            </a:r>
            <a:r>
              <a:rPr lang="zh-CN" altLang="en-US" sz="2000" dirty="0">
                <a:cs typeface="Segoe UI" panose="020B0502040204020203" pitchFamily="34" charset="0"/>
              </a:rPr>
              <a:t>库函数在捕获</a:t>
            </a:r>
            <a:r>
              <a:rPr lang="en-US" altLang="zh-CN" sz="2000" dirty="0">
                <a:cs typeface="Segoe UI" panose="020B0502040204020203" pitchFamily="34" charset="0"/>
              </a:rPr>
              <a:t>SIGINT</a:t>
            </a:r>
            <a:r>
              <a:rPr lang="zh-CN" altLang="en-US" sz="2000" dirty="0">
                <a:cs typeface="Segoe UI" panose="020B0502040204020203" pitchFamily="34" charset="0"/>
              </a:rPr>
              <a:t>信号时对应的进程行为，这改变了触发</a:t>
            </a:r>
            <a:r>
              <a:rPr lang="en-US" altLang="zh-CN" sz="2000" dirty="0">
                <a:cs typeface="Segoe UI" panose="020B0502040204020203" pitchFamily="34" charset="0"/>
              </a:rPr>
              <a:t>SIGINT</a:t>
            </a:r>
            <a:r>
              <a:rPr lang="zh-CN" altLang="en-US" sz="2000" dirty="0">
                <a:cs typeface="Segoe UI" panose="020B0502040204020203" pitchFamily="34" charset="0"/>
              </a:rPr>
              <a:t>信号时的默认行为（停止进程）</a:t>
            </a:r>
            <a:endParaRPr lang="en-US" altLang="zh-CN" sz="2000" dirty="0"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Segoe UI" panose="020B0502040204020203" pitchFamily="34" charset="0"/>
              </a:rPr>
              <a:t>是否能在</a:t>
            </a:r>
            <a:r>
              <a:rPr lang="en-US" altLang="zh-CN" sz="2000" dirty="0">
                <a:cs typeface="Segoe UI" panose="020B0502040204020203" pitchFamily="34" charset="0"/>
              </a:rPr>
              <a:t>NPC</a:t>
            </a:r>
            <a:r>
              <a:rPr lang="zh-CN" altLang="en-US" sz="2000" dirty="0">
                <a:cs typeface="Segoe UI" panose="020B0502040204020203" pitchFamily="34" charset="0"/>
              </a:rPr>
              <a:t>中捕获</a:t>
            </a:r>
            <a:r>
              <a:rPr lang="en-US" altLang="zh-CN" sz="2000" dirty="0">
                <a:cs typeface="Segoe UI" panose="020B0502040204020203" pitchFamily="34" charset="0"/>
              </a:rPr>
              <a:t>SIGINT</a:t>
            </a:r>
            <a:r>
              <a:rPr lang="zh-CN" altLang="en-US" sz="2000" dirty="0">
                <a:cs typeface="Segoe UI" panose="020B0502040204020203" pitchFamily="34" charset="0"/>
              </a:rPr>
              <a:t>，并改变默认行为进行对应处理？</a:t>
            </a:r>
          </a:p>
        </p:txBody>
      </p:sp>
    </p:spTree>
    <p:extLst>
      <p:ext uri="{BB962C8B-B14F-4D97-AF65-F5344CB8AC3E}">
        <p14:creationId xmlns:p14="http://schemas.microsoft.com/office/powerpoint/2010/main" val="118248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267D9-E2D5-6BD6-BA76-582F8968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NPC</a:t>
            </a:r>
            <a:r>
              <a:rPr lang="zh-CN" altLang="en-US" dirty="0"/>
              <a:t>也可以做到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CFAEDF-78C3-B80A-4299-EFA5A4FD48F7}"/>
              </a:ext>
            </a:extLst>
          </p:cNvPr>
          <p:cNvSpPr txBox="1"/>
          <p:nvPr/>
        </p:nvSpPr>
        <p:spPr>
          <a:xfrm>
            <a:off x="6711950" y="1241078"/>
            <a:ext cx="4031873" cy="561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shouldExit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信号处理函数</a:t>
            </a:r>
            <a:endParaRPr lang="zh-CN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handle_interrupt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signum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SIGINT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Ctrl+C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pressed. Exiting loop.</a:t>
            </a:r>
            <a:r>
              <a:rPr lang="en-US" altLang="zh-CN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shouldExit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注册信号处理函数</a:t>
            </a:r>
            <a:endParaRPr lang="zh-CN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SIGINT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handle_interrupt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"Iteration </a:t>
            </a:r>
            <a:r>
              <a:rPr lang="en-US" altLang="zh-C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zh-CN" alt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通过检查标志变量来判断是否应该退出循环</a:t>
            </a:r>
            <a:endParaRPr lang="zh-CN" alt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shouldExit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377F38C4-A0C1-33FF-FD3B-CC7811B6B6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241078"/>
            <a:ext cx="5631943" cy="5423662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Segoe UI" panose="020B0502040204020203" pitchFamily="34" charset="0"/>
              </a:rPr>
              <a:t>捕获方式：注册信号处理函数</a:t>
            </a:r>
            <a:r>
              <a:rPr lang="en-US" altLang="zh-CN" sz="2000" dirty="0">
                <a:cs typeface="Segoe UI" panose="020B0502040204020203" pitchFamily="34" charset="0"/>
              </a:rPr>
              <a:t>signal()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cs typeface="Segoe UI" panose="020B0502040204020203" pitchFamily="34" charset="0"/>
              </a:rPr>
              <a:t>handle_interrupt</a:t>
            </a:r>
            <a:r>
              <a:rPr lang="en-US" altLang="zh-CN" sz="2000" dirty="0">
                <a:cs typeface="Segoe UI" panose="020B0502040204020203" pitchFamily="34" charset="0"/>
              </a:rPr>
              <a:t>()</a:t>
            </a:r>
            <a:r>
              <a:rPr lang="zh-CN" altLang="en-US" sz="2000" dirty="0">
                <a:cs typeface="Segoe UI" panose="020B0502040204020203" pitchFamily="34" charset="0"/>
              </a:rPr>
              <a:t>和</a:t>
            </a:r>
            <a:r>
              <a:rPr lang="en-US" altLang="zh-CN" sz="2000" dirty="0">
                <a:cs typeface="Segoe UI" panose="020B0502040204020203" pitchFamily="34" charset="0"/>
              </a:rPr>
              <a:t>main</a:t>
            </a:r>
            <a:r>
              <a:rPr lang="zh-CN" altLang="en-US" sz="2000" dirty="0">
                <a:cs typeface="Segoe UI" panose="020B0502040204020203" pitchFamily="34" charset="0"/>
              </a:rPr>
              <a:t>函数使用不同的堆栈空间，两者之间不存在调用和被调用的关系，属于两个独立的控制流程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FCD21B-A2C5-08C7-37E6-461B09396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49" y="3531355"/>
            <a:ext cx="4006851" cy="2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3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5150358" y="1618742"/>
            <a:ext cx="1352042" cy="640080"/>
          </a:xfrm>
        </p:spPr>
        <p:txBody>
          <a:bodyPr rtlCol="0">
            <a:normAutofit/>
          </a:bodyPr>
          <a:lstStyle/>
          <a:p>
            <a:pPr algn="ctr" rtl="0"/>
            <a:r>
              <a:rPr lang="zh-CN" altLang="en-US" dirty="0">
                <a:cs typeface="Segoe UI Light" panose="020B0502040204020203" pitchFamily="34" charset="0"/>
              </a:rPr>
              <a:t>谢 谢！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自定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7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{E40213DD-C3B3-45A7-BE69-5F13F4F3C847}tf10001108_win32</Template>
  <TotalTime>233</TotalTime>
  <Words>571</Words>
  <Application>Microsoft Office PowerPoint</Application>
  <PresentationFormat>宽屏</PresentationFormat>
  <Paragraphs>70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 UI</vt:lpstr>
      <vt:lpstr>Microsoft YaHei UI Light</vt:lpstr>
      <vt:lpstr>Arial</vt:lpstr>
      <vt:lpstr>Consolas</vt:lpstr>
      <vt:lpstr>Segoe UI</vt:lpstr>
      <vt:lpstr>Segoe UI Light</vt:lpstr>
      <vt:lpstr>自定义</vt:lpstr>
      <vt:lpstr>NPC/NEMU ctrl+c退出</vt:lpstr>
      <vt:lpstr>问题的产生（需求）</vt:lpstr>
      <vt:lpstr>RTFM</vt:lpstr>
      <vt:lpstr>RTFSC</vt:lpstr>
      <vt:lpstr>RTFM &amp; RTFSC</vt:lpstr>
      <vt:lpstr>NPC也可以做到</vt:lpstr>
      <vt:lpstr>谢 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NPC/NEMU ctrl+c退出</dc:title>
  <dc:creator>承译 张</dc:creator>
  <cp:keywords/>
  <cp:lastModifiedBy>承译 张</cp:lastModifiedBy>
  <cp:revision>51</cp:revision>
  <dcterms:created xsi:type="dcterms:W3CDTF">2024-04-20T08:43:55Z</dcterms:created>
  <dcterms:modified xsi:type="dcterms:W3CDTF">2024-04-20T12:37:28Z</dcterms:modified>
  <cp:version/>
</cp:coreProperties>
</file>