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83" r:id="rId2"/>
    <p:sldId id="282" r:id="rId3"/>
    <p:sldId id="309" r:id="rId4"/>
    <p:sldId id="281" r:id="rId5"/>
    <p:sldId id="284" r:id="rId6"/>
    <p:sldId id="285" r:id="rId7"/>
    <p:sldId id="314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310" r:id="rId16"/>
    <p:sldId id="294" r:id="rId17"/>
    <p:sldId id="295" r:id="rId18"/>
    <p:sldId id="296" r:id="rId19"/>
    <p:sldId id="312" r:id="rId20"/>
    <p:sldId id="287" r:id="rId21"/>
    <p:sldId id="31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096">
          <p15:clr>
            <a:srgbClr val="A4A3A4"/>
          </p15:clr>
        </p15:guide>
        <p15:guide id="3" pos="15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107" d="100"/>
          <a:sy n="107" d="100"/>
        </p:scale>
        <p:origin x="546" y="102"/>
      </p:cViewPr>
      <p:guideLst>
        <p:guide orient="horz" pos="2160"/>
        <p:guide pos="6096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8BB58-7F13-46D7-A551-D9F7C82B098F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68FD8-588E-4F2C-ADFA-6A36070981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61950" y="314325"/>
            <a:ext cx="11468100" cy="622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57225" y="561975"/>
            <a:ext cx="10877550" cy="5734050"/>
          </a:xfrm>
          <a:prstGeom prst="rect">
            <a:avLst/>
          </a:prstGeom>
          <a:noFill/>
          <a:ln w="25400">
            <a:solidFill>
              <a:srgbClr val="60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230329" y="184344"/>
            <a:ext cx="11731343" cy="6489312"/>
          </a:xfrm>
          <a:prstGeom prst="rect">
            <a:avLst/>
          </a:prstGeom>
          <a:noFill/>
          <a:ln w="25400">
            <a:solidFill>
              <a:srgbClr val="606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8112-9932-457C-A5A2-A54E6AB7044B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0538-58DE-497E-8B68-2A532F70B1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搜索【幻雨工作室】_1"/>
          <p:cNvSpPr/>
          <p:nvPr/>
        </p:nvSpPr>
        <p:spPr>
          <a:xfrm>
            <a:off x="5312229" y="1730640"/>
            <a:ext cx="1567542" cy="1567538"/>
          </a:xfrm>
          <a:prstGeom prst="ellipse">
            <a:avLst/>
          </a:prstGeom>
          <a:solidFill>
            <a:srgbClr val="2B2B2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稻壳儿搜索【幻雨工作室】_2"/>
          <p:cNvSpPr>
            <a:spLocks noChangeAspect="1"/>
          </p:cNvSpPr>
          <p:nvPr/>
        </p:nvSpPr>
        <p:spPr bwMode="auto">
          <a:xfrm>
            <a:off x="5549897" y="2093051"/>
            <a:ext cx="1092206" cy="842716"/>
          </a:xfrm>
          <a:custGeom>
            <a:avLst/>
            <a:gdLst>
              <a:gd name="connsiteX0" fmla="*/ 469503 w 606325"/>
              <a:gd name="connsiteY0" fmla="*/ 414055 h 467826"/>
              <a:gd name="connsiteX1" fmla="*/ 455707 w 606325"/>
              <a:gd name="connsiteY1" fmla="*/ 427831 h 467826"/>
              <a:gd name="connsiteX2" fmla="*/ 469503 w 606325"/>
              <a:gd name="connsiteY2" fmla="*/ 441607 h 467826"/>
              <a:gd name="connsiteX3" fmla="*/ 483299 w 606325"/>
              <a:gd name="connsiteY3" fmla="*/ 427831 h 467826"/>
              <a:gd name="connsiteX4" fmla="*/ 469503 w 606325"/>
              <a:gd name="connsiteY4" fmla="*/ 414055 h 467826"/>
              <a:gd name="connsiteX5" fmla="*/ 96641 w 606325"/>
              <a:gd name="connsiteY5" fmla="*/ 234748 h 467826"/>
              <a:gd name="connsiteX6" fmla="*/ 110439 w 606325"/>
              <a:gd name="connsiteY6" fmla="*/ 248525 h 467826"/>
              <a:gd name="connsiteX7" fmla="*/ 110439 w 606325"/>
              <a:gd name="connsiteY7" fmla="*/ 351983 h 467826"/>
              <a:gd name="connsiteX8" fmla="*/ 303777 w 606325"/>
              <a:gd name="connsiteY8" fmla="*/ 414022 h 467826"/>
              <a:gd name="connsiteX9" fmla="*/ 383889 w 606325"/>
              <a:gd name="connsiteY9" fmla="*/ 404334 h 467826"/>
              <a:gd name="connsiteX10" fmla="*/ 399111 w 606325"/>
              <a:gd name="connsiteY10" fmla="*/ 414022 h 467826"/>
              <a:gd name="connsiteX11" fmla="*/ 389408 w 606325"/>
              <a:gd name="connsiteY11" fmla="*/ 430554 h 467826"/>
              <a:gd name="connsiteX12" fmla="*/ 303777 w 606325"/>
              <a:gd name="connsiteY12" fmla="*/ 441575 h 467826"/>
              <a:gd name="connsiteX13" fmla="*/ 86939 w 606325"/>
              <a:gd name="connsiteY13" fmla="*/ 368514 h 467826"/>
              <a:gd name="connsiteX14" fmla="*/ 82844 w 606325"/>
              <a:gd name="connsiteY14" fmla="*/ 358826 h 467826"/>
              <a:gd name="connsiteX15" fmla="*/ 82844 w 606325"/>
              <a:gd name="connsiteY15" fmla="*/ 248525 h 467826"/>
              <a:gd name="connsiteX16" fmla="*/ 96641 w 606325"/>
              <a:gd name="connsiteY16" fmla="*/ 234748 h 467826"/>
              <a:gd name="connsiteX17" fmla="*/ 296210 w 606325"/>
              <a:gd name="connsiteY17" fmla="*/ 0 h 467826"/>
              <a:gd name="connsiteX18" fmla="*/ 336974 w 606325"/>
              <a:gd name="connsiteY18" fmla="*/ 7266 h 467826"/>
              <a:gd name="connsiteX19" fmla="*/ 577199 w 606325"/>
              <a:gd name="connsiteY19" fmla="*/ 95520 h 467826"/>
              <a:gd name="connsiteX20" fmla="*/ 606215 w 606325"/>
              <a:gd name="connsiteY20" fmla="*/ 139603 h 467826"/>
              <a:gd name="connsiteX21" fmla="*/ 574440 w 606325"/>
              <a:gd name="connsiteY21" fmla="*/ 183775 h 467826"/>
              <a:gd name="connsiteX22" fmla="*/ 481964 w 606325"/>
              <a:gd name="connsiteY22" fmla="*/ 218260 h 467826"/>
              <a:gd name="connsiteX23" fmla="*/ 481964 w 606325"/>
              <a:gd name="connsiteY23" fmla="*/ 361618 h 467826"/>
              <a:gd name="connsiteX24" fmla="*/ 495760 w 606325"/>
              <a:gd name="connsiteY24" fmla="*/ 352019 h 467826"/>
              <a:gd name="connsiteX25" fmla="*/ 495760 w 606325"/>
              <a:gd name="connsiteY25" fmla="*/ 248567 h 467826"/>
              <a:gd name="connsiteX26" fmla="*/ 509555 w 606325"/>
              <a:gd name="connsiteY26" fmla="*/ 234791 h 467826"/>
              <a:gd name="connsiteX27" fmla="*/ 523351 w 606325"/>
              <a:gd name="connsiteY27" fmla="*/ 248567 h 467826"/>
              <a:gd name="connsiteX28" fmla="*/ 523351 w 606325"/>
              <a:gd name="connsiteY28" fmla="*/ 358863 h 467826"/>
              <a:gd name="connsiteX29" fmla="*/ 519257 w 606325"/>
              <a:gd name="connsiteY29" fmla="*/ 368550 h 467826"/>
              <a:gd name="connsiteX30" fmla="*/ 488817 w 606325"/>
              <a:gd name="connsiteY30" fmla="*/ 390592 h 467826"/>
              <a:gd name="connsiteX31" fmla="*/ 510980 w 606325"/>
              <a:gd name="connsiteY31" fmla="*/ 426409 h 467826"/>
              <a:gd name="connsiteX32" fmla="*/ 469503 w 606325"/>
              <a:gd name="connsiteY32" fmla="*/ 467826 h 467826"/>
              <a:gd name="connsiteX33" fmla="*/ 428116 w 606325"/>
              <a:gd name="connsiteY33" fmla="*/ 426409 h 467826"/>
              <a:gd name="connsiteX34" fmla="*/ 455707 w 606325"/>
              <a:gd name="connsiteY34" fmla="*/ 387837 h 467826"/>
              <a:gd name="connsiteX35" fmla="*/ 455707 w 606325"/>
              <a:gd name="connsiteY35" fmla="*/ 216837 h 467826"/>
              <a:gd name="connsiteX36" fmla="*/ 294163 w 606325"/>
              <a:gd name="connsiteY36" fmla="*/ 152046 h 467826"/>
              <a:gd name="connsiteX37" fmla="*/ 269241 w 606325"/>
              <a:gd name="connsiteY37" fmla="*/ 138270 h 467826"/>
              <a:gd name="connsiteX38" fmla="*/ 296922 w 606325"/>
              <a:gd name="connsiteY38" fmla="*/ 124494 h 467826"/>
              <a:gd name="connsiteX39" fmla="*/ 323178 w 606325"/>
              <a:gd name="connsiteY39" fmla="*/ 134093 h 467826"/>
              <a:gd name="connsiteX40" fmla="*/ 469503 w 606325"/>
              <a:gd name="connsiteY40" fmla="*/ 193374 h 467826"/>
              <a:gd name="connsiteX41" fmla="*/ 566163 w 606325"/>
              <a:gd name="connsiteY41" fmla="*/ 156134 h 467826"/>
              <a:gd name="connsiteX42" fmla="*/ 579959 w 606325"/>
              <a:gd name="connsiteY42" fmla="*/ 138270 h 467826"/>
              <a:gd name="connsiteX43" fmla="*/ 567587 w 606325"/>
              <a:gd name="connsiteY43" fmla="*/ 123072 h 467826"/>
              <a:gd name="connsiteX44" fmla="*/ 327273 w 606325"/>
              <a:gd name="connsiteY44" fmla="*/ 34817 h 467826"/>
              <a:gd name="connsiteX45" fmla="*/ 265147 w 606325"/>
              <a:gd name="connsiteY45" fmla="*/ 34817 h 467826"/>
              <a:gd name="connsiteX46" fmla="*/ 40052 w 606325"/>
              <a:gd name="connsiteY46" fmla="*/ 120317 h 467826"/>
              <a:gd name="connsiteX47" fmla="*/ 27591 w 606325"/>
              <a:gd name="connsiteY47" fmla="*/ 138270 h 467826"/>
              <a:gd name="connsiteX48" fmla="*/ 40052 w 606325"/>
              <a:gd name="connsiteY48" fmla="*/ 154801 h 467826"/>
              <a:gd name="connsiteX49" fmla="*/ 280367 w 606325"/>
              <a:gd name="connsiteY49" fmla="*/ 241634 h 467826"/>
              <a:gd name="connsiteX50" fmla="*/ 339733 w 606325"/>
              <a:gd name="connsiteY50" fmla="*/ 241634 h 467826"/>
              <a:gd name="connsiteX51" fmla="*/ 394917 w 606325"/>
              <a:gd name="connsiteY51" fmla="*/ 221015 h 467826"/>
              <a:gd name="connsiteX52" fmla="*/ 412896 w 606325"/>
              <a:gd name="connsiteY52" fmla="*/ 229280 h 467826"/>
              <a:gd name="connsiteX53" fmla="*/ 404618 w 606325"/>
              <a:gd name="connsiteY53" fmla="*/ 247144 h 467826"/>
              <a:gd name="connsiteX54" fmla="*/ 349346 w 606325"/>
              <a:gd name="connsiteY54" fmla="*/ 267853 h 467826"/>
              <a:gd name="connsiteX55" fmla="*/ 310718 w 606325"/>
              <a:gd name="connsiteY55" fmla="*/ 276118 h 467826"/>
              <a:gd name="connsiteX56" fmla="*/ 270665 w 606325"/>
              <a:gd name="connsiteY56" fmla="*/ 269275 h 467826"/>
              <a:gd name="connsiteX57" fmla="*/ 30351 w 606325"/>
              <a:gd name="connsiteY57" fmla="*/ 181020 h 467826"/>
              <a:gd name="connsiteX58" fmla="*/ 0 w 606325"/>
              <a:gd name="connsiteY58" fmla="*/ 138270 h 467826"/>
              <a:gd name="connsiteX59" fmla="*/ 30351 w 606325"/>
              <a:gd name="connsiteY59" fmla="*/ 94098 h 467826"/>
              <a:gd name="connsiteX60" fmla="*/ 255445 w 606325"/>
              <a:gd name="connsiteY60" fmla="*/ 7266 h 467826"/>
              <a:gd name="connsiteX61" fmla="*/ 296210 w 606325"/>
              <a:gd name="connsiteY61" fmla="*/ 0 h 4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06325" h="467826">
                <a:moveTo>
                  <a:pt x="469503" y="414055"/>
                </a:moveTo>
                <a:cubicBezTo>
                  <a:pt x="461226" y="414055"/>
                  <a:pt x="455707" y="419566"/>
                  <a:pt x="455707" y="427831"/>
                </a:cubicBezTo>
                <a:cubicBezTo>
                  <a:pt x="455707" y="436097"/>
                  <a:pt x="461226" y="441607"/>
                  <a:pt x="469503" y="441607"/>
                </a:cubicBezTo>
                <a:cubicBezTo>
                  <a:pt x="477781" y="441607"/>
                  <a:pt x="483299" y="436097"/>
                  <a:pt x="483299" y="427831"/>
                </a:cubicBezTo>
                <a:cubicBezTo>
                  <a:pt x="483299" y="419566"/>
                  <a:pt x="477781" y="414055"/>
                  <a:pt x="469503" y="414055"/>
                </a:cubicBezTo>
                <a:close/>
                <a:moveTo>
                  <a:pt x="96641" y="234748"/>
                </a:moveTo>
                <a:cubicBezTo>
                  <a:pt x="104920" y="234748"/>
                  <a:pt x="110439" y="240259"/>
                  <a:pt x="110439" y="248525"/>
                </a:cubicBezTo>
                <a:lnTo>
                  <a:pt x="110439" y="351983"/>
                </a:lnTo>
                <a:cubicBezTo>
                  <a:pt x="153254" y="387802"/>
                  <a:pt x="234791" y="414022"/>
                  <a:pt x="303777" y="414022"/>
                </a:cubicBezTo>
                <a:cubicBezTo>
                  <a:pt x="328701" y="414022"/>
                  <a:pt x="356295" y="411266"/>
                  <a:pt x="383889" y="404334"/>
                </a:cubicBezTo>
                <a:cubicBezTo>
                  <a:pt x="390833" y="401578"/>
                  <a:pt x="397687" y="407089"/>
                  <a:pt x="399111" y="414022"/>
                </a:cubicBezTo>
                <a:cubicBezTo>
                  <a:pt x="401870" y="420866"/>
                  <a:pt x="396351" y="429132"/>
                  <a:pt x="389408" y="430554"/>
                </a:cubicBezTo>
                <a:cubicBezTo>
                  <a:pt x="360390" y="437486"/>
                  <a:pt x="330036" y="441575"/>
                  <a:pt x="303777" y="441575"/>
                </a:cubicBezTo>
                <a:cubicBezTo>
                  <a:pt x="236126" y="441575"/>
                  <a:pt x="140881" y="416777"/>
                  <a:pt x="86939" y="368514"/>
                </a:cubicBezTo>
                <a:cubicBezTo>
                  <a:pt x="84179" y="367092"/>
                  <a:pt x="82844" y="363004"/>
                  <a:pt x="82844" y="358826"/>
                </a:cubicBezTo>
                <a:lnTo>
                  <a:pt x="82844" y="248525"/>
                </a:lnTo>
                <a:cubicBezTo>
                  <a:pt x="82844" y="240259"/>
                  <a:pt x="88363" y="234748"/>
                  <a:pt x="96641" y="234748"/>
                </a:cubicBezTo>
                <a:close/>
                <a:moveTo>
                  <a:pt x="296210" y="0"/>
                </a:moveTo>
                <a:cubicBezTo>
                  <a:pt x="310028" y="0"/>
                  <a:pt x="323846" y="2422"/>
                  <a:pt x="336974" y="7266"/>
                </a:cubicBezTo>
                <a:lnTo>
                  <a:pt x="577199" y="95520"/>
                </a:lnTo>
                <a:cubicBezTo>
                  <a:pt x="595178" y="102364"/>
                  <a:pt x="607639" y="118984"/>
                  <a:pt x="606215" y="139603"/>
                </a:cubicBezTo>
                <a:cubicBezTo>
                  <a:pt x="606215" y="158979"/>
                  <a:pt x="593843" y="176843"/>
                  <a:pt x="574440" y="183775"/>
                </a:cubicBezTo>
                <a:lnTo>
                  <a:pt x="481964" y="218260"/>
                </a:lnTo>
                <a:lnTo>
                  <a:pt x="481964" y="361618"/>
                </a:lnTo>
                <a:cubicBezTo>
                  <a:pt x="487482" y="358863"/>
                  <a:pt x="491576" y="356108"/>
                  <a:pt x="495760" y="352019"/>
                </a:cubicBezTo>
                <a:lnTo>
                  <a:pt x="495760" y="248567"/>
                </a:lnTo>
                <a:cubicBezTo>
                  <a:pt x="495760" y="240301"/>
                  <a:pt x="501278" y="234791"/>
                  <a:pt x="509555" y="234791"/>
                </a:cubicBezTo>
                <a:cubicBezTo>
                  <a:pt x="517833" y="234791"/>
                  <a:pt x="523351" y="240301"/>
                  <a:pt x="523351" y="248567"/>
                </a:cubicBezTo>
                <a:lnTo>
                  <a:pt x="523351" y="358863"/>
                </a:lnTo>
                <a:cubicBezTo>
                  <a:pt x="523351" y="361618"/>
                  <a:pt x="522016" y="365795"/>
                  <a:pt x="519257" y="368550"/>
                </a:cubicBezTo>
                <a:cubicBezTo>
                  <a:pt x="510980" y="375394"/>
                  <a:pt x="499854" y="383660"/>
                  <a:pt x="488817" y="390592"/>
                </a:cubicBezTo>
                <a:cubicBezTo>
                  <a:pt x="502702" y="397524"/>
                  <a:pt x="510980" y="411300"/>
                  <a:pt x="510980" y="426409"/>
                </a:cubicBezTo>
                <a:cubicBezTo>
                  <a:pt x="510980" y="449873"/>
                  <a:pt x="493000" y="467826"/>
                  <a:pt x="469503" y="467826"/>
                </a:cubicBezTo>
                <a:cubicBezTo>
                  <a:pt x="446006" y="467826"/>
                  <a:pt x="428116" y="449873"/>
                  <a:pt x="428116" y="426409"/>
                </a:cubicBezTo>
                <a:cubicBezTo>
                  <a:pt x="428116" y="408545"/>
                  <a:pt x="439152" y="393347"/>
                  <a:pt x="455707" y="387837"/>
                </a:cubicBezTo>
                <a:lnTo>
                  <a:pt x="455707" y="216837"/>
                </a:lnTo>
                <a:lnTo>
                  <a:pt x="294163" y="152046"/>
                </a:lnTo>
                <a:cubicBezTo>
                  <a:pt x="280367" y="150624"/>
                  <a:pt x="269241" y="145114"/>
                  <a:pt x="269241" y="138270"/>
                </a:cubicBezTo>
                <a:cubicBezTo>
                  <a:pt x="269241" y="131338"/>
                  <a:pt x="281702" y="124494"/>
                  <a:pt x="296922" y="124494"/>
                </a:cubicBezTo>
                <a:cubicBezTo>
                  <a:pt x="309294" y="124494"/>
                  <a:pt x="318995" y="128583"/>
                  <a:pt x="323178" y="134093"/>
                </a:cubicBezTo>
                <a:lnTo>
                  <a:pt x="469503" y="193374"/>
                </a:lnTo>
                <a:lnTo>
                  <a:pt x="566163" y="156134"/>
                </a:lnTo>
                <a:cubicBezTo>
                  <a:pt x="574440" y="153379"/>
                  <a:pt x="579959" y="146536"/>
                  <a:pt x="579959" y="138270"/>
                </a:cubicBezTo>
                <a:cubicBezTo>
                  <a:pt x="579959" y="130005"/>
                  <a:pt x="575864" y="124494"/>
                  <a:pt x="567587" y="123072"/>
                </a:cubicBezTo>
                <a:lnTo>
                  <a:pt x="327273" y="34817"/>
                </a:lnTo>
                <a:cubicBezTo>
                  <a:pt x="306534" y="26552"/>
                  <a:pt x="284461" y="27974"/>
                  <a:pt x="265147" y="34817"/>
                </a:cubicBezTo>
                <a:lnTo>
                  <a:pt x="40052" y="120317"/>
                </a:lnTo>
                <a:cubicBezTo>
                  <a:pt x="29015" y="124494"/>
                  <a:pt x="27591" y="135515"/>
                  <a:pt x="27591" y="138270"/>
                </a:cubicBezTo>
                <a:cubicBezTo>
                  <a:pt x="27591" y="141025"/>
                  <a:pt x="29015" y="150624"/>
                  <a:pt x="40052" y="154801"/>
                </a:cubicBezTo>
                <a:lnTo>
                  <a:pt x="280367" y="241634"/>
                </a:lnTo>
                <a:cubicBezTo>
                  <a:pt x="301016" y="248567"/>
                  <a:pt x="321754" y="248567"/>
                  <a:pt x="339733" y="241634"/>
                </a:cubicBezTo>
                <a:lnTo>
                  <a:pt x="394917" y="221015"/>
                </a:lnTo>
                <a:cubicBezTo>
                  <a:pt x="401859" y="218260"/>
                  <a:pt x="410137" y="222348"/>
                  <a:pt x="412896" y="229280"/>
                </a:cubicBezTo>
                <a:cubicBezTo>
                  <a:pt x="415655" y="236124"/>
                  <a:pt x="411561" y="244389"/>
                  <a:pt x="404618" y="247144"/>
                </a:cubicBezTo>
                <a:lnTo>
                  <a:pt x="349346" y="267853"/>
                </a:lnTo>
                <a:cubicBezTo>
                  <a:pt x="338309" y="273363"/>
                  <a:pt x="324513" y="276118"/>
                  <a:pt x="310718" y="276118"/>
                </a:cubicBezTo>
                <a:cubicBezTo>
                  <a:pt x="296922" y="276118"/>
                  <a:pt x="283126" y="273363"/>
                  <a:pt x="270665" y="269275"/>
                </a:cubicBezTo>
                <a:lnTo>
                  <a:pt x="30351" y="181020"/>
                </a:lnTo>
                <a:cubicBezTo>
                  <a:pt x="12460" y="174088"/>
                  <a:pt x="0" y="157557"/>
                  <a:pt x="0" y="138270"/>
                </a:cubicBezTo>
                <a:cubicBezTo>
                  <a:pt x="0" y="118984"/>
                  <a:pt x="11036" y="101031"/>
                  <a:pt x="30351" y="94098"/>
                </a:cubicBezTo>
                <a:lnTo>
                  <a:pt x="255445" y="7266"/>
                </a:lnTo>
                <a:cubicBezTo>
                  <a:pt x="268574" y="2422"/>
                  <a:pt x="282392" y="0"/>
                  <a:pt x="29621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</p:sp>
      <p:sp>
        <p:nvSpPr>
          <p:cNvPr id="15" name="稻壳儿搜索【幻雨工作室】_3"/>
          <p:cNvSpPr txBox="1">
            <a:spLocks noChangeArrowheads="1"/>
          </p:cNvSpPr>
          <p:nvPr/>
        </p:nvSpPr>
        <p:spPr bwMode="auto">
          <a:xfrm>
            <a:off x="1257546" y="3389918"/>
            <a:ext cx="9961931" cy="144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4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记两次</a:t>
            </a:r>
            <a:r>
              <a:rPr lang="en-US" altLang="zh-CN" sz="4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debug</a:t>
            </a:r>
            <a:r>
              <a:rPr lang="zh-CN" altLang="en-US" sz="4400" b="1" dirty="0">
                <a:latin typeface="微软雅黑" charset="0"/>
                <a:ea typeface="微软雅黑" charset="0"/>
                <a:cs typeface="微软雅黑" charset="0"/>
                <a:sym typeface="+mn-ea"/>
              </a:rPr>
              <a:t>的心路体验</a:t>
            </a:r>
            <a:endParaRPr lang="zh-CN" altLang="en-US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3" name="图片 2" descr="upload_post_object_v2_2434680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59" y="834048"/>
            <a:ext cx="1487772" cy="1416245"/>
          </a:xfrm>
          <a:prstGeom prst="rect">
            <a:avLst/>
          </a:prstGeom>
        </p:spPr>
      </p:pic>
      <p:sp>
        <p:nvSpPr>
          <p:cNvPr id="24" name="稻壳儿搜索【幻雨工作室】_2"/>
          <p:cNvSpPr txBox="1"/>
          <p:nvPr/>
        </p:nvSpPr>
        <p:spPr>
          <a:xfrm>
            <a:off x="8796370" y="5102833"/>
            <a:ext cx="2287636" cy="7547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北京交通大学 黄誉</a:t>
            </a:r>
          </a:p>
          <a:p>
            <a:pPr algn="l">
              <a:lnSpc>
                <a:spcPct val="150000"/>
              </a:lnSpc>
            </a:pPr>
            <a:r>
              <a:rPr lang="zh-CN" altLang="en-US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答辩时间：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2024.7.27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1600" spc="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1600" spc="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difftest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88982" y="4214740"/>
            <a:ext cx="5272452" cy="2008381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暂且不说中文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Spec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这部分信息是否全面，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凭什么我们就能确定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csrrw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写入就一定是成功的？</a:t>
            </a: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因此我们需要做实验和阅读代码验证</a:t>
            </a:r>
          </a:p>
        </p:txBody>
      </p:sp>
      <p:pic>
        <p:nvPicPr>
          <p:cNvPr id="5" name="图片 4" descr="upload_post_object_v2_3072257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15" y="1349720"/>
            <a:ext cx="4462858" cy="2771853"/>
          </a:xfrm>
          <a:prstGeom prst="rect">
            <a:avLst/>
          </a:prstGeom>
        </p:spPr>
      </p:pic>
      <p:pic>
        <p:nvPicPr>
          <p:cNvPr id="8" name="图片 7" descr="upload_post_object_v2_5208376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729" y="1349720"/>
            <a:ext cx="4787193" cy="47993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difftest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919423" y="1066515"/>
            <a:ext cx="5272452" cy="1516066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我们在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mstatus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写入代码前加入了一段无用的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read write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测试，相当于先写入一个无用值，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然后再读出，用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assert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判断是否读出成功</a:t>
            </a:r>
          </a:p>
        </p:txBody>
      </p:sp>
      <p:pic>
        <p:nvPicPr>
          <p:cNvPr id="8" name="图片 7" descr="upload_post_object_v2_5208376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20" y="1177281"/>
            <a:ext cx="4787193" cy="4799379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5919440" y="3175731"/>
            <a:ext cx="5272452" cy="1516066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结果发现，果然啊，触发了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assert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这说明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csrrw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指令并不一定能值原封不动的写入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mstatus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寄存器，那么为什么会这样？</a:t>
            </a: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5919440" y="5237978"/>
            <a:ext cx="5272452" cy="73872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这就到了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SCFSC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时间</a:t>
            </a: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difftest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</a:p>
        </p:txBody>
      </p:sp>
      <p:pic>
        <p:nvPicPr>
          <p:cNvPr id="4" name="图片 3" descr="upload_post_object_v2_2134628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87" y="1372730"/>
            <a:ext cx="5046088" cy="4694405"/>
          </a:xfrm>
          <a:prstGeom prst="rect">
            <a:avLst/>
          </a:prstGeom>
        </p:spPr>
      </p:pic>
      <p:pic>
        <p:nvPicPr>
          <p:cNvPr id="5" name="图片 4" descr="upload_post_object_v2_6695314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506" y="857302"/>
            <a:ext cx="5332199" cy="2396797"/>
          </a:xfrm>
          <a:prstGeom prst="rect">
            <a:avLst/>
          </a:prstGeom>
        </p:spPr>
      </p:pic>
      <p:pic>
        <p:nvPicPr>
          <p:cNvPr id="7" name="图片 6" descr="upload_post_object_v2_2478109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9467" y="3344762"/>
            <a:ext cx="5332290" cy="2906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difftest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问题总结</a:t>
            </a:r>
          </a:p>
        </p:txBody>
      </p:sp>
      <p:sp>
        <p:nvSpPr>
          <p:cNvPr id="2" name="稻壳儿搜索【幻雨工作室】_2"/>
          <p:cNvSpPr txBox="1"/>
          <p:nvPr/>
        </p:nvSpPr>
        <p:spPr>
          <a:xfrm>
            <a:off x="938597" y="1288962"/>
            <a:ext cx="10314858" cy="47027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spike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对于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mstatus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的写入是保护的，而且不同的模式保护方式还不一样。要想要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nemu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通过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spike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的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difftest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，首先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nemu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支持的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mode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需要和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spike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保持一致，其次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nemu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的掩码需要和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spike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保持一致。</a:t>
            </a: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                                                                 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difftest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问题总结</a:t>
            </a:r>
          </a:p>
        </p:txBody>
      </p:sp>
      <p:sp>
        <p:nvSpPr>
          <p:cNvPr id="4" name="稻壳儿搜索【幻雨工作室】_2"/>
          <p:cNvSpPr txBox="1"/>
          <p:nvPr/>
        </p:nvSpPr>
        <p:spPr>
          <a:xfrm>
            <a:off x="845616" y="1177281"/>
            <a:ext cx="3590871" cy="27707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我将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spike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设置为仅仅支持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M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模式，并使用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0xffffffff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写入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mstatus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后，发现掩码结果为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0x80207888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。根据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spec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，能写入的位仅为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SD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TW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FS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MPP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MPIE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MIE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这几类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                                                                 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upload_post_object_v2_9632584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6" y="1739727"/>
            <a:ext cx="6950553" cy="1464425"/>
          </a:xfrm>
          <a:prstGeom prst="rect">
            <a:avLst/>
          </a:prstGeom>
        </p:spPr>
      </p:pic>
      <p:pic>
        <p:nvPicPr>
          <p:cNvPr id="10" name="图片 9" descr="upload_post_object_v2_0599059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911" y="4241164"/>
            <a:ext cx="6743700" cy="1847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0072" y="4118706"/>
            <a:ext cx="3706464" cy="113718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如果只支持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模式，那么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trap.S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中对于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MPRV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的修改实际上就是不必要的，因为只支持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模式的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spikeMPRV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不能被修改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稻壳儿搜索【幻雨工作室】_1"/>
          <p:cNvSpPr>
            <a:spLocks noChangeArrowheads="1"/>
          </p:cNvSpPr>
          <p:nvPr/>
        </p:nvSpPr>
        <p:spPr bwMode="auto">
          <a:xfrm>
            <a:off x="5442857" y="2115255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稻壳儿搜索【幻雨工作室】_2"/>
          <p:cNvSpPr txBox="1"/>
          <p:nvPr/>
        </p:nvSpPr>
        <p:spPr>
          <a:xfrm>
            <a:off x="3213150" y="3812219"/>
            <a:ext cx="5765611" cy="212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 overflow</a:t>
            </a: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4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400" b="1" spc="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stack overflow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</a:p>
        </p:txBody>
      </p:sp>
      <p:sp>
        <p:nvSpPr>
          <p:cNvPr id="4" name="稻壳儿搜索【幻雨工作室】_2"/>
          <p:cNvSpPr txBox="1"/>
          <p:nvPr/>
        </p:nvSpPr>
        <p:spPr>
          <a:xfrm>
            <a:off x="858572" y="1423394"/>
            <a:ext cx="4381166" cy="1423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我将当我解决完刚才那个问题以后，我以为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rt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-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thread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部分已经万事大吉了，我尝试在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rt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-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thread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上运行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am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程序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                                                                 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54267" y="1080589"/>
            <a:ext cx="5637914" cy="1766158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万万没想到，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MSH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在运行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shell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指令没有问题，但是运行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am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程序结束后，会发生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tshell stack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overflow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的问题，而且后来的调度也发生了异常</a:t>
            </a:r>
          </a:p>
        </p:txBody>
      </p:sp>
      <p:pic>
        <p:nvPicPr>
          <p:cNvPr id="2" name="图片 1" descr="upload_post_object_v2_1256236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473" y="2937488"/>
            <a:ext cx="3294373" cy="3199736"/>
          </a:xfrm>
          <a:prstGeom prst="rect">
            <a:avLst/>
          </a:prstGeom>
        </p:spPr>
      </p:pic>
      <p:pic>
        <p:nvPicPr>
          <p:cNvPr id="9" name="图片 8" descr="upload_post_object_v2_4820463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203" y="2567628"/>
            <a:ext cx="5920736" cy="3569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stack overflow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问题分析</a:t>
            </a:r>
          </a:p>
        </p:txBody>
      </p:sp>
      <p:sp>
        <p:nvSpPr>
          <p:cNvPr id="4" name="稻壳儿搜索【幻雨工作室】_2"/>
          <p:cNvSpPr txBox="1"/>
          <p:nvPr/>
        </p:nvSpPr>
        <p:spPr>
          <a:xfrm>
            <a:off x="858572" y="1423394"/>
            <a:ext cx="4381166" cy="1423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                                                                 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51718" y="2209976"/>
            <a:ext cx="5417668" cy="2854433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问题分析：目前有两个问题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1. 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为什么在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am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程序执行结束以后会发生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tshell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stack overflow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？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2.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为什么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mstatus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又不对了？（我真是和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mstatus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有仇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...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）</a:t>
            </a:r>
          </a:p>
        </p:txBody>
      </p:sp>
      <p:pic>
        <p:nvPicPr>
          <p:cNvPr id="9" name="图片 8" descr="upload_post_object_v2_482046309"/>
          <p:cNvPicPr>
            <a:picLocks noChangeAspect="1"/>
          </p:cNvPicPr>
          <p:nvPr/>
        </p:nvPicPr>
        <p:blipFill>
          <a:blip r:embed="rId3"/>
          <a:srcRect l="-32391" t="-363" r="33043" b="363"/>
          <a:stretch>
            <a:fillRect/>
          </a:stretch>
        </p:blipFill>
        <p:spPr>
          <a:xfrm>
            <a:off x="-1512314" y="1514128"/>
            <a:ext cx="7489432" cy="4515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stack overflow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问题分析</a:t>
            </a:r>
          </a:p>
        </p:txBody>
      </p:sp>
      <p:sp>
        <p:nvSpPr>
          <p:cNvPr id="4" name="稻壳儿搜索【幻雨工作室】_2"/>
          <p:cNvSpPr txBox="1"/>
          <p:nvPr/>
        </p:nvSpPr>
        <p:spPr>
          <a:xfrm>
            <a:off x="858572" y="1423394"/>
            <a:ext cx="4381166" cy="14234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                                                                 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51718" y="1381765"/>
            <a:ext cx="5417668" cy="409441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为了探究这两个问题，首先我们需要了解程序执行的究竟是哪个地方出问题了？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由此我们需要了解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rt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-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在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nemu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上的执行过程？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由于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rt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-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是通过编译为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img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文件在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nemu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上运行，因此不能通过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gdb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的手段调试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rt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-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thread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，但是我们有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sdb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呀？因此可以在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sdb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中用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watch point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方式将程序的执行流程过一遍</a:t>
            </a:r>
          </a:p>
        </p:txBody>
      </p:sp>
      <p:pic>
        <p:nvPicPr>
          <p:cNvPr id="9" name="图片 8" descr="upload_post_object_v2_482046309"/>
          <p:cNvPicPr>
            <a:picLocks noChangeAspect="1"/>
          </p:cNvPicPr>
          <p:nvPr/>
        </p:nvPicPr>
        <p:blipFill>
          <a:blip r:embed="rId3"/>
          <a:srcRect l="-32391" t="-363" r="33043" b="363"/>
          <a:stretch>
            <a:fillRect/>
          </a:stretch>
        </p:blipFill>
        <p:spPr>
          <a:xfrm>
            <a:off x="-1512314" y="1514128"/>
            <a:ext cx="7489432" cy="4515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稻壳儿搜索【幻雨工作室】_1"/>
          <p:cNvSpPr>
            <a:spLocks noChangeArrowheads="1"/>
          </p:cNvSpPr>
          <p:nvPr/>
        </p:nvSpPr>
        <p:spPr bwMode="auto">
          <a:xfrm>
            <a:off x="5442857" y="2115255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稻壳儿搜索【幻雨工作室】_2"/>
          <p:cNvSpPr txBox="1"/>
          <p:nvPr/>
        </p:nvSpPr>
        <p:spPr>
          <a:xfrm>
            <a:off x="3213150" y="3812219"/>
            <a:ext cx="5765611" cy="2122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总结与</a:t>
            </a:r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感想</a:t>
            </a:r>
            <a:endParaRPr lang="zh-CN" altLang="en-US" sz="4400" b="1" spc="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搜索【幻雨工作室】_1"/>
          <p:cNvSpPr txBox="1"/>
          <p:nvPr/>
        </p:nvSpPr>
        <p:spPr bwMode="auto">
          <a:xfrm>
            <a:off x="4654156" y="1458156"/>
            <a:ext cx="146867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ctr" defTabSz="6858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kern="1200" cap="none" spc="0" normalizeH="0" baseline="0" noProof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9" name="稻壳儿搜索【幻雨工作室】_2"/>
          <p:cNvSpPr txBox="1">
            <a:spLocks noChangeArrowheads="1"/>
          </p:cNvSpPr>
          <p:nvPr/>
        </p:nvSpPr>
        <p:spPr bwMode="auto">
          <a:xfrm>
            <a:off x="6026321" y="1736828"/>
            <a:ext cx="15488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稻壳儿搜索【幻雨工作室】_3"/>
          <p:cNvSpPr>
            <a:spLocks noChangeArrowheads="1"/>
          </p:cNvSpPr>
          <p:nvPr/>
        </p:nvSpPr>
        <p:spPr bwMode="auto">
          <a:xfrm>
            <a:off x="1711956" y="3380366"/>
            <a:ext cx="321642" cy="3025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稻壳儿搜索【幻雨工作室】_4"/>
          <p:cNvSpPr txBox="1">
            <a:spLocks noChangeArrowheads="1"/>
          </p:cNvSpPr>
          <p:nvPr/>
        </p:nvSpPr>
        <p:spPr bwMode="auto">
          <a:xfrm>
            <a:off x="2176430" y="3282300"/>
            <a:ext cx="3298682" cy="69666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difftest debug</a:t>
            </a:r>
          </a:p>
        </p:txBody>
      </p:sp>
      <p:sp>
        <p:nvSpPr>
          <p:cNvPr id="12" name="稻壳儿搜索【幻雨工作室】_5"/>
          <p:cNvSpPr>
            <a:spLocks noChangeArrowheads="1"/>
          </p:cNvSpPr>
          <p:nvPr/>
        </p:nvSpPr>
        <p:spPr bwMode="auto">
          <a:xfrm>
            <a:off x="6560773" y="3380367"/>
            <a:ext cx="321640" cy="302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稻壳儿搜索【幻雨工作室】_6"/>
          <p:cNvSpPr txBox="1">
            <a:spLocks noChangeArrowheads="1"/>
          </p:cNvSpPr>
          <p:nvPr/>
        </p:nvSpPr>
        <p:spPr bwMode="auto">
          <a:xfrm>
            <a:off x="7025248" y="3282300"/>
            <a:ext cx="3897263" cy="69665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stack overflow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稻壳儿搜索【幻雨工作室】_7"/>
          <p:cNvSpPr>
            <a:spLocks noChangeArrowheads="1"/>
          </p:cNvSpPr>
          <p:nvPr/>
        </p:nvSpPr>
        <p:spPr bwMode="auto">
          <a:xfrm>
            <a:off x="1711956" y="4722517"/>
            <a:ext cx="321640" cy="302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稻壳儿搜索【幻雨工作室】_8"/>
          <p:cNvSpPr txBox="1">
            <a:spLocks noChangeArrowheads="1"/>
          </p:cNvSpPr>
          <p:nvPr/>
        </p:nvSpPr>
        <p:spPr bwMode="auto">
          <a:xfrm>
            <a:off x="2207388" y="4624450"/>
            <a:ext cx="3998948" cy="521924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800" b="1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</a:t>
            </a:r>
            <a:r>
              <a:rPr lang="en-US" altLang="zh-CN" sz="2800" b="1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rt</a:t>
            </a:r>
            <a:r>
              <a:rPr lang="zh-CN" altLang="en-US" sz="2800" b="1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-</a:t>
            </a:r>
            <a:r>
              <a:rPr lang="en-US" altLang="zh-CN" sz="2800" b="1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thread</a:t>
            </a:r>
            <a:r>
              <a:rPr lang="zh-CN" altLang="en-US" sz="2800" b="1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的运行过程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稻壳儿搜索【幻雨工作室】_9"/>
          <p:cNvSpPr>
            <a:spLocks noChangeArrowheads="1"/>
          </p:cNvSpPr>
          <p:nvPr/>
        </p:nvSpPr>
        <p:spPr bwMode="auto">
          <a:xfrm>
            <a:off x="6560773" y="4722517"/>
            <a:ext cx="321640" cy="3025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稻壳儿搜索【幻雨工作室】_10"/>
          <p:cNvSpPr txBox="1">
            <a:spLocks noChangeArrowheads="1"/>
          </p:cNvSpPr>
          <p:nvPr/>
        </p:nvSpPr>
        <p:spPr bwMode="auto">
          <a:xfrm>
            <a:off x="7017045" y="4624450"/>
            <a:ext cx="2403819" cy="52197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defTabSz="683895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defTabSz="685800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总结与感想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总结与感想</a:t>
            </a:r>
          </a:p>
        </p:txBody>
      </p:sp>
      <p:sp>
        <p:nvSpPr>
          <p:cNvPr id="5" name="稻壳儿搜索【幻雨工作室】_2"/>
          <p:cNvSpPr txBox="1"/>
          <p:nvPr/>
        </p:nvSpPr>
        <p:spPr>
          <a:xfrm>
            <a:off x="977393" y="1043675"/>
            <a:ext cx="10237124" cy="517033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思考：上述问题的出现原因，大致分为两类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：不知道有这回事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mstatus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并不完全可写）以及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我对问题的理解发生了偏差，但是我没有意识到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  <a:sym typeface="+mn-ea"/>
              </a:rPr>
              <a:t>stack overflow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sym typeface="+mn-ea"/>
              </a:rPr>
              <a:t>）</a:t>
            </a: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chemeClr val="accent1"/>
              </a:solidFill>
              <a:latin typeface="微软雅黑" charset="0"/>
              <a:ea typeface="微软雅黑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  <a:sym typeface="+mn-ea"/>
              </a:rPr>
              <a:t>认识的过程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：作为初学者，我们在解决许多问题时，实际上我们需要了解更为广泛的背景知识。（例如在实现上下文切换时，需要了解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convention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）这些背景知识会在相当大程度上影响我们对问题的理解。但很多时候，如果不遇到问题，我们其实意识不到这些背景知识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因此我们的认识过程为：遇到问题-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被迫补充背景知识-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攻克问题-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遇到下一个问题-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&gt;...</a:t>
            </a:r>
          </a:p>
          <a:p>
            <a:pPr algn="l">
              <a:lnSpc>
                <a:spcPct val="150000"/>
              </a:lnSpc>
            </a:pP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多看书确实是一种补充背景知识的方法，但有可能看到的内容实际上完全没有用到。有时候瞄一眼看到的知识，却成为了解决问题的关键（有点玄学，说明看得不够多）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稻壳儿搜索【幻雨工作室】_1"/>
          <p:cNvSpPr/>
          <p:nvPr/>
        </p:nvSpPr>
        <p:spPr>
          <a:xfrm>
            <a:off x="5312229" y="2085700"/>
            <a:ext cx="1567542" cy="1567538"/>
          </a:xfrm>
          <a:prstGeom prst="ellipse">
            <a:avLst/>
          </a:prstGeom>
          <a:solidFill>
            <a:srgbClr val="2B2B2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稻壳儿搜索【幻雨工作室】_2"/>
          <p:cNvSpPr>
            <a:spLocks noChangeAspect="1"/>
          </p:cNvSpPr>
          <p:nvPr/>
        </p:nvSpPr>
        <p:spPr bwMode="auto">
          <a:xfrm>
            <a:off x="5549897" y="2448111"/>
            <a:ext cx="1092206" cy="842716"/>
          </a:xfrm>
          <a:custGeom>
            <a:avLst/>
            <a:gdLst>
              <a:gd name="connsiteX0" fmla="*/ 469503 w 606325"/>
              <a:gd name="connsiteY0" fmla="*/ 414055 h 467826"/>
              <a:gd name="connsiteX1" fmla="*/ 455707 w 606325"/>
              <a:gd name="connsiteY1" fmla="*/ 427831 h 467826"/>
              <a:gd name="connsiteX2" fmla="*/ 469503 w 606325"/>
              <a:gd name="connsiteY2" fmla="*/ 441607 h 467826"/>
              <a:gd name="connsiteX3" fmla="*/ 483299 w 606325"/>
              <a:gd name="connsiteY3" fmla="*/ 427831 h 467826"/>
              <a:gd name="connsiteX4" fmla="*/ 469503 w 606325"/>
              <a:gd name="connsiteY4" fmla="*/ 414055 h 467826"/>
              <a:gd name="connsiteX5" fmla="*/ 96641 w 606325"/>
              <a:gd name="connsiteY5" fmla="*/ 234748 h 467826"/>
              <a:gd name="connsiteX6" fmla="*/ 110439 w 606325"/>
              <a:gd name="connsiteY6" fmla="*/ 248525 h 467826"/>
              <a:gd name="connsiteX7" fmla="*/ 110439 w 606325"/>
              <a:gd name="connsiteY7" fmla="*/ 351983 h 467826"/>
              <a:gd name="connsiteX8" fmla="*/ 303777 w 606325"/>
              <a:gd name="connsiteY8" fmla="*/ 414022 h 467826"/>
              <a:gd name="connsiteX9" fmla="*/ 383889 w 606325"/>
              <a:gd name="connsiteY9" fmla="*/ 404334 h 467826"/>
              <a:gd name="connsiteX10" fmla="*/ 399111 w 606325"/>
              <a:gd name="connsiteY10" fmla="*/ 414022 h 467826"/>
              <a:gd name="connsiteX11" fmla="*/ 389408 w 606325"/>
              <a:gd name="connsiteY11" fmla="*/ 430554 h 467826"/>
              <a:gd name="connsiteX12" fmla="*/ 303777 w 606325"/>
              <a:gd name="connsiteY12" fmla="*/ 441575 h 467826"/>
              <a:gd name="connsiteX13" fmla="*/ 86939 w 606325"/>
              <a:gd name="connsiteY13" fmla="*/ 368514 h 467826"/>
              <a:gd name="connsiteX14" fmla="*/ 82844 w 606325"/>
              <a:gd name="connsiteY14" fmla="*/ 358826 h 467826"/>
              <a:gd name="connsiteX15" fmla="*/ 82844 w 606325"/>
              <a:gd name="connsiteY15" fmla="*/ 248525 h 467826"/>
              <a:gd name="connsiteX16" fmla="*/ 96641 w 606325"/>
              <a:gd name="connsiteY16" fmla="*/ 234748 h 467826"/>
              <a:gd name="connsiteX17" fmla="*/ 296210 w 606325"/>
              <a:gd name="connsiteY17" fmla="*/ 0 h 467826"/>
              <a:gd name="connsiteX18" fmla="*/ 336974 w 606325"/>
              <a:gd name="connsiteY18" fmla="*/ 7266 h 467826"/>
              <a:gd name="connsiteX19" fmla="*/ 577199 w 606325"/>
              <a:gd name="connsiteY19" fmla="*/ 95520 h 467826"/>
              <a:gd name="connsiteX20" fmla="*/ 606215 w 606325"/>
              <a:gd name="connsiteY20" fmla="*/ 139603 h 467826"/>
              <a:gd name="connsiteX21" fmla="*/ 574440 w 606325"/>
              <a:gd name="connsiteY21" fmla="*/ 183775 h 467826"/>
              <a:gd name="connsiteX22" fmla="*/ 481964 w 606325"/>
              <a:gd name="connsiteY22" fmla="*/ 218260 h 467826"/>
              <a:gd name="connsiteX23" fmla="*/ 481964 w 606325"/>
              <a:gd name="connsiteY23" fmla="*/ 361618 h 467826"/>
              <a:gd name="connsiteX24" fmla="*/ 495760 w 606325"/>
              <a:gd name="connsiteY24" fmla="*/ 352019 h 467826"/>
              <a:gd name="connsiteX25" fmla="*/ 495760 w 606325"/>
              <a:gd name="connsiteY25" fmla="*/ 248567 h 467826"/>
              <a:gd name="connsiteX26" fmla="*/ 509555 w 606325"/>
              <a:gd name="connsiteY26" fmla="*/ 234791 h 467826"/>
              <a:gd name="connsiteX27" fmla="*/ 523351 w 606325"/>
              <a:gd name="connsiteY27" fmla="*/ 248567 h 467826"/>
              <a:gd name="connsiteX28" fmla="*/ 523351 w 606325"/>
              <a:gd name="connsiteY28" fmla="*/ 358863 h 467826"/>
              <a:gd name="connsiteX29" fmla="*/ 519257 w 606325"/>
              <a:gd name="connsiteY29" fmla="*/ 368550 h 467826"/>
              <a:gd name="connsiteX30" fmla="*/ 488817 w 606325"/>
              <a:gd name="connsiteY30" fmla="*/ 390592 h 467826"/>
              <a:gd name="connsiteX31" fmla="*/ 510980 w 606325"/>
              <a:gd name="connsiteY31" fmla="*/ 426409 h 467826"/>
              <a:gd name="connsiteX32" fmla="*/ 469503 w 606325"/>
              <a:gd name="connsiteY32" fmla="*/ 467826 h 467826"/>
              <a:gd name="connsiteX33" fmla="*/ 428116 w 606325"/>
              <a:gd name="connsiteY33" fmla="*/ 426409 h 467826"/>
              <a:gd name="connsiteX34" fmla="*/ 455707 w 606325"/>
              <a:gd name="connsiteY34" fmla="*/ 387837 h 467826"/>
              <a:gd name="connsiteX35" fmla="*/ 455707 w 606325"/>
              <a:gd name="connsiteY35" fmla="*/ 216837 h 467826"/>
              <a:gd name="connsiteX36" fmla="*/ 294163 w 606325"/>
              <a:gd name="connsiteY36" fmla="*/ 152046 h 467826"/>
              <a:gd name="connsiteX37" fmla="*/ 269241 w 606325"/>
              <a:gd name="connsiteY37" fmla="*/ 138270 h 467826"/>
              <a:gd name="connsiteX38" fmla="*/ 296922 w 606325"/>
              <a:gd name="connsiteY38" fmla="*/ 124494 h 467826"/>
              <a:gd name="connsiteX39" fmla="*/ 323178 w 606325"/>
              <a:gd name="connsiteY39" fmla="*/ 134093 h 467826"/>
              <a:gd name="connsiteX40" fmla="*/ 469503 w 606325"/>
              <a:gd name="connsiteY40" fmla="*/ 193374 h 467826"/>
              <a:gd name="connsiteX41" fmla="*/ 566163 w 606325"/>
              <a:gd name="connsiteY41" fmla="*/ 156134 h 467826"/>
              <a:gd name="connsiteX42" fmla="*/ 579959 w 606325"/>
              <a:gd name="connsiteY42" fmla="*/ 138270 h 467826"/>
              <a:gd name="connsiteX43" fmla="*/ 567587 w 606325"/>
              <a:gd name="connsiteY43" fmla="*/ 123072 h 467826"/>
              <a:gd name="connsiteX44" fmla="*/ 327273 w 606325"/>
              <a:gd name="connsiteY44" fmla="*/ 34817 h 467826"/>
              <a:gd name="connsiteX45" fmla="*/ 265147 w 606325"/>
              <a:gd name="connsiteY45" fmla="*/ 34817 h 467826"/>
              <a:gd name="connsiteX46" fmla="*/ 40052 w 606325"/>
              <a:gd name="connsiteY46" fmla="*/ 120317 h 467826"/>
              <a:gd name="connsiteX47" fmla="*/ 27591 w 606325"/>
              <a:gd name="connsiteY47" fmla="*/ 138270 h 467826"/>
              <a:gd name="connsiteX48" fmla="*/ 40052 w 606325"/>
              <a:gd name="connsiteY48" fmla="*/ 154801 h 467826"/>
              <a:gd name="connsiteX49" fmla="*/ 280367 w 606325"/>
              <a:gd name="connsiteY49" fmla="*/ 241634 h 467826"/>
              <a:gd name="connsiteX50" fmla="*/ 339733 w 606325"/>
              <a:gd name="connsiteY50" fmla="*/ 241634 h 467826"/>
              <a:gd name="connsiteX51" fmla="*/ 394917 w 606325"/>
              <a:gd name="connsiteY51" fmla="*/ 221015 h 467826"/>
              <a:gd name="connsiteX52" fmla="*/ 412896 w 606325"/>
              <a:gd name="connsiteY52" fmla="*/ 229280 h 467826"/>
              <a:gd name="connsiteX53" fmla="*/ 404618 w 606325"/>
              <a:gd name="connsiteY53" fmla="*/ 247144 h 467826"/>
              <a:gd name="connsiteX54" fmla="*/ 349346 w 606325"/>
              <a:gd name="connsiteY54" fmla="*/ 267853 h 467826"/>
              <a:gd name="connsiteX55" fmla="*/ 310718 w 606325"/>
              <a:gd name="connsiteY55" fmla="*/ 276118 h 467826"/>
              <a:gd name="connsiteX56" fmla="*/ 270665 w 606325"/>
              <a:gd name="connsiteY56" fmla="*/ 269275 h 467826"/>
              <a:gd name="connsiteX57" fmla="*/ 30351 w 606325"/>
              <a:gd name="connsiteY57" fmla="*/ 181020 h 467826"/>
              <a:gd name="connsiteX58" fmla="*/ 0 w 606325"/>
              <a:gd name="connsiteY58" fmla="*/ 138270 h 467826"/>
              <a:gd name="connsiteX59" fmla="*/ 30351 w 606325"/>
              <a:gd name="connsiteY59" fmla="*/ 94098 h 467826"/>
              <a:gd name="connsiteX60" fmla="*/ 255445 w 606325"/>
              <a:gd name="connsiteY60" fmla="*/ 7266 h 467826"/>
              <a:gd name="connsiteX61" fmla="*/ 296210 w 606325"/>
              <a:gd name="connsiteY61" fmla="*/ 0 h 4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06325" h="467826">
                <a:moveTo>
                  <a:pt x="469503" y="414055"/>
                </a:moveTo>
                <a:cubicBezTo>
                  <a:pt x="461226" y="414055"/>
                  <a:pt x="455707" y="419566"/>
                  <a:pt x="455707" y="427831"/>
                </a:cubicBezTo>
                <a:cubicBezTo>
                  <a:pt x="455707" y="436097"/>
                  <a:pt x="461226" y="441607"/>
                  <a:pt x="469503" y="441607"/>
                </a:cubicBezTo>
                <a:cubicBezTo>
                  <a:pt x="477781" y="441607"/>
                  <a:pt x="483299" y="436097"/>
                  <a:pt x="483299" y="427831"/>
                </a:cubicBezTo>
                <a:cubicBezTo>
                  <a:pt x="483299" y="419566"/>
                  <a:pt x="477781" y="414055"/>
                  <a:pt x="469503" y="414055"/>
                </a:cubicBezTo>
                <a:close/>
                <a:moveTo>
                  <a:pt x="96641" y="234748"/>
                </a:moveTo>
                <a:cubicBezTo>
                  <a:pt x="104920" y="234748"/>
                  <a:pt x="110439" y="240259"/>
                  <a:pt x="110439" y="248525"/>
                </a:cubicBezTo>
                <a:lnTo>
                  <a:pt x="110439" y="351983"/>
                </a:lnTo>
                <a:cubicBezTo>
                  <a:pt x="153254" y="387802"/>
                  <a:pt x="234791" y="414022"/>
                  <a:pt x="303777" y="414022"/>
                </a:cubicBezTo>
                <a:cubicBezTo>
                  <a:pt x="328701" y="414022"/>
                  <a:pt x="356295" y="411266"/>
                  <a:pt x="383889" y="404334"/>
                </a:cubicBezTo>
                <a:cubicBezTo>
                  <a:pt x="390833" y="401578"/>
                  <a:pt x="397687" y="407089"/>
                  <a:pt x="399111" y="414022"/>
                </a:cubicBezTo>
                <a:cubicBezTo>
                  <a:pt x="401870" y="420866"/>
                  <a:pt x="396351" y="429132"/>
                  <a:pt x="389408" y="430554"/>
                </a:cubicBezTo>
                <a:cubicBezTo>
                  <a:pt x="360390" y="437486"/>
                  <a:pt x="330036" y="441575"/>
                  <a:pt x="303777" y="441575"/>
                </a:cubicBezTo>
                <a:cubicBezTo>
                  <a:pt x="236126" y="441575"/>
                  <a:pt x="140881" y="416777"/>
                  <a:pt x="86939" y="368514"/>
                </a:cubicBezTo>
                <a:cubicBezTo>
                  <a:pt x="84179" y="367092"/>
                  <a:pt x="82844" y="363004"/>
                  <a:pt x="82844" y="358826"/>
                </a:cubicBezTo>
                <a:lnTo>
                  <a:pt x="82844" y="248525"/>
                </a:lnTo>
                <a:cubicBezTo>
                  <a:pt x="82844" y="240259"/>
                  <a:pt x="88363" y="234748"/>
                  <a:pt x="96641" y="234748"/>
                </a:cubicBezTo>
                <a:close/>
                <a:moveTo>
                  <a:pt x="296210" y="0"/>
                </a:moveTo>
                <a:cubicBezTo>
                  <a:pt x="310028" y="0"/>
                  <a:pt x="323846" y="2422"/>
                  <a:pt x="336974" y="7266"/>
                </a:cubicBezTo>
                <a:lnTo>
                  <a:pt x="577199" y="95520"/>
                </a:lnTo>
                <a:cubicBezTo>
                  <a:pt x="595178" y="102364"/>
                  <a:pt x="607639" y="118984"/>
                  <a:pt x="606215" y="139603"/>
                </a:cubicBezTo>
                <a:cubicBezTo>
                  <a:pt x="606215" y="158979"/>
                  <a:pt x="593843" y="176843"/>
                  <a:pt x="574440" y="183775"/>
                </a:cubicBezTo>
                <a:lnTo>
                  <a:pt x="481964" y="218260"/>
                </a:lnTo>
                <a:lnTo>
                  <a:pt x="481964" y="361618"/>
                </a:lnTo>
                <a:cubicBezTo>
                  <a:pt x="487482" y="358863"/>
                  <a:pt x="491576" y="356108"/>
                  <a:pt x="495760" y="352019"/>
                </a:cubicBezTo>
                <a:lnTo>
                  <a:pt x="495760" y="248567"/>
                </a:lnTo>
                <a:cubicBezTo>
                  <a:pt x="495760" y="240301"/>
                  <a:pt x="501278" y="234791"/>
                  <a:pt x="509555" y="234791"/>
                </a:cubicBezTo>
                <a:cubicBezTo>
                  <a:pt x="517833" y="234791"/>
                  <a:pt x="523351" y="240301"/>
                  <a:pt x="523351" y="248567"/>
                </a:cubicBezTo>
                <a:lnTo>
                  <a:pt x="523351" y="358863"/>
                </a:lnTo>
                <a:cubicBezTo>
                  <a:pt x="523351" y="361618"/>
                  <a:pt x="522016" y="365795"/>
                  <a:pt x="519257" y="368550"/>
                </a:cubicBezTo>
                <a:cubicBezTo>
                  <a:pt x="510980" y="375394"/>
                  <a:pt x="499854" y="383660"/>
                  <a:pt x="488817" y="390592"/>
                </a:cubicBezTo>
                <a:cubicBezTo>
                  <a:pt x="502702" y="397524"/>
                  <a:pt x="510980" y="411300"/>
                  <a:pt x="510980" y="426409"/>
                </a:cubicBezTo>
                <a:cubicBezTo>
                  <a:pt x="510980" y="449873"/>
                  <a:pt x="493000" y="467826"/>
                  <a:pt x="469503" y="467826"/>
                </a:cubicBezTo>
                <a:cubicBezTo>
                  <a:pt x="446006" y="467826"/>
                  <a:pt x="428116" y="449873"/>
                  <a:pt x="428116" y="426409"/>
                </a:cubicBezTo>
                <a:cubicBezTo>
                  <a:pt x="428116" y="408545"/>
                  <a:pt x="439152" y="393347"/>
                  <a:pt x="455707" y="387837"/>
                </a:cubicBezTo>
                <a:lnTo>
                  <a:pt x="455707" y="216837"/>
                </a:lnTo>
                <a:lnTo>
                  <a:pt x="294163" y="152046"/>
                </a:lnTo>
                <a:cubicBezTo>
                  <a:pt x="280367" y="150624"/>
                  <a:pt x="269241" y="145114"/>
                  <a:pt x="269241" y="138270"/>
                </a:cubicBezTo>
                <a:cubicBezTo>
                  <a:pt x="269241" y="131338"/>
                  <a:pt x="281702" y="124494"/>
                  <a:pt x="296922" y="124494"/>
                </a:cubicBezTo>
                <a:cubicBezTo>
                  <a:pt x="309294" y="124494"/>
                  <a:pt x="318995" y="128583"/>
                  <a:pt x="323178" y="134093"/>
                </a:cubicBezTo>
                <a:lnTo>
                  <a:pt x="469503" y="193374"/>
                </a:lnTo>
                <a:lnTo>
                  <a:pt x="566163" y="156134"/>
                </a:lnTo>
                <a:cubicBezTo>
                  <a:pt x="574440" y="153379"/>
                  <a:pt x="579959" y="146536"/>
                  <a:pt x="579959" y="138270"/>
                </a:cubicBezTo>
                <a:cubicBezTo>
                  <a:pt x="579959" y="130005"/>
                  <a:pt x="575864" y="124494"/>
                  <a:pt x="567587" y="123072"/>
                </a:cubicBezTo>
                <a:lnTo>
                  <a:pt x="327273" y="34817"/>
                </a:lnTo>
                <a:cubicBezTo>
                  <a:pt x="306534" y="26552"/>
                  <a:pt x="284461" y="27974"/>
                  <a:pt x="265147" y="34817"/>
                </a:cubicBezTo>
                <a:lnTo>
                  <a:pt x="40052" y="120317"/>
                </a:lnTo>
                <a:cubicBezTo>
                  <a:pt x="29015" y="124494"/>
                  <a:pt x="27591" y="135515"/>
                  <a:pt x="27591" y="138270"/>
                </a:cubicBezTo>
                <a:cubicBezTo>
                  <a:pt x="27591" y="141025"/>
                  <a:pt x="29015" y="150624"/>
                  <a:pt x="40052" y="154801"/>
                </a:cubicBezTo>
                <a:lnTo>
                  <a:pt x="280367" y="241634"/>
                </a:lnTo>
                <a:cubicBezTo>
                  <a:pt x="301016" y="248567"/>
                  <a:pt x="321754" y="248567"/>
                  <a:pt x="339733" y="241634"/>
                </a:cubicBezTo>
                <a:lnTo>
                  <a:pt x="394917" y="221015"/>
                </a:lnTo>
                <a:cubicBezTo>
                  <a:pt x="401859" y="218260"/>
                  <a:pt x="410137" y="222348"/>
                  <a:pt x="412896" y="229280"/>
                </a:cubicBezTo>
                <a:cubicBezTo>
                  <a:pt x="415655" y="236124"/>
                  <a:pt x="411561" y="244389"/>
                  <a:pt x="404618" y="247144"/>
                </a:cubicBezTo>
                <a:lnTo>
                  <a:pt x="349346" y="267853"/>
                </a:lnTo>
                <a:cubicBezTo>
                  <a:pt x="338309" y="273363"/>
                  <a:pt x="324513" y="276118"/>
                  <a:pt x="310718" y="276118"/>
                </a:cubicBezTo>
                <a:cubicBezTo>
                  <a:pt x="296922" y="276118"/>
                  <a:pt x="283126" y="273363"/>
                  <a:pt x="270665" y="269275"/>
                </a:cubicBezTo>
                <a:lnTo>
                  <a:pt x="30351" y="181020"/>
                </a:lnTo>
                <a:cubicBezTo>
                  <a:pt x="12460" y="174088"/>
                  <a:pt x="0" y="157557"/>
                  <a:pt x="0" y="138270"/>
                </a:cubicBezTo>
                <a:cubicBezTo>
                  <a:pt x="0" y="118984"/>
                  <a:pt x="11036" y="101031"/>
                  <a:pt x="30351" y="94098"/>
                </a:cubicBezTo>
                <a:lnTo>
                  <a:pt x="255445" y="7266"/>
                </a:lnTo>
                <a:cubicBezTo>
                  <a:pt x="268574" y="2422"/>
                  <a:pt x="282392" y="0"/>
                  <a:pt x="296210" y="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</p:sp>
      <p:sp>
        <p:nvSpPr>
          <p:cNvPr id="15" name="稻壳儿搜索【幻雨工作室】_3"/>
          <p:cNvSpPr txBox="1">
            <a:spLocks noChangeArrowheads="1"/>
          </p:cNvSpPr>
          <p:nvPr/>
        </p:nvSpPr>
        <p:spPr bwMode="auto">
          <a:xfrm>
            <a:off x="2115154" y="3946517"/>
            <a:ext cx="7961693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ctr">
              <a:defRPr sz="6600" b="1" spc="300">
                <a:solidFill>
                  <a:srgbClr val="2B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1300">
                <a:latin typeface="Nexa Light" pitchFamily="50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latin typeface="Nexa Light" pitchFamily="50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Nexa Light" pitchFamily="50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感谢倾听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稻壳儿搜索【幻雨工作室】_1"/>
          <p:cNvSpPr>
            <a:spLocks noChangeArrowheads="1"/>
          </p:cNvSpPr>
          <p:nvPr/>
        </p:nvSpPr>
        <p:spPr bwMode="auto">
          <a:xfrm>
            <a:off x="5442857" y="2115255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4400" b="1" dirty="0">
                <a:solidFill>
                  <a:schemeClr val="bg1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4400" b="1" dirty="0">
              <a:solidFill>
                <a:schemeClr val="bg1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稻壳儿搜索【幻雨工作室】_2"/>
          <p:cNvSpPr txBox="1"/>
          <p:nvPr/>
        </p:nvSpPr>
        <p:spPr>
          <a:xfrm>
            <a:off x="3964641" y="3511640"/>
            <a:ext cx="4262718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difftest debug</a:t>
            </a:r>
          </a:p>
          <a:p>
            <a:pPr algn="ctr"/>
            <a:endParaRPr lang="zh-CN" altLang="en-US" sz="4400" b="1" spc="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先前问过的问题</a:t>
            </a:r>
            <a:endParaRPr lang="zh-CN" altLang="en-US" sz="1800" b="1" dirty="0">
              <a:solidFill>
                <a:srgbClr val="333333"/>
              </a:solidFill>
              <a:latin typeface="微软雅黑" panose="020B0503020204020204" pitchFamily="34" charset="-122"/>
              <a:ea typeface="Open Sans" panose="020B0606030504020204"/>
              <a:sym typeface="+mn-ea"/>
            </a:endParaRPr>
          </a:p>
        </p:txBody>
      </p:sp>
      <p:sp>
        <p:nvSpPr>
          <p:cNvPr id="5" name="稻壳儿搜索【幻雨工作室】_2"/>
          <p:cNvSpPr txBox="1"/>
          <p:nvPr/>
        </p:nvSpPr>
        <p:spPr>
          <a:xfrm>
            <a:off x="938597" y="1288962"/>
            <a:ext cx="10314858" cy="47027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总体描述：当我从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PA3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-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开始，就遇到了许多与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CSR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和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difftest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相关的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bug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，这些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bug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或多或少考验我们对</a:t>
            </a:r>
            <a:r>
              <a:rPr lang="en-US" altLang="zh-CN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RISCV Spec</a:t>
            </a: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和系统的理解，先前遇到在学习群里我都问过，下面是汇总</a:t>
            </a:r>
          </a:p>
          <a:p>
            <a:pPr algn="l">
              <a:lnSpc>
                <a:spcPct val="150000"/>
              </a:lnSpc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                                                                 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upload_post_object_v2_3877429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37" y="2410789"/>
            <a:ext cx="4482658" cy="347720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0572222" y="4076781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494130" y="4076736"/>
            <a:ext cx="5675433" cy="160811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问题原因：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没有搞清楚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CSR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寄存器在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Spec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中的硬件约定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和软件的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call convention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之间的区别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5494098" y="2527390"/>
            <a:ext cx="5881367" cy="1111595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问题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pa3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中的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yield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函数中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a5/a7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的作用是什么？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mcause Exception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Code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是由谁（软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硬）提供的？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先前问过的问题</a:t>
            </a:r>
          </a:p>
        </p:txBody>
      </p:sp>
      <p:pic>
        <p:nvPicPr>
          <p:cNvPr id="4" name="图片 3" descr="upload_post_object_v2_240464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88" y="1549574"/>
            <a:ext cx="4877665" cy="4354069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6308810" y="1439115"/>
            <a:ext cx="4197131" cy="1111595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问题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yield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os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只能输出两个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 mepc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4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到底是在哪里进行的？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09260" y="3247595"/>
            <a:ext cx="4806048" cy="202133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问题原因：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不熟悉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mret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ecall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trap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的执行流程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需要阅读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Spec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中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trap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部分，里面有详细的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ecall, mret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的执行内容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先前问过的问题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6244482" y="1452071"/>
            <a:ext cx="5104027" cy="16946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问题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mcause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出现了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environment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call from U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type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，为什么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spike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difftest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中会出现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U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type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？（当前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nemu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只支持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M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态）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09260" y="3247595"/>
            <a:ext cx="4806048" cy="202133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问题原因：</a:t>
            </a: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SCFSC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，想一想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spike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作为一个经典的标准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difftest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工具，难道只支持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M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态？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（还是说其实人家早就支持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MSU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态了）</a:t>
            </a:r>
          </a:p>
        </p:txBody>
      </p:sp>
      <p:pic>
        <p:nvPicPr>
          <p:cNvPr id="2" name="图片 1" descr="upload_post_object_v2_534348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71" y="2152842"/>
            <a:ext cx="5040723" cy="2552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问题的特点</a:t>
            </a:r>
          </a:p>
        </p:txBody>
      </p:sp>
      <p:pic>
        <p:nvPicPr>
          <p:cNvPr id="4" name="图片 3" descr="upload_post_object_v2_240464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45" y="1177266"/>
            <a:ext cx="4877665" cy="1504139"/>
          </a:xfrm>
          <a:prstGeom prst="rect">
            <a:avLst/>
          </a:prstGeom>
        </p:spPr>
      </p:pic>
      <p:pic>
        <p:nvPicPr>
          <p:cNvPr id="3" name="图片 2" descr="upload_post_object_v2_3877429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72" y="2837239"/>
            <a:ext cx="4877610" cy="1415473"/>
          </a:xfrm>
          <a:prstGeom prst="rect">
            <a:avLst/>
          </a:prstGeom>
        </p:spPr>
      </p:pic>
      <p:pic>
        <p:nvPicPr>
          <p:cNvPr id="2" name="图片 1" descr="upload_post_object_v2_5343484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72" y="4408568"/>
            <a:ext cx="4837584" cy="1692397"/>
          </a:xfrm>
          <a:prstGeom prst="rect">
            <a:avLst/>
          </a:prstGeom>
        </p:spPr>
      </p:pic>
      <p:sp>
        <p:nvSpPr>
          <p:cNvPr id="5" name="稻壳儿搜索【幻雨工作室】_2"/>
          <p:cNvSpPr txBox="1"/>
          <p:nvPr/>
        </p:nvSpPr>
        <p:spPr>
          <a:xfrm>
            <a:off x="6215420" y="1665375"/>
            <a:ext cx="5026902" cy="3600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刚才说的问题都有一个特点：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对于基础内容的不了解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有时候为了快速推进讲义内容，会把讲义当成一个过关游戏。写完一个</a:t>
            </a:r>
            <a:r>
              <a:rPr lang="en-US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立刻写下一个</a:t>
            </a:r>
            <a:r>
              <a:rPr lang="en-US" altLang="zh-CN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part</a:t>
            </a:r>
            <a:r>
              <a:rPr lang="zh-CN" altLang="en-US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charset="0"/>
                <a:ea typeface="微软雅黑" charset="0"/>
              </a:rPr>
              <a:t>实际上，有时候需要暂停一下补充一些基础内容，磨刀不误砍柴工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latin typeface="微软雅黑" charset="0"/>
                <a:ea typeface="微软雅黑" charset="0"/>
              </a:rPr>
              <a:t>                                                                  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difftest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</a:p>
        </p:txBody>
      </p:sp>
      <p:pic>
        <p:nvPicPr>
          <p:cNvPr id="7" name="图片 6" descr="upload_post_object_v2_4811823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07" y="1410674"/>
            <a:ext cx="5103747" cy="4365318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6146128" y="1623251"/>
            <a:ext cx="5104027" cy="170604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现象：我在写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PA4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时运行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rt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thread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可以看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到正确的输出。但是进行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difftest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时，在左侧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指令处报错：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mstatus difftest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对比错误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257453" y="4011979"/>
            <a:ext cx="3434493" cy="661459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我们要怎么分析问题原因呢？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30111" y="655266"/>
            <a:ext cx="11157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difftest</a:t>
            </a:r>
            <a:r>
              <a:rPr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956234" y="857149"/>
            <a:ext cx="5272452" cy="648037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最显而易见的猜测：是不是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csrw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指令实现错误？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6022308" y="1813311"/>
            <a:ext cx="5272452" cy="107557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但是，我们的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mstatus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t1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的值是相同的，反倒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是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spike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mstatus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t1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值不相同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6022308" y="3186833"/>
            <a:ext cx="5272452" cy="1321731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进一步猜测：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csrw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指令真的会把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t1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的值原封不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动的写入到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mstatus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中吗？</a:t>
            </a: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rgbClr val="0070C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6022308" y="4596475"/>
            <a:ext cx="5272452" cy="1321731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在中文版本的</a:t>
            </a:r>
            <a:r>
              <a:rPr lang="en-US" altLang="zh-CN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spec</a:t>
            </a:r>
            <a:r>
              <a:rPr lang="zh-CN" altLang="en-US" sz="2000">
                <a:solidFill>
                  <a:srgbClr val="0070C0"/>
                </a:solidFill>
                <a:latin typeface="微软雅黑" charset="0"/>
                <a:ea typeface="微软雅黑" charset="0"/>
                <a:cs typeface="微软雅黑" charset="0"/>
              </a:rPr>
              <a:t>中似乎是这样</a:t>
            </a:r>
          </a:p>
        </p:txBody>
      </p:sp>
      <p:pic>
        <p:nvPicPr>
          <p:cNvPr id="9" name="图片 8" descr="upload_post_object_v2_813187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308" y="5126165"/>
            <a:ext cx="5461127" cy="1114213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 userDrawn="1"/>
        </p:nvCxnSpPr>
        <p:spPr>
          <a:xfrm>
            <a:off x="8752842" y="1440410"/>
            <a:ext cx="1" cy="440492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 userDrawn="1"/>
        </p:nvCxnSpPr>
        <p:spPr>
          <a:xfrm>
            <a:off x="8765798" y="2811119"/>
            <a:ext cx="1" cy="440492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 userDrawn="1"/>
        </p:nvCxnSpPr>
        <p:spPr>
          <a:xfrm>
            <a:off x="8791710" y="4197408"/>
            <a:ext cx="1" cy="440492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upload_post_object_v2_481182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07" y="1410674"/>
            <a:ext cx="5103747" cy="4365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毕业答辩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B2B2B"/>
      </a:accent1>
      <a:accent2>
        <a:srgbClr val="2B2B2B"/>
      </a:accent2>
      <a:accent3>
        <a:srgbClr val="2B2B2B"/>
      </a:accent3>
      <a:accent4>
        <a:srgbClr val="2B2B2B"/>
      </a:accent4>
      <a:accent5>
        <a:srgbClr val="2B2B2B"/>
      </a:accent5>
      <a:accent6>
        <a:srgbClr val="2B2B2B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1112</Words>
  <Application>Microsoft Office PowerPoint</Application>
  <PresentationFormat>宽屏</PresentationFormat>
  <Paragraphs>106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19940802</dc:creator>
  <cp:lastModifiedBy>沛 孟</cp:lastModifiedBy>
  <cp:revision>1</cp:revision>
  <dcterms:created xsi:type="dcterms:W3CDTF">2024-09-21T03:24:11Z</dcterms:created>
  <dcterms:modified xsi:type="dcterms:W3CDTF">2024-09-22T13:23:29Z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KSOTemplateUUID">
    <vt:lpwstr>v1.0_mb_Rp1wF4y3P2E4OHrIPeQuzg==</vt:lpwstr>
  </property>
  <property fmtid="{D5CDD505-2E9C-101B-9397-08002B2CF9AE}" pid="4" name="ICV">
    <vt:lpwstr/>
  </property>
</Properties>
</file>