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84" r:id="rId1"/>
  </p:sldMasterIdLst>
  <p:notesMasterIdLst>
    <p:notesMasterId r:id="rId45"/>
  </p:notesMasterIdLst>
  <p:sldIdLst>
    <p:sldId id="256" r:id="rId2"/>
    <p:sldId id="636" r:id="rId3"/>
    <p:sldId id="654" r:id="rId4"/>
    <p:sldId id="638" r:id="rId5"/>
    <p:sldId id="660" r:id="rId6"/>
    <p:sldId id="637" r:id="rId7"/>
    <p:sldId id="655" r:id="rId8"/>
    <p:sldId id="640" r:id="rId9"/>
    <p:sldId id="639" r:id="rId10"/>
    <p:sldId id="643" r:id="rId11"/>
    <p:sldId id="645" r:id="rId12"/>
    <p:sldId id="680" r:id="rId13"/>
    <p:sldId id="646" r:id="rId14"/>
    <p:sldId id="641" r:id="rId15"/>
    <p:sldId id="644" r:id="rId16"/>
    <p:sldId id="647" r:id="rId17"/>
    <p:sldId id="648" r:id="rId18"/>
    <p:sldId id="649" r:id="rId19"/>
    <p:sldId id="650" r:id="rId20"/>
    <p:sldId id="656" r:id="rId21"/>
    <p:sldId id="651" r:id="rId22"/>
    <p:sldId id="652" r:id="rId23"/>
    <p:sldId id="657" r:id="rId24"/>
    <p:sldId id="665" r:id="rId25"/>
    <p:sldId id="661" r:id="rId26"/>
    <p:sldId id="667" r:id="rId27"/>
    <p:sldId id="663" r:id="rId28"/>
    <p:sldId id="668" r:id="rId29"/>
    <p:sldId id="662" r:id="rId30"/>
    <p:sldId id="664" r:id="rId31"/>
    <p:sldId id="666" r:id="rId32"/>
    <p:sldId id="669" r:id="rId33"/>
    <p:sldId id="672" r:id="rId34"/>
    <p:sldId id="671" r:id="rId35"/>
    <p:sldId id="670" r:id="rId36"/>
    <p:sldId id="673" r:id="rId37"/>
    <p:sldId id="675" r:id="rId38"/>
    <p:sldId id="679" r:id="rId39"/>
    <p:sldId id="674" r:id="rId40"/>
    <p:sldId id="676" r:id="rId41"/>
    <p:sldId id="678" r:id="rId42"/>
    <p:sldId id="677" r:id="rId43"/>
    <p:sldId id="658" r:id="rId44"/>
  </p:sldIdLst>
  <p:sldSz cx="9144000" cy="6858000" type="screen4x3"/>
  <p:notesSz cx="6858000" cy="9144000"/>
  <p:custDataLst>
    <p:tags r:id="rId4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2B3A1E69-B5EE-455E-B3DA-156AC29C85E9}">
          <p14:sldIdLst>
            <p14:sldId id="256"/>
            <p14:sldId id="339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56"/>
            <p14:sldId id="357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7"/>
            <p14:sldId id="405"/>
            <p14:sldId id="406"/>
            <p14:sldId id="408"/>
            <p14:sldId id="409"/>
            <p14:sldId id="410"/>
            <p14:sldId id="411"/>
            <p14:sldId id="412"/>
            <p14:sldId id="413"/>
            <p14:sldId id="414"/>
            <p14:sldId id="416"/>
            <p14:sldId id="415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8"/>
            <p14:sldId id="459"/>
            <p14:sldId id="454"/>
            <p14:sldId id="455"/>
            <p14:sldId id="456"/>
            <p14:sldId id="460"/>
            <p14:sldId id="461"/>
            <p14:sldId id="457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2"/>
            <p14:sldId id="473"/>
            <p14:sldId id="471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8"/>
            <p14:sldId id="493"/>
            <p14:sldId id="494"/>
            <p14:sldId id="495"/>
            <p14:sldId id="496"/>
            <p14:sldId id="497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8"/>
            <p14:sldId id="536"/>
            <p14:sldId id="537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4"/>
            <p14:sldId id="572"/>
            <p14:sldId id="573"/>
            <p14:sldId id="575"/>
            <p14:sldId id="576"/>
            <p14:sldId id="577"/>
            <p14:sldId id="578"/>
            <p14:sldId id="581"/>
            <p14:sldId id="582"/>
            <p14:sldId id="579"/>
            <p14:sldId id="580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2"/>
            <p14:sldId id="593"/>
            <p14:sldId id="594"/>
            <p14:sldId id="591"/>
            <p14:sldId id="595"/>
            <p14:sldId id="596"/>
            <p14:sldId id="600"/>
            <p14:sldId id="597"/>
            <p14:sldId id="617"/>
            <p14:sldId id="601"/>
            <p14:sldId id="598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41"/>
            <p14:sldId id="639"/>
            <p14:sldId id="640"/>
            <p14:sldId id="64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70" autoAdjust="0"/>
    <p:restoredTop sz="99322" autoAdjust="0"/>
  </p:normalViewPr>
  <p:slideViewPr>
    <p:cSldViewPr>
      <p:cViewPr varScale="1">
        <p:scale>
          <a:sx n="132" d="100"/>
          <a:sy n="132" d="100"/>
        </p:scale>
        <p:origin x="-100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46506-B779-4117-8B55-0544C7FE9E15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FBBA1-408C-4EE7-B0AE-37262F48D4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883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4FBBA1-408C-4EE7-B0AE-37262F48D42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609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24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2924944"/>
            <a:ext cx="9144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76256" y="-27384"/>
            <a:ext cx="1440160" cy="1489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74904" y="404664"/>
            <a:ext cx="124286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Century Gothic" pitchFamily="34" charset="0"/>
              </a:rPr>
              <a:t>2014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627784" y="6351152"/>
            <a:ext cx="5688632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600" dirty="0" smtClean="0">
                <a:latin typeface="Cambria" pitchFamily="18" charset="0"/>
              </a:rPr>
              <a:t>Образовательный центр Парка высоких технологий, 2014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784" y="1844824"/>
            <a:ext cx="5686400" cy="1470025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784" y="3886200"/>
            <a:ext cx="5680720" cy="8389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594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0466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64135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spcBef>
                <a:spcPts val="600"/>
              </a:spcBef>
              <a:buSzPct val="75000"/>
              <a:defRPr/>
            </a:lvl1pPr>
            <a:lvl2pPr algn="l">
              <a:spcBef>
                <a:spcPts val="600"/>
              </a:spcBef>
              <a:defRPr/>
            </a:lvl2pPr>
            <a:lvl3pPr algn="l">
              <a:spcBef>
                <a:spcPts val="600"/>
              </a:spcBef>
              <a:defRPr/>
            </a:lvl3pPr>
            <a:lvl4pPr algn="l">
              <a:spcBef>
                <a:spcPts val="600"/>
              </a:spcBef>
              <a:defRPr/>
            </a:lvl4pPr>
            <a:lvl5pPr algn="l"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6356350"/>
            <a:ext cx="600056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275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1" cap="all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Impac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8424" y="6356350"/>
            <a:ext cx="648072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3634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756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5603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7199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9118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9982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74080" y="6356350"/>
            <a:ext cx="44239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981186-ABA5-4853-8D44-16FA1FE23B4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58652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87" y="980728"/>
            <a:ext cx="9144000" cy="180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533964"/>
            <a:ext cx="9144000" cy="3240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6510" y="6525344"/>
            <a:ext cx="5496010" cy="3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1400" dirty="0" smtClean="0">
                <a:latin typeface="Cambria" pitchFamily="18" charset="0"/>
              </a:rPr>
              <a:t>Образовательный центр Парка высоких технологий, 201</a:t>
            </a:r>
            <a:r>
              <a:rPr lang="en-US" sz="1400" dirty="0" smtClean="0">
                <a:latin typeface="Cambria" pitchFamily="18" charset="0"/>
              </a:rPr>
              <a:t>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8424" y="6209928"/>
            <a:ext cx="635066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993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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463031"/>
            <a:ext cx="7848872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Spring Framework.</a:t>
            </a:r>
            <a:br>
              <a:rPr lang="en-US" sz="3600" dirty="0" smtClean="0"/>
            </a:br>
            <a:r>
              <a:rPr lang="ru-RU" sz="3600" dirty="0" smtClean="0"/>
              <a:t>Углубленный</a:t>
            </a:r>
            <a:r>
              <a:rPr lang="en-US" sz="3600" dirty="0" smtClean="0"/>
              <a:t> </a:t>
            </a:r>
            <a:r>
              <a:rPr lang="en-US" sz="3600" dirty="0"/>
              <a:t>курс</a:t>
            </a:r>
            <a:r>
              <a:rPr lang="ru-RU" sz="3600" dirty="0"/>
              <a:t>. </a:t>
            </a:r>
            <a:r>
              <a:rPr lang="ru-RU" sz="3600" dirty="0" smtClean="0"/>
              <a:t>Специализация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5816" y="3886200"/>
            <a:ext cx="2376264" cy="838944"/>
          </a:xfrm>
        </p:spPr>
        <p:txBody>
          <a:bodyPr>
            <a:normAutofit lnSpcReduction="10000"/>
          </a:bodyPr>
          <a:lstStyle/>
          <a:p>
            <a:r>
              <a:rPr lang="ru-RU" b="1" dirty="0" smtClean="0">
                <a:solidFill>
                  <a:srgbClr val="C00000"/>
                </a:solidFill>
              </a:rPr>
              <a:t>Иван </a:t>
            </a:r>
            <a:r>
              <a:rPr lang="ru-RU" b="1" dirty="0" err="1" smtClean="0">
                <a:solidFill>
                  <a:srgbClr val="C00000"/>
                </a:solidFill>
              </a:rPr>
              <a:t>Спресов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ru-RU" b="1" dirty="0" smtClean="0">
                <a:solidFill>
                  <a:srgbClr val="C00000"/>
                </a:solidFill>
              </a:rPr>
              <a:t>Юлий </a:t>
            </a:r>
            <a:r>
              <a:rPr lang="ru-RU" b="1" dirty="0" err="1" smtClean="0">
                <a:solidFill>
                  <a:srgbClr val="C00000"/>
                </a:solidFill>
              </a:rPr>
              <a:t>Слабко</a:t>
            </a:r>
            <a:endParaRPr lang="ru-RU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5" descr="agile_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3645024"/>
            <a:ext cx="3290888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Spring Security expressions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319233"/>
            <a:ext cx="753427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314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Spring Security tags for View</a:t>
            </a:r>
            <a:endParaRPr lang="ru-RU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509834"/>
            <a:ext cx="3905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266174"/>
            <a:ext cx="848583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1341767"/>
            <a:ext cx="5572132" cy="10156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&lt;?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xml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version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"1.0"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encoding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"UTF-8"</a:t>
            </a: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?&gt;</a:t>
            </a:r>
            <a:b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html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xmlns: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jsp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"http://java.sun.com/JSP/Page"</a:t>
            </a:r>
            <a:b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xmlns: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"http://java.sun.com/jsp/jstl/core"</a:t>
            </a:r>
            <a:b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xmlns: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sec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"http://www.springframework.org/security/tags"</a:t>
            </a:r>
            <a:b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xmlns: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spring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"http://www.springframework.org/tags"</a:t>
            </a:r>
            <a:b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version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"2.0"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4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Spring Security tags for View</a:t>
            </a: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60417" name="Rectangle 1"/>
          <p:cNvSpPr>
            <a:spLocks noChangeArrowheads="1"/>
          </p:cNvSpPr>
          <p:nvPr/>
        </p:nvSpPr>
        <p:spPr bwMode="auto">
          <a:xfrm>
            <a:off x="714348" y="1726063"/>
            <a:ext cx="8429652" cy="36317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&lt;?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xml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version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"1.0"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encoding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"UTF-8"</a:t>
            </a: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?&gt;</a:t>
            </a:r>
            <a:b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html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xmlns: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jsp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"http://java.sun.com/JSP/Page"</a:t>
            </a:r>
            <a:b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xmlns: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"http://java.sun.com/jsp/jstl/core"</a:t>
            </a:r>
            <a:b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xmlns: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sec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"http://www.springframework.org/security/tags"</a:t>
            </a:r>
            <a:b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xmlns: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spring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"http://www.springframework.org/tags"</a:t>
            </a:r>
            <a:b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version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"2.0"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jsp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:directive.page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pageEncoding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"UTF-8"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contentType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text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html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; UTF-8"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head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&lt;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title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Admin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title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head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body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sec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:authorize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access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hasRole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('ROLE_ADMIN')"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&lt;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span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&gt;&lt;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spring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:message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code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user.info.welcome.email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/&gt;&lt;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jsp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:text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&lt;/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jsp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:text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&gt;&lt;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sec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:authentication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property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principal.displayName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&lt;/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span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&lt;/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sec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:authorize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&lt;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sec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:accesscontrollist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Dear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&lt;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strong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${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user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strong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&gt;,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Welcome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Admin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Page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&lt;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:url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logout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value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"/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logout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&lt;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href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${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logout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ru-RU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Logout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body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html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4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Spring Security  &lt;</a:t>
            </a:r>
            <a:r>
              <a:rPr lang="en-US" sz="2800" dirty="0" err="1" smtClean="0"/>
              <a:t>security:authentication</a:t>
            </a:r>
            <a:r>
              <a:rPr lang="en-US" sz="2800" dirty="0" smtClean="0"/>
              <a:t>&gt;</a:t>
            </a:r>
            <a:endParaRPr lang="ru-RU" sz="2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643182"/>
            <a:ext cx="844093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14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Spring Security logout</a:t>
            </a:r>
            <a:endParaRPr lang="ru-RU" sz="2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8300988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14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Spring Security expressions example</a:t>
            </a:r>
            <a:endParaRPr lang="ru-RU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7" y="1700808"/>
            <a:ext cx="7894695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683568" y="2708920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sec:intercept-url</a:t>
            </a:r>
            <a:r>
              <a:rPr lang="en-US" dirty="0" smtClean="0"/>
              <a:t> pattern="/user/phone-</a:t>
            </a:r>
            <a:r>
              <a:rPr lang="en-US" dirty="0" err="1" smtClean="0"/>
              <a:t>update.form</a:t>
            </a:r>
            <a:r>
              <a:rPr lang="en-US" dirty="0" smtClean="0"/>
              <a:t>" </a:t>
            </a:r>
          </a:p>
          <a:p>
            <a:r>
              <a:rPr lang="en-US" dirty="0" smtClean="0"/>
              <a:t>                           access="</a:t>
            </a:r>
            <a:r>
              <a:rPr lang="en-US" dirty="0" err="1" smtClean="0"/>
              <a:t>hasAnyRole</a:t>
            </a:r>
            <a:r>
              <a:rPr lang="en-US" dirty="0" smtClean="0"/>
              <a:t>('WAY2HAVE_NOT_PHONE_USER', 					'WAY2_UNCONFIRMED_USER')"/&gt;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14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Spring Security Repository access </a:t>
            </a:r>
            <a:r>
              <a:rPr lang="en-US" sz="2800" dirty="0" err="1" smtClean="0"/>
              <a:t>config</a:t>
            </a:r>
            <a:endParaRPr lang="ru-RU" sz="28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t="65217" b="4348"/>
          <a:stretch>
            <a:fillRect/>
          </a:stretch>
        </p:blipFill>
        <p:spPr bwMode="auto">
          <a:xfrm>
            <a:off x="323528" y="1700808"/>
            <a:ext cx="844235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14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Spring Security </a:t>
            </a:r>
            <a:r>
              <a:rPr lang="en-US" sz="2800" dirty="0" err="1" smtClean="0"/>
              <a:t>jdbc</a:t>
            </a:r>
            <a:r>
              <a:rPr lang="en-US" sz="2800" dirty="0" smtClean="0"/>
              <a:t> access </a:t>
            </a:r>
            <a:r>
              <a:rPr lang="en-US" sz="2800" dirty="0" err="1" smtClean="0"/>
              <a:t>config</a:t>
            </a:r>
            <a:endParaRPr lang="ru-RU" sz="2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12776"/>
            <a:ext cx="706535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501008"/>
            <a:ext cx="77533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14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Spring Security &lt;remember-me&gt;</a:t>
            </a:r>
            <a:endParaRPr lang="ru-RU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1484784"/>
            <a:ext cx="5863509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645024"/>
            <a:ext cx="777435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14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Spring Security Annotations</a:t>
            </a:r>
            <a:endParaRPr lang="ru-RU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2407528"/>
            <a:ext cx="81369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ru-RU" sz="2800" dirty="0" smtClean="0"/>
              <a:t> с помощью аннотации  @</a:t>
            </a:r>
            <a:r>
              <a:rPr lang="ru-RU" sz="2800" dirty="0" err="1" smtClean="0"/>
              <a:t>Secured</a:t>
            </a:r>
            <a:r>
              <a:rPr lang="ru-RU" sz="2800" dirty="0" smtClean="0"/>
              <a:t>;</a:t>
            </a:r>
          </a:p>
          <a:p>
            <a:pPr>
              <a:buFont typeface="Wingdings" pitchFamily="2" charset="2"/>
              <a:buChar char="ü"/>
            </a:pPr>
            <a:r>
              <a:rPr lang="ru-RU" sz="2800" dirty="0" smtClean="0"/>
              <a:t>  с помощью аннотации JSR-250:  @</a:t>
            </a:r>
            <a:r>
              <a:rPr lang="ru-RU" sz="2800" dirty="0" err="1" smtClean="0"/>
              <a:t>RolesAllowed</a:t>
            </a:r>
            <a:r>
              <a:rPr lang="ru-RU" sz="2800" dirty="0" smtClean="0"/>
              <a:t>  ;</a:t>
            </a:r>
          </a:p>
          <a:p>
            <a:pPr>
              <a:buFont typeface="Wingdings" pitchFamily="2" charset="2"/>
              <a:buChar char="ü"/>
            </a:pPr>
            <a:r>
              <a:rPr lang="ru-RU" sz="2800" dirty="0" smtClean="0"/>
              <a:t>  с помощью аннотаций </a:t>
            </a:r>
            <a:r>
              <a:rPr lang="ru-RU" sz="2800" dirty="0" err="1" smtClean="0"/>
              <a:t>Spring</a:t>
            </a:r>
            <a:r>
              <a:rPr lang="ru-RU" sz="2800" dirty="0" smtClean="0"/>
              <a:t>, проверяющих условия до и после вызова метода; </a:t>
            </a:r>
          </a:p>
          <a:p>
            <a:pPr>
              <a:buFont typeface="Wingdings" pitchFamily="2" charset="2"/>
              <a:buChar char="ü"/>
            </a:pPr>
            <a:r>
              <a:rPr lang="ru-RU" sz="2800" dirty="0" smtClean="0"/>
              <a:t>  посредством сопоставления метода с одним или более множествами точек внедрения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14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Spring Security Structure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96752"/>
            <a:ext cx="8533396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14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Spring Security Annotations. </a:t>
            </a:r>
            <a:r>
              <a:rPr lang="ru-RU" sz="2800" dirty="0" smtClean="0"/>
              <a:t>@Secured</a:t>
            </a:r>
            <a:endParaRPr lang="ru-RU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5" y="2996952"/>
            <a:ext cx="6606893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5" y="1700808"/>
            <a:ext cx="6635023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14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68952" cy="56207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Spring Security JSR-250 @</a:t>
            </a:r>
            <a:r>
              <a:rPr lang="en-US" sz="2800" dirty="0" err="1" smtClean="0"/>
              <a:t>RolesAllowed</a:t>
            </a:r>
            <a:endParaRPr lang="ru-RU" sz="2800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80486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2348880"/>
            <a:ext cx="7351422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14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68952" cy="56207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Spring Security. Pre-post-annotations</a:t>
            </a:r>
            <a:endParaRPr lang="ru-RU" sz="2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3" y="1412776"/>
            <a:ext cx="8326743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293096"/>
            <a:ext cx="730881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4725144"/>
            <a:ext cx="6336704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14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772400" cy="1362075"/>
          </a:xfrm>
        </p:spPr>
        <p:txBody>
          <a:bodyPr>
            <a:normAutofit/>
          </a:bodyPr>
          <a:lstStyle/>
          <a:p>
            <a:r>
              <a:rPr lang="ru-RU" b="0" dirty="0" smtClean="0">
                <a:solidFill>
                  <a:schemeClr val="bg1">
                    <a:lumMod val="50000"/>
                  </a:schemeClr>
                </a:solidFill>
              </a:rPr>
              <a:t>Ваши вопросы?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83629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68952" cy="56207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Spring Security. Xml configuration</a:t>
            </a:r>
            <a:endParaRPr lang="ru-RU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24</a:t>
            </a:fld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196752"/>
            <a:ext cx="515302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14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68952" cy="56207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Spring Security. Xml configuration</a:t>
            </a:r>
            <a:endParaRPr lang="ru-RU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25</a:t>
            </a:fld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628800"/>
            <a:ext cx="5378998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14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68952" cy="56207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Spring Security. Xml configuration</a:t>
            </a:r>
            <a:endParaRPr lang="ru-RU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26</a:t>
            </a:fld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88" y="1519238"/>
            <a:ext cx="881062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14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68952" cy="56207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Spring Security. Xml configuration</a:t>
            </a:r>
            <a:endParaRPr lang="ru-RU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27</a:t>
            </a:fld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180463"/>
            <a:ext cx="5472608" cy="5294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14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68952" cy="56207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Spring Security. Xml configuration</a:t>
            </a:r>
            <a:endParaRPr lang="ru-RU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28</a:t>
            </a:fld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28003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3645024"/>
            <a:ext cx="52006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14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68952" cy="56207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Spring Security. Xml configuration</a:t>
            </a:r>
            <a:endParaRPr lang="ru-RU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29</a:t>
            </a:fld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28860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3429000"/>
            <a:ext cx="60388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14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Spring Web-app Structure</a:t>
            </a:r>
            <a:endParaRPr lang="ru-RU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68760"/>
            <a:ext cx="2807732" cy="510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1268760"/>
            <a:ext cx="3959044" cy="5246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14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68952" cy="56207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Spring Security. Xml configuration</a:t>
            </a:r>
            <a:endParaRPr lang="ru-RU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30</a:t>
            </a:fld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5" y="1484784"/>
            <a:ext cx="8092997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14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68952" cy="56207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Spring Security. Xml configuration</a:t>
            </a:r>
            <a:endParaRPr lang="ru-RU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31</a:t>
            </a:fld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96752"/>
            <a:ext cx="751522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14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68952" cy="56207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Spring Security. Xml configuration</a:t>
            </a:r>
            <a:endParaRPr lang="ru-RU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32</a:t>
            </a:fld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124744"/>
            <a:ext cx="5016316" cy="551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14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68952" cy="56207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Spring Security. Xml configuration</a:t>
            </a:r>
            <a:endParaRPr lang="ru-RU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33</a:t>
            </a:fld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4925" y="1290638"/>
            <a:ext cx="653415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14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68952" cy="56207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Spring Security. Xml configuration</a:t>
            </a:r>
            <a:endParaRPr lang="ru-RU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34</a:t>
            </a:fld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0675" y="1219200"/>
            <a:ext cx="59626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14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68952" cy="56207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Spring Security. Xml configuration</a:t>
            </a:r>
            <a:endParaRPr lang="ru-RU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35</a:t>
            </a:fld>
            <a:endParaRPr lang="ru-RU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40768"/>
            <a:ext cx="7205615" cy="5062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14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68952" cy="56207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Spring Security. Xml configuration</a:t>
            </a:r>
            <a:endParaRPr lang="ru-RU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36</a:t>
            </a:fld>
            <a:endParaRPr lang="ru-RU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412776"/>
            <a:ext cx="455293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077072"/>
            <a:ext cx="4536504" cy="211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1618" y="2276872"/>
            <a:ext cx="4332382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14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68952" cy="56207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Spring Security. Xml configuration</a:t>
            </a:r>
            <a:endParaRPr lang="ru-RU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37</a:t>
            </a:fld>
            <a:endParaRPr lang="ru-RU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1947"/>
            <a:ext cx="7332198" cy="5119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14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68952" cy="56207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Spring Security. Annotation configuration</a:t>
            </a:r>
            <a:endParaRPr lang="ru-RU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38</a:t>
            </a:fld>
            <a:endParaRPr lang="ru-RU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844824"/>
            <a:ext cx="41910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14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68952" cy="56207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Spring Security. Annotation configuration</a:t>
            </a:r>
            <a:endParaRPr lang="ru-RU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39</a:t>
            </a:fld>
            <a:endParaRPr lang="ru-RU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268760"/>
            <a:ext cx="612457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5661248"/>
            <a:ext cx="66770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14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Spring Security </a:t>
            </a:r>
            <a:r>
              <a:rPr lang="en-US" sz="2800" dirty="0" err="1" smtClean="0"/>
              <a:t>servlet</a:t>
            </a:r>
            <a:r>
              <a:rPr lang="en-US" sz="2800" dirty="0" smtClean="0"/>
              <a:t>-filtering </a:t>
            </a:r>
            <a:r>
              <a:rPr lang="en-US" sz="2800" dirty="0" err="1" smtClean="0"/>
              <a:t>config</a:t>
            </a:r>
            <a:endParaRPr lang="ru-RU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7605055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933056"/>
            <a:ext cx="775268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14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68952" cy="56207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Spring Security. Annotation configuration</a:t>
            </a:r>
            <a:endParaRPr lang="ru-RU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40</a:t>
            </a:fld>
            <a:endParaRPr lang="ru-RU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1390650"/>
            <a:ext cx="62865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14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68952" cy="56207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Spring Security. Annotation configuration</a:t>
            </a:r>
            <a:endParaRPr lang="ru-RU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41</a:t>
            </a:fld>
            <a:endParaRPr lang="ru-RU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12776"/>
            <a:ext cx="68389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14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68952" cy="56207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Spring Security. Annotation configuration</a:t>
            </a:r>
            <a:endParaRPr lang="ru-RU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42</a:t>
            </a:fld>
            <a:endParaRPr lang="ru-RU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196752"/>
            <a:ext cx="5940113" cy="5269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14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Практика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84784"/>
            <a:ext cx="82478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/>
              <a:t>Реализуйте </a:t>
            </a:r>
            <a:r>
              <a:rPr lang="en-US" sz="3600" b="1" dirty="0" smtClean="0"/>
              <a:t>Spring</a:t>
            </a:r>
            <a:r>
              <a:rPr lang="ru-RU" sz="3600" b="1" dirty="0" smtClean="0"/>
              <a:t> </a:t>
            </a:r>
            <a:r>
              <a:rPr lang="en-US" sz="3600" b="1" dirty="0" smtClean="0"/>
              <a:t>MVC </a:t>
            </a:r>
            <a:r>
              <a:rPr lang="ru-RU" sz="3600" b="1" dirty="0" smtClean="0"/>
              <a:t>проект.</a:t>
            </a:r>
            <a:r>
              <a:rPr lang="en-US" sz="3600" b="1" dirty="0" smtClean="0"/>
              <a:t> </a:t>
            </a:r>
            <a:r>
              <a:rPr lang="ru-RU" sz="3600" b="1" dirty="0" smtClean="0"/>
              <a:t>Настройте </a:t>
            </a:r>
            <a:r>
              <a:rPr lang="en-US" sz="3600" b="1" dirty="0" smtClean="0"/>
              <a:t>Spring Security</a:t>
            </a:r>
            <a:r>
              <a:rPr lang="ru-RU" sz="3600" b="1" dirty="0" smtClean="0"/>
              <a:t>.</a:t>
            </a:r>
            <a:r>
              <a:rPr lang="en-US" sz="3600" b="1" dirty="0" smtClean="0"/>
              <a:t> </a:t>
            </a:r>
            <a:endParaRPr lang="ru-RU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14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Spring Security </a:t>
            </a:r>
            <a:r>
              <a:rPr lang="en-US" sz="2800" dirty="0" err="1" smtClean="0"/>
              <a:t>servlet</a:t>
            </a:r>
            <a:r>
              <a:rPr lang="en-US" sz="2800" dirty="0" smtClean="0"/>
              <a:t>-filtering </a:t>
            </a:r>
            <a:r>
              <a:rPr lang="en-US" sz="2800" dirty="0" err="1" smtClean="0"/>
              <a:t>config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268760"/>
            <a:ext cx="7515746" cy="5271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14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Spring Security xml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285852" y="4143380"/>
            <a:ext cx="7000892" cy="178510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beans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:beans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xmlns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"http://www.springframework.org/schema/security"</a:t>
            </a:r>
            <a:b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xmlns: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beans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"http://www.springframework.org/schema/beans"</a:t>
            </a:r>
            <a:b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xmlns: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xsi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"http://www.w3.org/2001/XMLSchema-instance"</a:t>
            </a:r>
            <a:b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    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xsi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:schemaLocation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"http://www.springframework.org/schema/beans</a:t>
            </a:r>
            <a:b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     http://www.springframework.org/schema/beans/spring-beans-4.1.xsd</a:t>
            </a:r>
            <a:b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     http://www.springframework.org/schema/security</a:t>
            </a:r>
            <a:b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     http://www.springframework.org/schema/security/spring-security-4.0.xsd"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&lt;!-- Здесь располагаются элементы без префикса </a:t>
            </a:r>
            <a:r>
              <a:rPr kumimoji="0" lang="ru-RU" sz="10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security</a:t>
            </a: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: --&gt;</a:t>
            </a:r>
            <a:b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http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auto-config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ru-RU" sz="1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beans</a:t>
            </a:r>
            <a:r>
              <a:rPr kumimoji="0" lang="ru-RU" sz="1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:beans</a:t>
            </a:r>
            <a:r>
              <a:rPr kumimoji="0" 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428596" y="1571612"/>
            <a:ext cx="5929322" cy="178510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beans </a:t>
            </a:r>
            <a:r>
              <a:rPr kumimoji="0" lang="ru-RU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xmlns</a:t>
            </a:r>
            <a:r>
              <a:rPr kumimoji="0" lang="ru-RU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="http://www.springframework.org/schema/beans"</a:t>
            </a:r>
            <a:br>
              <a:rPr kumimoji="0" lang="ru-RU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ru-RU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xmlns:</a:t>
            </a:r>
            <a:r>
              <a:rPr kumimoji="0" lang="ru-RU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security</a:t>
            </a:r>
            <a:r>
              <a:rPr kumimoji="0" lang="ru-RU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="http://www.springframework.org/schema/security"</a:t>
            </a:r>
            <a:br>
              <a:rPr kumimoji="0" lang="ru-RU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ru-RU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xmlns:</a:t>
            </a:r>
            <a:r>
              <a:rPr kumimoji="0" lang="ru-RU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xsi</a:t>
            </a:r>
            <a:r>
              <a:rPr kumimoji="0" lang="ru-RU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="http://www.w3.org/2001/XMLSchema-instance"</a:t>
            </a:r>
            <a:br>
              <a:rPr kumimoji="0" lang="ru-RU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ru-RU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xsi</a:t>
            </a:r>
            <a:r>
              <a:rPr kumimoji="0" lang="ru-RU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:schemaLocation</a:t>
            </a:r>
            <a:r>
              <a:rPr kumimoji="0" lang="ru-RU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="http://www.springframework.org/schema/beans</a:t>
            </a:r>
            <a:br>
              <a:rPr kumimoji="0" lang="ru-RU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http://www.springframework.org/schema/beans/spring-beans-3.0.xsd</a:t>
            </a:r>
            <a:br>
              <a:rPr kumimoji="0" lang="ru-RU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http://www.springframework.org/schema/security</a:t>
            </a:r>
            <a:br>
              <a:rPr kumimoji="0" lang="ru-RU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http://www.springframework.org/schema/security/spring-security-3.0.xsd"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b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&lt;!-- Здесь располагаются элементы с префиксом security: --&gt;</a:t>
            </a:r>
            <a:br>
              <a:rPr kumimoji="0" lang="ru-RU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1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ru-RU" sz="1000" b="1" i="0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security</a:t>
            </a:r>
            <a:r>
              <a:rPr kumimoji="0" lang="ru-RU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:http </a:t>
            </a:r>
            <a:r>
              <a:rPr kumimoji="0" lang="ru-RU" sz="1000" b="1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auto-config</a:t>
            </a:r>
            <a:r>
              <a:rPr kumimoji="0" lang="ru-RU" sz="10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="true"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&lt;/</a:t>
            </a:r>
            <a:r>
              <a:rPr kumimoji="0" lang="ru-RU" sz="10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beans</a:t>
            </a: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4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Spring Security web-security.xml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340768"/>
            <a:ext cx="6408712" cy="487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14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Spring Security form configuration</a:t>
            </a:r>
            <a:endParaRPr lang="ru-RU" sz="2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t="46377" b="42029"/>
          <a:stretch>
            <a:fillRect/>
          </a:stretch>
        </p:blipFill>
        <p:spPr bwMode="auto">
          <a:xfrm>
            <a:off x="100013" y="1268760"/>
            <a:ext cx="8864475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132856"/>
            <a:ext cx="6984776" cy="4288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14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Spring Security simple configuration</a:t>
            </a:r>
            <a:endParaRPr lang="ru-RU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12776"/>
            <a:ext cx="71151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708920"/>
            <a:ext cx="63341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981186-ABA5-4853-8D44-16FA1FE23B4C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1455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f2bc79a42d4e1134194e983bf134319e6f264"/>
</p:tagLst>
</file>

<file path=ppt/theme/theme1.xml><?xml version="1.0" encoding="utf-8"?>
<a:theme xmlns:a="http://schemas.openxmlformats.org/drawingml/2006/main" name="ECHTP">
  <a:themeElements>
    <a:clrScheme name="ОЦ ПВТ">
      <a:dk1>
        <a:sysClr val="windowText" lastClr="000000"/>
      </a:dk1>
      <a:lt1>
        <a:sysClr val="window" lastClr="FFFFFF"/>
      </a:lt1>
      <a:dk2>
        <a:srgbClr val="92D050"/>
      </a:dk2>
      <a:lt2>
        <a:srgbClr val="E9F5DB"/>
      </a:lt2>
      <a:accent1>
        <a:srgbClr val="92D050"/>
      </a:accent1>
      <a:accent2>
        <a:srgbClr val="FFC000"/>
      </a:accent2>
      <a:accent3>
        <a:srgbClr val="92D050"/>
      </a:accent3>
      <a:accent4>
        <a:srgbClr val="7F7F7F"/>
      </a:accent4>
      <a:accent5>
        <a:srgbClr val="49711E"/>
      </a:accent5>
      <a:accent6>
        <a:srgbClr val="FF0000"/>
      </a:accent6>
      <a:hlink>
        <a:srgbClr val="92D05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ECHTP</Template>
  <TotalTime>22305</TotalTime>
  <Words>337</Words>
  <Application>Microsoft Office PowerPoint</Application>
  <PresentationFormat>Экран (4:3)</PresentationFormat>
  <Paragraphs>99</Paragraphs>
  <Slides>43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4" baseType="lpstr">
      <vt:lpstr>ECHTP</vt:lpstr>
      <vt:lpstr>Spring Framework. Углубленный курс. Специализация </vt:lpstr>
      <vt:lpstr>Spring Security Structure</vt:lpstr>
      <vt:lpstr>Spring Web-app Structure</vt:lpstr>
      <vt:lpstr>Spring Security servlet-filtering config</vt:lpstr>
      <vt:lpstr>Spring Security servlet-filtering config</vt:lpstr>
      <vt:lpstr>Spring Security xml</vt:lpstr>
      <vt:lpstr>Spring Security web-security.xml</vt:lpstr>
      <vt:lpstr>Spring Security form configuration</vt:lpstr>
      <vt:lpstr>Spring Security simple configuration</vt:lpstr>
      <vt:lpstr>Spring Security expressions</vt:lpstr>
      <vt:lpstr>Spring Security tags for View</vt:lpstr>
      <vt:lpstr>Spring Security tags for View</vt:lpstr>
      <vt:lpstr>Spring Security  &lt;security:authentication&gt;</vt:lpstr>
      <vt:lpstr>Spring Security logout</vt:lpstr>
      <vt:lpstr>Spring Security expressions example</vt:lpstr>
      <vt:lpstr>Spring Security Repository access config</vt:lpstr>
      <vt:lpstr>Spring Security jdbc access config</vt:lpstr>
      <vt:lpstr>Spring Security &lt;remember-me&gt;</vt:lpstr>
      <vt:lpstr>Spring Security Annotations</vt:lpstr>
      <vt:lpstr>Spring Security Annotations. @Secured</vt:lpstr>
      <vt:lpstr>Spring Security JSR-250 @RolesAllowed</vt:lpstr>
      <vt:lpstr>Spring Security. Pre-post-annotations</vt:lpstr>
      <vt:lpstr>Ваши вопросы?</vt:lpstr>
      <vt:lpstr>Spring Security. Xml configuration</vt:lpstr>
      <vt:lpstr>Spring Security. Xml configuration</vt:lpstr>
      <vt:lpstr>Spring Security. Xml configuration</vt:lpstr>
      <vt:lpstr>Spring Security. Xml configuration</vt:lpstr>
      <vt:lpstr>Spring Security. Xml configuration</vt:lpstr>
      <vt:lpstr>Spring Security. Xml configuration</vt:lpstr>
      <vt:lpstr>Spring Security. Xml configuration</vt:lpstr>
      <vt:lpstr>Spring Security. Xml configuration</vt:lpstr>
      <vt:lpstr>Spring Security. Xml configuration</vt:lpstr>
      <vt:lpstr>Spring Security. Xml configuration</vt:lpstr>
      <vt:lpstr>Spring Security. Xml configuration</vt:lpstr>
      <vt:lpstr>Spring Security. Xml configuration</vt:lpstr>
      <vt:lpstr>Spring Security. Xml configuration</vt:lpstr>
      <vt:lpstr>Spring Security. Xml configuration</vt:lpstr>
      <vt:lpstr>Spring Security. Annotation configuration</vt:lpstr>
      <vt:lpstr>Spring Security. Annotation configuration</vt:lpstr>
      <vt:lpstr>Spring Security. Annotation configuration</vt:lpstr>
      <vt:lpstr>Spring Security. Annotation configuration</vt:lpstr>
      <vt:lpstr>Spring Security. Annotation configuration</vt:lpstr>
      <vt:lpstr>Практика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weare</dc:creator>
  <cp:lastModifiedBy>Slabko Yuli</cp:lastModifiedBy>
  <cp:revision>1556</cp:revision>
  <dcterms:created xsi:type="dcterms:W3CDTF">2011-03-03T20:51:22Z</dcterms:created>
  <dcterms:modified xsi:type="dcterms:W3CDTF">2016-05-24T12:57:45Z</dcterms:modified>
</cp:coreProperties>
</file>