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321" r:id="rId2"/>
    <p:sldId id="256" r:id="rId3"/>
    <p:sldId id="322" r:id="rId4"/>
    <p:sldId id="286" r:id="rId5"/>
    <p:sldId id="287" r:id="rId6"/>
    <p:sldId id="289" r:id="rId7"/>
    <p:sldId id="324" r:id="rId8"/>
    <p:sldId id="323" r:id="rId9"/>
    <p:sldId id="325" r:id="rId10"/>
    <p:sldId id="313" r:id="rId11"/>
    <p:sldId id="290" r:id="rId12"/>
    <p:sldId id="300" r:id="rId13"/>
    <p:sldId id="320" r:id="rId14"/>
    <p:sldId id="327" r:id="rId15"/>
    <p:sldId id="297" r:id="rId16"/>
    <p:sldId id="298" r:id="rId17"/>
    <p:sldId id="299" r:id="rId18"/>
    <p:sldId id="271" r:id="rId19"/>
    <p:sldId id="326" r:id="rId20"/>
    <p:sldId id="272" r:id="rId21"/>
    <p:sldId id="291" r:id="rId22"/>
    <p:sldId id="292" r:id="rId23"/>
    <p:sldId id="328" r:id="rId24"/>
    <p:sldId id="295" r:id="rId25"/>
    <p:sldId id="329" r:id="rId26"/>
    <p:sldId id="314" r:id="rId27"/>
    <p:sldId id="296" r:id="rId28"/>
    <p:sldId id="311" r:id="rId29"/>
    <p:sldId id="31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5D54D5-2060-4FF6-97E1-C7C93BEB2544}">
          <p14:sldIdLst>
            <p14:sldId id="321"/>
            <p14:sldId id="256"/>
            <p14:sldId id="322"/>
            <p14:sldId id="286"/>
            <p14:sldId id="287"/>
            <p14:sldId id="289"/>
            <p14:sldId id="324"/>
            <p14:sldId id="323"/>
            <p14:sldId id="325"/>
            <p14:sldId id="313"/>
            <p14:sldId id="290"/>
            <p14:sldId id="300"/>
            <p14:sldId id="320"/>
            <p14:sldId id="327"/>
            <p14:sldId id="297"/>
            <p14:sldId id="298"/>
            <p14:sldId id="299"/>
            <p14:sldId id="271"/>
            <p14:sldId id="326"/>
            <p14:sldId id="272"/>
            <p14:sldId id="291"/>
            <p14:sldId id="292"/>
            <p14:sldId id="328"/>
          </p14:sldIdLst>
        </p14:section>
        <p14:section name="Untitled Section" id="{79D4976E-48AF-48FC-A2B4-7585B64FD303}">
          <p14:sldIdLst>
            <p14:sldId id="295"/>
            <p14:sldId id="329"/>
            <p14:sldId id="314"/>
            <p14:sldId id="296"/>
            <p14:sldId id="311"/>
            <p14:sldId id="3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E83"/>
    <a:srgbClr val="B2B2B6"/>
    <a:srgbClr val="144184"/>
    <a:srgbClr val="1F4E79"/>
    <a:srgbClr val="CC9900"/>
    <a:srgbClr val="00A1DE"/>
    <a:srgbClr val="F0F0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59" autoAdjust="0"/>
  </p:normalViewPr>
  <p:slideViewPr>
    <p:cSldViewPr snapToGrid="0">
      <p:cViewPr>
        <p:scale>
          <a:sx n="79" d="100"/>
          <a:sy n="79" d="100"/>
        </p:scale>
        <p:origin x="1594" y="130"/>
      </p:cViewPr>
      <p:guideLst>
        <p:guide orient="horz" pos="2160"/>
        <p:guide pos="2880"/>
      </p:guideLst>
    </p:cSldViewPr>
  </p:slideViewPr>
  <p:outlineViewPr>
    <p:cViewPr>
      <p:scale>
        <a:sx n="33" d="100"/>
        <a:sy n="33" d="100"/>
      </p:scale>
      <p:origin x="0" y="-110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ivesh%20Goyal\Desktop\varianc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XGBoost</a:t>
            </a:r>
            <a:r>
              <a:rPr lang="en-US" baseline="0" dirty="0"/>
              <a:t> </a:t>
            </a:r>
            <a:r>
              <a:rPr lang="en-US" dirty="0"/>
              <a:t>Importance</a:t>
            </a:r>
          </a:p>
        </c:rich>
      </c:tx>
      <c:layout>
        <c:manualLayout>
          <c:xMode val="edge"/>
          <c:yMode val="edge"/>
          <c:x val="0.44706664408822233"/>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91912729658793"/>
          <c:y val="9.6031249999999985E-2"/>
          <c:w val="0.82494553805774273"/>
          <c:h val="0.69406028543307086"/>
        </c:manualLayout>
      </c:layout>
      <c:barChart>
        <c:barDir val="bar"/>
        <c:grouping val="clustered"/>
        <c:varyColors val="0"/>
        <c:ser>
          <c:idx val="0"/>
          <c:order val="0"/>
          <c:tx>
            <c:strRef>
              <c:f>Sheet1!$B$1</c:f>
              <c:strCache>
                <c:ptCount val="1"/>
                <c:pt idx="0">
                  <c:v>Importance</c:v>
                </c:pt>
              </c:strCache>
            </c:strRef>
          </c:tx>
          <c:spPr>
            <a:solidFill>
              <a:schemeClr val="accent1"/>
            </a:solidFill>
            <a:ln>
              <a:solidFill>
                <a:schemeClr val="bg1"/>
              </a:solidFill>
            </a:ln>
            <a:effectLst/>
          </c:spPr>
          <c:invertIfNegative val="0"/>
          <c:dPt>
            <c:idx val="0"/>
            <c:invertIfNegative val="0"/>
            <c:bubble3D val="0"/>
            <c:spPr>
              <a:solidFill>
                <a:schemeClr val="accent1">
                  <a:lumMod val="20000"/>
                  <a:lumOff val="80000"/>
                </a:schemeClr>
              </a:solidFill>
              <a:ln>
                <a:solidFill>
                  <a:schemeClr val="bg1"/>
                </a:solidFill>
              </a:ln>
              <a:effectLst/>
            </c:spPr>
            <c:extLst>
              <c:ext xmlns:c16="http://schemas.microsoft.com/office/drawing/2014/chart" uri="{C3380CC4-5D6E-409C-BE32-E72D297353CC}">
                <c16:uniqueId val="{00000001-B3DC-4012-A77F-BEB5F8E6EC5C}"/>
              </c:ext>
            </c:extLst>
          </c:dPt>
          <c:dPt>
            <c:idx val="1"/>
            <c:invertIfNegative val="0"/>
            <c:bubble3D val="0"/>
            <c:spPr>
              <a:solidFill>
                <a:schemeClr val="accent1">
                  <a:lumMod val="20000"/>
                  <a:lumOff val="80000"/>
                </a:schemeClr>
              </a:solidFill>
              <a:ln>
                <a:solidFill>
                  <a:schemeClr val="bg1"/>
                </a:solidFill>
              </a:ln>
              <a:effectLst/>
            </c:spPr>
            <c:extLst>
              <c:ext xmlns:c16="http://schemas.microsoft.com/office/drawing/2014/chart" uri="{C3380CC4-5D6E-409C-BE32-E72D297353CC}">
                <c16:uniqueId val="{00000003-B3DC-4012-A77F-BEB5F8E6EC5C}"/>
              </c:ext>
            </c:extLst>
          </c:dPt>
          <c:dPt>
            <c:idx val="2"/>
            <c:invertIfNegative val="0"/>
            <c:bubble3D val="0"/>
            <c:spPr>
              <a:solidFill>
                <a:schemeClr val="accent1">
                  <a:lumMod val="40000"/>
                  <a:lumOff val="60000"/>
                </a:schemeClr>
              </a:solidFill>
              <a:ln>
                <a:solidFill>
                  <a:schemeClr val="bg1"/>
                </a:solidFill>
              </a:ln>
              <a:effectLst/>
            </c:spPr>
            <c:extLst>
              <c:ext xmlns:c16="http://schemas.microsoft.com/office/drawing/2014/chart" uri="{C3380CC4-5D6E-409C-BE32-E72D297353CC}">
                <c16:uniqueId val="{00000005-B3DC-4012-A77F-BEB5F8E6EC5C}"/>
              </c:ext>
            </c:extLst>
          </c:dPt>
          <c:dPt>
            <c:idx val="3"/>
            <c:invertIfNegative val="0"/>
            <c:bubble3D val="0"/>
            <c:spPr>
              <a:solidFill>
                <a:schemeClr val="accent1">
                  <a:lumMod val="60000"/>
                  <a:lumOff val="40000"/>
                </a:schemeClr>
              </a:solidFill>
              <a:ln>
                <a:solidFill>
                  <a:schemeClr val="bg1"/>
                </a:solidFill>
              </a:ln>
              <a:effectLst/>
            </c:spPr>
            <c:extLst>
              <c:ext xmlns:c16="http://schemas.microsoft.com/office/drawing/2014/chart" uri="{C3380CC4-5D6E-409C-BE32-E72D297353CC}">
                <c16:uniqueId val="{00000007-B3DC-4012-A77F-BEB5F8E6EC5C}"/>
              </c:ext>
            </c:extLst>
          </c:dPt>
          <c:dPt>
            <c:idx val="4"/>
            <c:invertIfNegative val="0"/>
            <c:bubble3D val="0"/>
            <c:spPr>
              <a:solidFill>
                <a:schemeClr val="accent1">
                  <a:lumMod val="75000"/>
                </a:schemeClr>
              </a:solidFill>
              <a:ln>
                <a:solidFill>
                  <a:schemeClr val="bg1"/>
                </a:solidFill>
              </a:ln>
              <a:effectLst/>
            </c:spPr>
            <c:extLst>
              <c:ext xmlns:c16="http://schemas.microsoft.com/office/drawing/2014/chart" uri="{C3380CC4-5D6E-409C-BE32-E72D297353CC}">
                <c16:uniqueId val="{00000009-B3DC-4012-A77F-BEB5F8E6EC5C}"/>
              </c:ext>
            </c:extLst>
          </c:dPt>
          <c:dPt>
            <c:idx val="5"/>
            <c:invertIfNegative val="0"/>
            <c:bubble3D val="0"/>
            <c:spPr>
              <a:solidFill>
                <a:schemeClr val="accent1">
                  <a:lumMod val="50000"/>
                </a:schemeClr>
              </a:solidFill>
              <a:ln>
                <a:solidFill>
                  <a:schemeClr val="bg1"/>
                </a:solidFill>
              </a:ln>
              <a:effectLst/>
            </c:spPr>
            <c:extLst>
              <c:ext xmlns:c16="http://schemas.microsoft.com/office/drawing/2014/chart" uri="{C3380CC4-5D6E-409C-BE32-E72D297353CC}">
                <c16:uniqueId val="{0000000B-B3DC-4012-A77F-BEB5F8E6EC5C}"/>
              </c:ext>
            </c:extLst>
          </c:dPt>
          <c:cat>
            <c:strRef>
              <c:f>Sheet1!$A$2:$A$7</c:f>
              <c:strCache>
                <c:ptCount val="6"/>
                <c:pt idx="0">
                  <c:v>Email Total Bytes</c:v>
                </c:pt>
                <c:pt idx="1">
                  <c:v>Video Total Bytes</c:v>
                </c:pt>
                <c:pt idx="2">
                  <c:v>Tilt</c:v>
                </c:pt>
                <c:pt idx="3">
                  <c:v>Presence Total Bytes</c:v>
                </c:pt>
                <c:pt idx="4">
                  <c:v>Audio Total Bytes</c:v>
                </c:pt>
                <c:pt idx="5">
                  <c:v>Cloud Computing Total Bytes</c:v>
                </c:pt>
              </c:strCache>
            </c:strRef>
          </c:cat>
          <c:val>
            <c:numRef>
              <c:f>Sheet1!$B$2:$B$7</c:f>
              <c:numCache>
                <c:formatCode>General</c:formatCode>
                <c:ptCount val="6"/>
                <c:pt idx="0">
                  <c:v>36</c:v>
                </c:pt>
                <c:pt idx="1">
                  <c:v>36</c:v>
                </c:pt>
                <c:pt idx="2">
                  <c:v>37</c:v>
                </c:pt>
                <c:pt idx="3">
                  <c:v>38</c:v>
                </c:pt>
                <c:pt idx="4">
                  <c:v>38.5</c:v>
                </c:pt>
                <c:pt idx="5">
                  <c:v>39</c:v>
                </c:pt>
              </c:numCache>
            </c:numRef>
          </c:val>
          <c:extLst>
            <c:ext xmlns:c16="http://schemas.microsoft.com/office/drawing/2014/chart" uri="{C3380CC4-5D6E-409C-BE32-E72D297353CC}">
              <c16:uniqueId val="{0000000C-B3DC-4012-A77F-BEB5F8E6EC5C}"/>
            </c:ext>
          </c:extLst>
        </c:ser>
        <c:dLbls>
          <c:showLegendKey val="0"/>
          <c:showVal val="0"/>
          <c:showCatName val="0"/>
          <c:showSerName val="0"/>
          <c:showPercent val="0"/>
          <c:showBubbleSize val="0"/>
        </c:dLbls>
        <c:gapWidth val="0"/>
        <c:overlap val="-3"/>
        <c:axId val="340664896"/>
        <c:axId val="340665288"/>
      </c:barChart>
      <c:catAx>
        <c:axId val="3406648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0665288"/>
        <c:crosses val="autoZero"/>
        <c:auto val="1"/>
        <c:lblAlgn val="ctr"/>
        <c:lblOffset val="100"/>
        <c:noMultiLvlLbl val="0"/>
      </c:catAx>
      <c:valAx>
        <c:axId val="3406652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0664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en-US" dirty="0">
                <a:solidFill>
                  <a:srgbClr val="163E83"/>
                </a:solidFill>
              </a:rPr>
              <a:t>Cumulative Variance Explained</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6.6440978843984144E-2"/>
          <c:y val="0.2274278215223097"/>
          <c:w val="0.92716369269327803"/>
          <c:h val="0.67570428696412943"/>
        </c:manualLayout>
      </c:layout>
      <c:lineChart>
        <c:grouping val="standard"/>
        <c:varyColors val="0"/>
        <c:ser>
          <c:idx val="0"/>
          <c:order val="0"/>
          <c:tx>
            <c:strRef>
              <c:f>Sheet1!$B$1</c:f>
              <c:strCache>
                <c:ptCount val="1"/>
                <c:pt idx="0">
                  <c:v>Cummalative Variance Explained</c:v>
                </c:pt>
              </c:strCache>
            </c:strRef>
          </c:tx>
          <c:spPr>
            <a:ln w="19050" cap="rnd" cmpd="sng" algn="ctr">
              <a:solidFill>
                <a:schemeClr val="accent5"/>
              </a:solidFill>
              <a:prstDash val="solid"/>
              <a:round/>
            </a:ln>
            <a:effectLst/>
          </c:spPr>
          <c:marker>
            <c:symbol val="none"/>
          </c:marker>
          <c:cat>
            <c:numRef>
              <c:f>Sheet1!$A$2:$A$34</c:f>
              <c:numCache>
                <c:formatCode>General</c:formatCode>
                <c:ptCount val="33"/>
                <c:pt idx="0">
                  <c:v>10</c:v>
                </c:pt>
                <c:pt idx="1">
                  <c:v>11</c:v>
                </c:pt>
                <c:pt idx="2">
                  <c:v>12</c:v>
                </c:pt>
                <c:pt idx="3">
                  <c:v>13</c:v>
                </c:pt>
                <c:pt idx="4">
                  <c:v>14</c:v>
                </c:pt>
                <c:pt idx="5">
                  <c:v>15</c:v>
                </c:pt>
                <c:pt idx="6">
                  <c:v>16</c:v>
                </c:pt>
                <c:pt idx="7">
                  <c:v>17</c:v>
                </c:pt>
                <c:pt idx="8">
                  <c:v>18</c:v>
                </c:pt>
                <c:pt idx="9">
                  <c:v>19</c:v>
                </c:pt>
                <c:pt idx="10">
                  <c:v>20</c:v>
                </c:pt>
                <c:pt idx="11">
                  <c:v>21</c:v>
                </c:pt>
                <c:pt idx="12">
                  <c:v>22</c:v>
                </c:pt>
                <c:pt idx="13">
                  <c:v>23</c:v>
                </c:pt>
                <c:pt idx="14">
                  <c:v>24</c:v>
                </c:pt>
                <c:pt idx="15">
                  <c:v>25</c:v>
                </c:pt>
                <c:pt idx="16">
                  <c:v>26</c:v>
                </c:pt>
                <c:pt idx="17">
                  <c:v>27</c:v>
                </c:pt>
                <c:pt idx="18">
                  <c:v>28</c:v>
                </c:pt>
                <c:pt idx="19">
                  <c:v>29</c:v>
                </c:pt>
                <c:pt idx="20">
                  <c:v>30</c:v>
                </c:pt>
                <c:pt idx="21">
                  <c:v>31</c:v>
                </c:pt>
                <c:pt idx="22">
                  <c:v>32</c:v>
                </c:pt>
                <c:pt idx="23">
                  <c:v>33</c:v>
                </c:pt>
                <c:pt idx="24">
                  <c:v>34</c:v>
                </c:pt>
                <c:pt idx="25">
                  <c:v>35</c:v>
                </c:pt>
                <c:pt idx="26">
                  <c:v>36</c:v>
                </c:pt>
              </c:numCache>
            </c:numRef>
          </c:cat>
          <c:val>
            <c:numRef>
              <c:f>Sheet1!$B$2:$B$34</c:f>
              <c:numCache>
                <c:formatCode>General</c:formatCode>
                <c:ptCount val="33"/>
                <c:pt idx="0">
                  <c:v>0.56000000000000005</c:v>
                </c:pt>
                <c:pt idx="1">
                  <c:v>0.62</c:v>
                </c:pt>
                <c:pt idx="2">
                  <c:v>0.67</c:v>
                </c:pt>
                <c:pt idx="3">
                  <c:v>0.71</c:v>
                </c:pt>
                <c:pt idx="4">
                  <c:v>0.73</c:v>
                </c:pt>
                <c:pt idx="5">
                  <c:v>0.73</c:v>
                </c:pt>
                <c:pt idx="6">
                  <c:v>0.75</c:v>
                </c:pt>
                <c:pt idx="7">
                  <c:v>0.77</c:v>
                </c:pt>
                <c:pt idx="8">
                  <c:v>0.8</c:v>
                </c:pt>
                <c:pt idx="9">
                  <c:v>0.83</c:v>
                </c:pt>
                <c:pt idx="10">
                  <c:v>0.83</c:v>
                </c:pt>
                <c:pt idx="11">
                  <c:v>0.84</c:v>
                </c:pt>
                <c:pt idx="12">
                  <c:v>0.85</c:v>
                </c:pt>
                <c:pt idx="13">
                  <c:v>0.86</c:v>
                </c:pt>
                <c:pt idx="14">
                  <c:v>0.87</c:v>
                </c:pt>
                <c:pt idx="15">
                  <c:v>0.9</c:v>
                </c:pt>
                <c:pt idx="16">
                  <c:v>0.9</c:v>
                </c:pt>
                <c:pt idx="17">
                  <c:v>0.91</c:v>
                </c:pt>
                <c:pt idx="18">
                  <c:v>0.92</c:v>
                </c:pt>
                <c:pt idx="19">
                  <c:v>0.93</c:v>
                </c:pt>
                <c:pt idx="20">
                  <c:v>0.95</c:v>
                </c:pt>
                <c:pt idx="21">
                  <c:v>0.95</c:v>
                </c:pt>
                <c:pt idx="22">
                  <c:v>0.96</c:v>
                </c:pt>
                <c:pt idx="23">
                  <c:v>0.98</c:v>
                </c:pt>
                <c:pt idx="24">
                  <c:v>0.99</c:v>
                </c:pt>
                <c:pt idx="25">
                  <c:v>0.99299999999999999</c:v>
                </c:pt>
                <c:pt idx="26">
                  <c:v>0.995</c:v>
                </c:pt>
              </c:numCache>
            </c:numRef>
          </c:val>
          <c:smooth val="0"/>
          <c:extLst>
            <c:ext xmlns:c16="http://schemas.microsoft.com/office/drawing/2014/chart" uri="{C3380CC4-5D6E-409C-BE32-E72D297353CC}">
              <c16:uniqueId val="{00000000-1891-4CBA-BF84-44552D3188BE}"/>
            </c:ext>
          </c:extLst>
        </c:ser>
        <c:dLbls>
          <c:showLegendKey val="0"/>
          <c:showVal val="0"/>
          <c:showCatName val="0"/>
          <c:showSerName val="0"/>
          <c:showPercent val="0"/>
          <c:showBubbleSize val="0"/>
        </c:dLbls>
        <c:smooth val="0"/>
        <c:axId val="128566784"/>
        <c:axId val="39619584"/>
      </c:lineChart>
      <c:catAx>
        <c:axId val="128566784"/>
        <c:scaling>
          <c:orientation val="minMax"/>
        </c:scaling>
        <c:delete val="0"/>
        <c:axPos val="b"/>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9619584"/>
        <c:crosses val="autoZero"/>
        <c:auto val="1"/>
        <c:lblAlgn val="ctr"/>
        <c:lblOffset val="100"/>
        <c:noMultiLvlLbl val="0"/>
      </c:catAx>
      <c:valAx>
        <c:axId val="39619584"/>
        <c:scaling>
          <c:orientation val="minMax"/>
          <c:max val="1"/>
          <c:min val="0.4"/>
        </c:scaling>
        <c:delete val="0"/>
        <c:axPos val="l"/>
        <c:majorGridlines>
          <c:spPr>
            <a:ln w="6350" cap="flat" cmpd="sng" algn="ctr">
              <a:noFill/>
              <a:prstDash val="solid"/>
              <a:round/>
            </a:ln>
            <a:effectLst/>
          </c:spPr>
        </c:majorGridlines>
        <c:numFmt formatCode="General" sourceLinked="1"/>
        <c:majorTickMark val="out"/>
        <c:minorTickMark val="none"/>
        <c:tickLblPos val="nextTo"/>
        <c:spPr>
          <a:noFill/>
          <a:ln w="6350" cap="flat" cmpd="sng" algn="ctr">
            <a:solidFill>
              <a:srgbClr val="163E83"/>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28566784"/>
        <c:crosses val="autoZero"/>
        <c:crossBetween val="between"/>
      </c:valAx>
      <c:spPr>
        <a:noFill/>
        <a:ln>
          <a:noFill/>
        </a:ln>
        <a:effectLst/>
      </c:spPr>
    </c:plotArea>
    <c:plotVisOnly val="1"/>
    <c:dispBlanksAs val="gap"/>
    <c:showDLblsOverMax val="0"/>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9AB653-004C-4D12-8AED-46806DDAA6A8}"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IN"/>
        </a:p>
      </dgm:t>
    </dgm:pt>
    <dgm:pt modelId="{9D3E846E-3557-45E6-9CDC-8F105B3E7C89}">
      <dgm:prSet phldrT="[Text]" custT="1"/>
      <dgm:spPr/>
      <dgm:t>
        <a:bodyPr/>
        <a:lstStyle/>
        <a:p>
          <a:r>
            <a:rPr lang="en-IN" sz="1600" dirty="0"/>
            <a:t>Feature Selection</a:t>
          </a:r>
        </a:p>
      </dgm:t>
    </dgm:pt>
    <dgm:pt modelId="{03359358-6C97-48F7-9B33-49711DBF50EF}" type="parTrans" cxnId="{8BF3C281-F395-46BA-91D1-F869E8E1180A}">
      <dgm:prSet/>
      <dgm:spPr/>
      <dgm:t>
        <a:bodyPr/>
        <a:lstStyle/>
        <a:p>
          <a:endParaRPr lang="en-IN"/>
        </a:p>
      </dgm:t>
    </dgm:pt>
    <dgm:pt modelId="{29EAF842-429A-448E-9A87-ECFCD954C2DC}" type="sibTrans" cxnId="{8BF3C281-F395-46BA-91D1-F869E8E1180A}">
      <dgm:prSet/>
      <dgm:spPr/>
      <dgm:t>
        <a:bodyPr/>
        <a:lstStyle/>
        <a:p>
          <a:endParaRPr lang="en-IN"/>
        </a:p>
      </dgm:t>
    </dgm:pt>
    <dgm:pt modelId="{EBAF2866-EC25-4180-8A6E-1A0655032E33}">
      <dgm:prSet phldrT="[Text]" custT="1"/>
      <dgm:spPr/>
      <dgm:t>
        <a:bodyPr/>
        <a:lstStyle/>
        <a:p>
          <a:r>
            <a:rPr lang="en-IN" sz="1400" dirty="0">
              <a:solidFill>
                <a:srgbClr val="163E83"/>
              </a:solidFill>
            </a:rPr>
            <a:t>Feature Importance Calculation</a:t>
          </a:r>
        </a:p>
      </dgm:t>
    </dgm:pt>
    <dgm:pt modelId="{B0438DC8-CA39-4BF9-B389-18045C3A1170}" type="parTrans" cxnId="{3BCBC72A-0B45-41D5-A6A0-0866E8C1912D}">
      <dgm:prSet/>
      <dgm:spPr/>
      <dgm:t>
        <a:bodyPr/>
        <a:lstStyle/>
        <a:p>
          <a:endParaRPr lang="en-IN"/>
        </a:p>
      </dgm:t>
    </dgm:pt>
    <dgm:pt modelId="{7A09FDA0-EB1A-4AA7-8409-34A28FF1A67E}" type="sibTrans" cxnId="{3BCBC72A-0B45-41D5-A6A0-0866E8C1912D}">
      <dgm:prSet/>
      <dgm:spPr/>
      <dgm:t>
        <a:bodyPr/>
        <a:lstStyle/>
        <a:p>
          <a:endParaRPr lang="en-IN"/>
        </a:p>
      </dgm:t>
    </dgm:pt>
    <dgm:pt modelId="{0E5F1EB6-A289-4D3D-8ED8-8C29936B3072}">
      <dgm:prSet phldrT="[Text]" custT="1"/>
      <dgm:spPr/>
      <dgm:t>
        <a:bodyPr/>
        <a:lstStyle/>
        <a:p>
          <a:r>
            <a:rPr lang="en-IN" sz="1400" dirty="0">
              <a:solidFill>
                <a:srgbClr val="163E83"/>
              </a:solidFill>
            </a:rPr>
            <a:t>Principal Component Analysis</a:t>
          </a:r>
        </a:p>
      </dgm:t>
    </dgm:pt>
    <dgm:pt modelId="{3CAB41B8-C96D-4C62-98B1-038E5A0E2ADF}" type="parTrans" cxnId="{03E89D89-B673-4593-916C-FF91346AE70E}">
      <dgm:prSet/>
      <dgm:spPr/>
      <dgm:t>
        <a:bodyPr/>
        <a:lstStyle/>
        <a:p>
          <a:endParaRPr lang="en-IN"/>
        </a:p>
      </dgm:t>
    </dgm:pt>
    <dgm:pt modelId="{AC5CF504-48BA-4197-A593-2782E10F041E}" type="sibTrans" cxnId="{03E89D89-B673-4593-916C-FF91346AE70E}">
      <dgm:prSet/>
      <dgm:spPr/>
      <dgm:t>
        <a:bodyPr/>
        <a:lstStyle/>
        <a:p>
          <a:endParaRPr lang="en-IN"/>
        </a:p>
      </dgm:t>
    </dgm:pt>
    <dgm:pt modelId="{749F5A98-20C4-450F-9D6F-77655DD749BD}">
      <dgm:prSet phldrT="[Text]" custT="1"/>
      <dgm:spPr/>
      <dgm:t>
        <a:bodyPr/>
        <a:lstStyle/>
        <a:p>
          <a:r>
            <a:rPr lang="en-IN" sz="1600" dirty="0"/>
            <a:t>Robust Model Selection</a:t>
          </a:r>
        </a:p>
      </dgm:t>
    </dgm:pt>
    <dgm:pt modelId="{23B61E05-39DE-4DEA-B772-5140B08737B9}" type="parTrans" cxnId="{3602F12F-D775-4247-8B65-8323F869EBAD}">
      <dgm:prSet/>
      <dgm:spPr/>
      <dgm:t>
        <a:bodyPr/>
        <a:lstStyle/>
        <a:p>
          <a:endParaRPr lang="en-IN"/>
        </a:p>
      </dgm:t>
    </dgm:pt>
    <dgm:pt modelId="{E27DBB2C-8F79-4AF4-B99D-0EF3AEB512C4}" type="sibTrans" cxnId="{3602F12F-D775-4247-8B65-8323F869EBAD}">
      <dgm:prSet/>
      <dgm:spPr/>
      <dgm:t>
        <a:bodyPr/>
        <a:lstStyle/>
        <a:p>
          <a:endParaRPr lang="en-IN"/>
        </a:p>
      </dgm:t>
    </dgm:pt>
    <dgm:pt modelId="{F797F8E4-8493-481C-8E97-4DE927570685}">
      <dgm:prSet phldrT="[Text]" custT="1"/>
      <dgm:spPr/>
      <dgm:t>
        <a:bodyPr/>
        <a:lstStyle/>
        <a:p>
          <a:r>
            <a:rPr lang="en-IN" sz="1400" dirty="0" err="1">
              <a:solidFill>
                <a:srgbClr val="163E83"/>
              </a:solidFill>
            </a:rPr>
            <a:t>XGBoost</a:t>
          </a:r>
          <a:r>
            <a:rPr lang="en-IN" sz="1400" dirty="0">
              <a:solidFill>
                <a:srgbClr val="163E83"/>
              </a:solidFill>
            </a:rPr>
            <a:t> with Parameter Tuning</a:t>
          </a:r>
        </a:p>
      </dgm:t>
    </dgm:pt>
    <dgm:pt modelId="{A555D7DB-E540-4BBA-BA3A-724D3AEF3883}" type="parTrans" cxnId="{DCBE366A-548C-41C8-8DDB-3ED94AE1FBA0}">
      <dgm:prSet/>
      <dgm:spPr/>
      <dgm:t>
        <a:bodyPr/>
        <a:lstStyle/>
        <a:p>
          <a:endParaRPr lang="en-IN"/>
        </a:p>
      </dgm:t>
    </dgm:pt>
    <dgm:pt modelId="{AB638160-9712-4F36-89BD-B43035D2B16B}" type="sibTrans" cxnId="{DCBE366A-548C-41C8-8DDB-3ED94AE1FBA0}">
      <dgm:prSet/>
      <dgm:spPr/>
      <dgm:t>
        <a:bodyPr/>
        <a:lstStyle/>
        <a:p>
          <a:endParaRPr lang="en-IN"/>
        </a:p>
      </dgm:t>
    </dgm:pt>
    <dgm:pt modelId="{9FC99336-5102-4B47-9715-5E7AEDC3541E}">
      <dgm:prSet phldrT="[Text]" custT="1"/>
      <dgm:spPr/>
      <dgm:t>
        <a:bodyPr/>
        <a:lstStyle/>
        <a:p>
          <a:r>
            <a:rPr lang="en-IN" sz="1600" dirty="0"/>
            <a:t>K-Fold Cross validation</a:t>
          </a:r>
        </a:p>
      </dgm:t>
    </dgm:pt>
    <dgm:pt modelId="{528DD487-016D-4029-82B4-5BA769804CE5}" type="parTrans" cxnId="{708885BC-A194-4120-BCAA-D91C71DC20C8}">
      <dgm:prSet/>
      <dgm:spPr/>
      <dgm:t>
        <a:bodyPr/>
        <a:lstStyle/>
        <a:p>
          <a:endParaRPr lang="en-IN"/>
        </a:p>
      </dgm:t>
    </dgm:pt>
    <dgm:pt modelId="{C066C94B-A823-4117-8344-446D4B1F0CBC}" type="sibTrans" cxnId="{708885BC-A194-4120-BCAA-D91C71DC20C8}">
      <dgm:prSet/>
      <dgm:spPr/>
      <dgm:t>
        <a:bodyPr/>
        <a:lstStyle/>
        <a:p>
          <a:endParaRPr lang="en-IN"/>
        </a:p>
      </dgm:t>
    </dgm:pt>
    <dgm:pt modelId="{316029DC-BABA-407D-A8A3-9920E0C7E751}">
      <dgm:prSet phldrT="[Text]"/>
      <dgm:spPr/>
      <dgm:t>
        <a:bodyPr/>
        <a:lstStyle/>
        <a:p>
          <a:r>
            <a:rPr lang="en-IN" dirty="0">
              <a:solidFill>
                <a:srgbClr val="163E83"/>
              </a:solidFill>
            </a:rPr>
            <a:t>10 Fold CV on 80% Training Data </a:t>
          </a:r>
        </a:p>
      </dgm:t>
    </dgm:pt>
    <dgm:pt modelId="{27B67013-6549-4E63-BE4F-6CA4E5168733}" type="parTrans" cxnId="{EA88552B-862D-478F-9ADB-86AD5A7C1AA9}">
      <dgm:prSet/>
      <dgm:spPr/>
      <dgm:t>
        <a:bodyPr/>
        <a:lstStyle/>
        <a:p>
          <a:endParaRPr lang="en-IN"/>
        </a:p>
      </dgm:t>
    </dgm:pt>
    <dgm:pt modelId="{E6B3E684-553B-49A7-A0DA-B43F7A4C7E7F}" type="sibTrans" cxnId="{EA88552B-862D-478F-9ADB-86AD5A7C1AA9}">
      <dgm:prSet/>
      <dgm:spPr/>
      <dgm:t>
        <a:bodyPr/>
        <a:lstStyle/>
        <a:p>
          <a:endParaRPr lang="en-IN"/>
        </a:p>
      </dgm:t>
    </dgm:pt>
    <dgm:pt modelId="{B180D187-E282-4257-AA77-8882F56E1456}">
      <dgm:prSet phldrT="[Text]"/>
      <dgm:spPr/>
      <dgm:t>
        <a:bodyPr/>
        <a:lstStyle/>
        <a:p>
          <a:r>
            <a:rPr lang="en-IN" dirty="0">
              <a:solidFill>
                <a:srgbClr val="163E83"/>
              </a:solidFill>
            </a:rPr>
            <a:t>Average MCC on 20% Training Data</a:t>
          </a:r>
        </a:p>
      </dgm:t>
    </dgm:pt>
    <dgm:pt modelId="{21493521-D893-4254-AB4B-91BE1CED36FC}" type="parTrans" cxnId="{06FEFB1B-6BF4-42DF-9A98-D56EE7465364}">
      <dgm:prSet/>
      <dgm:spPr/>
      <dgm:t>
        <a:bodyPr/>
        <a:lstStyle/>
        <a:p>
          <a:endParaRPr lang="en-IN"/>
        </a:p>
      </dgm:t>
    </dgm:pt>
    <dgm:pt modelId="{F9A3E9A6-2CC5-40B1-9F60-106E88F32DC9}" type="sibTrans" cxnId="{06FEFB1B-6BF4-42DF-9A98-D56EE7465364}">
      <dgm:prSet/>
      <dgm:spPr/>
      <dgm:t>
        <a:bodyPr/>
        <a:lstStyle/>
        <a:p>
          <a:endParaRPr lang="en-IN"/>
        </a:p>
      </dgm:t>
    </dgm:pt>
    <dgm:pt modelId="{928787C5-D72F-4837-83DB-8829372F585C}" type="pres">
      <dgm:prSet presAssocID="{D19AB653-004C-4D12-8AED-46806DDAA6A8}" presName="theList" presStyleCnt="0">
        <dgm:presLayoutVars>
          <dgm:dir/>
          <dgm:animLvl val="lvl"/>
          <dgm:resizeHandles val="exact"/>
        </dgm:presLayoutVars>
      </dgm:prSet>
      <dgm:spPr/>
    </dgm:pt>
    <dgm:pt modelId="{C0774ED3-85EA-446E-B545-8E18F388FF2F}" type="pres">
      <dgm:prSet presAssocID="{9D3E846E-3557-45E6-9CDC-8F105B3E7C89}" presName="compNode" presStyleCnt="0"/>
      <dgm:spPr/>
    </dgm:pt>
    <dgm:pt modelId="{52C9D283-4571-40C4-97DC-BC0F84A4B817}" type="pres">
      <dgm:prSet presAssocID="{9D3E846E-3557-45E6-9CDC-8F105B3E7C89}" presName="noGeometry" presStyleCnt="0"/>
      <dgm:spPr/>
    </dgm:pt>
    <dgm:pt modelId="{4862AAA0-E622-4D3A-A763-0B80E290B911}" type="pres">
      <dgm:prSet presAssocID="{9D3E846E-3557-45E6-9CDC-8F105B3E7C89}" presName="childTextVisible" presStyleLbl="bgAccFollowNode1" presStyleIdx="0" presStyleCnt="3">
        <dgm:presLayoutVars>
          <dgm:bulletEnabled val="1"/>
        </dgm:presLayoutVars>
      </dgm:prSet>
      <dgm:spPr/>
    </dgm:pt>
    <dgm:pt modelId="{3A3397D3-5BB3-4EA9-B7C3-E6F7833AE457}" type="pres">
      <dgm:prSet presAssocID="{9D3E846E-3557-45E6-9CDC-8F105B3E7C89}" presName="childTextHidden" presStyleLbl="bgAccFollowNode1" presStyleIdx="0" presStyleCnt="3"/>
      <dgm:spPr/>
    </dgm:pt>
    <dgm:pt modelId="{2230DCB4-AD4E-43CE-9C78-A06E3CD10321}" type="pres">
      <dgm:prSet presAssocID="{9D3E846E-3557-45E6-9CDC-8F105B3E7C89}" presName="parentText" presStyleLbl="node1" presStyleIdx="0" presStyleCnt="3" custScaleX="106594" custScaleY="106594" custLinFactNeighborX="450" custLinFactNeighborY="-899">
        <dgm:presLayoutVars>
          <dgm:chMax val="1"/>
          <dgm:bulletEnabled val="1"/>
        </dgm:presLayoutVars>
      </dgm:prSet>
      <dgm:spPr/>
    </dgm:pt>
    <dgm:pt modelId="{50F17719-4295-4DB5-9930-BC79E3AF877E}" type="pres">
      <dgm:prSet presAssocID="{9D3E846E-3557-45E6-9CDC-8F105B3E7C89}" presName="aSpace" presStyleCnt="0"/>
      <dgm:spPr/>
    </dgm:pt>
    <dgm:pt modelId="{E4E4B608-8C78-43CC-B434-99CBF34BFF81}" type="pres">
      <dgm:prSet presAssocID="{749F5A98-20C4-450F-9D6F-77655DD749BD}" presName="compNode" presStyleCnt="0"/>
      <dgm:spPr/>
    </dgm:pt>
    <dgm:pt modelId="{7038F24D-7308-4500-8362-4D99B7C045E0}" type="pres">
      <dgm:prSet presAssocID="{749F5A98-20C4-450F-9D6F-77655DD749BD}" presName="noGeometry" presStyleCnt="0"/>
      <dgm:spPr/>
    </dgm:pt>
    <dgm:pt modelId="{D1E36F67-DE04-41E5-B526-C99F62B40C7B}" type="pres">
      <dgm:prSet presAssocID="{749F5A98-20C4-450F-9D6F-77655DD749BD}" presName="childTextVisible" presStyleLbl="bgAccFollowNode1" presStyleIdx="1" presStyleCnt="3">
        <dgm:presLayoutVars>
          <dgm:bulletEnabled val="1"/>
        </dgm:presLayoutVars>
      </dgm:prSet>
      <dgm:spPr/>
    </dgm:pt>
    <dgm:pt modelId="{93ED68C1-534F-49E2-B96C-7CA3994285B1}" type="pres">
      <dgm:prSet presAssocID="{749F5A98-20C4-450F-9D6F-77655DD749BD}" presName="childTextHidden" presStyleLbl="bgAccFollowNode1" presStyleIdx="1" presStyleCnt="3"/>
      <dgm:spPr/>
    </dgm:pt>
    <dgm:pt modelId="{6CEBE0BA-337D-4C3C-B8D9-4A652059626C}" type="pres">
      <dgm:prSet presAssocID="{749F5A98-20C4-450F-9D6F-77655DD749BD}" presName="parentText" presStyleLbl="node1" presStyleIdx="1" presStyleCnt="3" custScaleX="106018" custScaleY="106018">
        <dgm:presLayoutVars>
          <dgm:chMax val="1"/>
          <dgm:bulletEnabled val="1"/>
        </dgm:presLayoutVars>
      </dgm:prSet>
      <dgm:spPr/>
    </dgm:pt>
    <dgm:pt modelId="{BB5DD298-494B-4CFC-A9EB-0F7DADC6F1D9}" type="pres">
      <dgm:prSet presAssocID="{749F5A98-20C4-450F-9D6F-77655DD749BD}" presName="aSpace" presStyleCnt="0"/>
      <dgm:spPr/>
    </dgm:pt>
    <dgm:pt modelId="{2DCAC31A-B360-4B8B-AF06-BE03E4365537}" type="pres">
      <dgm:prSet presAssocID="{9FC99336-5102-4B47-9715-5E7AEDC3541E}" presName="compNode" presStyleCnt="0"/>
      <dgm:spPr/>
    </dgm:pt>
    <dgm:pt modelId="{A879EB5A-0187-4F4D-AD36-4F0E2D73B5E3}" type="pres">
      <dgm:prSet presAssocID="{9FC99336-5102-4B47-9715-5E7AEDC3541E}" presName="noGeometry" presStyleCnt="0"/>
      <dgm:spPr/>
    </dgm:pt>
    <dgm:pt modelId="{5371A204-6F45-425F-927C-E4F3E26F032D}" type="pres">
      <dgm:prSet presAssocID="{9FC99336-5102-4B47-9715-5E7AEDC3541E}" presName="childTextVisible" presStyleLbl="bgAccFollowNode1" presStyleIdx="2" presStyleCnt="3">
        <dgm:presLayoutVars>
          <dgm:bulletEnabled val="1"/>
        </dgm:presLayoutVars>
      </dgm:prSet>
      <dgm:spPr/>
    </dgm:pt>
    <dgm:pt modelId="{339A28D6-2927-4B18-A606-BE82AA4105BC}" type="pres">
      <dgm:prSet presAssocID="{9FC99336-5102-4B47-9715-5E7AEDC3541E}" presName="childTextHidden" presStyleLbl="bgAccFollowNode1" presStyleIdx="2" presStyleCnt="3"/>
      <dgm:spPr/>
    </dgm:pt>
    <dgm:pt modelId="{DC12C7CC-10F4-4C1B-8934-9CD38616E31F}" type="pres">
      <dgm:prSet presAssocID="{9FC99336-5102-4B47-9715-5E7AEDC3541E}" presName="parentText" presStyleLbl="node1" presStyleIdx="2" presStyleCnt="3" custScaleX="110645" custScaleY="110645">
        <dgm:presLayoutVars>
          <dgm:chMax val="1"/>
          <dgm:bulletEnabled val="1"/>
        </dgm:presLayoutVars>
      </dgm:prSet>
      <dgm:spPr/>
    </dgm:pt>
  </dgm:ptLst>
  <dgm:cxnLst>
    <dgm:cxn modelId="{CCE08D01-4F43-49D5-A3EB-B30DC196E793}" type="presOf" srcId="{D19AB653-004C-4D12-8AED-46806DDAA6A8}" destId="{928787C5-D72F-4837-83DB-8829372F585C}" srcOrd="0" destOrd="0" presId="urn:microsoft.com/office/officeart/2005/8/layout/hProcess6"/>
    <dgm:cxn modelId="{4E5DD005-9A24-402B-9E99-195DFE83A9CB}" type="presOf" srcId="{9FC99336-5102-4B47-9715-5E7AEDC3541E}" destId="{DC12C7CC-10F4-4C1B-8934-9CD38616E31F}" srcOrd="0" destOrd="0" presId="urn:microsoft.com/office/officeart/2005/8/layout/hProcess6"/>
    <dgm:cxn modelId="{9F2F5F12-C620-4AD6-ACB7-B2D25DC93B45}" type="presOf" srcId="{F797F8E4-8493-481C-8E97-4DE927570685}" destId="{D1E36F67-DE04-41E5-B526-C99F62B40C7B}" srcOrd="0" destOrd="0" presId="urn:microsoft.com/office/officeart/2005/8/layout/hProcess6"/>
    <dgm:cxn modelId="{06FEFB1B-6BF4-42DF-9A98-D56EE7465364}" srcId="{9FC99336-5102-4B47-9715-5E7AEDC3541E}" destId="{B180D187-E282-4257-AA77-8882F56E1456}" srcOrd="1" destOrd="0" parTransId="{21493521-D893-4254-AB4B-91BE1CED36FC}" sibTransId="{F9A3E9A6-2CC5-40B1-9F60-106E88F32DC9}"/>
    <dgm:cxn modelId="{B2803E21-95A1-440D-B1A9-520DB63F6FCB}" type="presOf" srcId="{316029DC-BABA-407D-A8A3-9920E0C7E751}" destId="{5371A204-6F45-425F-927C-E4F3E26F032D}" srcOrd="0" destOrd="0" presId="urn:microsoft.com/office/officeart/2005/8/layout/hProcess6"/>
    <dgm:cxn modelId="{F9A3C224-75C4-47EC-ACE9-C2891F5AE7E0}" type="presOf" srcId="{749F5A98-20C4-450F-9D6F-77655DD749BD}" destId="{6CEBE0BA-337D-4C3C-B8D9-4A652059626C}" srcOrd="0" destOrd="0" presId="urn:microsoft.com/office/officeart/2005/8/layout/hProcess6"/>
    <dgm:cxn modelId="{3BCBC72A-0B45-41D5-A6A0-0866E8C1912D}" srcId="{9D3E846E-3557-45E6-9CDC-8F105B3E7C89}" destId="{EBAF2866-EC25-4180-8A6E-1A0655032E33}" srcOrd="0" destOrd="0" parTransId="{B0438DC8-CA39-4BF9-B389-18045C3A1170}" sibTransId="{7A09FDA0-EB1A-4AA7-8409-34A28FF1A67E}"/>
    <dgm:cxn modelId="{EA88552B-862D-478F-9ADB-86AD5A7C1AA9}" srcId="{9FC99336-5102-4B47-9715-5E7AEDC3541E}" destId="{316029DC-BABA-407D-A8A3-9920E0C7E751}" srcOrd="0" destOrd="0" parTransId="{27B67013-6549-4E63-BE4F-6CA4E5168733}" sibTransId="{E6B3E684-553B-49A7-A0DA-B43F7A4C7E7F}"/>
    <dgm:cxn modelId="{3602F12F-D775-4247-8B65-8323F869EBAD}" srcId="{D19AB653-004C-4D12-8AED-46806DDAA6A8}" destId="{749F5A98-20C4-450F-9D6F-77655DD749BD}" srcOrd="1" destOrd="0" parTransId="{23B61E05-39DE-4DEA-B772-5140B08737B9}" sibTransId="{E27DBB2C-8F79-4AF4-B99D-0EF3AEB512C4}"/>
    <dgm:cxn modelId="{2E1F0232-3BF9-4F75-98F6-02E6B38F1C03}" type="presOf" srcId="{B180D187-E282-4257-AA77-8882F56E1456}" destId="{339A28D6-2927-4B18-A606-BE82AA4105BC}" srcOrd="1" destOrd="1" presId="urn:microsoft.com/office/officeart/2005/8/layout/hProcess6"/>
    <dgm:cxn modelId="{A6C73642-82AD-481F-8B5D-2571DE59FC37}" type="presOf" srcId="{EBAF2866-EC25-4180-8A6E-1A0655032E33}" destId="{3A3397D3-5BB3-4EA9-B7C3-E6F7833AE457}" srcOrd="1" destOrd="0" presId="urn:microsoft.com/office/officeart/2005/8/layout/hProcess6"/>
    <dgm:cxn modelId="{DCBE366A-548C-41C8-8DDB-3ED94AE1FBA0}" srcId="{749F5A98-20C4-450F-9D6F-77655DD749BD}" destId="{F797F8E4-8493-481C-8E97-4DE927570685}" srcOrd="0" destOrd="0" parTransId="{A555D7DB-E540-4BBA-BA3A-724D3AEF3883}" sibTransId="{AB638160-9712-4F36-89BD-B43035D2B16B}"/>
    <dgm:cxn modelId="{00C35280-D1F5-4AA9-8EAB-39D7565CB77B}" type="presOf" srcId="{0E5F1EB6-A289-4D3D-8ED8-8C29936B3072}" destId="{3A3397D3-5BB3-4EA9-B7C3-E6F7833AE457}" srcOrd="1" destOrd="1" presId="urn:microsoft.com/office/officeart/2005/8/layout/hProcess6"/>
    <dgm:cxn modelId="{8BF3C281-F395-46BA-91D1-F869E8E1180A}" srcId="{D19AB653-004C-4D12-8AED-46806DDAA6A8}" destId="{9D3E846E-3557-45E6-9CDC-8F105B3E7C89}" srcOrd="0" destOrd="0" parTransId="{03359358-6C97-48F7-9B33-49711DBF50EF}" sibTransId="{29EAF842-429A-448E-9A87-ECFCD954C2DC}"/>
    <dgm:cxn modelId="{36110389-5DF0-453A-A946-4FBB69C43842}" type="presOf" srcId="{B180D187-E282-4257-AA77-8882F56E1456}" destId="{5371A204-6F45-425F-927C-E4F3E26F032D}" srcOrd="0" destOrd="1" presId="urn:microsoft.com/office/officeart/2005/8/layout/hProcess6"/>
    <dgm:cxn modelId="{03E89D89-B673-4593-916C-FF91346AE70E}" srcId="{9D3E846E-3557-45E6-9CDC-8F105B3E7C89}" destId="{0E5F1EB6-A289-4D3D-8ED8-8C29936B3072}" srcOrd="1" destOrd="0" parTransId="{3CAB41B8-C96D-4C62-98B1-038E5A0E2ADF}" sibTransId="{AC5CF504-48BA-4197-A593-2782E10F041E}"/>
    <dgm:cxn modelId="{95872C8D-58DA-4E58-8C50-271C013F6233}" type="presOf" srcId="{9D3E846E-3557-45E6-9CDC-8F105B3E7C89}" destId="{2230DCB4-AD4E-43CE-9C78-A06E3CD10321}" srcOrd="0" destOrd="0" presId="urn:microsoft.com/office/officeart/2005/8/layout/hProcess6"/>
    <dgm:cxn modelId="{2B7C59B6-FF95-4E09-B94E-94FBC1E2EEB7}" type="presOf" srcId="{316029DC-BABA-407D-A8A3-9920E0C7E751}" destId="{339A28D6-2927-4B18-A606-BE82AA4105BC}" srcOrd="1" destOrd="0" presId="urn:microsoft.com/office/officeart/2005/8/layout/hProcess6"/>
    <dgm:cxn modelId="{708885BC-A194-4120-BCAA-D91C71DC20C8}" srcId="{D19AB653-004C-4D12-8AED-46806DDAA6A8}" destId="{9FC99336-5102-4B47-9715-5E7AEDC3541E}" srcOrd="2" destOrd="0" parTransId="{528DD487-016D-4029-82B4-5BA769804CE5}" sibTransId="{C066C94B-A823-4117-8344-446D4B1F0CBC}"/>
    <dgm:cxn modelId="{646FA9BF-352F-48AD-974F-3CDC7F236CF7}" type="presOf" srcId="{F797F8E4-8493-481C-8E97-4DE927570685}" destId="{93ED68C1-534F-49E2-B96C-7CA3994285B1}" srcOrd="1" destOrd="0" presId="urn:microsoft.com/office/officeart/2005/8/layout/hProcess6"/>
    <dgm:cxn modelId="{33468FCA-6F8C-4C28-8B90-D24B21363B2D}" type="presOf" srcId="{EBAF2866-EC25-4180-8A6E-1A0655032E33}" destId="{4862AAA0-E622-4D3A-A763-0B80E290B911}" srcOrd="0" destOrd="0" presId="urn:microsoft.com/office/officeart/2005/8/layout/hProcess6"/>
    <dgm:cxn modelId="{0390DFD6-02E6-4DCD-B26E-AB202C3DA914}" type="presOf" srcId="{0E5F1EB6-A289-4D3D-8ED8-8C29936B3072}" destId="{4862AAA0-E622-4D3A-A763-0B80E290B911}" srcOrd="0" destOrd="1" presId="urn:microsoft.com/office/officeart/2005/8/layout/hProcess6"/>
    <dgm:cxn modelId="{C5EA45FF-EF9A-4D3A-BB1F-2FFDCE7E7989}" type="presParOf" srcId="{928787C5-D72F-4837-83DB-8829372F585C}" destId="{C0774ED3-85EA-446E-B545-8E18F388FF2F}" srcOrd="0" destOrd="0" presId="urn:microsoft.com/office/officeart/2005/8/layout/hProcess6"/>
    <dgm:cxn modelId="{820CC716-91A2-46E1-A278-B6438EB90D08}" type="presParOf" srcId="{C0774ED3-85EA-446E-B545-8E18F388FF2F}" destId="{52C9D283-4571-40C4-97DC-BC0F84A4B817}" srcOrd="0" destOrd="0" presId="urn:microsoft.com/office/officeart/2005/8/layout/hProcess6"/>
    <dgm:cxn modelId="{17701441-C029-464F-BCEA-399C74892AB8}" type="presParOf" srcId="{C0774ED3-85EA-446E-B545-8E18F388FF2F}" destId="{4862AAA0-E622-4D3A-A763-0B80E290B911}" srcOrd="1" destOrd="0" presId="urn:microsoft.com/office/officeart/2005/8/layout/hProcess6"/>
    <dgm:cxn modelId="{0F7CD7B1-1BD8-4060-B907-83A4EA8314B8}" type="presParOf" srcId="{C0774ED3-85EA-446E-B545-8E18F388FF2F}" destId="{3A3397D3-5BB3-4EA9-B7C3-E6F7833AE457}" srcOrd="2" destOrd="0" presId="urn:microsoft.com/office/officeart/2005/8/layout/hProcess6"/>
    <dgm:cxn modelId="{FE9CD0AE-8E1B-4258-9C7A-73520FDD8D18}" type="presParOf" srcId="{C0774ED3-85EA-446E-B545-8E18F388FF2F}" destId="{2230DCB4-AD4E-43CE-9C78-A06E3CD10321}" srcOrd="3" destOrd="0" presId="urn:microsoft.com/office/officeart/2005/8/layout/hProcess6"/>
    <dgm:cxn modelId="{CD802597-5785-449D-9C5E-8075E2D35FFE}" type="presParOf" srcId="{928787C5-D72F-4837-83DB-8829372F585C}" destId="{50F17719-4295-4DB5-9930-BC79E3AF877E}" srcOrd="1" destOrd="0" presId="urn:microsoft.com/office/officeart/2005/8/layout/hProcess6"/>
    <dgm:cxn modelId="{0885233C-FEE3-4E17-A29F-1C8065C8BF79}" type="presParOf" srcId="{928787C5-D72F-4837-83DB-8829372F585C}" destId="{E4E4B608-8C78-43CC-B434-99CBF34BFF81}" srcOrd="2" destOrd="0" presId="urn:microsoft.com/office/officeart/2005/8/layout/hProcess6"/>
    <dgm:cxn modelId="{C2AD7211-CFDC-4194-B34F-B009E3DD6001}" type="presParOf" srcId="{E4E4B608-8C78-43CC-B434-99CBF34BFF81}" destId="{7038F24D-7308-4500-8362-4D99B7C045E0}" srcOrd="0" destOrd="0" presId="urn:microsoft.com/office/officeart/2005/8/layout/hProcess6"/>
    <dgm:cxn modelId="{D49B253F-B0C7-42C8-A182-95AC90968547}" type="presParOf" srcId="{E4E4B608-8C78-43CC-B434-99CBF34BFF81}" destId="{D1E36F67-DE04-41E5-B526-C99F62B40C7B}" srcOrd="1" destOrd="0" presId="urn:microsoft.com/office/officeart/2005/8/layout/hProcess6"/>
    <dgm:cxn modelId="{FB4F6AD4-7FB9-4DDF-9DEC-073B62B0D985}" type="presParOf" srcId="{E4E4B608-8C78-43CC-B434-99CBF34BFF81}" destId="{93ED68C1-534F-49E2-B96C-7CA3994285B1}" srcOrd="2" destOrd="0" presId="urn:microsoft.com/office/officeart/2005/8/layout/hProcess6"/>
    <dgm:cxn modelId="{95D64ADE-FCFA-4A59-9B13-964A4C743761}" type="presParOf" srcId="{E4E4B608-8C78-43CC-B434-99CBF34BFF81}" destId="{6CEBE0BA-337D-4C3C-B8D9-4A652059626C}" srcOrd="3" destOrd="0" presId="urn:microsoft.com/office/officeart/2005/8/layout/hProcess6"/>
    <dgm:cxn modelId="{254AED66-6EB5-4374-B4BF-1A234DF84DBA}" type="presParOf" srcId="{928787C5-D72F-4837-83DB-8829372F585C}" destId="{BB5DD298-494B-4CFC-A9EB-0F7DADC6F1D9}" srcOrd="3" destOrd="0" presId="urn:microsoft.com/office/officeart/2005/8/layout/hProcess6"/>
    <dgm:cxn modelId="{D15BBAF3-84A2-47F0-AC28-7411D0CCF389}" type="presParOf" srcId="{928787C5-D72F-4837-83DB-8829372F585C}" destId="{2DCAC31A-B360-4B8B-AF06-BE03E4365537}" srcOrd="4" destOrd="0" presId="urn:microsoft.com/office/officeart/2005/8/layout/hProcess6"/>
    <dgm:cxn modelId="{AF860AEC-BC1E-4908-BE49-7383C5319B03}" type="presParOf" srcId="{2DCAC31A-B360-4B8B-AF06-BE03E4365537}" destId="{A879EB5A-0187-4F4D-AD36-4F0E2D73B5E3}" srcOrd="0" destOrd="0" presId="urn:microsoft.com/office/officeart/2005/8/layout/hProcess6"/>
    <dgm:cxn modelId="{F48D3C21-EA1D-4BF4-BFE7-3EF588583BDF}" type="presParOf" srcId="{2DCAC31A-B360-4B8B-AF06-BE03E4365537}" destId="{5371A204-6F45-425F-927C-E4F3E26F032D}" srcOrd="1" destOrd="0" presId="urn:microsoft.com/office/officeart/2005/8/layout/hProcess6"/>
    <dgm:cxn modelId="{900F440C-1866-4577-BE69-04C4FE3D3ACE}" type="presParOf" srcId="{2DCAC31A-B360-4B8B-AF06-BE03E4365537}" destId="{339A28D6-2927-4B18-A606-BE82AA4105BC}" srcOrd="2" destOrd="0" presId="urn:microsoft.com/office/officeart/2005/8/layout/hProcess6"/>
    <dgm:cxn modelId="{C5B2B7E6-75B5-4260-98E3-70E5A4BE148A}" type="presParOf" srcId="{2DCAC31A-B360-4B8B-AF06-BE03E4365537}" destId="{DC12C7CC-10F4-4C1B-8934-9CD38616E31F}"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2AAA0-E622-4D3A-A763-0B80E290B911}">
      <dsp:nvSpPr>
        <dsp:cNvPr id="0" name=""/>
        <dsp:cNvSpPr/>
      </dsp:nvSpPr>
      <dsp:spPr>
        <a:xfrm>
          <a:off x="608991" y="2170131"/>
          <a:ext cx="2262691" cy="1977877"/>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solidFill>
                <a:srgbClr val="163E83"/>
              </a:solidFill>
            </a:rPr>
            <a:t>Feature Importance Calculation</a:t>
          </a:r>
        </a:p>
        <a:p>
          <a:pPr marL="114300" lvl="1" indent="-114300" algn="l" defTabSz="622300">
            <a:lnSpc>
              <a:spcPct val="90000"/>
            </a:lnSpc>
            <a:spcBef>
              <a:spcPct val="0"/>
            </a:spcBef>
            <a:spcAft>
              <a:spcPct val="15000"/>
            </a:spcAft>
            <a:buChar char="•"/>
          </a:pPr>
          <a:r>
            <a:rPr lang="en-IN" sz="1400" kern="1200" dirty="0">
              <a:solidFill>
                <a:srgbClr val="163E83"/>
              </a:solidFill>
            </a:rPr>
            <a:t>Principal Component Analysis</a:t>
          </a:r>
        </a:p>
      </dsp:txBody>
      <dsp:txXfrm>
        <a:off x="1174664" y="2466813"/>
        <a:ext cx="1103062" cy="1384513"/>
      </dsp:txXfrm>
    </dsp:sp>
    <dsp:sp modelId="{2230DCB4-AD4E-43CE-9C78-A06E3CD10321}">
      <dsp:nvSpPr>
        <dsp:cNvPr id="0" name=""/>
        <dsp:cNvSpPr/>
      </dsp:nvSpPr>
      <dsp:spPr>
        <a:xfrm>
          <a:off x="11108" y="2545926"/>
          <a:ext cx="1205946" cy="120594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Feature Selection</a:t>
          </a:r>
        </a:p>
      </dsp:txBody>
      <dsp:txXfrm>
        <a:off x="187715" y="2722533"/>
        <a:ext cx="852732" cy="852732"/>
      </dsp:txXfrm>
    </dsp:sp>
    <dsp:sp modelId="{D1E36F67-DE04-41E5-B526-C99F62B40C7B}">
      <dsp:nvSpPr>
        <dsp:cNvPr id="0" name=""/>
        <dsp:cNvSpPr/>
      </dsp:nvSpPr>
      <dsp:spPr>
        <a:xfrm>
          <a:off x="3612816" y="2170131"/>
          <a:ext cx="2262691" cy="1977877"/>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IN" sz="1400" kern="1200" dirty="0" err="1">
              <a:solidFill>
                <a:srgbClr val="163E83"/>
              </a:solidFill>
            </a:rPr>
            <a:t>XGBoost</a:t>
          </a:r>
          <a:r>
            <a:rPr lang="en-IN" sz="1400" kern="1200" dirty="0">
              <a:solidFill>
                <a:srgbClr val="163E83"/>
              </a:solidFill>
            </a:rPr>
            <a:t> with Parameter Tuning</a:t>
          </a:r>
        </a:p>
      </dsp:txBody>
      <dsp:txXfrm>
        <a:off x="4178489" y="2466813"/>
        <a:ext cx="1103062" cy="1384513"/>
      </dsp:txXfrm>
    </dsp:sp>
    <dsp:sp modelId="{6CEBE0BA-337D-4C3C-B8D9-4A652059626C}">
      <dsp:nvSpPr>
        <dsp:cNvPr id="0" name=""/>
        <dsp:cNvSpPr/>
      </dsp:nvSpPr>
      <dsp:spPr>
        <a:xfrm>
          <a:off x="3013101" y="2559355"/>
          <a:ext cx="1199430" cy="11994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Robust Model Selection</a:t>
          </a:r>
        </a:p>
      </dsp:txBody>
      <dsp:txXfrm>
        <a:off x="3188753" y="2735007"/>
        <a:ext cx="848126" cy="848126"/>
      </dsp:txXfrm>
    </dsp:sp>
    <dsp:sp modelId="{5371A204-6F45-425F-927C-E4F3E26F032D}">
      <dsp:nvSpPr>
        <dsp:cNvPr id="0" name=""/>
        <dsp:cNvSpPr/>
      </dsp:nvSpPr>
      <dsp:spPr>
        <a:xfrm>
          <a:off x="6642815" y="2170131"/>
          <a:ext cx="2262691" cy="1977877"/>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114300" lvl="1" indent="-114300" algn="l" defTabSz="577850">
            <a:lnSpc>
              <a:spcPct val="90000"/>
            </a:lnSpc>
            <a:spcBef>
              <a:spcPct val="0"/>
            </a:spcBef>
            <a:spcAft>
              <a:spcPct val="15000"/>
            </a:spcAft>
            <a:buChar char="•"/>
          </a:pPr>
          <a:r>
            <a:rPr lang="en-IN" sz="1300" kern="1200" dirty="0">
              <a:solidFill>
                <a:srgbClr val="163E83"/>
              </a:solidFill>
            </a:rPr>
            <a:t>10 Fold CV on 80% Training Data </a:t>
          </a:r>
        </a:p>
        <a:p>
          <a:pPr marL="114300" lvl="1" indent="-114300" algn="l" defTabSz="577850">
            <a:lnSpc>
              <a:spcPct val="90000"/>
            </a:lnSpc>
            <a:spcBef>
              <a:spcPct val="0"/>
            </a:spcBef>
            <a:spcAft>
              <a:spcPct val="15000"/>
            </a:spcAft>
            <a:buChar char="•"/>
          </a:pPr>
          <a:r>
            <a:rPr lang="en-IN" sz="1300" kern="1200" dirty="0">
              <a:solidFill>
                <a:srgbClr val="163E83"/>
              </a:solidFill>
            </a:rPr>
            <a:t>Average MCC on 20% Training Data</a:t>
          </a:r>
        </a:p>
      </dsp:txBody>
      <dsp:txXfrm>
        <a:off x="7208488" y="2466813"/>
        <a:ext cx="1103062" cy="1384513"/>
      </dsp:txXfrm>
    </dsp:sp>
    <dsp:sp modelId="{DC12C7CC-10F4-4C1B-8934-9CD38616E31F}">
      <dsp:nvSpPr>
        <dsp:cNvPr id="0" name=""/>
        <dsp:cNvSpPr/>
      </dsp:nvSpPr>
      <dsp:spPr>
        <a:xfrm>
          <a:off x="6016926" y="2533181"/>
          <a:ext cx="1251777" cy="125177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K-Fold Cross validation</a:t>
          </a:r>
        </a:p>
      </dsp:txBody>
      <dsp:txXfrm>
        <a:off x="6200244" y="2716499"/>
        <a:ext cx="885141" cy="88514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A55CD1-C1BB-41AC-A274-64DFE3D97BA5}" type="datetimeFigureOut">
              <a:rPr lang="en-US" smtClean="0"/>
              <a:pPr/>
              <a:t>2/10/2019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9F1CF-5559-4624-AD7F-2E2FE9C40613}" type="slidenum">
              <a:rPr lang="en-US" smtClean="0"/>
              <a:pPr/>
              <a:t>‹#›</a:t>
            </a:fld>
            <a:endParaRPr lang="en-US"/>
          </a:p>
        </p:txBody>
      </p:sp>
    </p:spTree>
    <p:extLst>
      <p:ext uri="{BB962C8B-B14F-4D97-AF65-F5344CB8AC3E}">
        <p14:creationId xmlns:p14="http://schemas.microsoft.com/office/powerpoint/2010/main" val="17310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28</a:t>
            </a:fld>
            <a:endParaRPr lang="en-US"/>
          </a:p>
        </p:txBody>
      </p:sp>
    </p:spTree>
    <p:extLst>
      <p:ext uri="{BB962C8B-B14F-4D97-AF65-F5344CB8AC3E}">
        <p14:creationId xmlns:p14="http://schemas.microsoft.com/office/powerpoint/2010/main" val="1427374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29</a:t>
            </a:fld>
            <a:endParaRPr lang="en-US"/>
          </a:p>
        </p:txBody>
      </p:sp>
    </p:spTree>
    <p:extLst>
      <p:ext uri="{BB962C8B-B14F-4D97-AF65-F5344CB8AC3E}">
        <p14:creationId xmlns:p14="http://schemas.microsoft.com/office/powerpoint/2010/main" val="1427374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3ECABD-388E-4BCB-9C3F-651BF3B1D426}"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F01F3-A6AB-4E7F-8688-2B608F2B1A06}" type="slidenum">
              <a:rPr lang="en-US" smtClean="0"/>
              <a:pPr/>
              <a:t>‹#›</a:t>
            </a:fld>
            <a:endParaRPr lang="en-US"/>
          </a:p>
        </p:txBody>
      </p:sp>
    </p:spTree>
    <p:extLst>
      <p:ext uri="{BB962C8B-B14F-4D97-AF65-F5344CB8AC3E}">
        <p14:creationId xmlns:p14="http://schemas.microsoft.com/office/powerpoint/2010/main" val="421182020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ECABD-388E-4BCB-9C3F-651BF3B1D426}"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F01F3-A6AB-4E7F-8688-2B608F2B1A06}" type="slidenum">
              <a:rPr lang="en-US" smtClean="0"/>
              <a:pPr/>
              <a:t>‹#›</a:t>
            </a:fld>
            <a:endParaRPr lang="en-US"/>
          </a:p>
        </p:txBody>
      </p:sp>
    </p:spTree>
    <p:extLst>
      <p:ext uri="{BB962C8B-B14F-4D97-AF65-F5344CB8AC3E}">
        <p14:creationId xmlns:p14="http://schemas.microsoft.com/office/powerpoint/2010/main" val="132330684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ECABD-388E-4BCB-9C3F-651BF3B1D426}"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F01F3-A6AB-4E7F-8688-2B608F2B1A06}" type="slidenum">
              <a:rPr lang="en-US" smtClean="0"/>
              <a:pPr/>
              <a:t>‹#›</a:t>
            </a:fld>
            <a:endParaRPr lang="en-US"/>
          </a:p>
        </p:txBody>
      </p:sp>
    </p:spTree>
    <p:extLst>
      <p:ext uri="{BB962C8B-B14F-4D97-AF65-F5344CB8AC3E}">
        <p14:creationId xmlns:p14="http://schemas.microsoft.com/office/powerpoint/2010/main" val="17222468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70113" y="765175"/>
            <a:ext cx="8388000" cy="969282"/>
          </a:xfrm>
        </p:spPr>
        <p:txBody>
          <a:bodyPr>
            <a:normAutofit/>
          </a:bodyPr>
          <a:lstStyle>
            <a:lvl1pPr marL="0" indent="0">
              <a:buNone/>
              <a:defRPr sz="2250" b="0">
                <a:solidFill>
                  <a:srgbClr val="575757"/>
                </a:solidFill>
              </a:defRPr>
            </a:lvl1pPr>
          </a:lstStyle>
          <a:p>
            <a:pPr lvl="0"/>
            <a:r>
              <a:rPr lang="en-US"/>
              <a:t>Click to edit Master text styles</a:t>
            </a:r>
          </a:p>
        </p:txBody>
      </p:sp>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20" name="Text Placeholder 19"/>
          <p:cNvSpPr>
            <a:spLocks noGrp="1"/>
          </p:cNvSpPr>
          <p:nvPr>
            <p:ph type="body" sz="quarter" idx="14"/>
          </p:nvPr>
        </p:nvSpPr>
        <p:spPr>
          <a:xfrm>
            <a:off x="370800" y="1810800"/>
            <a:ext cx="8388000" cy="453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3"/>
          </p:nvPr>
        </p:nvSpPr>
        <p:spPr>
          <a:xfrm>
            <a:off x="370114" y="6407835"/>
            <a:ext cx="7559473" cy="252000"/>
          </a:xfrm>
          <a:prstGeom prst="rect">
            <a:avLst/>
          </a:prstGeom>
        </p:spPr>
        <p:txBody>
          <a:bodyPr vert="horz" lIns="0" tIns="0" rIns="0" bIns="0" rtlCol="0" anchor="ctr" anchorCtr="0"/>
          <a:lstStyle>
            <a:lvl1pPr algn="l">
              <a:defRPr sz="600" b="0">
                <a:solidFill>
                  <a:srgbClr val="8C8C8C"/>
                </a:solidFill>
              </a:defRPr>
            </a:lvl1pPr>
          </a:lstStyle>
          <a:p>
            <a:r>
              <a:rPr lang="en-GB"/>
              <a:t>Member Firms and DTTL: Insert appropriate copyright (Go Header &amp; Footer to edit this text)</a:t>
            </a:r>
            <a:endParaRPr lang="en-GB" dirty="0"/>
          </a:p>
        </p:txBody>
      </p:sp>
      <p:sp>
        <p:nvSpPr>
          <p:cNvPr id="6"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6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7270702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ECABD-388E-4BCB-9C3F-651BF3B1D426}"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F01F3-A6AB-4E7F-8688-2B608F2B1A06}" type="slidenum">
              <a:rPr lang="en-US" smtClean="0"/>
              <a:pPr/>
              <a:t>‹#›</a:t>
            </a:fld>
            <a:endParaRPr lang="en-US"/>
          </a:p>
        </p:txBody>
      </p:sp>
    </p:spTree>
    <p:extLst>
      <p:ext uri="{BB962C8B-B14F-4D97-AF65-F5344CB8AC3E}">
        <p14:creationId xmlns:p14="http://schemas.microsoft.com/office/powerpoint/2010/main" val="145169173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ECABD-388E-4BCB-9C3F-651BF3B1D426}"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F01F3-A6AB-4E7F-8688-2B608F2B1A06}" type="slidenum">
              <a:rPr lang="en-US" smtClean="0"/>
              <a:pPr/>
              <a:t>‹#›</a:t>
            </a:fld>
            <a:endParaRPr lang="en-US"/>
          </a:p>
        </p:txBody>
      </p:sp>
    </p:spTree>
    <p:extLst>
      <p:ext uri="{BB962C8B-B14F-4D97-AF65-F5344CB8AC3E}">
        <p14:creationId xmlns:p14="http://schemas.microsoft.com/office/powerpoint/2010/main" val="142440450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3ECABD-388E-4BCB-9C3F-651BF3B1D426}" type="datetimeFigureOut">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F01F3-A6AB-4E7F-8688-2B608F2B1A06}" type="slidenum">
              <a:rPr lang="en-US" smtClean="0"/>
              <a:pPr/>
              <a:t>‹#›</a:t>
            </a:fld>
            <a:endParaRPr lang="en-US"/>
          </a:p>
        </p:txBody>
      </p:sp>
    </p:spTree>
    <p:extLst>
      <p:ext uri="{BB962C8B-B14F-4D97-AF65-F5344CB8AC3E}">
        <p14:creationId xmlns:p14="http://schemas.microsoft.com/office/powerpoint/2010/main" val="144755938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3ECABD-388E-4BCB-9C3F-651BF3B1D426}" type="datetimeFigureOut">
              <a:rPr lang="en-US" smtClean="0"/>
              <a:pPr/>
              <a:t>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7F01F3-A6AB-4E7F-8688-2B608F2B1A06}" type="slidenum">
              <a:rPr lang="en-US" smtClean="0"/>
              <a:pPr/>
              <a:t>‹#›</a:t>
            </a:fld>
            <a:endParaRPr lang="en-US"/>
          </a:p>
        </p:txBody>
      </p:sp>
    </p:spTree>
    <p:extLst>
      <p:ext uri="{BB962C8B-B14F-4D97-AF65-F5344CB8AC3E}">
        <p14:creationId xmlns:p14="http://schemas.microsoft.com/office/powerpoint/2010/main" val="328334461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ECABD-388E-4BCB-9C3F-651BF3B1D426}" type="datetimeFigureOut">
              <a:rPr lang="en-US" smtClean="0"/>
              <a:pPr/>
              <a:t>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7F01F3-A6AB-4E7F-8688-2B608F2B1A06}" type="slidenum">
              <a:rPr lang="en-US" smtClean="0"/>
              <a:pPr/>
              <a:t>‹#›</a:t>
            </a:fld>
            <a:endParaRPr lang="en-US"/>
          </a:p>
        </p:txBody>
      </p:sp>
    </p:spTree>
    <p:extLst>
      <p:ext uri="{BB962C8B-B14F-4D97-AF65-F5344CB8AC3E}">
        <p14:creationId xmlns:p14="http://schemas.microsoft.com/office/powerpoint/2010/main" val="231730343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ECABD-388E-4BCB-9C3F-651BF3B1D426}" type="datetimeFigureOut">
              <a:rPr lang="en-US" smtClean="0"/>
              <a:pPr/>
              <a:t>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7F01F3-A6AB-4E7F-8688-2B608F2B1A06}" type="slidenum">
              <a:rPr lang="en-US" smtClean="0"/>
              <a:pPr/>
              <a:t>‹#›</a:t>
            </a:fld>
            <a:endParaRPr lang="en-US"/>
          </a:p>
        </p:txBody>
      </p:sp>
    </p:spTree>
    <p:extLst>
      <p:ext uri="{BB962C8B-B14F-4D97-AF65-F5344CB8AC3E}">
        <p14:creationId xmlns:p14="http://schemas.microsoft.com/office/powerpoint/2010/main" val="27782219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3ECABD-388E-4BCB-9C3F-651BF3B1D426}" type="datetimeFigureOut">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F01F3-A6AB-4E7F-8688-2B608F2B1A06}" type="slidenum">
              <a:rPr lang="en-US" smtClean="0"/>
              <a:pPr/>
              <a:t>‹#›</a:t>
            </a:fld>
            <a:endParaRPr lang="en-US"/>
          </a:p>
        </p:txBody>
      </p:sp>
    </p:spTree>
    <p:extLst>
      <p:ext uri="{BB962C8B-B14F-4D97-AF65-F5344CB8AC3E}">
        <p14:creationId xmlns:p14="http://schemas.microsoft.com/office/powerpoint/2010/main" val="209673404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3ECABD-388E-4BCB-9C3F-651BF3B1D426}" type="datetimeFigureOut">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F01F3-A6AB-4E7F-8688-2B608F2B1A06}" type="slidenum">
              <a:rPr lang="en-US" smtClean="0"/>
              <a:pPr/>
              <a:t>‹#›</a:t>
            </a:fld>
            <a:endParaRPr lang="en-US"/>
          </a:p>
        </p:txBody>
      </p:sp>
    </p:spTree>
    <p:extLst>
      <p:ext uri="{BB962C8B-B14F-4D97-AF65-F5344CB8AC3E}">
        <p14:creationId xmlns:p14="http://schemas.microsoft.com/office/powerpoint/2010/main" val="22543760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ECABD-388E-4BCB-9C3F-651BF3B1D426}" type="datetimeFigureOut">
              <a:rPr lang="en-US" smtClean="0"/>
              <a:pPr/>
              <a:t>2/10/2019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F01F3-A6AB-4E7F-8688-2B608F2B1A06}" type="slidenum">
              <a:rPr lang="en-US" smtClean="0"/>
              <a:pPr/>
              <a:t>‹#›</a:t>
            </a:fld>
            <a:endParaRPr lang="en-US"/>
          </a:p>
        </p:txBody>
      </p:sp>
    </p:spTree>
    <p:extLst>
      <p:ext uri="{BB962C8B-B14F-4D97-AF65-F5344CB8AC3E}">
        <p14:creationId xmlns:p14="http://schemas.microsoft.com/office/powerpoint/2010/main" val="22512975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0.png"/><Relationship Id="rId4" Type="http://schemas.openxmlformats.org/officeDocument/2006/relationships/image" Target="../media/image8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12.xml"/><Relationship Id="rId7" Type="http://schemas.openxmlformats.org/officeDocument/2006/relationships/image" Target="../media/image20.png"/><Relationship Id="rId12" Type="http://schemas.openxmlformats.org/officeDocument/2006/relationships/image" Target="../media/image26.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25.png"/><Relationship Id="rId5" Type="http://schemas.openxmlformats.org/officeDocument/2006/relationships/image" Target="../media/image2.png"/><Relationship Id="rId10" Type="http://schemas.openxmlformats.org/officeDocument/2006/relationships/image" Target="../media/image24.png"/><Relationship Id="rId4" Type="http://schemas.openxmlformats.org/officeDocument/2006/relationships/notesSlide" Target="../notesSlides/notesSlide1.xml"/><Relationship Id="rId9"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7.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13818" t="313" r="11299" b="78"/>
          <a:stretch/>
        </p:blipFill>
        <p:spPr>
          <a:xfrm>
            <a:off x="0" y="0"/>
            <a:ext cx="9144000" cy="6858000"/>
          </a:xfrm>
          <a:prstGeom prst="rect">
            <a:avLst/>
          </a:prstGeom>
        </p:spPr>
      </p:pic>
      <p:sp>
        <p:nvSpPr>
          <p:cNvPr id="11" name="Rectangle 10"/>
          <p:cNvSpPr/>
          <p:nvPr/>
        </p:nvSpPr>
        <p:spPr>
          <a:xfrm>
            <a:off x="-5346" y="4860758"/>
            <a:ext cx="9149346" cy="1459832"/>
          </a:xfrm>
          <a:prstGeom prst="rect">
            <a:avLst/>
          </a:prstGeom>
          <a:solidFill>
            <a:srgbClr val="163E83">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330450" y="0"/>
            <a:ext cx="72326" cy="6858000"/>
          </a:xfrm>
          <a:prstGeom prst="rect">
            <a:avLst/>
          </a:prstGeom>
          <a:solidFill>
            <a:srgbClr val="1F4E79">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733226" y="5036676"/>
            <a:ext cx="7175715" cy="1107996"/>
          </a:xfrm>
          <a:prstGeom prst="rect">
            <a:avLst/>
          </a:prstGeom>
          <a:noFill/>
        </p:spPr>
        <p:txBody>
          <a:bodyPr wrap="square" rtlCol="0">
            <a:spAutoFit/>
          </a:bodyPr>
          <a:lstStyle/>
          <a:p>
            <a:r>
              <a:rPr lang="en-IN" sz="6600" b="1" dirty="0">
                <a:solidFill>
                  <a:schemeClr val="accent1">
                    <a:lumMod val="20000"/>
                    <a:lumOff val="80000"/>
                  </a:schemeClr>
                </a:solidFill>
                <a:latin typeface="Technic" panose="00000400000000000000" pitchFamily="2" charset="2"/>
                <a:ea typeface="Tahoma" panose="020B0604030504040204" pitchFamily="34" charset="0"/>
                <a:cs typeface="Tahoma" panose="020B0604030504040204" pitchFamily="34" charset="0"/>
              </a:rPr>
              <a:t>TEAM 7</a:t>
            </a:r>
          </a:p>
        </p:txBody>
      </p:sp>
      <p:sp>
        <p:nvSpPr>
          <p:cNvPr id="2" name="TextBox 1"/>
          <p:cNvSpPr txBox="1"/>
          <p:nvPr/>
        </p:nvSpPr>
        <p:spPr>
          <a:xfrm>
            <a:off x="402776" y="997058"/>
            <a:ext cx="3161655" cy="1384995"/>
          </a:xfrm>
          <a:prstGeom prst="rect">
            <a:avLst/>
          </a:prstGeom>
          <a:noFill/>
        </p:spPr>
        <p:txBody>
          <a:bodyPr wrap="square" rtlCol="0">
            <a:spAutoFit/>
          </a:bodyPr>
          <a:lstStyle/>
          <a:p>
            <a:r>
              <a:rPr lang="en-IN" sz="2800" b="1" dirty="0">
                <a:solidFill>
                  <a:schemeClr val="bg1"/>
                </a:solidFill>
                <a:latin typeface="Technic" panose="00000400000000000000" pitchFamily="2" charset="2"/>
              </a:rPr>
              <a:t>Network</a:t>
            </a:r>
          </a:p>
          <a:p>
            <a:r>
              <a:rPr lang="en-IN" sz="2800" b="1" dirty="0">
                <a:solidFill>
                  <a:schemeClr val="bg1"/>
                </a:solidFill>
                <a:latin typeface="Technic" panose="00000400000000000000" pitchFamily="2" charset="2"/>
              </a:rPr>
              <a:t>Congestion </a:t>
            </a:r>
          </a:p>
          <a:p>
            <a:r>
              <a:rPr lang="en-IN" sz="2800" b="1" dirty="0">
                <a:solidFill>
                  <a:schemeClr val="bg1"/>
                </a:solidFill>
                <a:latin typeface="Technic" panose="00000400000000000000" pitchFamily="2" charset="2"/>
              </a:rPr>
              <a:t>Analysis</a:t>
            </a:r>
          </a:p>
        </p:txBody>
      </p:sp>
    </p:spTree>
    <p:extLst>
      <p:ext uri="{BB962C8B-B14F-4D97-AF65-F5344CB8AC3E}">
        <p14:creationId xmlns:p14="http://schemas.microsoft.com/office/powerpoint/2010/main" val="284195018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1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
        <p:nvSpPr>
          <p:cNvPr id="7" name="TextBox 6"/>
          <p:cNvSpPr txBox="1"/>
          <p:nvPr/>
        </p:nvSpPr>
        <p:spPr>
          <a:xfrm>
            <a:off x="2163451" y="335318"/>
            <a:ext cx="4817097" cy="707886"/>
          </a:xfrm>
          <a:prstGeom prst="rect">
            <a:avLst/>
          </a:prstGeom>
          <a:noFill/>
        </p:spPr>
        <p:txBody>
          <a:bodyPr wrap="square" rtlCol="0">
            <a:spAutoFit/>
          </a:bodyPr>
          <a:lstStyle/>
          <a:p>
            <a:pPr algn="ctr"/>
            <a:r>
              <a:rPr lang="en-US" sz="4000" b="1" dirty="0">
                <a:solidFill>
                  <a:srgbClr val="163E83"/>
                </a:solidFill>
              </a:rPr>
              <a:t>Tableau Walkthrough</a:t>
            </a:r>
          </a:p>
        </p:txBody>
      </p:sp>
    </p:spTree>
    <p:extLst>
      <p:ext uri="{BB962C8B-B14F-4D97-AF65-F5344CB8AC3E}">
        <p14:creationId xmlns:p14="http://schemas.microsoft.com/office/powerpoint/2010/main" val="221072035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970" y="1248962"/>
            <a:ext cx="8059611" cy="4804064"/>
          </a:xfrm>
          <a:prstGeom prst="rect">
            <a:avLst/>
          </a:prstGeom>
        </p:spPr>
      </p:pic>
      <p:sp>
        <p:nvSpPr>
          <p:cNvPr id="7" name="TextBox 6"/>
          <p:cNvSpPr txBox="1"/>
          <p:nvPr/>
        </p:nvSpPr>
        <p:spPr>
          <a:xfrm>
            <a:off x="1977226" y="317480"/>
            <a:ext cx="4817097" cy="707886"/>
          </a:xfrm>
          <a:prstGeom prst="rect">
            <a:avLst/>
          </a:prstGeom>
          <a:noFill/>
        </p:spPr>
        <p:txBody>
          <a:bodyPr wrap="square" rtlCol="0">
            <a:spAutoFit/>
          </a:bodyPr>
          <a:lstStyle/>
          <a:p>
            <a:pPr algn="ctr"/>
            <a:r>
              <a:rPr lang="en-US" sz="4000" b="1" dirty="0">
                <a:solidFill>
                  <a:srgbClr val="163E83"/>
                </a:solidFill>
              </a:rPr>
              <a:t>Feature Engineering</a:t>
            </a:r>
          </a:p>
        </p:txBody>
      </p:sp>
      <mc:AlternateContent xmlns:mc="http://schemas.openxmlformats.org/markup-compatibility/2006" xmlns:a14="http://schemas.microsoft.com/office/drawing/2010/main">
        <mc:Choice Requires="a14">
          <p:sp>
            <p:nvSpPr>
              <p:cNvPr id="4" name="TextBox 3"/>
              <p:cNvSpPr txBox="1"/>
              <p:nvPr/>
            </p:nvSpPr>
            <p:spPr>
              <a:xfrm>
                <a:off x="6276815" y="2107769"/>
                <a:ext cx="3171986" cy="606256"/>
              </a:xfrm>
              <a:prstGeom prst="rect">
                <a:avLst/>
              </a:prstGeom>
              <a:noFill/>
            </p:spPr>
            <p:txBody>
              <a:bodyPr wrap="square" rtlCol="0">
                <a:spAutoFit/>
              </a:bodyPr>
              <a:lstStyle/>
              <a:p>
                <a14:m>
                  <m:oMath xmlns:m="http://schemas.openxmlformats.org/officeDocument/2006/math">
                    <m:r>
                      <a:rPr lang="en-IN" sz="1400" i="1" smtClean="0">
                        <a:latin typeface="Cambria Math" panose="02040503050406030204" pitchFamily="18" charset="0"/>
                      </a:rPr>
                      <m:t> </m:t>
                    </m:r>
                    <m:r>
                      <a:rPr lang="en-IN" sz="1400" i="1" smtClean="0">
                        <a:solidFill>
                          <a:srgbClr val="144184"/>
                        </a:solidFill>
                        <a:latin typeface="Cambria Math" panose="02040503050406030204" pitchFamily="18" charset="0"/>
                      </a:rPr>
                      <m:t>𝑑𝑎</m:t>
                    </m:r>
                    <m:sSub>
                      <m:sSubPr>
                        <m:ctrlPr>
                          <a:rPr lang="en-IN" sz="1400" i="1">
                            <a:solidFill>
                              <a:srgbClr val="144184"/>
                            </a:solidFill>
                            <a:latin typeface="Cambria Math" panose="02040503050406030204" pitchFamily="18" charset="0"/>
                          </a:rPr>
                        </m:ctrlPr>
                      </m:sSubPr>
                      <m:e>
                        <m:r>
                          <a:rPr lang="en-IN" sz="1400" i="1">
                            <a:solidFill>
                              <a:srgbClr val="144184"/>
                            </a:solidFill>
                            <a:latin typeface="Cambria Math" panose="02040503050406030204" pitchFamily="18" charset="0"/>
                          </a:rPr>
                          <m:t>𝑦</m:t>
                        </m:r>
                      </m:e>
                      <m:sub>
                        <m:r>
                          <a:rPr lang="en-IN" sz="1400" b="0" i="1" smtClean="0">
                            <a:solidFill>
                              <a:srgbClr val="144184"/>
                            </a:solidFill>
                            <a:latin typeface="Cambria Math" panose="02040503050406030204" pitchFamily="18" charset="0"/>
                          </a:rPr>
                          <m:t>𝑤𝑒𝑒𝑘</m:t>
                        </m:r>
                      </m:sub>
                    </m:sSub>
                    <m:r>
                      <a:rPr lang="en-IN" sz="1400" b="0" i="1" smtClean="0">
                        <a:solidFill>
                          <a:srgbClr val="144184"/>
                        </a:solidFill>
                        <a:latin typeface="Cambria Math" panose="02040503050406030204" pitchFamily="18" charset="0"/>
                      </a:rPr>
                      <m:t>=</m:t>
                    </m:r>
                    <m:d>
                      <m:dPr>
                        <m:ctrlPr>
                          <a:rPr lang="en-IN" sz="1400" i="1">
                            <a:solidFill>
                              <a:srgbClr val="144184"/>
                            </a:solidFill>
                            <a:latin typeface="Cambria Math" panose="02040503050406030204" pitchFamily="18" charset="0"/>
                          </a:rPr>
                        </m:ctrlPr>
                      </m:dPr>
                      <m:e>
                        <m:r>
                          <a:rPr lang="en-IN" sz="1400" i="1">
                            <a:solidFill>
                              <a:srgbClr val="144184"/>
                            </a:solidFill>
                            <a:latin typeface="Cambria Math" panose="02040503050406030204" pitchFamily="18" charset="0"/>
                          </a:rPr>
                          <m:t>𝑝𝑎𝑟</m:t>
                        </m:r>
                        <m:r>
                          <a:rPr lang="en-IN" sz="1400" i="1">
                            <a:solidFill>
                              <a:srgbClr val="144184"/>
                            </a:solidFill>
                            <a:latin typeface="Cambria Math" panose="02040503050406030204" pitchFamily="18" charset="0"/>
                          </a:rPr>
                          <m:t>_</m:t>
                        </m:r>
                        <m:r>
                          <a:rPr lang="en-IN" sz="1400" i="1">
                            <a:solidFill>
                              <a:srgbClr val="144184"/>
                            </a:solidFill>
                            <a:latin typeface="Cambria Math" panose="02040503050406030204" pitchFamily="18" charset="0"/>
                          </a:rPr>
                          <m:t>𝑑𝑎𝑦</m:t>
                        </m:r>
                      </m:e>
                    </m:d>
                    <m:r>
                      <a:rPr lang="en-IN" sz="1400" i="1">
                        <a:solidFill>
                          <a:srgbClr val="144184"/>
                        </a:solidFill>
                        <a:latin typeface="Cambria Math" panose="02040503050406030204" pitchFamily="18" charset="0"/>
                      </a:rPr>
                      <m:t>%7</m:t>
                    </m:r>
                  </m:oMath>
                </a14:m>
                <a:r>
                  <a:rPr lang="en-IN" sz="1400" dirty="0">
                    <a:solidFill>
                      <a:srgbClr val="144184"/>
                    </a:solidFill>
                  </a:rPr>
                  <a:t> </a:t>
                </a:r>
                <a:endParaRPr lang="en-IN" sz="1400" dirty="0"/>
              </a:p>
              <a:p>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6276815" y="2107769"/>
                <a:ext cx="3171986" cy="606256"/>
              </a:xfrm>
              <a:prstGeom prst="rect">
                <a:avLst/>
              </a:prstGeom>
              <a:blipFill rotWithShape="0">
                <a:blip r:embed="rId4"/>
                <a:stretch>
                  <a:fillRect/>
                </a:stretch>
              </a:blipFill>
            </p:spPr>
            <p:txBody>
              <a:bodyPr/>
              <a:lstStyle/>
              <a:p>
                <a:r>
                  <a:rPr lang="en-IN">
                    <a:noFill/>
                  </a:rPr>
                  <a:t> </a:t>
                </a:r>
              </a:p>
            </p:txBody>
          </p:sp>
        </mc:Fallback>
      </mc:AlternateContent>
      <p:sp>
        <p:nvSpPr>
          <p:cNvPr id="5" name="TextBox 4"/>
          <p:cNvSpPr txBox="1"/>
          <p:nvPr/>
        </p:nvSpPr>
        <p:spPr>
          <a:xfrm>
            <a:off x="6307811" y="1569160"/>
            <a:ext cx="1554997" cy="369332"/>
          </a:xfrm>
          <a:prstGeom prst="rect">
            <a:avLst/>
          </a:prstGeom>
          <a:noFill/>
        </p:spPr>
        <p:txBody>
          <a:bodyPr wrap="square" rtlCol="0">
            <a:spAutoFit/>
          </a:bodyPr>
          <a:lstStyle/>
          <a:p>
            <a:r>
              <a:rPr lang="en-IN" b="1" dirty="0">
                <a:solidFill>
                  <a:srgbClr val="163E83"/>
                </a:solidFill>
              </a:rPr>
              <a:t>Weekday</a:t>
            </a:r>
          </a:p>
        </p:txBody>
      </p:sp>
      <p:sp>
        <p:nvSpPr>
          <p:cNvPr id="8" name="TextBox 7"/>
          <p:cNvSpPr txBox="1"/>
          <p:nvPr/>
        </p:nvSpPr>
        <p:spPr>
          <a:xfrm>
            <a:off x="6643607" y="2918052"/>
            <a:ext cx="1606657" cy="369332"/>
          </a:xfrm>
          <a:prstGeom prst="rect">
            <a:avLst/>
          </a:prstGeom>
          <a:noFill/>
        </p:spPr>
        <p:txBody>
          <a:bodyPr wrap="square" rtlCol="0">
            <a:spAutoFit/>
          </a:bodyPr>
          <a:lstStyle/>
          <a:p>
            <a:r>
              <a:rPr lang="en-IN" b="1" dirty="0">
                <a:solidFill>
                  <a:srgbClr val="144184"/>
                </a:solidFill>
              </a:rPr>
              <a:t>Hour bucket</a:t>
            </a:r>
          </a:p>
        </p:txBody>
      </p:sp>
      <p:sp>
        <p:nvSpPr>
          <p:cNvPr id="9" name="TextBox 8"/>
          <p:cNvSpPr txBox="1"/>
          <p:nvPr/>
        </p:nvSpPr>
        <p:spPr>
          <a:xfrm>
            <a:off x="6643607" y="3396716"/>
            <a:ext cx="1771974" cy="646331"/>
          </a:xfrm>
          <a:prstGeom prst="rect">
            <a:avLst/>
          </a:prstGeom>
          <a:noFill/>
        </p:spPr>
        <p:txBody>
          <a:bodyPr wrap="square" rtlCol="0">
            <a:spAutoFit/>
          </a:bodyPr>
          <a:lstStyle/>
          <a:p>
            <a:r>
              <a:rPr lang="en-IN" sz="1200" dirty="0">
                <a:solidFill>
                  <a:srgbClr val="163E83"/>
                </a:solidFill>
              </a:rPr>
              <a:t>Divided par_hour feature into 4 buckets depending on data usage</a:t>
            </a:r>
          </a:p>
        </p:txBody>
      </p:sp>
      <p:sp>
        <p:nvSpPr>
          <p:cNvPr id="10" name="TextBox 9"/>
          <p:cNvSpPr txBox="1"/>
          <p:nvPr/>
        </p:nvSpPr>
        <p:spPr>
          <a:xfrm>
            <a:off x="5646548" y="5222928"/>
            <a:ext cx="2645290" cy="369332"/>
          </a:xfrm>
          <a:prstGeom prst="rect">
            <a:avLst/>
          </a:prstGeom>
          <a:noFill/>
        </p:spPr>
        <p:txBody>
          <a:bodyPr wrap="square" rtlCol="0">
            <a:spAutoFit/>
          </a:bodyPr>
          <a:lstStyle/>
          <a:p>
            <a:r>
              <a:rPr lang="en-IN" b="1" dirty="0">
                <a:solidFill>
                  <a:srgbClr val="144184"/>
                </a:solidFill>
              </a:rPr>
              <a:t>Subscribers per area</a:t>
            </a:r>
          </a:p>
        </p:txBody>
      </p:sp>
      <mc:AlternateContent xmlns:mc="http://schemas.openxmlformats.org/markup-compatibility/2006" xmlns:a14="http://schemas.microsoft.com/office/drawing/2010/main">
        <mc:Choice Requires="a14">
          <p:sp>
            <p:nvSpPr>
              <p:cNvPr id="11" name="TextBox 10"/>
              <p:cNvSpPr txBox="1"/>
              <p:nvPr/>
            </p:nvSpPr>
            <p:spPr>
              <a:xfrm>
                <a:off x="4874338" y="5602631"/>
                <a:ext cx="4269661" cy="6691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1200" i="1">
                          <a:latin typeface="Cambria Math" panose="02040503050406030204" pitchFamily="18" charset="0"/>
                        </a:rPr>
                        <m:t> </m:t>
                      </m:r>
                      <m:f>
                        <m:fPr>
                          <m:type m:val="skw"/>
                          <m:ctrlPr>
                            <a:rPr lang="en-IN" sz="1200" i="1" smtClean="0">
                              <a:solidFill>
                                <a:srgbClr val="144184"/>
                              </a:solidFill>
                              <a:latin typeface="Cambria Math" panose="02040503050406030204" pitchFamily="18" charset="0"/>
                            </a:rPr>
                          </m:ctrlPr>
                        </m:fPr>
                        <m:num>
                          <m:r>
                            <a:rPr lang="en-IN" sz="1200" i="1">
                              <a:solidFill>
                                <a:srgbClr val="144184"/>
                              </a:solidFill>
                              <a:latin typeface="Cambria Math" panose="02040503050406030204" pitchFamily="18" charset="0"/>
                            </a:rPr>
                            <m:t>𝑠𝑢𝑏𝑠𝑐𝑟𝑖𝑏𝑒𝑟</m:t>
                          </m:r>
                          <m:r>
                            <a:rPr lang="en-IN" sz="1200" i="1">
                              <a:solidFill>
                                <a:srgbClr val="144184"/>
                              </a:solidFill>
                              <a:latin typeface="Cambria Math" panose="02040503050406030204" pitchFamily="18" charset="0"/>
                            </a:rPr>
                            <m:t>_</m:t>
                          </m:r>
                          <m:r>
                            <a:rPr lang="en-IN" sz="1200" i="1">
                              <a:solidFill>
                                <a:srgbClr val="144184"/>
                              </a:solidFill>
                              <a:latin typeface="Cambria Math" panose="02040503050406030204" pitchFamily="18" charset="0"/>
                            </a:rPr>
                            <m:t>𝑐𝑜𝑢𝑛𝑡</m:t>
                          </m:r>
                        </m:num>
                        <m:den>
                          <m:r>
                            <a:rPr lang="en-IN" sz="1200" i="1">
                              <a:solidFill>
                                <a:srgbClr val="144184"/>
                              </a:solidFill>
                              <a:latin typeface="Cambria Math" panose="02040503050406030204" pitchFamily="18" charset="0"/>
                            </a:rPr>
                            <m:t>(</m:t>
                          </m:r>
                          <m:r>
                            <a:rPr lang="en-IN" sz="1200" i="1">
                              <a:solidFill>
                                <a:srgbClr val="144184"/>
                              </a:solidFill>
                              <a:latin typeface="Cambria Math" panose="02040503050406030204" pitchFamily="18" charset="0"/>
                            </a:rPr>
                            <m:t>𝜋</m:t>
                          </m:r>
                          <m:r>
                            <a:rPr lang="en-IN" sz="1200" i="1">
                              <a:solidFill>
                                <a:srgbClr val="144184"/>
                              </a:solidFill>
                              <a:latin typeface="Cambria Math" panose="02040503050406030204" pitchFamily="18" charset="0"/>
                            </a:rPr>
                            <m:t>∗</m:t>
                          </m:r>
                          <m:sSup>
                            <m:sSupPr>
                              <m:ctrlPr>
                                <a:rPr lang="en-IN" sz="1200" i="1">
                                  <a:solidFill>
                                    <a:srgbClr val="144184"/>
                                  </a:solidFill>
                                  <a:latin typeface="Cambria Math" panose="02040503050406030204" pitchFamily="18" charset="0"/>
                                </a:rPr>
                              </m:ctrlPr>
                            </m:sSupPr>
                            <m:e>
                              <m:d>
                                <m:dPr>
                                  <m:ctrlPr>
                                    <a:rPr lang="en-IN" sz="1200" i="1">
                                      <a:solidFill>
                                        <a:srgbClr val="144184"/>
                                      </a:solidFill>
                                      <a:latin typeface="Cambria Math" panose="02040503050406030204" pitchFamily="18" charset="0"/>
                                    </a:rPr>
                                  </m:ctrlPr>
                                </m:dPr>
                                <m:e>
                                  <m:r>
                                    <a:rPr lang="en-IN" sz="1200" i="1">
                                      <a:solidFill>
                                        <a:srgbClr val="144184"/>
                                      </a:solidFill>
                                      <a:latin typeface="Cambria Math" panose="02040503050406030204" pitchFamily="18" charset="0"/>
                                    </a:rPr>
                                    <m:t>𝑐𝑒𝑙</m:t>
                                  </m:r>
                                  <m:sSub>
                                    <m:sSubPr>
                                      <m:ctrlPr>
                                        <a:rPr lang="en-IN" sz="1200" i="1">
                                          <a:solidFill>
                                            <a:srgbClr val="144184"/>
                                          </a:solidFill>
                                          <a:latin typeface="Cambria Math" panose="02040503050406030204" pitchFamily="18" charset="0"/>
                                        </a:rPr>
                                      </m:ctrlPr>
                                    </m:sSubPr>
                                    <m:e>
                                      <m:r>
                                        <a:rPr lang="en-IN" sz="1200" i="1">
                                          <a:solidFill>
                                            <a:srgbClr val="144184"/>
                                          </a:solidFill>
                                          <a:latin typeface="Cambria Math" panose="02040503050406030204" pitchFamily="18" charset="0"/>
                                        </a:rPr>
                                        <m:t>𝑙</m:t>
                                      </m:r>
                                    </m:e>
                                    <m:sub>
                                      <m:r>
                                        <a:rPr lang="en-IN" sz="1200" i="1">
                                          <a:solidFill>
                                            <a:srgbClr val="144184"/>
                                          </a:solidFill>
                                          <a:latin typeface="Cambria Math" panose="02040503050406030204" pitchFamily="18" charset="0"/>
                                        </a:rPr>
                                        <m:t>𝑟𝑎𝑛𝑔𝑒</m:t>
                                      </m:r>
                                    </m:sub>
                                  </m:sSub>
                                </m:e>
                              </m:d>
                            </m:e>
                            <m:sup>
                              <m:r>
                                <a:rPr lang="en-IN" sz="1200" i="1">
                                  <a:solidFill>
                                    <a:srgbClr val="144184"/>
                                  </a:solidFill>
                                  <a:latin typeface="Cambria Math" panose="02040503050406030204" pitchFamily="18" charset="0"/>
                                </a:rPr>
                                <m:t>2</m:t>
                              </m:r>
                            </m:sup>
                          </m:sSup>
                          <m:r>
                            <a:rPr lang="en-IN" sz="1200" i="1">
                              <a:solidFill>
                                <a:srgbClr val="144184"/>
                              </a:solidFill>
                              <a:latin typeface="Cambria Math" panose="02040503050406030204" pitchFamily="18" charset="0"/>
                            </a:rPr>
                            <m:t>)</m:t>
                          </m:r>
                        </m:den>
                      </m:f>
                    </m:oMath>
                  </m:oMathPara>
                </a14:m>
                <a:endParaRPr lang="en-IN" sz="1200" dirty="0"/>
              </a:p>
              <a:p>
                <a:endParaRPr lang="en-IN" sz="12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874338" y="5602631"/>
                <a:ext cx="4269661" cy="669158"/>
              </a:xfrm>
              <a:prstGeom prst="rect">
                <a:avLst/>
              </a:prstGeom>
              <a:blipFill rotWithShape="0">
                <a:blip r:embed="rId5"/>
                <a:stretch>
                  <a:fillRect t="-95455" b="-110909"/>
                </a:stretch>
              </a:blipFill>
            </p:spPr>
            <p:txBody>
              <a:bodyPr/>
              <a:lstStyle/>
              <a:p>
                <a:r>
                  <a:rPr lang="en-IN">
                    <a:noFill/>
                  </a:rPr>
                  <a:t> </a:t>
                </a:r>
              </a:p>
            </p:txBody>
          </p:sp>
        </mc:Fallback>
      </mc:AlternateContent>
      <p:sp>
        <p:nvSpPr>
          <p:cNvPr id="12" name="TextBox 11"/>
          <p:cNvSpPr txBox="1"/>
          <p:nvPr/>
        </p:nvSpPr>
        <p:spPr>
          <a:xfrm>
            <a:off x="442702" y="1384494"/>
            <a:ext cx="1565329" cy="369332"/>
          </a:xfrm>
          <a:prstGeom prst="rect">
            <a:avLst/>
          </a:prstGeom>
          <a:noFill/>
        </p:spPr>
        <p:txBody>
          <a:bodyPr wrap="square" rtlCol="0">
            <a:spAutoFit/>
          </a:bodyPr>
          <a:lstStyle/>
          <a:p>
            <a:r>
              <a:rPr lang="en-IN" b="1" dirty="0">
                <a:solidFill>
                  <a:srgbClr val="163E83"/>
                </a:solidFill>
              </a:rPr>
              <a:t>Data Speed</a:t>
            </a:r>
          </a:p>
        </p:txBody>
      </p:sp>
      <mc:AlternateContent xmlns:mc="http://schemas.openxmlformats.org/markup-compatibility/2006" xmlns:a14="http://schemas.microsoft.com/office/drawing/2010/main">
        <mc:Choice Requires="a14">
          <p:sp>
            <p:nvSpPr>
              <p:cNvPr id="13" name="TextBox 12"/>
              <p:cNvSpPr txBox="1"/>
              <p:nvPr/>
            </p:nvSpPr>
            <p:spPr>
              <a:xfrm>
                <a:off x="-755" y="1837828"/>
                <a:ext cx="2449223" cy="63696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IN" sz="1100" i="1" smtClean="0">
                              <a:solidFill>
                                <a:srgbClr val="163E83"/>
                              </a:solidFill>
                              <a:latin typeface="Cambria Math" panose="02040503050406030204" pitchFamily="18" charset="0"/>
                            </a:rPr>
                          </m:ctrlPr>
                        </m:fPr>
                        <m:num>
                          <m:r>
                            <a:rPr lang="en-IN" sz="1100" i="1">
                              <a:solidFill>
                                <a:srgbClr val="163E83"/>
                              </a:solidFill>
                              <a:latin typeface="Cambria Math" panose="02040503050406030204" pitchFamily="18" charset="0"/>
                            </a:rPr>
                            <m:t>∑#</m:t>
                          </m:r>
                          <m:sSub>
                            <m:sSubPr>
                              <m:ctrlPr>
                                <a:rPr lang="en-IN" sz="1100" i="1">
                                  <a:solidFill>
                                    <a:srgbClr val="163E83"/>
                                  </a:solidFill>
                                  <a:latin typeface="Cambria Math" panose="02040503050406030204" pitchFamily="18" charset="0"/>
                                </a:rPr>
                              </m:ctrlPr>
                            </m:sSubPr>
                            <m:e>
                              <m:r>
                                <a:rPr lang="en-IN" sz="1100" i="1">
                                  <a:solidFill>
                                    <a:srgbClr val="163E83"/>
                                  </a:solidFill>
                                  <a:latin typeface="Cambria Math" panose="02040503050406030204" pitchFamily="18" charset="0"/>
                                </a:rPr>
                                <m:t>#</m:t>
                              </m:r>
                            </m:e>
                            <m:sub>
                              <m:r>
                                <a:rPr lang="en-IN" sz="1100" i="1">
                                  <a:solidFill>
                                    <a:srgbClr val="163E83"/>
                                  </a:solidFill>
                                  <a:latin typeface="Cambria Math" panose="02040503050406030204" pitchFamily="18" charset="0"/>
                                </a:rPr>
                                <m:t>𝑡𝑜𝑡𝑎</m:t>
                              </m:r>
                              <m:sSub>
                                <m:sSubPr>
                                  <m:ctrlPr>
                                    <a:rPr lang="en-IN" sz="1100" i="1">
                                      <a:solidFill>
                                        <a:srgbClr val="163E83"/>
                                      </a:solidFill>
                                      <a:latin typeface="Cambria Math" panose="02040503050406030204" pitchFamily="18" charset="0"/>
                                    </a:rPr>
                                  </m:ctrlPr>
                                </m:sSubPr>
                                <m:e>
                                  <m:r>
                                    <a:rPr lang="en-IN" sz="1100" i="1">
                                      <a:solidFill>
                                        <a:srgbClr val="163E83"/>
                                      </a:solidFill>
                                      <a:latin typeface="Cambria Math" panose="02040503050406030204" pitchFamily="18" charset="0"/>
                                    </a:rPr>
                                    <m:t>𝑙</m:t>
                                  </m:r>
                                </m:e>
                                <m:sub>
                                  <m:r>
                                    <a:rPr lang="en-IN" sz="1100" i="1">
                                      <a:solidFill>
                                        <a:srgbClr val="163E83"/>
                                      </a:solidFill>
                                      <a:latin typeface="Cambria Math" panose="02040503050406030204" pitchFamily="18" charset="0"/>
                                    </a:rPr>
                                    <m:t>𝑏𝑦𝑡𝑒𝑠</m:t>
                                  </m:r>
                                </m:sub>
                              </m:sSub>
                            </m:sub>
                          </m:sSub>
                        </m:num>
                        <m:den>
                          <m:r>
                            <a:rPr lang="en-IN" sz="1100" i="1">
                              <a:solidFill>
                                <a:srgbClr val="163E83"/>
                              </a:solidFill>
                              <a:latin typeface="Cambria Math" panose="02040503050406030204" pitchFamily="18" charset="0"/>
                            </a:rPr>
                            <m:t>(1024∗60∗</m:t>
                          </m:r>
                          <m:r>
                            <a:rPr lang="en-IN" sz="1100" i="1">
                              <a:solidFill>
                                <a:srgbClr val="163E83"/>
                              </a:solidFill>
                              <a:latin typeface="Cambria Math" panose="02040503050406030204" pitchFamily="18" charset="0"/>
                            </a:rPr>
                            <m:t>𝑝𝑎𝑟</m:t>
                          </m:r>
                          <m:r>
                            <a:rPr lang="en-IN" sz="1100" i="1">
                              <a:solidFill>
                                <a:srgbClr val="163E83"/>
                              </a:solidFill>
                              <a:latin typeface="Cambria Math" panose="02040503050406030204" pitchFamily="18" charset="0"/>
                            </a:rPr>
                            <m:t>_</m:t>
                          </m:r>
                          <m:r>
                            <a:rPr lang="en-IN" sz="1100" i="1" smtClean="0">
                              <a:solidFill>
                                <a:srgbClr val="163E83"/>
                              </a:solidFill>
                              <a:latin typeface="Cambria Math" panose="02040503050406030204" pitchFamily="18" charset="0"/>
                            </a:rPr>
                            <m:t>𝑚𝑖𝑛</m:t>
                          </m:r>
                          <m:r>
                            <a:rPr lang="en-IN" sz="1100" i="1">
                              <a:solidFill>
                                <a:srgbClr val="163E83"/>
                              </a:solidFill>
                              <a:latin typeface="Cambria Math" panose="02040503050406030204" pitchFamily="18" charset="0"/>
                            </a:rPr>
                            <m:t>∗</m:t>
                          </m:r>
                          <m:r>
                            <a:rPr lang="en-IN" sz="1100" i="1">
                              <a:solidFill>
                                <a:srgbClr val="163E83"/>
                              </a:solidFill>
                              <a:latin typeface="Cambria Math" panose="02040503050406030204" pitchFamily="18" charset="0"/>
                            </a:rPr>
                            <m:t>𝑠𝑢𝑏𝑠𝑐𝑟𝑖𝑏𝑒𝑟</m:t>
                          </m:r>
                          <m:r>
                            <a:rPr lang="en-IN" sz="1100" i="1">
                              <a:solidFill>
                                <a:srgbClr val="163E83"/>
                              </a:solidFill>
                              <a:latin typeface="Cambria Math" panose="02040503050406030204" pitchFamily="18" charset="0"/>
                            </a:rPr>
                            <m:t>_</m:t>
                          </m:r>
                          <m:r>
                            <a:rPr lang="en-IN" sz="1100" i="1" smtClean="0">
                              <a:solidFill>
                                <a:srgbClr val="163E83"/>
                              </a:solidFill>
                              <a:latin typeface="Cambria Math" panose="02040503050406030204" pitchFamily="18" charset="0"/>
                            </a:rPr>
                            <m:t>𝑐𝑜𝑢𝑛𝑡</m:t>
                          </m:r>
                          <m:r>
                            <a:rPr lang="en-IN" sz="1100" i="1">
                              <a:solidFill>
                                <a:srgbClr val="163E83"/>
                              </a:solidFill>
                              <a:latin typeface="Cambria Math" panose="02040503050406030204" pitchFamily="18" charset="0"/>
                            </a:rPr>
                            <m:t>)</m:t>
                          </m:r>
                          <m:r>
                            <m:rPr>
                              <m:nor/>
                            </m:rPr>
                            <a:rPr lang="en-IN" sz="1100" dirty="0">
                              <a:solidFill>
                                <a:srgbClr val="163E83"/>
                              </a:solidFill>
                            </a:rPr>
                            <m:t>  </m:t>
                          </m:r>
                        </m:den>
                      </m:f>
                    </m:oMath>
                  </m:oMathPara>
                </a14:m>
                <a:endParaRPr lang="en-IN" sz="1100" i="1" dirty="0"/>
              </a:p>
              <a:p>
                <a:endParaRPr lang="en-IN" sz="1100" dirty="0"/>
              </a:p>
            </p:txBody>
          </p:sp>
        </mc:Choice>
        <mc:Fallback xmlns="">
          <p:sp>
            <p:nvSpPr>
              <p:cNvPr id="13" name="TextBox 12"/>
              <p:cNvSpPr txBox="1">
                <a:spLocks noRot="1" noChangeAspect="1" noMove="1" noResize="1" noEditPoints="1" noAdjustHandles="1" noChangeArrowheads="1" noChangeShapeType="1" noTextEdit="1"/>
              </p:cNvSpPr>
              <p:nvPr/>
            </p:nvSpPr>
            <p:spPr>
              <a:xfrm>
                <a:off x="-755" y="1837828"/>
                <a:ext cx="2449223" cy="636969"/>
              </a:xfrm>
              <a:prstGeom prst="rect">
                <a:avLst/>
              </a:prstGeom>
              <a:blipFill rotWithShape="0">
                <a:blip r:embed="rId6"/>
                <a:stretch>
                  <a:fillRect r="-11692"/>
                </a:stretch>
              </a:blipFill>
            </p:spPr>
            <p:txBody>
              <a:bodyPr/>
              <a:lstStyle/>
              <a:p>
                <a:r>
                  <a:rPr lang="en-IN">
                    <a:noFill/>
                  </a:rPr>
                  <a:t> </a:t>
                </a:r>
              </a:p>
            </p:txBody>
          </p:sp>
        </mc:Fallback>
      </mc:AlternateContent>
      <p:sp>
        <p:nvSpPr>
          <p:cNvPr id="14" name="TextBox 13"/>
          <p:cNvSpPr txBox="1"/>
          <p:nvPr/>
        </p:nvSpPr>
        <p:spPr>
          <a:xfrm>
            <a:off x="635431" y="3281662"/>
            <a:ext cx="1740976" cy="369332"/>
          </a:xfrm>
          <a:prstGeom prst="rect">
            <a:avLst/>
          </a:prstGeom>
          <a:noFill/>
        </p:spPr>
        <p:txBody>
          <a:bodyPr wrap="square" rtlCol="0">
            <a:spAutoFit/>
          </a:bodyPr>
          <a:lstStyle/>
          <a:p>
            <a:r>
              <a:rPr lang="en-IN" b="1" dirty="0">
                <a:solidFill>
                  <a:srgbClr val="144184"/>
                </a:solidFill>
              </a:rPr>
              <a:t>Data Chunk Size</a:t>
            </a:r>
          </a:p>
        </p:txBody>
      </p:sp>
      <p:sp>
        <p:nvSpPr>
          <p:cNvPr id="15" name="TextBox 14"/>
          <p:cNvSpPr txBox="1"/>
          <p:nvPr/>
        </p:nvSpPr>
        <p:spPr>
          <a:xfrm>
            <a:off x="568271" y="3828081"/>
            <a:ext cx="1647987" cy="830997"/>
          </a:xfrm>
          <a:prstGeom prst="rect">
            <a:avLst/>
          </a:prstGeom>
          <a:noFill/>
        </p:spPr>
        <p:txBody>
          <a:bodyPr wrap="square" rtlCol="0">
            <a:spAutoFit/>
          </a:bodyPr>
          <a:lstStyle/>
          <a:p>
            <a:pPr algn="ctr"/>
            <a:r>
              <a:rPr lang="en-IN" sz="1200" dirty="0">
                <a:solidFill>
                  <a:srgbClr val="163E83"/>
                </a:solidFill>
              </a:rPr>
              <a:t>Divided the data usage into large data/ small data depending on chunk size</a:t>
            </a:r>
          </a:p>
        </p:txBody>
      </p:sp>
      <p:sp>
        <p:nvSpPr>
          <p:cNvPr id="2" name="Oval 1">
            <a:extLst>
              <a:ext uri="{FF2B5EF4-FFF2-40B4-BE49-F238E27FC236}">
                <a16:creationId xmlns:a16="http://schemas.microsoft.com/office/drawing/2014/main" id="{B27BA1B5-1859-4623-B1D9-2513FEC40E85}"/>
              </a:ext>
            </a:extLst>
          </p:cNvPr>
          <p:cNvSpPr/>
          <p:nvPr/>
        </p:nvSpPr>
        <p:spPr>
          <a:xfrm>
            <a:off x="3401436" y="2872535"/>
            <a:ext cx="2036325" cy="1546944"/>
          </a:xfrm>
          <a:prstGeom prst="ellipse">
            <a:avLst/>
          </a:prstGeom>
          <a:solidFill>
            <a:srgbClr val="B2B2B6"/>
          </a:solidFill>
          <a:ln>
            <a:solidFill>
              <a:srgbClr val="B2B2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82B2AC-E0C7-42BD-90C7-22B4C2F9EDFD}"/>
              </a:ext>
            </a:extLst>
          </p:cNvPr>
          <p:cNvSpPr txBox="1"/>
          <p:nvPr/>
        </p:nvSpPr>
        <p:spPr>
          <a:xfrm>
            <a:off x="3533611" y="3321188"/>
            <a:ext cx="1771974" cy="646331"/>
          </a:xfrm>
          <a:prstGeom prst="rect">
            <a:avLst/>
          </a:prstGeom>
          <a:noFill/>
        </p:spPr>
        <p:txBody>
          <a:bodyPr wrap="square" rtlCol="0">
            <a:spAutoFit/>
          </a:bodyPr>
          <a:lstStyle/>
          <a:p>
            <a:pPr algn="ctr"/>
            <a:r>
              <a:rPr lang="en-US" dirty="0">
                <a:solidFill>
                  <a:srgbClr val="163E83"/>
                </a:solidFill>
              </a:rPr>
              <a:t>Feature Engineering</a:t>
            </a:r>
          </a:p>
        </p:txBody>
      </p:sp>
    </p:spTree>
    <p:extLst>
      <p:ext uri="{BB962C8B-B14F-4D97-AF65-F5344CB8AC3E}">
        <p14:creationId xmlns:p14="http://schemas.microsoft.com/office/powerpoint/2010/main" val="270696628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1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
        <p:nvSpPr>
          <p:cNvPr id="7" name="TextBox 6"/>
          <p:cNvSpPr txBox="1"/>
          <p:nvPr/>
        </p:nvSpPr>
        <p:spPr>
          <a:xfrm>
            <a:off x="2163451" y="325225"/>
            <a:ext cx="4817097" cy="707886"/>
          </a:xfrm>
          <a:prstGeom prst="rect">
            <a:avLst/>
          </a:prstGeom>
          <a:noFill/>
        </p:spPr>
        <p:txBody>
          <a:bodyPr wrap="square" rtlCol="0">
            <a:spAutoFit/>
          </a:bodyPr>
          <a:lstStyle/>
          <a:p>
            <a:pPr algn="ctr"/>
            <a:r>
              <a:rPr lang="en-US" sz="4000" b="1" dirty="0">
                <a:solidFill>
                  <a:srgbClr val="163E83"/>
                </a:solidFill>
              </a:rPr>
              <a:t>Feature Correlation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3111"/>
            <a:ext cx="9144000" cy="4572000"/>
          </a:xfrm>
          <a:prstGeom prst="rect">
            <a:avLst/>
          </a:prstGeom>
        </p:spPr>
      </p:pic>
    </p:spTree>
    <p:extLst>
      <p:ext uri="{BB962C8B-B14F-4D97-AF65-F5344CB8AC3E}">
        <p14:creationId xmlns:p14="http://schemas.microsoft.com/office/powerpoint/2010/main" val="203619324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p:cNvSpPr txBox="1"/>
          <p:nvPr/>
        </p:nvSpPr>
        <p:spPr>
          <a:xfrm>
            <a:off x="1847653" y="287535"/>
            <a:ext cx="5448693" cy="707886"/>
          </a:xfrm>
          <a:prstGeom prst="rect">
            <a:avLst/>
          </a:prstGeom>
          <a:noFill/>
        </p:spPr>
        <p:txBody>
          <a:bodyPr wrap="square" rtlCol="0">
            <a:spAutoFit/>
          </a:bodyPr>
          <a:lstStyle/>
          <a:p>
            <a:pPr algn="ctr"/>
            <a:r>
              <a:rPr lang="en-US" sz="4000" b="1" dirty="0">
                <a:solidFill>
                  <a:srgbClr val="163E83"/>
                </a:solidFill>
              </a:rPr>
              <a:t>Feature Selection</a:t>
            </a: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4021" t="21168" r="32784" b="13265"/>
          <a:stretch/>
        </p:blipFill>
        <p:spPr>
          <a:xfrm>
            <a:off x="325223" y="1303259"/>
            <a:ext cx="3949831" cy="449658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1544" y="1998482"/>
            <a:ext cx="585339" cy="585339"/>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46749" y="3313824"/>
            <a:ext cx="585339" cy="585339"/>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1544" y="4629166"/>
            <a:ext cx="585339" cy="585339"/>
          </a:xfrm>
          <a:prstGeom prst="rect">
            <a:avLst/>
          </a:prstGeom>
        </p:spPr>
      </p:pic>
      <p:sp>
        <p:nvSpPr>
          <p:cNvPr id="11" name="TextBox 10"/>
          <p:cNvSpPr txBox="1"/>
          <p:nvPr/>
        </p:nvSpPr>
        <p:spPr>
          <a:xfrm>
            <a:off x="3695306" y="1898271"/>
            <a:ext cx="4515439" cy="461665"/>
          </a:xfrm>
          <a:prstGeom prst="rect">
            <a:avLst/>
          </a:prstGeom>
          <a:noFill/>
        </p:spPr>
        <p:txBody>
          <a:bodyPr wrap="square" rtlCol="0" anchor="ctr">
            <a:spAutoFit/>
          </a:bodyPr>
          <a:lstStyle/>
          <a:p>
            <a:r>
              <a:rPr lang="en-US" sz="2400" dirty="0">
                <a:solidFill>
                  <a:srgbClr val="163E83"/>
                </a:solidFill>
              </a:rPr>
              <a:t>XGBoost Feature Importance</a:t>
            </a:r>
          </a:p>
        </p:txBody>
      </p:sp>
      <p:sp>
        <p:nvSpPr>
          <p:cNvPr id="12" name="TextBox 11"/>
          <p:cNvSpPr txBox="1"/>
          <p:nvPr/>
        </p:nvSpPr>
        <p:spPr>
          <a:xfrm>
            <a:off x="4187070" y="3375660"/>
            <a:ext cx="4515439" cy="461665"/>
          </a:xfrm>
          <a:prstGeom prst="rect">
            <a:avLst/>
          </a:prstGeom>
          <a:noFill/>
        </p:spPr>
        <p:txBody>
          <a:bodyPr wrap="square" rtlCol="0" anchor="ctr">
            <a:spAutoFit/>
          </a:bodyPr>
          <a:lstStyle/>
          <a:p>
            <a:r>
              <a:rPr lang="en-US" sz="2400" dirty="0">
                <a:solidFill>
                  <a:srgbClr val="163E83"/>
                </a:solidFill>
              </a:rPr>
              <a:t>Principal Component Analysis</a:t>
            </a:r>
          </a:p>
        </p:txBody>
      </p:sp>
      <p:sp>
        <p:nvSpPr>
          <p:cNvPr id="14" name="TextBox 13"/>
          <p:cNvSpPr txBox="1"/>
          <p:nvPr/>
        </p:nvSpPr>
        <p:spPr>
          <a:xfrm>
            <a:off x="3832088" y="4740757"/>
            <a:ext cx="4515439" cy="461665"/>
          </a:xfrm>
          <a:prstGeom prst="rect">
            <a:avLst/>
          </a:prstGeom>
          <a:noFill/>
        </p:spPr>
        <p:txBody>
          <a:bodyPr wrap="square" rtlCol="0" anchor="ctr">
            <a:spAutoFit/>
          </a:bodyPr>
          <a:lstStyle/>
          <a:p>
            <a:r>
              <a:rPr lang="en-US" sz="2400" dirty="0">
                <a:solidFill>
                  <a:srgbClr val="163E83"/>
                </a:solidFill>
              </a:rPr>
              <a:t>Recursive Feature Elimination</a:t>
            </a:r>
          </a:p>
        </p:txBody>
      </p:sp>
      <p:sp>
        <p:nvSpPr>
          <p:cNvPr id="15" name="TextBox 14"/>
          <p:cNvSpPr txBox="1"/>
          <p:nvPr/>
        </p:nvSpPr>
        <p:spPr>
          <a:xfrm>
            <a:off x="838984" y="3190993"/>
            <a:ext cx="1461154" cy="830997"/>
          </a:xfrm>
          <a:prstGeom prst="rect">
            <a:avLst/>
          </a:prstGeom>
          <a:noFill/>
        </p:spPr>
        <p:txBody>
          <a:bodyPr wrap="square" rtlCol="0">
            <a:spAutoFit/>
          </a:bodyPr>
          <a:lstStyle/>
          <a:p>
            <a:pPr algn="ctr"/>
            <a:r>
              <a:rPr lang="en-US" sz="2400" b="1" dirty="0">
                <a:solidFill>
                  <a:schemeClr val="bg1"/>
                </a:solidFill>
              </a:rPr>
              <a:t>Feature Selection</a:t>
            </a:r>
          </a:p>
        </p:txBody>
      </p:sp>
    </p:spTree>
    <p:extLst>
      <p:ext uri="{BB962C8B-B14F-4D97-AF65-F5344CB8AC3E}">
        <p14:creationId xmlns:p14="http://schemas.microsoft.com/office/powerpoint/2010/main" val="2128185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3" name="TextBox 22"/>
          <p:cNvSpPr txBox="1"/>
          <p:nvPr/>
        </p:nvSpPr>
        <p:spPr>
          <a:xfrm>
            <a:off x="1847653" y="287535"/>
            <a:ext cx="5448693" cy="707886"/>
          </a:xfrm>
          <a:prstGeom prst="rect">
            <a:avLst/>
          </a:prstGeom>
          <a:noFill/>
        </p:spPr>
        <p:txBody>
          <a:bodyPr wrap="square" rtlCol="0">
            <a:spAutoFit/>
          </a:bodyPr>
          <a:lstStyle/>
          <a:p>
            <a:pPr algn="ctr"/>
            <a:r>
              <a:rPr lang="en-US" sz="4000" b="1" dirty="0">
                <a:solidFill>
                  <a:srgbClr val="163E83"/>
                </a:solidFill>
              </a:rPr>
              <a:t>Feature Selection</a:t>
            </a:r>
          </a:p>
        </p:txBody>
      </p:sp>
      <p:graphicFrame>
        <p:nvGraphicFramePr>
          <p:cNvPr id="21" name="Chart 20"/>
          <p:cNvGraphicFramePr/>
          <p:nvPr>
            <p:extLst>
              <p:ext uri="{D42A27DB-BD31-4B8C-83A1-F6EECF244321}">
                <p14:modId xmlns:p14="http://schemas.microsoft.com/office/powerpoint/2010/main" val="4040904395"/>
              </p:ext>
            </p:extLst>
          </p:nvPr>
        </p:nvGraphicFramePr>
        <p:xfrm>
          <a:off x="382292" y="1453827"/>
          <a:ext cx="7139553"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8256154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7" name="TextBox 16"/>
          <p:cNvSpPr txBox="1"/>
          <p:nvPr/>
        </p:nvSpPr>
        <p:spPr>
          <a:xfrm>
            <a:off x="1847653" y="287535"/>
            <a:ext cx="5448693" cy="707886"/>
          </a:xfrm>
          <a:prstGeom prst="rect">
            <a:avLst/>
          </a:prstGeom>
          <a:noFill/>
        </p:spPr>
        <p:txBody>
          <a:bodyPr wrap="square" rtlCol="0">
            <a:spAutoFit/>
          </a:bodyPr>
          <a:lstStyle/>
          <a:p>
            <a:pPr algn="ctr"/>
            <a:r>
              <a:rPr lang="en-US" sz="4000" b="1" dirty="0">
                <a:solidFill>
                  <a:srgbClr val="163E83"/>
                </a:solidFill>
              </a:rPr>
              <a:t>Feature Selection</a:t>
            </a:r>
          </a:p>
        </p:txBody>
      </p:sp>
      <p:sp>
        <p:nvSpPr>
          <p:cNvPr id="7" name="TextBox 6"/>
          <p:cNvSpPr txBox="1"/>
          <p:nvPr/>
        </p:nvSpPr>
        <p:spPr>
          <a:xfrm>
            <a:off x="461913" y="1276453"/>
            <a:ext cx="8220173" cy="1384995"/>
          </a:xfrm>
          <a:prstGeom prst="rect">
            <a:avLst/>
          </a:prstGeom>
          <a:noFill/>
        </p:spPr>
        <p:txBody>
          <a:bodyPr wrap="square" rtlCol="0">
            <a:spAutoFit/>
          </a:bodyPr>
          <a:lstStyle/>
          <a:p>
            <a:r>
              <a:rPr lang="en-US" sz="2000" b="1" dirty="0">
                <a:solidFill>
                  <a:srgbClr val="163E83"/>
                </a:solidFill>
              </a:rPr>
              <a:t>Principal Component Analysis:</a:t>
            </a:r>
          </a:p>
          <a:p>
            <a:endParaRPr lang="en-US" sz="400" b="1" dirty="0">
              <a:solidFill>
                <a:srgbClr val="163E83"/>
              </a:solidFill>
            </a:endParaRPr>
          </a:p>
          <a:p>
            <a:r>
              <a:rPr lang="en-US" sz="2000" dirty="0">
                <a:solidFill>
                  <a:srgbClr val="163E83"/>
                </a:solidFill>
              </a:rPr>
              <a:t>PCA is used to reduce the dimensionality of a data set consisting of many variables correlated with each other, either heavily or lightly, while retaining the variation present in the dataset, up to the maximum extent.</a:t>
            </a:r>
          </a:p>
        </p:txBody>
      </p:sp>
      <p:graphicFrame>
        <p:nvGraphicFramePr>
          <p:cNvPr id="20" name="Chart 19">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44503801"/>
              </p:ext>
            </p:extLst>
          </p:nvPr>
        </p:nvGraphicFramePr>
        <p:xfrm>
          <a:off x="1133473" y="3055166"/>
          <a:ext cx="6877051" cy="2628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3811372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0" name="TextBox 19"/>
          <p:cNvSpPr txBox="1"/>
          <p:nvPr/>
        </p:nvSpPr>
        <p:spPr>
          <a:xfrm>
            <a:off x="1847653" y="287535"/>
            <a:ext cx="5448693" cy="707886"/>
          </a:xfrm>
          <a:prstGeom prst="rect">
            <a:avLst/>
          </a:prstGeom>
          <a:noFill/>
        </p:spPr>
        <p:txBody>
          <a:bodyPr wrap="square" rtlCol="0">
            <a:spAutoFit/>
          </a:bodyPr>
          <a:lstStyle/>
          <a:p>
            <a:pPr algn="ctr"/>
            <a:r>
              <a:rPr lang="en-US" sz="4000" b="1" dirty="0">
                <a:solidFill>
                  <a:srgbClr val="163E83"/>
                </a:solidFill>
              </a:rPr>
              <a:t>Feature Selection</a:t>
            </a:r>
          </a:p>
        </p:txBody>
      </p:sp>
      <p:sp>
        <p:nvSpPr>
          <p:cNvPr id="7" name="TextBox 6"/>
          <p:cNvSpPr txBox="1"/>
          <p:nvPr/>
        </p:nvSpPr>
        <p:spPr>
          <a:xfrm>
            <a:off x="474211" y="1269187"/>
            <a:ext cx="8216943" cy="1431161"/>
          </a:xfrm>
          <a:prstGeom prst="rect">
            <a:avLst/>
          </a:prstGeom>
          <a:noFill/>
        </p:spPr>
        <p:txBody>
          <a:bodyPr wrap="square" rtlCol="0">
            <a:spAutoFit/>
          </a:bodyPr>
          <a:lstStyle/>
          <a:p>
            <a:pPr lvl="0"/>
            <a:r>
              <a:rPr lang="en-US" sz="2000" b="1" dirty="0">
                <a:solidFill>
                  <a:srgbClr val="163E83"/>
                </a:solidFill>
              </a:rPr>
              <a:t>Recursive Feature Elimination:</a:t>
            </a:r>
            <a:endParaRPr lang="en-US" b="1" dirty="0">
              <a:solidFill>
                <a:srgbClr val="163E83"/>
              </a:solidFill>
            </a:endParaRPr>
          </a:p>
          <a:p>
            <a:endParaRPr lang="en-US" sz="700" b="1" dirty="0">
              <a:solidFill>
                <a:srgbClr val="163E83"/>
              </a:solidFill>
            </a:endParaRPr>
          </a:p>
          <a:p>
            <a:r>
              <a:rPr lang="en-US" sz="2000" b="1" dirty="0">
                <a:solidFill>
                  <a:srgbClr val="163E83"/>
                </a:solidFill>
              </a:rPr>
              <a:t>RFE</a:t>
            </a:r>
            <a:r>
              <a:rPr lang="en-US" sz="2000" dirty="0">
                <a:solidFill>
                  <a:srgbClr val="163E83"/>
                </a:solidFill>
              </a:rPr>
              <a:t> algorithm is applied on the 36 selected features from the given data for the applied XGB Classifier model. Later, the feature selection is done according to the rank predicted for the features.</a:t>
            </a:r>
          </a:p>
        </p:txBody>
      </p:sp>
      <p:sp>
        <p:nvSpPr>
          <p:cNvPr id="8" name="TextBox 7"/>
          <p:cNvSpPr txBox="1"/>
          <p:nvPr/>
        </p:nvSpPr>
        <p:spPr>
          <a:xfrm>
            <a:off x="2554664" y="2888851"/>
            <a:ext cx="4034672" cy="400110"/>
          </a:xfrm>
          <a:prstGeom prst="rect">
            <a:avLst/>
          </a:prstGeom>
          <a:noFill/>
        </p:spPr>
        <p:txBody>
          <a:bodyPr wrap="square" rtlCol="0">
            <a:spAutoFit/>
          </a:bodyPr>
          <a:lstStyle/>
          <a:p>
            <a:pPr algn="ctr"/>
            <a:r>
              <a:rPr lang="en-US" sz="2000" b="1" dirty="0">
                <a:solidFill>
                  <a:srgbClr val="163E83"/>
                </a:solidFill>
              </a:rPr>
              <a:t>Important Variables Obtained</a:t>
            </a:r>
          </a:p>
        </p:txBody>
      </p:sp>
      <p:sp>
        <p:nvSpPr>
          <p:cNvPr id="9" name="Rounded Rectangle 8"/>
          <p:cNvSpPr/>
          <p:nvPr/>
        </p:nvSpPr>
        <p:spPr>
          <a:xfrm>
            <a:off x="2554664" y="3374790"/>
            <a:ext cx="4034672" cy="480767"/>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696066" y="3421924"/>
            <a:ext cx="3733014" cy="400110"/>
          </a:xfrm>
          <a:prstGeom prst="rect">
            <a:avLst/>
          </a:prstGeom>
          <a:noFill/>
        </p:spPr>
        <p:txBody>
          <a:bodyPr wrap="square" rtlCol="0">
            <a:spAutoFit/>
          </a:bodyPr>
          <a:lstStyle/>
          <a:p>
            <a:pPr algn="ctr"/>
            <a:r>
              <a:rPr lang="en-US" sz="2000" dirty="0">
                <a:solidFill>
                  <a:schemeClr val="bg1"/>
                </a:solidFill>
              </a:rPr>
              <a:t>Subscriber Count</a:t>
            </a:r>
          </a:p>
        </p:txBody>
      </p:sp>
      <p:sp>
        <p:nvSpPr>
          <p:cNvPr id="11" name="Rounded Rectangle 10"/>
          <p:cNvSpPr/>
          <p:nvPr/>
        </p:nvSpPr>
        <p:spPr>
          <a:xfrm>
            <a:off x="2554664" y="3895924"/>
            <a:ext cx="4034672" cy="480767"/>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696066" y="3943058"/>
            <a:ext cx="3733014" cy="400110"/>
          </a:xfrm>
          <a:prstGeom prst="rect">
            <a:avLst/>
          </a:prstGeom>
          <a:noFill/>
        </p:spPr>
        <p:txBody>
          <a:bodyPr wrap="square" rtlCol="0">
            <a:spAutoFit/>
          </a:bodyPr>
          <a:lstStyle/>
          <a:p>
            <a:pPr algn="ctr"/>
            <a:r>
              <a:rPr lang="en-US" sz="2000" dirty="0">
                <a:solidFill>
                  <a:schemeClr val="bg1"/>
                </a:solidFill>
              </a:rPr>
              <a:t>Cloud Computing Total Bytes</a:t>
            </a:r>
          </a:p>
        </p:txBody>
      </p:sp>
      <p:sp>
        <p:nvSpPr>
          <p:cNvPr id="13" name="Rounded Rectangle 12"/>
          <p:cNvSpPr/>
          <p:nvPr/>
        </p:nvSpPr>
        <p:spPr>
          <a:xfrm>
            <a:off x="2554664" y="4423825"/>
            <a:ext cx="4034672" cy="480767"/>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96066" y="4470959"/>
            <a:ext cx="3733014" cy="400110"/>
          </a:xfrm>
          <a:prstGeom prst="rect">
            <a:avLst/>
          </a:prstGeom>
          <a:noFill/>
        </p:spPr>
        <p:txBody>
          <a:bodyPr wrap="square" rtlCol="0">
            <a:spAutoFit/>
          </a:bodyPr>
          <a:lstStyle/>
          <a:p>
            <a:pPr algn="ctr"/>
            <a:r>
              <a:rPr lang="en-US" sz="2000" dirty="0">
                <a:solidFill>
                  <a:schemeClr val="bg1"/>
                </a:solidFill>
              </a:rPr>
              <a:t>Web Security Total Bytes</a:t>
            </a:r>
          </a:p>
        </p:txBody>
      </p:sp>
      <p:sp>
        <p:nvSpPr>
          <p:cNvPr id="15" name="Rounded Rectangle 14"/>
          <p:cNvSpPr/>
          <p:nvPr/>
        </p:nvSpPr>
        <p:spPr>
          <a:xfrm>
            <a:off x="2554664" y="4945456"/>
            <a:ext cx="4034672" cy="480767"/>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96066" y="4986774"/>
            <a:ext cx="3733014" cy="400110"/>
          </a:xfrm>
          <a:prstGeom prst="rect">
            <a:avLst/>
          </a:prstGeom>
          <a:noFill/>
        </p:spPr>
        <p:txBody>
          <a:bodyPr wrap="square" rtlCol="0">
            <a:spAutoFit/>
          </a:bodyPr>
          <a:lstStyle/>
          <a:p>
            <a:pPr algn="ctr"/>
            <a:r>
              <a:rPr lang="en-US" sz="2000" dirty="0">
                <a:solidFill>
                  <a:schemeClr val="bg1"/>
                </a:solidFill>
              </a:rPr>
              <a:t>Email Total Bytes</a:t>
            </a:r>
          </a:p>
        </p:txBody>
      </p:sp>
      <p:sp>
        <p:nvSpPr>
          <p:cNvPr id="17" name="Rounded Rectangle 16"/>
          <p:cNvSpPr/>
          <p:nvPr/>
        </p:nvSpPr>
        <p:spPr>
          <a:xfrm>
            <a:off x="2554664" y="5467087"/>
            <a:ext cx="4034672" cy="480767"/>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696066" y="5508405"/>
            <a:ext cx="3733014" cy="400110"/>
          </a:xfrm>
          <a:prstGeom prst="rect">
            <a:avLst/>
          </a:prstGeom>
          <a:noFill/>
        </p:spPr>
        <p:txBody>
          <a:bodyPr wrap="square" rtlCol="0">
            <a:spAutoFit/>
          </a:bodyPr>
          <a:lstStyle/>
          <a:p>
            <a:pPr algn="ctr"/>
            <a:r>
              <a:rPr lang="en-US" sz="2000" dirty="0">
                <a:solidFill>
                  <a:schemeClr val="bg1"/>
                </a:solidFill>
              </a:rPr>
              <a:t>Gaming Total Bytes</a:t>
            </a:r>
          </a:p>
        </p:txBody>
      </p:sp>
    </p:spTree>
    <p:extLst>
      <p:ext uri="{BB962C8B-B14F-4D97-AF65-F5344CB8AC3E}">
        <p14:creationId xmlns:p14="http://schemas.microsoft.com/office/powerpoint/2010/main" val="363670395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p:nvPr/>
        </p:nvSpPr>
        <p:spPr>
          <a:xfrm>
            <a:off x="1847653" y="287535"/>
            <a:ext cx="5448693" cy="707886"/>
          </a:xfrm>
          <a:prstGeom prst="rect">
            <a:avLst/>
          </a:prstGeom>
          <a:noFill/>
        </p:spPr>
        <p:txBody>
          <a:bodyPr wrap="square" rtlCol="0">
            <a:spAutoFit/>
          </a:bodyPr>
          <a:lstStyle/>
          <a:p>
            <a:pPr algn="ctr"/>
            <a:r>
              <a:rPr lang="en-US" sz="4000" b="1" dirty="0">
                <a:solidFill>
                  <a:srgbClr val="163E83"/>
                </a:solidFill>
              </a:rPr>
              <a:t>Feature Selection</a:t>
            </a:r>
          </a:p>
        </p:txBody>
      </p:sp>
      <p:pic>
        <p:nvPicPr>
          <p:cNvPr id="7169" name="Picture 1" descr="G:\Hall\New folder\pages\edited png\Picture33.png"/>
          <p:cNvPicPr>
            <a:picLocks noChangeAspect="1" noChangeArrowheads="1"/>
          </p:cNvPicPr>
          <p:nvPr/>
        </p:nvPicPr>
        <p:blipFill>
          <a:blip r:embed="rId3"/>
          <a:srcRect/>
          <a:stretch>
            <a:fillRect/>
          </a:stretch>
        </p:blipFill>
        <p:spPr bwMode="auto">
          <a:xfrm>
            <a:off x="1686370" y="1303084"/>
            <a:ext cx="6321425" cy="4602162"/>
          </a:xfrm>
          <a:prstGeom prst="rect">
            <a:avLst/>
          </a:prstGeom>
          <a:noFill/>
        </p:spPr>
      </p:pic>
      <p:sp>
        <p:nvSpPr>
          <p:cNvPr id="2" name="Oval 1">
            <a:extLst>
              <a:ext uri="{FF2B5EF4-FFF2-40B4-BE49-F238E27FC236}">
                <a16:creationId xmlns:a16="http://schemas.microsoft.com/office/drawing/2014/main" id="{577A9A63-34EF-4FE1-A609-01CEEC36BF00}"/>
              </a:ext>
            </a:extLst>
          </p:cNvPr>
          <p:cNvSpPr/>
          <p:nvPr/>
        </p:nvSpPr>
        <p:spPr>
          <a:xfrm>
            <a:off x="4250723" y="1664043"/>
            <a:ext cx="1062681" cy="840260"/>
          </a:xfrm>
          <a:prstGeom prst="ellipse">
            <a:avLst/>
          </a:prstGeom>
          <a:solidFill>
            <a:srgbClr val="163E83"/>
          </a:solidFill>
          <a:ln>
            <a:solidFill>
              <a:srgbClr val="163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B91D7A6-634F-4CB6-9406-2CC9EE559DA1}"/>
              </a:ext>
            </a:extLst>
          </p:cNvPr>
          <p:cNvSpPr/>
          <p:nvPr/>
        </p:nvSpPr>
        <p:spPr>
          <a:xfrm>
            <a:off x="2236572" y="2665049"/>
            <a:ext cx="1429266" cy="1025501"/>
          </a:xfrm>
          <a:prstGeom prst="ellipse">
            <a:avLst/>
          </a:prstGeom>
          <a:solidFill>
            <a:srgbClr val="163E83"/>
          </a:solidFill>
          <a:ln>
            <a:solidFill>
              <a:srgbClr val="163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9B9CFE1-17DE-440D-948C-0EB6A3D90EE9}"/>
              </a:ext>
            </a:extLst>
          </p:cNvPr>
          <p:cNvSpPr/>
          <p:nvPr/>
        </p:nvSpPr>
        <p:spPr>
          <a:xfrm>
            <a:off x="5852982" y="2607383"/>
            <a:ext cx="1280985" cy="1272637"/>
          </a:xfrm>
          <a:prstGeom prst="ellipse">
            <a:avLst/>
          </a:prstGeom>
          <a:solidFill>
            <a:srgbClr val="163E83"/>
          </a:solidFill>
          <a:ln>
            <a:solidFill>
              <a:srgbClr val="163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D634F76-F8A8-4ACE-8FCA-1DDDF6A0710A}"/>
              </a:ext>
            </a:extLst>
          </p:cNvPr>
          <p:cNvSpPr/>
          <p:nvPr/>
        </p:nvSpPr>
        <p:spPr>
          <a:xfrm>
            <a:off x="5430793" y="4342844"/>
            <a:ext cx="1175953" cy="1365978"/>
          </a:xfrm>
          <a:prstGeom prst="ellipse">
            <a:avLst/>
          </a:prstGeom>
          <a:solidFill>
            <a:srgbClr val="163E83"/>
          </a:solidFill>
          <a:ln>
            <a:solidFill>
              <a:srgbClr val="163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1CE6913-242C-4D9B-B2AE-CF2BB6C0B017}"/>
              </a:ext>
            </a:extLst>
          </p:cNvPr>
          <p:cNvSpPr/>
          <p:nvPr/>
        </p:nvSpPr>
        <p:spPr>
          <a:xfrm>
            <a:off x="2648464" y="4360306"/>
            <a:ext cx="1429266" cy="1331054"/>
          </a:xfrm>
          <a:prstGeom prst="ellipse">
            <a:avLst/>
          </a:prstGeom>
          <a:solidFill>
            <a:srgbClr val="163E83"/>
          </a:solidFill>
          <a:ln>
            <a:solidFill>
              <a:srgbClr val="163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6443ACC-9718-494D-BB7F-6E312391EA35}"/>
              </a:ext>
            </a:extLst>
          </p:cNvPr>
          <p:cNvSpPr txBox="1"/>
          <p:nvPr/>
        </p:nvSpPr>
        <p:spPr>
          <a:xfrm>
            <a:off x="4162493" y="1593931"/>
            <a:ext cx="1150911" cy="830997"/>
          </a:xfrm>
          <a:prstGeom prst="rect">
            <a:avLst/>
          </a:prstGeom>
          <a:noFill/>
        </p:spPr>
        <p:txBody>
          <a:bodyPr wrap="square" rtlCol="0">
            <a:spAutoFit/>
          </a:bodyPr>
          <a:lstStyle/>
          <a:p>
            <a:pPr algn="ctr"/>
            <a:r>
              <a:rPr lang="en-US" sz="1600" dirty="0">
                <a:solidFill>
                  <a:schemeClr val="bg1"/>
                </a:solidFill>
              </a:rPr>
              <a:t>Cloud Computing Total Bytes</a:t>
            </a:r>
          </a:p>
        </p:txBody>
      </p:sp>
      <p:sp>
        <p:nvSpPr>
          <p:cNvPr id="12" name="TextBox 11">
            <a:extLst>
              <a:ext uri="{FF2B5EF4-FFF2-40B4-BE49-F238E27FC236}">
                <a16:creationId xmlns:a16="http://schemas.microsoft.com/office/drawing/2014/main" id="{00BB3335-1BDD-4F05-8517-AB8273FAD9AE}"/>
              </a:ext>
            </a:extLst>
          </p:cNvPr>
          <p:cNvSpPr txBox="1"/>
          <p:nvPr/>
        </p:nvSpPr>
        <p:spPr>
          <a:xfrm>
            <a:off x="5487428" y="4627796"/>
            <a:ext cx="1062681" cy="830997"/>
          </a:xfrm>
          <a:prstGeom prst="rect">
            <a:avLst/>
          </a:prstGeom>
          <a:noFill/>
        </p:spPr>
        <p:txBody>
          <a:bodyPr wrap="square" rtlCol="0">
            <a:spAutoFit/>
          </a:bodyPr>
          <a:lstStyle/>
          <a:p>
            <a:pPr algn="ctr"/>
            <a:r>
              <a:rPr lang="en-US" sz="1600" dirty="0">
                <a:solidFill>
                  <a:schemeClr val="bg1"/>
                </a:solidFill>
              </a:rPr>
              <a:t>Gaming Total Bytes</a:t>
            </a:r>
          </a:p>
        </p:txBody>
      </p:sp>
      <p:sp>
        <p:nvSpPr>
          <p:cNvPr id="13" name="TextBox 12">
            <a:extLst>
              <a:ext uri="{FF2B5EF4-FFF2-40B4-BE49-F238E27FC236}">
                <a16:creationId xmlns:a16="http://schemas.microsoft.com/office/drawing/2014/main" id="{AFF322EF-9ECE-491C-B5C4-9252DAA5104A}"/>
              </a:ext>
            </a:extLst>
          </p:cNvPr>
          <p:cNvSpPr txBox="1"/>
          <p:nvPr/>
        </p:nvSpPr>
        <p:spPr>
          <a:xfrm>
            <a:off x="5962133" y="2769376"/>
            <a:ext cx="1062681" cy="1323439"/>
          </a:xfrm>
          <a:prstGeom prst="rect">
            <a:avLst/>
          </a:prstGeom>
          <a:noFill/>
        </p:spPr>
        <p:txBody>
          <a:bodyPr wrap="square" rtlCol="0">
            <a:spAutoFit/>
          </a:bodyPr>
          <a:lstStyle/>
          <a:p>
            <a:pPr algn="ctr"/>
            <a:r>
              <a:rPr lang="en-US" sz="1600" dirty="0">
                <a:solidFill>
                  <a:schemeClr val="bg1"/>
                </a:solidFill>
              </a:rPr>
              <a:t>Email Total Bytes</a:t>
            </a:r>
          </a:p>
          <a:p>
            <a:br>
              <a:rPr lang="en-US" sz="1600" dirty="0">
                <a:solidFill>
                  <a:schemeClr val="bg1"/>
                </a:solidFill>
              </a:rPr>
            </a:br>
            <a:endParaRPr lang="en-US" sz="1600" dirty="0">
              <a:solidFill>
                <a:schemeClr val="bg1"/>
              </a:solidFill>
            </a:endParaRPr>
          </a:p>
        </p:txBody>
      </p:sp>
      <p:sp>
        <p:nvSpPr>
          <p:cNvPr id="14" name="TextBox 13">
            <a:extLst>
              <a:ext uri="{FF2B5EF4-FFF2-40B4-BE49-F238E27FC236}">
                <a16:creationId xmlns:a16="http://schemas.microsoft.com/office/drawing/2014/main" id="{7EBA6435-B5AA-470E-A985-1D5ED0E72A4C}"/>
              </a:ext>
            </a:extLst>
          </p:cNvPr>
          <p:cNvSpPr txBox="1"/>
          <p:nvPr/>
        </p:nvSpPr>
        <p:spPr>
          <a:xfrm>
            <a:off x="2887673" y="4632298"/>
            <a:ext cx="1050489" cy="1380217"/>
          </a:xfrm>
          <a:prstGeom prst="rect">
            <a:avLst/>
          </a:prstGeom>
          <a:noFill/>
        </p:spPr>
        <p:txBody>
          <a:bodyPr wrap="square" rtlCol="0">
            <a:spAutoFit/>
          </a:bodyPr>
          <a:lstStyle/>
          <a:p>
            <a:pPr algn="ctr"/>
            <a:r>
              <a:rPr lang="en-US" sz="1600" dirty="0" err="1">
                <a:solidFill>
                  <a:schemeClr val="bg1"/>
                </a:solidFill>
              </a:rPr>
              <a:t>Speedtest</a:t>
            </a:r>
            <a:r>
              <a:rPr lang="en-US" sz="1600" dirty="0">
                <a:solidFill>
                  <a:schemeClr val="bg1"/>
                </a:solidFill>
              </a:rPr>
              <a:t> Total Bytes</a:t>
            </a:r>
          </a:p>
          <a:p>
            <a:pPr algn="ctr"/>
            <a:br>
              <a:rPr lang="en-US" dirty="0"/>
            </a:br>
            <a:endParaRPr lang="en-US" dirty="0"/>
          </a:p>
        </p:txBody>
      </p:sp>
      <p:sp>
        <p:nvSpPr>
          <p:cNvPr id="15" name="TextBox 14">
            <a:extLst>
              <a:ext uri="{FF2B5EF4-FFF2-40B4-BE49-F238E27FC236}">
                <a16:creationId xmlns:a16="http://schemas.microsoft.com/office/drawing/2014/main" id="{497CE8E1-7D54-418C-8F13-EF3C723E9245}"/>
              </a:ext>
            </a:extLst>
          </p:cNvPr>
          <p:cNvSpPr txBox="1"/>
          <p:nvPr/>
        </p:nvSpPr>
        <p:spPr>
          <a:xfrm>
            <a:off x="2350237" y="2772318"/>
            <a:ext cx="1062681" cy="1446550"/>
          </a:xfrm>
          <a:prstGeom prst="rect">
            <a:avLst/>
          </a:prstGeom>
          <a:noFill/>
        </p:spPr>
        <p:txBody>
          <a:bodyPr wrap="square" rtlCol="0">
            <a:spAutoFit/>
          </a:bodyPr>
          <a:lstStyle/>
          <a:p>
            <a:pPr algn="ctr"/>
            <a:r>
              <a:rPr lang="en-US" sz="1600" dirty="0">
                <a:solidFill>
                  <a:schemeClr val="bg1"/>
                </a:solidFill>
              </a:rPr>
              <a:t>MMS Total Bytes</a:t>
            </a:r>
          </a:p>
          <a:p>
            <a:br>
              <a:rPr lang="en-US"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193709577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p:cNvSpPr txBox="1"/>
          <p:nvPr/>
        </p:nvSpPr>
        <p:spPr>
          <a:xfrm>
            <a:off x="2311183" y="336727"/>
            <a:ext cx="4543720" cy="707886"/>
          </a:xfrm>
          <a:prstGeom prst="rect">
            <a:avLst/>
          </a:prstGeom>
          <a:noFill/>
        </p:spPr>
        <p:txBody>
          <a:bodyPr wrap="square" rtlCol="0">
            <a:spAutoFit/>
          </a:bodyPr>
          <a:lstStyle/>
          <a:p>
            <a:pPr algn="ctr"/>
            <a:r>
              <a:rPr lang="en-US" sz="4000" b="1" dirty="0">
                <a:solidFill>
                  <a:srgbClr val="163E83"/>
                </a:solidFill>
              </a:rPr>
              <a:t>2 Step Model</a:t>
            </a:r>
          </a:p>
        </p:txBody>
      </p:sp>
      <p:sp>
        <p:nvSpPr>
          <p:cNvPr id="8" name="TextBox 7"/>
          <p:cNvSpPr txBox="1"/>
          <p:nvPr/>
        </p:nvSpPr>
        <p:spPr>
          <a:xfrm>
            <a:off x="466222" y="1381339"/>
            <a:ext cx="8233642" cy="2862322"/>
          </a:xfrm>
          <a:prstGeom prst="rect">
            <a:avLst/>
          </a:prstGeom>
          <a:noFill/>
        </p:spPr>
        <p:txBody>
          <a:bodyPr wrap="square" rtlCol="0">
            <a:spAutoFit/>
          </a:bodyPr>
          <a:lstStyle/>
          <a:p>
            <a:pPr algn="just"/>
            <a:endParaRPr lang="en-US" sz="2000" spc="-1" dirty="0">
              <a:solidFill>
                <a:srgbClr val="163E83"/>
              </a:solidFill>
              <a:uFill>
                <a:solidFill>
                  <a:srgbClr val="FFFFFF"/>
                </a:solidFill>
              </a:uFill>
            </a:endParaRPr>
          </a:p>
          <a:p>
            <a:pPr indent="227013" algn="just">
              <a:buFont typeface="Arial" pitchFamily="34" charset="0"/>
              <a:buChar char="•"/>
            </a:pPr>
            <a:r>
              <a:rPr lang="en-GB" sz="2000" dirty="0">
                <a:solidFill>
                  <a:srgbClr val="144184"/>
                </a:solidFill>
              </a:rPr>
              <a:t>The whole exercise involves a concrete methodology to predict the congestion type for the cell towers of all three telecommunication vendors</a:t>
            </a:r>
            <a:endParaRPr lang="en-US" sz="2000" spc="-1" dirty="0">
              <a:solidFill>
                <a:srgbClr val="144184"/>
              </a:solidFill>
              <a:uFill>
                <a:solidFill>
                  <a:srgbClr val="FFFFFF"/>
                </a:solidFill>
              </a:uFill>
            </a:endParaRPr>
          </a:p>
          <a:p>
            <a:pPr algn="just"/>
            <a:endParaRPr lang="en-US" sz="2000" spc="-1" dirty="0">
              <a:solidFill>
                <a:srgbClr val="163E83"/>
              </a:solidFill>
              <a:uFill>
                <a:solidFill>
                  <a:srgbClr val="FFFFFF"/>
                </a:solidFill>
              </a:uFill>
            </a:endParaRPr>
          </a:p>
          <a:p>
            <a:pPr indent="227013" algn="just">
              <a:buFont typeface="Arial" pitchFamily="34" charset="0"/>
              <a:buChar char="•"/>
            </a:pPr>
            <a:r>
              <a:rPr lang="en-GB" sz="2000" dirty="0">
                <a:solidFill>
                  <a:srgbClr val="163E83"/>
                </a:solidFill>
              </a:rPr>
              <a:t>The Matthews correlation coefficient is used as the basis for defining the </a:t>
            </a:r>
            <a:r>
              <a:rPr lang="en-GB" sz="2000" b="1" dirty="0">
                <a:solidFill>
                  <a:srgbClr val="163E83"/>
                </a:solidFill>
              </a:rPr>
              <a:t>competence </a:t>
            </a:r>
            <a:r>
              <a:rPr lang="en-GB" sz="2000" dirty="0">
                <a:solidFill>
                  <a:srgbClr val="163E83"/>
                </a:solidFill>
              </a:rPr>
              <a:t>of the applied model</a:t>
            </a:r>
            <a:endParaRPr lang="en-US" sz="2000" dirty="0">
              <a:solidFill>
                <a:srgbClr val="163E83"/>
              </a:solidFill>
            </a:endParaRPr>
          </a:p>
          <a:p>
            <a:pPr algn="just"/>
            <a:endParaRPr lang="en-US" sz="2000" dirty="0">
              <a:solidFill>
                <a:srgbClr val="163E83"/>
              </a:solidFill>
            </a:endParaRPr>
          </a:p>
          <a:p>
            <a:pPr indent="227013" algn="just">
              <a:buFont typeface="Arial" pitchFamily="34" charset="0"/>
              <a:buChar char="•"/>
            </a:pPr>
            <a:r>
              <a:rPr lang="en-GB" sz="2000" dirty="0">
                <a:solidFill>
                  <a:srgbClr val="144184"/>
                </a:solidFill>
              </a:rPr>
              <a:t>In the analysis performed, a</a:t>
            </a:r>
            <a:r>
              <a:rPr lang="en-GB" sz="2000" b="1" dirty="0">
                <a:solidFill>
                  <a:srgbClr val="144184"/>
                </a:solidFill>
              </a:rPr>
              <a:t> two step classification algorithm </a:t>
            </a:r>
            <a:r>
              <a:rPr lang="en-GB" sz="2000" dirty="0">
                <a:solidFill>
                  <a:srgbClr val="144184"/>
                </a:solidFill>
              </a:rPr>
              <a:t>has been taken into consideration after extensive research for an optimum framework</a:t>
            </a:r>
            <a:endParaRPr lang="en-US" sz="2000" dirty="0">
              <a:solidFill>
                <a:srgbClr val="144184"/>
              </a:solidFill>
            </a:endParaRPr>
          </a:p>
        </p:txBody>
      </p:sp>
    </p:spTree>
    <p:extLst>
      <p:ext uri="{BB962C8B-B14F-4D97-AF65-F5344CB8AC3E}">
        <p14:creationId xmlns:p14="http://schemas.microsoft.com/office/powerpoint/2010/main" val="63133183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extBox 9"/>
          <p:cNvSpPr txBox="1"/>
          <p:nvPr/>
        </p:nvSpPr>
        <p:spPr>
          <a:xfrm>
            <a:off x="-850307" y="2387785"/>
            <a:ext cx="4536657" cy="1323439"/>
          </a:xfrm>
          <a:prstGeom prst="rect">
            <a:avLst/>
          </a:prstGeom>
          <a:noFill/>
        </p:spPr>
        <p:txBody>
          <a:bodyPr wrap="square" rtlCol="0">
            <a:spAutoFit/>
          </a:bodyPr>
          <a:lstStyle/>
          <a:p>
            <a:pPr algn="ctr"/>
            <a:r>
              <a:rPr lang="en-US" sz="4000" b="1" dirty="0">
                <a:solidFill>
                  <a:srgbClr val="163E83"/>
                </a:solidFill>
              </a:rPr>
              <a:t>2 Step</a:t>
            </a:r>
          </a:p>
          <a:p>
            <a:pPr algn="ctr"/>
            <a:r>
              <a:rPr lang="en-US" sz="4000" b="1" dirty="0">
                <a:solidFill>
                  <a:srgbClr val="163E83"/>
                </a:solidFill>
              </a:rPr>
              <a:t> Model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3118" y="343820"/>
            <a:ext cx="5223820" cy="5755423"/>
          </a:xfrm>
          <a:prstGeom prst="rect">
            <a:avLst/>
          </a:prstGeom>
        </p:spPr>
      </p:pic>
    </p:spTree>
    <p:extLst>
      <p:ext uri="{BB962C8B-B14F-4D97-AF65-F5344CB8AC3E}">
        <p14:creationId xmlns:p14="http://schemas.microsoft.com/office/powerpoint/2010/main" val="262557177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7"/>
            <a:ext cx="9143244" cy="6857433"/>
          </a:xfrm>
          <a:prstGeom prst="rect">
            <a:avLst/>
          </a:prstGeom>
        </p:spPr>
      </p:pic>
      <p:sp>
        <p:nvSpPr>
          <p:cNvPr id="8" name="TextBox 7"/>
          <p:cNvSpPr txBox="1"/>
          <p:nvPr/>
        </p:nvSpPr>
        <p:spPr>
          <a:xfrm>
            <a:off x="5533277" y="2413338"/>
            <a:ext cx="3530247" cy="1754326"/>
          </a:xfrm>
          <a:prstGeom prst="rect">
            <a:avLst/>
          </a:prstGeom>
          <a:noFill/>
        </p:spPr>
        <p:txBody>
          <a:bodyPr wrap="square" rtlCol="0">
            <a:spAutoFit/>
          </a:bodyPr>
          <a:lstStyle/>
          <a:p>
            <a:pPr algn="just"/>
            <a:r>
              <a:rPr lang="en-US" dirty="0">
                <a:solidFill>
                  <a:srgbClr val="144184"/>
                </a:solidFill>
              </a:rPr>
              <a:t>“We are all now connected by internet, like neurons in a giant brain,” </a:t>
            </a:r>
          </a:p>
          <a:p>
            <a:pPr algn="just"/>
            <a:endParaRPr lang="en-US" dirty="0">
              <a:solidFill>
                <a:srgbClr val="144184"/>
              </a:solidFill>
            </a:endParaRPr>
          </a:p>
          <a:p>
            <a:pPr algn="r"/>
            <a:r>
              <a:rPr lang="en-US" dirty="0">
                <a:solidFill>
                  <a:srgbClr val="144184"/>
                </a:solidFill>
              </a:rPr>
              <a:t>                   -Stephen Hawking </a:t>
            </a:r>
          </a:p>
          <a:p>
            <a:endParaRPr lang="en-US" dirty="0">
              <a:solidFill>
                <a:srgbClr val="163E83"/>
              </a:solidFill>
            </a:endParaRPr>
          </a:p>
        </p:txBody>
      </p:sp>
      <p:sp>
        <p:nvSpPr>
          <p:cNvPr id="10" name="TextBox 9"/>
          <p:cNvSpPr txBox="1"/>
          <p:nvPr/>
        </p:nvSpPr>
        <p:spPr>
          <a:xfrm>
            <a:off x="629252" y="5130729"/>
            <a:ext cx="4205923" cy="369332"/>
          </a:xfrm>
          <a:prstGeom prst="rect">
            <a:avLst/>
          </a:prstGeom>
          <a:noFill/>
        </p:spPr>
        <p:txBody>
          <a:bodyPr wrap="square" rtlCol="0">
            <a:spAutoFit/>
          </a:bodyPr>
          <a:lstStyle/>
          <a:p>
            <a:r>
              <a:rPr lang="en-US" dirty="0">
                <a:solidFill>
                  <a:srgbClr val="144184"/>
                </a:solidFill>
              </a:rPr>
              <a:t>Reasons for Revenue Analysis of new ATMs</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89" r="-1"/>
          <a:stretch/>
        </p:blipFill>
        <p:spPr>
          <a:xfrm>
            <a:off x="165315" y="1996766"/>
            <a:ext cx="5289624" cy="2864466"/>
          </a:xfrm>
          <a:prstGeom prst="rect">
            <a:avLst/>
          </a:prstGeom>
        </p:spPr>
      </p:pic>
      <p:sp>
        <p:nvSpPr>
          <p:cNvPr id="14" name="TextBox 13"/>
          <p:cNvSpPr txBox="1"/>
          <p:nvPr/>
        </p:nvSpPr>
        <p:spPr>
          <a:xfrm>
            <a:off x="461913" y="490693"/>
            <a:ext cx="8220173" cy="1015663"/>
          </a:xfrm>
          <a:prstGeom prst="rect">
            <a:avLst/>
          </a:prstGeom>
          <a:noFill/>
        </p:spPr>
        <p:txBody>
          <a:bodyPr wrap="square" rtlCol="0">
            <a:spAutoFit/>
          </a:bodyPr>
          <a:lstStyle/>
          <a:p>
            <a:pPr algn="ctr"/>
            <a:r>
              <a:rPr lang="en-US" sz="4000" b="1" dirty="0">
                <a:solidFill>
                  <a:srgbClr val="163E83"/>
                </a:solidFill>
              </a:rPr>
              <a:t>Why Important?</a:t>
            </a:r>
          </a:p>
          <a:p>
            <a:pPr algn="ctr"/>
            <a:r>
              <a:rPr lang="en-US" sz="2000" dirty="0">
                <a:solidFill>
                  <a:srgbClr val="163E83"/>
                </a:solidFill>
              </a:rPr>
              <a:t>Telecommunication  Industry – Key Trends and Congestion</a:t>
            </a:r>
            <a:endParaRPr lang="en-US" sz="2400" dirty="0">
              <a:solidFill>
                <a:srgbClr val="163E83"/>
              </a:solidFill>
            </a:endParaRPr>
          </a:p>
        </p:txBody>
      </p:sp>
    </p:spTree>
    <p:extLst>
      <p:ext uri="{BB962C8B-B14F-4D97-AF65-F5344CB8AC3E}">
        <p14:creationId xmlns:p14="http://schemas.microsoft.com/office/powerpoint/2010/main" val="210903747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extBox 14"/>
          <p:cNvSpPr txBox="1"/>
          <p:nvPr/>
        </p:nvSpPr>
        <p:spPr>
          <a:xfrm>
            <a:off x="2311183" y="336727"/>
            <a:ext cx="4543720" cy="707886"/>
          </a:xfrm>
          <a:prstGeom prst="rect">
            <a:avLst/>
          </a:prstGeom>
          <a:noFill/>
        </p:spPr>
        <p:txBody>
          <a:bodyPr wrap="square" rtlCol="0">
            <a:spAutoFit/>
          </a:bodyPr>
          <a:lstStyle/>
          <a:p>
            <a:pPr algn="ctr"/>
            <a:r>
              <a:rPr lang="en-US" sz="4000" b="1" dirty="0">
                <a:solidFill>
                  <a:srgbClr val="163E83"/>
                </a:solidFill>
              </a:rPr>
              <a:t>2 Step Model</a:t>
            </a:r>
          </a:p>
        </p:txBody>
      </p:sp>
      <p:sp>
        <p:nvSpPr>
          <p:cNvPr id="9" name="TextBox 8"/>
          <p:cNvSpPr txBox="1"/>
          <p:nvPr/>
        </p:nvSpPr>
        <p:spPr>
          <a:xfrm>
            <a:off x="232475" y="1663485"/>
            <a:ext cx="3094494" cy="369332"/>
          </a:xfrm>
          <a:prstGeom prst="rect">
            <a:avLst/>
          </a:prstGeom>
          <a:noFill/>
        </p:spPr>
        <p:txBody>
          <a:bodyPr wrap="square" rtlCol="0">
            <a:spAutoFit/>
          </a:bodyPr>
          <a:lstStyle/>
          <a:p>
            <a:r>
              <a:rPr lang="en-GB" b="1" dirty="0">
                <a:solidFill>
                  <a:srgbClr val="163E83"/>
                </a:solidFill>
              </a:rPr>
              <a:t>2 Step Testing Workflow:</a:t>
            </a:r>
            <a:endParaRPr lang="en-IN" b="1" dirty="0">
              <a:solidFill>
                <a:srgbClr val="163E83"/>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3369" y="1275375"/>
            <a:ext cx="4779348" cy="4410572"/>
          </a:xfrm>
          <a:prstGeom prst="rect">
            <a:avLst/>
          </a:prstGeom>
        </p:spPr>
      </p:pic>
      <p:sp>
        <p:nvSpPr>
          <p:cNvPr id="4" name="TextBox 3"/>
          <p:cNvSpPr txBox="1"/>
          <p:nvPr/>
        </p:nvSpPr>
        <p:spPr>
          <a:xfrm>
            <a:off x="5966848" y="4690821"/>
            <a:ext cx="1513668" cy="261610"/>
          </a:xfrm>
          <a:prstGeom prst="rect">
            <a:avLst/>
          </a:prstGeom>
          <a:noFill/>
        </p:spPr>
        <p:txBody>
          <a:bodyPr wrap="square" rtlCol="0">
            <a:spAutoFit/>
          </a:bodyPr>
          <a:lstStyle/>
          <a:p>
            <a:r>
              <a:rPr lang="en-IN" sz="1100" dirty="0">
                <a:solidFill>
                  <a:schemeClr val="bg1"/>
                </a:solidFill>
                <a:latin typeface="Bodoni MT" panose="02070603080606020203" pitchFamily="18" charset="0"/>
              </a:rPr>
              <a:t>Submission</a:t>
            </a:r>
          </a:p>
        </p:txBody>
      </p:sp>
    </p:spTree>
    <p:extLst>
      <p:ext uri="{BB962C8B-B14F-4D97-AF65-F5344CB8AC3E}">
        <p14:creationId xmlns:p14="http://schemas.microsoft.com/office/powerpoint/2010/main" val="110897463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p:nvPr/>
        </p:nvSpPr>
        <p:spPr>
          <a:xfrm>
            <a:off x="2311183" y="336727"/>
            <a:ext cx="4543720" cy="707886"/>
          </a:xfrm>
          <a:prstGeom prst="rect">
            <a:avLst/>
          </a:prstGeom>
          <a:noFill/>
        </p:spPr>
        <p:txBody>
          <a:bodyPr wrap="square" rtlCol="0">
            <a:spAutoFit/>
          </a:bodyPr>
          <a:lstStyle/>
          <a:p>
            <a:pPr algn="ctr"/>
            <a:r>
              <a:rPr lang="en-US" sz="4000" b="1" dirty="0">
                <a:solidFill>
                  <a:srgbClr val="163E83"/>
                </a:solidFill>
              </a:rPr>
              <a:t>2 Step Model</a:t>
            </a:r>
          </a:p>
        </p:txBody>
      </p:sp>
      <p:sp>
        <p:nvSpPr>
          <p:cNvPr id="7" name="TextBox 6"/>
          <p:cNvSpPr txBox="1"/>
          <p:nvPr/>
        </p:nvSpPr>
        <p:spPr>
          <a:xfrm>
            <a:off x="460997" y="1475642"/>
            <a:ext cx="8221249" cy="4524315"/>
          </a:xfrm>
          <a:prstGeom prst="rect">
            <a:avLst/>
          </a:prstGeom>
          <a:noFill/>
        </p:spPr>
        <p:txBody>
          <a:bodyPr wrap="square" rtlCol="0">
            <a:spAutoFit/>
          </a:bodyPr>
          <a:lstStyle/>
          <a:p>
            <a:r>
              <a:rPr lang="en-US" sz="2400" b="1" dirty="0">
                <a:solidFill>
                  <a:srgbClr val="163E83"/>
                </a:solidFill>
              </a:rPr>
              <a:t>XGBoost Algorithm</a:t>
            </a:r>
          </a:p>
          <a:p>
            <a:endParaRPr lang="en-US" sz="2400" b="1" dirty="0">
              <a:solidFill>
                <a:srgbClr val="FF0000"/>
              </a:solidFill>
            </a:endParaRPr>
          </a:p>
          <a:p>
            <a:pPr indent="227013">
              <a:buFont typeface="Arial" pitchFamily="34" charset="0"/>
              <a:buChar char="•"/>
            </a:pPr>
            <a:r>
              <a:rPr lang="en-IN" sz="2000" dirty="0" err="1">
                <a:solidFill>
                  <a:srgbClr val="144184"/>
                </a:solidFill>
              </a:rPr>
              <a:t>XGBoost</a:t>
            </a:r>
            <a:r>
              <a:rPr lang="en-IN" sz="2000" dirty="0">
                <a:solidFill>
                  <a:srgbClr val="144184"/>
                </a:solidFill>
              </a:rPr>
              <a:t> is an optimized distributed gradient boosting library designed to be highly efficient, flexible and portable</a:t>
            </a:r>
          </a:p>
          <a:p>
            <a:endParaRPr lang="en-US" sz="2000" dirty="0">
              <a:solidFill>
                <a:srgbClr val="144184"/>
              </a:solidFill>
            </a:endParaRPr>
          </a:p>
          <a:p>
            <a:pPr indent="227013">
              <a:buFont typeface="Arial" pitchFamily="34" charset="0"/>
              <a:buChar char="•"/>
            </a:pPr>
            <a:r>
              <a:rPr lang="en-IN" sz="2000" dirty="0">
                <a:solidFill>
                  <a:srgbClr val="144184"/>
                </a:solidFill>
              </a:rPr>
              <a:t>It uses a gradient descent algorithm to minimize the loss when adding new models</a:t>
            </a:r>
          </a:p>
          <a:p>
            <a:endParaRPr lang="en-US" sz="2000" dirty="0">
              <a:solidFill>
                <a:srgbClr val="144184"/>
              </a:solidFill>
            </a:endParaRPr>
          </a:p>
          <a:p>
            <a:pPr indent="227013">
              <a:buFont typeface="Arial" pitchFamily="34" charset="0"/>
              <a:buChar char="•"/>
            </a:pPr>
            <a:r>
              <a:rPr lang="en-GB" sz="2000" dirty="0">
                <a:solidFill>
                  <a:srgbClr val="144184"/>
                </a:solidFill>
              </a:rPr>
              <a:t>The computing time is efficiently reduced and memory resources are allocated for an optimal usage</a:t>
            </a:r>
          </a:p>
          <a:p>
            <a:endParaRPr lang="en-US" sz="2000" dirty="0">
              <a:solidFill>
                <a:srgbClr val="144184"/>
              </a:solidFill>
            </a:endParaRPr>
          </a:p>
          <a:p>
            <a:pPr indent="227013">
              <a:buFont typeface="Arial" pitchFamily="34" charset="0"/>
              <a:buChar char="•"/>
            </a:pPr>
            <a:r>
              <a:rPr lang="en-IN" sz="2000" dirty="0">
                <a:solidFill>
                  <a:srgbClr val="144184"/>
                </a:solidFill>
              </a:rPr>
              <a:t>Gradient boosting is an approach where new models are created that predict the residuals or errors of prior models and then added together to make the final prediction</a:t>
            </a:r>
            <a:endParaRPr lang="en-US" sz="2000" dirty="0">
              <a:solidFill>
                <a:srgbClr val="144184"/>
              </a:solidFill>
            </a:endParaRPr>
          </a:p>
        </p:txBody>
      </p:sp>
    </p:spTree>
    <p:extLst>
      <p:ext uri="{BB962C8B-B14F-4D97-AF65-F5344CB8AC3E}">
        <p14:creationId xmlns:p14="http://schemas.microsoft.com/office/powerpoint/2010/main" val="164588808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TextBox 15"/>
          <p:cNvSpPr txBox="1"/>
          <p:nvPr/>
        </p:nvSpPr>
        <p:spPr>
          <a:xfrm>
            <a:off x="2311183" y="336727"/>
            <a:ext cx="4543720" cy="707886"/>
          </a:xfrm>
          <a:prstGeom prst="rect">
            <a:avLst/>
          </a:prstGeom>
          <a:noFill/>
        </p:spPr>
        <p:txBody>
          <a:bodyPr wrap="square" rtlCol="0">
            <a:spAutoFit/>
          </a:bodyPr>
          <a:lstStyle/>
          <a:p>
            <a:pPr algn="ctr"/>
            <a:r>
              <a:rPr lang="en-US" sz="4000" b="1" dirty="0">
                <a:solidFill>
                  <a:srgbClr val="163E83"/>
                </a:solidFill>
              </a:rPr>
              <a:t>2 Step Model</a:t>
            </a:r>
          </a:p>
        </p:txBody>
      </p:sp>
      <mc:AlternateContent xmlns:mc="http://schemas.openxmlformats.org/markup-compatibility/2006" xmlns:a14="http://schemas.microsoft.com/office/drawing/2010/main">
        <mc:Choice Requires="a14">
          <p:sp>
            <p:nvSpPr>
              <p:cNvPr id="9" name="TextBox 8"/>
              <p:cNvSpPr txBox="1"/>
              <p:nvPr/>
            </p:nvSpPr>
            <p:spPr>
              <a:xfrm>
                <a:off x="461913" y="1517715"/>
                <a:ext cx="8220173" cy="4209229"/>
              </a:xfrm>
              <a:prstGeom prst="rect">
                <a:avLst/>
              </a:prstGeom>
              <a:noFill/>
            </p:spPr>
            <p:txBody>
              <a:bodyPr wrap="square" rtlCol="0">
                <a:spAutoFit/>
              </a:bodyPr>
              <a:lstStyle/>
              <a:p>
                <a:r>
                  <a:rPr lang="en-IN" sz="2000" b="1" dirty="0">
                    <a:solidFill>
                      <a:srgbClr val="144184"/>
                    </a:solidFill>
                  </a:rPr>
                  <a:t>Matthews correlation coefficient</a:t>
                </a:r>
                <a:r>
                  <a:rPr lang="en-US" sz="2000" b="1" spc="-1" dirty="0">
                    <a:solidFill>
                      <a:srgbClr val="163E83"/>
                    </a:solidFill>
                    <a:uFill>
                      <a:solidFill>
                        <a:srgbClr val="FFFFFF"/>
                      </a:solidFill>
                    </a:uFill>
                  </a:rPr>
                  <a:t>:</a:t>
                </a:r>
                <a:endParaRPr lang="en-US" sz="2800" b="1" spc="-1" dirty="0">
                  <a:solidFill>
                    <a:srgbClr val="163E83"/>
                  </a:solidFill>
                  <a:uFill>
                    <a:solidFill>
                      <a:srgbClr val="FFFFFF"/>
                    </a:solidFill>
                  </a:uFill>
                </a:endParaRPr>
              </a:p>
              <a:p>
                <a:endParaRPr lang="en-US" sz="2800" spc="-1" dirty="0">
                  <a:solidFill>
                    <a:srgbClr val="163E83"/>
                  </a:solidFill>
                  <a:uFill>
                    <a:solidFill>
                      <a:srgbClr val="FFFFFF"/>
                    </a:solidFill>
                  </a:uFill>
                </a:endParaRPr>
              </a:p>
              <a:p>
                <a:pPr marL="342900" indent="-342900">
                  <a:buClr>
                    <a:srgbClr val="163E83"/>
                  </a:buClr>
                  <a:buFont typeface="Arial" panose="020B0604020202020204" pitchFamily="34" charset="0"/>
                  <a:buChar char="•"/>
                </a:pPr>
                <a:r>
                  <a:rPr lang="en-GB" sz="2000" dirty="0">
                    <a:solidFill>
                      <a:srgbClr val="163E83"/>
                    </a:solidFill>
                  </a:rPr>
                  <a:t>The </a:t>
                </a:r>
                <a:r>
                  <a:rPr lang="en-GB" sz="2000" b="1" dirty="0">
                    <a:solidFill>
                      <a:srgbClr val="163E83"/>
                    </a:solidFill>
                  </a:rPr>
                  <a:t>Matthews correlation coefficient</a:t>
                </a:r>
                <a:r>
                  <a:rPr lang="en-GB" sz="2000" dirty="0">
                    <a:solidFill>
                      <a:srgbClr val="163E83"/>
                    </a:solidFill>
                  </a:rPr>
                  <a:t> is a measure of correlation  between the observed and predicted classifications</a:t>
                </a:r>
              </a:p>
              <a:p>
                <a:pPr marL="342900" indent="-342900">
                  <a:buClr>
                    <a:srgbClr val="163E83"/>
                  </a:buClr>
                  <a:buFont typeface="Arial" panose="020B0604020202020204" pitchFamily="34" charset="0"/>
                  <a:buChar char="•"/>
                </a:pPr>
                <a:endParaRPr lang="en-GB" sz="2000" dirty="0">
                  <a:solidFill>
                    <a:srgbClr val="163E83"/>
                  </a:solidFill>
                </a:endParaRPr>
              </a:p>
              <a:p>
                <a:pPr marL="342900" indent="-342900">
                  <a:buClr>
                    <a:srgbClr val="163E83"/>
                  </a:buClr>
                  <a:buFont typeface="Arial" panose="020B0604020202020204" pitchFamily="34" charset="0"/>
                  <a:buChar char="•"/>
                </a:pPr>
                <a:r>
                  <a:rPr lang="en-GB" sz="2000" dirty="0">
                    <a:solidFill>
                      <a:srgbClr val="144184"/>
                    </a:solidFill>
                  </a:rPr>
                  <a:t>A coefficient of +1 represents a perfect prediction, 0 no better than random prediction and −1 indicates total disagreement between prediction and observation.</a:t>
                </a:r>
              </a:p>
              <a:p>
                <a:pPr marL="342900" indent="-342900">
                  <a:buClr>
                    <a:srgbClr val="163E83"/>
                  </a:buClr>
                  <a:buFont typeface="Arial" panose="020B0604020202020204" pitchFamily="34" charset="0"/>
                  <a:buChar char="•"/>
                </a:pPr>
                <a:endParaRPr lang="en-GB" sz="2000" dirty="0">
                  <a:solidFill>
                    <a:srgbClr val="144184"/>
                  </a:solidFill>
                </a:endParaRPr>
              </a:p>
              <a:p>
                <a:pPr>
                  <a:buClr>
                    <a:srgbClr val="163E83"/>
                  </a:buClr>
                </a:pPr>
                <a14:m>
                  <m:oMathPara xmlns:m="http://schemas.openxmlformats.org/officeDocument/2006/math">
                    <m:oMathParaPr>
                      <m:jc m:val="centerGroup"/>
                    </m:oMathParaPr>
                    <m:oMath xmlns:m="http://schemas.openxmlformats.org/officeDocument/2006/math">
                      <m:r>
                        <a:rPr lang="en-US" i="1" smtClean="0">
                          <a:solidFill>
                            <a:srgbClr val="163E83"/>
                          </a:solidFill>
                          <a:latin typeface="Cambria Math" panose="02040503050406030204" pitchFamily="18" charset="0"/>
                        </a:rPr>
                        <m:t>𝑀𝐶𝐶</m:t>
                      </m:r>
                      <m:r>
                        <a:rPr lang="en-US" i="1">
                          <a:solidFill>
                            <a:srgbClr val="163E83"/>
                          </a:solidFill>
                          <a:latin typeface="Cambria Math" panose="02040503050406030204" pitchFamily="18" charset="0"/>
                        </a:rPr>
                        <m:t>=</m:t>
                      </m:r>
                      <m:f>
                        <m:fPr>
                          <m:ctrlPr>
                            <a:rPr lang="en-US" i="1">
                              <a:solidFill>
                                <a:srgbClr val="163E83"/>
                              </a:solidFill>
                              <a:latin typeface="Cambria Math" panose="02040503050406030204" pitchFamily="18" charset="0"/>
                            </a:rPr>
                          </m:ctrlPr>
                        </m:fPr>
                        <m:num>
                          <m:r>
                            <a:rPr lang="en-US" i="1">
                              <a:solidFill>
                                <a:srgbClr val="163E83"/>
                              </a:solidFill>
                              <a:latin typeface="Cambria Math" panose="02040503050406030204" pitchFamily="18" charset="0"/>
                            </a:rPr>
                            <m:t>𝑐</m:t>
                          </m:r>
                          <m:r>
                            <a:rPr lang="en-US" i="1">
                              <a:solidFill>
                                <a:srgbClr val="163E83"/>
                              </a:solidFill>
                              <a:latin typeface="Cambria Math" panose="02040503050406030204" pitchFamily="18" charset="0"/>
                            </a:rPr>
                            <m:t>∗</m:t>
                          </m:r>
                          <m:r>
                            <a:rPr lang="en-US" i="1">
                              <a:solidFill>
                                <a:srgbClr val="163E83"/>
                              </a:solidFill>
                              <a:latin typeface="Cambria Math" panose="02040503050406030204" pitchFamily="18" charset="0"/>
                            </a:rPr>
                            <m:t>𝑠</m:t>
                          </m:r>
                          <m:r>
                            <a:rPr lang="en-US" i="1">
                              <a:solidFill>
                                <a:srgbClr val="163E83"/>
                              </a:solidFill>
                              <a:latin typeface="Cambria Math" panose="02040503050406030204" pitchFamily="18" charset="0"/>
                            </a:rPr>
                            <m:t>−</m:t>
                          </m:r>
                          <m:nary>
                            <m:naryPr>
                              <m:chr m:val="∑"/>
                              <m:limLoc m:val="subSup"/>
                              <m:ctrlPr>
                                <a:rPr lang="en-US" i="1">
                                  <a:solidFill>
                                    <a:srgbClr val="163E83"/>
                                  </a:solidFill>
                                  <a:latin typeface="Cambria Math" panose="02040503050406030204" pitchFamily="18" charset="0"/>
                                </a:rPr>
                              </m:ctrlPr>
                            </m:naryPr>
                            <m:sub>
                              <m:r>
                                <a:rPr lang="en-US" i="1">
                                  <a:solidFill>
                                    <a:srgbClr val="163E83"/>
                                  </a:solidFill>
                                  <a:latin typeface="Cambria Math" panose="02040503050406030204" pitchFamily="18" charset="0"/>
                                </a:rPr>
                                <m:t>𝑘</m:t>
                              </m:r>
                            </m:sub>
                            <m:sup>
                              <m:r>
                                <a:rPr lang="en-US" i="1">
                                  <a:solidFill>
                                    <a:srgbClr val="163E83"/>
                                  </a:solidFill>
                                  <a:latin typeface="Cambria Math" panose="02040503050406030204" pitchFamily="18" charset="0"/>
                                </a:rPr>
                                <m:t>𝐾</m:t>
                              </m:r>
                            </m:sup>
                            <m:e>
                              <m:sSub>
                                <m:sSubPr>
                                  <m:ctrlPr>
                                    <a:rPr lang="en-US" i="1">
                                      <a:solidFill>
                                        <a:srgbClr val="163E83"/>
                                      </a:solidFill>
                                      <a:latin typeface="Cambria Math" panose="02040503050406030204" pitchFamily="18" charset="0"/>
                                    </a:rPr>
                                  </m:ctrlPr>
                                </m:sSubPr>
                                <m:e>
                                  <m:r>
                                    <a:rPr lang="en-US" i="1">
                                      <a:solidFill>
                                        <a:srgbClr val="163E83"/>
                                      </a:solidFill>
                                      <a:latin typeface="Cambria Math" panose="02040503050406030204" pitchFamily="18" charset="0"/>
                                    </a:rPr>
                                    <m:t>𝑝</m:t>
                                  </m:r>
                                </m:e>
                                <m:sub>
                                  <m:r>
                                    <a:rPr lang="en-US" i="1">
                                      <a:solidFill>
                                        <a:srgbClr val="163E83"/>
                                      </a:solidFill>
                                      <a:latin typeface="Cambria Math" panose="02040503050406030204" pitchFamily="18" charset="0"/>
                                    </a:rPr>
                                    <m:t>𝑘</m:t>
                                  </m:r>
                                </m:sub>
                              </m:sSub>
                              <m:r>
                                <a:rPr lang="en-US" i="1">
                                  <a:solidFill>
                                    <a:srgbClr val="163E83"/>
                                  </a:solidFill>
                                  <a:latin typeface="Cambria Math" panose="02040503050406030204" pitchFamily="18" charset="0"/>
                                </a:rPr>
                                <m:t>∗</m:t>
                              </m:r>
                              <m:sSub>
                                <m:sSubPr>
                                  <m:ctrlPr>
                                    <a:rPr lang="en-US" i="1">
                                      <a:solidFill>
                                        <a:srgbClr val="163E83"/>
                                      </a:solidFill>
                                      <a:latin typeface="Cambria Math" panose="02040503050406030204" pitchFamily="18" charset="0"/>
                                    </a:rPr>
                                  </m:ctrlPr>
                                </m:sSubPr>
                                <m:e>
                                  <m:r>
                                    <a:rPr lang="en-US" i="1">
                                      <a:solidFill>
                                        <a:srgbClr val="163E83"/>
                                      </a:solidFill>
                                      <a:latin typeface="Cambria Math" panose="02040503050406030204" pitchFamily="18" charset="0"/>
                                    </a:rPr>
                                    <m:t>𝑡</m:t>
                                  </m:r>
                                </m:e>
                                <m:sub>
                                  <m:r>
                                    <a:rPr lang="en-US" i="1">
                                      <a:solidFill>
                                        <a:srgbClr val="163E83"/>
                                      </a:solidFill>
                                      <a:latin typeface="Cambria Math" panose="02040503050406030204" pitchFamily="18" charset="0"/>
                                    </a:rPr>
                                    <m:t>𝑘</m:t>
                                  </m:r>
                                </m:sub>
                              </m:sSub>
                            </m:e>
                          </m:nary>
                        </m:num>
                        <m:den>
                          <m:rad>
                            <m:radPr>
                              <m:degHide m:val="on"/>
                              <m:ctrlPr>
                                <a:rPr lang="en-US" i="1">
                                  <a:solidFill>
                                    <a:srgbClr val="163E83"/>
                                  </a:solidFill>
                                  <a:latin typeface="Cambria Math" panose="02040503050406030204" pitchFamily="18" charset="0"/>
                                </a:rPr>
                              </m:ctrlPr>
                            </m:radPr>
                            <m:deg/>
                            <m:e>
                              <m:d>
                                <m:dPr>
                                  <m:ctrlPr>
                                    <a:rPr lang="en-US" i="1">
                                      <a:solidFill>
                                        <a:srgbClr val="163E83"/>
                                      </a:solidFill>
                                      <a:latin typeface="Cambria Math" panose="02040503050406030204" pitchFamily="18" charset="0"/>
                                    </a:rPr>
                                  </m:ctrlPr>
                                </m:dPr>
                                <m:e>
                                  <m:sSup>
                                    <m:sSupPr>
                                      <m:ctrlPr>
                                        <a:rPr lang="en-US" i="1">
                                          <a:solidFill>
                                            <a:srgbClr val="163E83"/>
                                          </a:solidFill>
                                          <a:latin typeface="Cambria Math" panose="02040503050406030204" pitchFamily="18" charset="0"/>
                                        </a:rPr>
                                      </m:ctrlPr>
                                    </m:sSupPr>
                                    <m:e>
                                      <m:r>
                                        <a:rPr lang="en-US" i="1">
                                          <a:solidFill>
                                            <a:srgbClr val="163E83"/>
                                          </a:solidFill>
                                          <a:latin typeface="Cambria Math" panose="02040503050406030204" pitchFamily="18" charset="0"/>
                                        </a:rPr>
                                        <m:t>𝑠</m:t>
                                      </m:r>
                                    </m:e>
                                    <m:sup>
                                      <m:r>
                                        <a:rPr lang="en-US" i="1">
                                          <a:solidFill>
                                            <a:srgbClr val="163E83"/>
                                          </a:solidFill>
                                          <a:latin typeface="Cambria Math" panose="02040503050406030204" pitchFamily="18" charset="0"/>
                                        </a:rPr>
                                        <m:t>2</m:t>
                                      </m:r>
                                    </m:sup>
                                  </m:sSup>
                                  <m:r>
                                    <a:rPr lang="en-US" i="1">
                                      <a:solidFill>
                                        <a:srgbClr val="163E83"/>
                                      </a:solidFill>
                                      <a:latin typeface="Cambria Math" panose="02040503050406030204" pitchFamily="18" charset="0"/>
                                    </a:rPr>
                                    <m:t>−</m:t>
                                  </m:r>
                                  <m:nary>
                                    <m:naryPr>
                                      <m:chr m:val="∑"/>
                                      <m:limLoc m:val="undOvr"/>
                                      <m:ctrlPr>
                                        <a:rPr lang="en-US" i="1">
                                          <a:solidFill>
                                            <a:srgbClr val="163E83"/>
                                          </a:solidFill>
                                          <a:latin typeface="Cambria Math" panose="02040503050406030204" pitchFamily="18" charset="0"/>
                                        </a:rPr>
                                      </m:ctrlPr>
                                    </m:naryPr>
                                    <m:sub>
                                      <m:r>
                                        <a:rPr lang="en-US" i="1">
                                          <a:solidFill>
                                            <a:srgbClr val="163E83"/>
                                          </a:solidFill>
                                          <a:latin typeface="Cambria Math" panose="02040503050406030204" pitchFamily="18" charset="0"/>
                                        </a:rPr>
                                        <m:t>𝑘</m:t>
                                      </m:r>
                                    </m:sub>
                                    <m:sup>
                                      <m:r>
                                        <a:rPr lang="en-US" i="1">
                                          <a:solidFill>
                                            <a:srgbClr val="163E83"/>
                                          </a:solidFill>
                                          <a:latin typeface="Cambria Math" panose="02040503050406030204" pitchFamily="18" charset="0"/>
                                        </a:rPr>
                                        <m:t>𝐾</m:t>
                                      </m:r>
                                    </m:sup>
                                    <m:e>
                                      <m:sSup>
                                        <m:sSupPr>
                                          <m:ctrlPr>
                                            <a:rPr lang="en-US" i="1">
                                              <a:solidFill>
                                                <a:srgbClr val="163E83"/>
                                              </a:solidFill>
                                              <a:latin typeface="Cambria Math" panose="02040503050406030204" pitchFamily="18" charset="0"/>
                                            </a:rPr>
                                          </m:ctrlPr>
                                        </m:sSupPr>
                                        <m:e>
                                          <m:sSub>
                                            <m:sSubPr>
                                              <m:ctrlPr>
                                                <a:rPr lang="en-US" i="1">
                                                  <a:solidFill>
                                                    <a:srgbClr val="163E83"/>
                                                  </a:solidFill>
                                                  <a:latin typeface="Cambria Math" panose="02040503050406030204" pitchFamily="18" charset="0"/>
                                                </a:rPr>
                                              </m:ctrlPr>
                                            </m:sSubPr>
                                            <m:e>
                                              <m:r>
                                                <a:rPr lang="en-US" i="1">
                                                  <a:solidFill>
                                                    <a:srgbClr val="163E83"/>
                                                  </a:solidFill>
                                                  <a:latin typeface="Cambria Math" panose="02040503050406030204" pitchFamily="18" charset="0"/>
                                                </a:rPr>
                                                <m:t>𝑝</m:t>
                                              </m:r>
                                            </m:e>
                                            <m:sub>
                                              <m:r>
                                                <a:rPr lang="en-US" i="1">
                                                  <a:solidFill>
                                                    <a:srgbClr val="163E83"/>
                                                  </a:solidFill>
                                                  <a:latin typeface="Cambria Math" panose="02040503050406030204" pitchFamily="18" charset="0"/>
                                                </a:rPr>
                                                <m:t>𝑘</m:t>
                                              </m:r>
                                            </m:sub>
                                          </m:sSub>
                                        </m:e>
                                        <m:sup>
                                          <m:r>
                                            <a:rPr lang="en-US" i="1">
                                              <a:solidFill>
                                                <a:srgbClr val="163E83"/>
                                              </a:solidFill>
                                              <a:latin typeface="Cambria Math" panose="02040503050406030204" pitchFamily="18" charset="0"/>
                                            </a:rPr>
                                            <m:t>2</m:t>
                                          </m:r>
                                        </m:sup>
                                      </m:sSup>
                                    </m:e>
                                  </m:nary>
                                </m:e>
                              </m:d>
                              <m:r>
                                <a:rPr lang="en-US" i="1">
                                  <a:solidFill>
                                    <a:srgbClr val="163E83"/>
                                  </a:solidFill>
                                  <a:latin typeface="Cambria Math" panose="02040503050406030204" pitchFamily="18" charset="0"/>
                                </a:rPr>
                                <m:t>∗(</m:t>
                              </m:r>
                              <m:sSup>
                                <m:sSupPr>
                                  <m:ctrlPr>
                                    <a:rPr lang="en-US" i="1">
                                      <a:solidFill>
                                        <a:srgbClr val="163E83"/>
                                      </a:solidFill>
                                      <a:latin typeface="Cambria Math" panose="02040503050406030204" pitchFamily="18" charset="0"/>
                                    </a:rPr>
                                  </m:ctrlPr>
                                </m:sSupPr>
                                <m:e>
                                  <m:r>
                                    <a:rPr lang="en-US" i="1">
                                      <a:solidFill>
                                        <a:srgbClr val="163E83"/>
                                      </a:solidFill>
                                      <a:latin typeface="Cambria Math" panose="02040503050406030204" pitchFamily="18" charset="0"/>
                                    </a:rPr>
                                    <m:t>𝑠</m:t>
                                  </m:r>
                                </m:e>
                                <m:sup>
                                  <m:r>
                                    <a:rPr lang="en-US" i="1">
                                      <a:solidFill>
                                        <a:srgbClr val="163E83"/>
                                      </a:solidFill>
                                      <a:latin typeface="Cambria Math" panose="02040503050406030204" pitchFamily="18" charset="0"/>
                                    </a:rPr>
                                    <m:t>2</m:t>
                                  </m:r>
                                </m:sup>
                              </m:sSup>
                              <m:r>
                                <a:rPr lang="en-US" i="1">
                                  <a:solidFill>
                                    <a:srgbClr val="163E83"/>
                                  </a:solidFill>
                                  <a:latin typeface="Cambria Math" panose="02040503050406030204" pitchFamily="18" charset="0"/>
                                </a:rPr>
                                <m:t>−</m:t>
                              </m:r>
                              <m:nary>
                                <m:naryPr>
                                  <m:chr m:val="∑"/>
                                  <m:limLoc m:val="undOvr"/>
                                  <m:ctrlPr>
                                    <a:rPr lang="en-US" i="1">
                                      <a:solidFill>
                                        <a:srgbClr val="163E83"/>
                                      </a:solidFill>
                                      <a:latin typeface="Cambria Math" panose="02040503050406030204" pitchFamily="18" charset="0"/>
                                    </a:rPr>
                                  </m:ctrlPr>
                                </m:naryPr>
                                <m:sub>
                                  <m:r>
                                    <a:rPr lang="en-US" i="1">
                                      <a:solidFill>
                                        <a:srgbClr val="163E83"/>
                                      </a:solidFill>
                                      <a:latin typeface="Cambria Math" panose="02040503050406030204" pitchFamily="18" charset="0"/>
                                    </a:rPr>
                                    <m:t>𝑘</m:t>
                                  </m:r>
                                </m:sub>
                                <m:sup>
                                  <m:r>
                                    <a:rPr lang="en-US" i="1">
                                      <a:solidFill>
                                        <a:srgbClr val="163E83"/>
                                      </a:solidFill>
                                      <a:latin typeface="Cambria Math" panose="02040503050406030204" pitchFamily="18" charset="0"/>
                                    </a:rPr>
                                    <m:t>𝐾</m:t>
                                  </m:r>
                                </m:sup>
                                <m:e>
                                  <m:sSup>
                                    <m:sSupPr>
                                      <m:ctrlPr>
                                        <a:rPr lang="en-US" i="1">
                                          <a:solidFill>
                                            <a:srgbClr val="163E83"/>
                                          </a:solidFill>
                                          <a:latin typeface="Cambria Math" panose="02040503050406030204" pitchFamily="18" charset="0"/>
                                        </a:rPr>
                                      </m:ctrlPr>
                                    </m:sSupPr>
                                    <m:e>
                                      <m:sSub>
                                        <m:sSubPr>
                                          <m:ctrlPr>
                                            <a:rPr lang="en-US" i="1">
                                              <a:solidFill>
                                                <a:srgbClr val="163E83"/>
                                              </a:solidFill>
                                              <a:latin typeface="Cambria Math" panose="02040503050406030204" pitchFamily="18" charset="0"/>
                                            </a:rPr>
                                          </m:ctrlPr>
                                        </m:sSubPr>
                                        <m:e>
                                          <m:r>
                                            <a:rPr lang="en-US" i="1">
                                              <a:solidFill>
                                                <a:srgbClr val="163E83"/>
                                              </a:solidFill>
                                              <a:latin typeface="Cambria Math" panose="02040503050406030204" pitchFamily="18" charset="0"/>
                                            </a:rPr>
                                            <m:t>𝑡</m:t>
                                          </m:r>
                                        </m:e>
                                        <m:sub>
                                          <m:r>
                                            <a:rPr lang="en-US" i="1">
                                              <a:solidFill>
                                                <a:srgbClr val="163E83"/>
                                              </a:solidFill>
                                              <a:latin typeface="Cambria Math" panose="02040503050406030204" pitchFamily="18" charset="0"/>
                                            </a:rPr>
                                            <m:t>𝑘</m:t>
                                          </m:r>
                                        </m:sub>
                                      </m:sSub>
                                    </m:e>
                                    <m:sup>
                                      <m:r>
                                        <a:rPr lang="en-US" i="1">
                                          <a:solidFill>
                                            <a:srgbClr val="163E83"/>
                                          </a:solidFill>
                                          <a:latin typeface="Cambria Math" panose="02040503050406030204" pitchFamily="18" charset="0"/>
                                        </a:rPr>
                                        <m:t>2</m:t>
                                      </m:r>
                                    </m:sup>
                                  </m:sSup>
                                  <m:r>
                                    <a:rPr lang="en-US" i="1">
                                      <a:solidFill>
                                        <a:srgbClr val="163E83"/>
                                      </a:solidFill>
                                      <a:latin typeface="Cambria Math" panose="02040503050406030204" pitchFamily="18" charset="0"/>
                                    </a:rPr>
                                    <m:t>)</m:t>
                                  </m:r>
                                </m:e>
                              </m:nary>
                            </m:e>
                          </m:rad>
                        </m:den>
                      </m:f>
                    </m:oMath>
                  </m:oMathPara>
                </a14:m>
                <a:endParaRPr lang="en-GB" sz="2000" dirty="0">
                  <a:solidFill>
                    <a:srgbClr val="144184"/>
                  </a:solidFill>
                </a:endParaRPr>
              </a:p>
              <a:p>
                <a:pPr>
                  <a:buClr>
                    <a:srgbClr val="163E83"/>
                  </a:buClr>
                </a:pPr>
                <a:r>
                  <a:rPr lang="en-GB" sz="2000" dirty="0">
                    <a:solidFill>
                      <a:srgbClr val="144184"/>
                    </a:solidFill>
                  </a:rPr>
                  <a:t>		</a:t>
                </a:r>
                <a:r>
                  <a:rPr lang="en-US" sz="2000" dirty="0">
                    <a:solidFill>
                      <a:srgbClr val="144184"/>
                    </a:solidFill>
                  </a:rPr>
                  <a:t>	</a:t>
                </a:r>
                <a:r>
                  <a:rPr lang="en-GB" sz="2000" dirty="0">
                    <a:solidFill>
                      <a:srgbClr val="144184"/>
                    </a:solidFill>
                  </a:rPr>
                  <a:t>		</a:t>
                </a:r>
              </a:p>
            </p:txBody>
          </p:sp>
        </mc:Choice>
        <mc:Fallback xmlns="">
          <p:sp>
            <p:nvSpPr>
              <p:cNvPr id="9" name="TextBox 8"/>
              <p:cNvSpPr txBox="1">
                <a:spLocks noRot="1" noChangeAspect="1" noMove="1" noResize="1" noEditPoints="1" noAdjustHandles="1" noChangeArrowheads="1" noChangeShapeType="1" noTextEdit="1"/>
              </p:cNvSpPr>
              <p:nvPr/>
            </p:nvSpPr>
            <p:spPr>
              <a:xfrm>
                <a:off x="461913" y="1517715"/>
                <a:ext cx="8220173" cy="4209229"/>
              </a:xfrm>
              <a:prstGeom prst="rect">
                <a:avLst/>
              </a:prstGeom>
              <a:blipFill>
                <a:blip r:embed="rId3"/>
                <a:stretch>
                  <a:fillRect l="-816" t="-870"/>
                </a:stretch>
              </a:blipFill>
            </p:spPr>
            <p:txBody>
              <a:bodyPr/>
              <a:lstStyle/>
              <a:p>
                <a:r>
                  <a:rPr lang="en-US">
                    <a:noFill/>
                  </a:rPr>
                  <a:t> </a:t>
                </a:r>
              </a:p>
            </p:txBody>
          </p:sp>
        </mc:Fallback>
      </mc:AlternateContent>
    </p:spTree>
    <p:extLst>
      <p:ext uri="{BB962C8B-B14F-4D97-AF65-F5344CB8AC3E}">
        <p14:creationId xmlns:p14="http://schemas.microsoft.com/office/powerpoint/2010/main" val="1448796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extBox 9"/>
          <p:cNvSpPr txBox="1"/>
          <p:nvPr/>
        </p:nvSpPr>
        <p:spPr>
          <a:xfrm>
            <a:off x="2311183" y="336727"/>
            <a:ext cx="4543720" cy="707886"/>
          </a:xfrm>
          <a:prstGeom prst="rect">
            <a:avLst/>
          </a:prstGeom>
          <a:noFill/>
        </p:spPr>
        <p:txBody>
          <a:bodyPr wrap="square" rtlCol="0">
            <a:spAutoFit/>
          </a:bodyPr>
          <a:lstStyle/>
          <a:p>
            <a:pPr algn="ctr"/>
            <a:r>
              <a:rPr lang="en-US" sz="4000" b="1" dirty="0">
                <a:solidFill>
                  <a:srgbClr val="163E83"/>
                </a:solidFill>
              </a:rPr>
              <a:t>Tackling </a:t>
            </a:r>
            <a:r>
              <a:rPr lang="en-US" sz="4000" b="1" dirty="0" err="1">
                <a:solidFill>
                  <a:srgbClr val="163E83"/>
                </a:solidFill>
              </a:rPr>
              <a:t>Overfitting</a:t>
            </a:r>
            <a:endParaRPr lang="en-US" sz="4000" b="1" dirty="0">
              <a:solidFill>
                <a:srgbClr val="163E83"/>
              </a:solidFill>
            </a:endParaRPr>
          </a:p>
        </p:txBody>
      </p:sp>
      <p:graphicFrame>
        <p:nvGraphicFramePr>
          <p:cNvPr id="4" name="Diagram 3"/>
          <p:cNvGraphicFramePr/>
          <p:nvPr>
            <p:extLst>
              <p:ext uri="{D42A27DB-BD31-4B8C-83A1-F6EECF244321}">
                <p14:modId xmlns:p14="http://schemas.microsoft.com/office/powerpoint/2010/main" val="624230028"/>
              </p:ext>
            </p:extLst>
          </p:nvPr>
        </p:nvGraphicFramePr>
        <p:xfrm>
          <a:off x="64576" y="197604"/>
          <a:ext cx="8911525" cy="6318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561026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p:cNvSpPr txBox="1"/>
          <p:nvPr/>
        </p:nvSpPr>
        <p:spPr>
          <a:xfrm>
            <a:off x="1974914" y="374478"/>
            <a:ext cx="5194169" cy="707886"/>
          </a:xfrm>
          <a:prstGeom prst="rect">
            <a:avLst/>
          </a:prstGeom>
          <a:noFill/>
        </p:spPr>
        <p:txBody>
          <a:bodyPr wrap="square" rtlCol="0">
            <a:spAutoFit/>
          </a:bodyPr>
          <a:lstStyle/>
          <a:p>
            <a:pPr algn="ctr"/>
            <a:r>
              <a:rPr lang="en-US" sz="4000" b="1" dirty="0">
                <a:solidFill>
                  <a:srgbClr val="163E83"/>
                </a:solidFill>
              </a:rPr>
              <a:t>2 Step Model Results</a:t>
            </a:r>
          </a:p>
        </p:txBody>
      </p:sp>
      <p:sp>
        <p:nvSpPr>
          <p:cNvPr id="3" name="TextBox 2"/>
          <p:cNvSpPr txBox="1"/>
          <p:nvPr/>
        </p:nvSpPr>
        <p:spPr>
          <a:xfrm>
            <a:off x="185976" y="1405209"/>
            <a:ext cx="8772041" cy="5078313"/>
          </a:xfrm>
          <a:prstGeom prst="rect">
            <a:avLst/>
          </a:prstGeom>
          <a:noFill/>
        </p:spPr>
        <p:txBody>
          <a:bodyPr wrap="square" numCol="2" rtlCol="0">
            <a:spAutoFit/>
          </a:bodyPr>
          <a:lstStyle/>
          <a:p>
            <a:r>
              <a:rPr lang="en-GB" dirty="0">
                <a:solidFill>
                  <a:srgbClr val="163E83"/>
                </a:solidFill>
              </a:rPr>
              <a:t>XGBoost Binary Tuning Results </a:t>
            </a:r>
            <a:r>
              <a:rPr lang="en-GB" dirty="0">
                <a:solidFill>
                  <a:srgbClr val="144184"/>
                </a:solidFill>
              </a:rPr>
              <a:t>:</a:t>
            </a:r>
          </a:p>
          <a:p>
            <a:r>
              <a:rPr lang="en-GB" dirty="0">
                <a:solidFill>
                  <a:srgbClr val="144184"/>
                </a:solidFill>
              </a:rPr>
              <a:t> </a:t>
            </a:r>
          </a:p>
          <a:p>
            <a:r>
              <a:rPr lang="en-IN" dirty="0">
                <a:solidFill>
                  <a:srgbClr val="163E83"/>
                </a:solidFill>
              </a:rPr>
              <a:t>Tuned Parameters: </a:t>
            </a:r>
          </a:p>
          <a:p>
            <a:pPr marL="285750" indent="-285750">
              <a:buFont typeface="Arial" panose="020B0604020202020204" pitchFamily="34" charset="0"/>
              <a:buChar char="•"/>
            </a:pPr>
            <a:r>
              <a:rPr lang="en-IN" dirty="0" err="1">
                <a:solidFill>
                  <a:srgbClr val="163E83"/>
                </a:solidFill>
              </a:rPr>
              <a:t>colsample_bytree</a:t>
            </a:r>
            <a:r>
              <a:rPr lang="en-IN" dirty="0">
                <a:solidFill>
                  <a:srgbClr val="163E83"/>
                </a:solidFill>
              </a:rPr>
              <a:t>=1</a:t>
            </a:r>
          </a:p>
          <a:p>
            <a:pPr marL="285750" indent="-285750">
              <a:buFont typeface="Arial" panose="020B0604020202020204" pitchFamily="34" charset="0"/>
              <a:buChar char="•"/>
            </a:pPr>
            <a:r>
              <a:rPr lang="en-IN" dirty="0">
                <a:solidFill>
                  <a:srgbClr val="163E83"/>
                </a:solidFill>
              </a:rPr>
              <a:t>gamma=0</a:t>
            </a:r>
          </a:p>
          <a:p>
            <a:pPr marL="285750" indent="-285750">
              <a:buFont typeface="Arial" panose="020B0604020202020204" pitchFamily="34" charset="0"/>
              <a:buChar char="•"/>
            </a:pPr>
            <a:r>
              <a:rPr lang="en-IN" dirty="0" err="1">
                <a:solidFill>
                  <a:srgbClr val="163E83"/>
                </a:solidFill>
              </a:rPr>
              <a:t>learning_rate</a:t>
            </a:r>
            <a:r>
              <a:rPr lang="en-IN" dirty="0">
                <a:solidFill>
                  <a:srgbClr val="163E83"/>
                </a:solidFill>
              </a:rPr>
              <a:t>=0.1</a:t>
            </a:r>
          </a:p>
          <a:p>
            <a:pPr marL="285750" indent="-285750">
              <a:buFont typeface="Arial" panose="020B0604020202020204" pitchFamily="34" charset="0"/>
              <a:buChar char="•"/>
            </a:pPr>
            <a:r>
              <a:rPr lang="en-IN" dirty="0" err="1">
                <a:solidFill>
                  <a:srgbClr val="163E83"/>
                </a:solidFill>
              </a:rPr>
              <a:t>max_depth</a:t>
            </a:r>
            <a:r>
              <a:rPr lang="en-IN" dirty="0">
                <a:solidFill>
                  <a:srgbClr val="163E83"/>
                </a:solidFill>
              </a:rPr>
              <a:t>=2</a:t>
            </a:r>
          </a:p>
          <a:p>
            <a:pPr marL="285750" indent="-285750">
              <a:buFont typeface="Arial" panose="020B0604020202020204" pitchFamily="34" charset="0"/>
              <a:buChar char="•"/>
            </a:pPr>
            <a:r>
              <a:rPr lang="en-IN" dirty="0" err="1">
                <a:solidFill>
                  <a:srgbClr val="163E83"/>
                </a:solidFill>
              </a:rPr>
              <a:t>min_child_weight</a:t>
            </a:r>
            <a:r>
              <a:rPr lang="en-IN" dirty="0">
                <a:solidFill>
                  <a:srgbClr val="163E83"/>
                </a:solidFill>
              </a:rPr>
              <a:t>=4</a:t>
            </a:r>
          </a:p>
          <a:p>
            <a:pPr marL="285750" indent="-285750">
              <a:buFont typeface="Arial" panose="020B0604020202020204" pitchFamily="34" charset="0"/>
              <a:buChar char="•"/>
            </a:pPr>
            <a:r>
              <a:rPr lang="en-IN" dirty="0" err="1">
                <a:solidFill>
                  <a:srgbClr val="163E83"/>
                </a:solidFill>
              </a:rPr>
              <a:t>n_estimators</a:t>
            </a:r>
            <a:r>
              <a:rPr lang="en-IN" dirty="0">
                <a:solidFill>
                  <a:srgbClr val="163E83"/>
                </a:solidFill>
              </a:rPr>
              <a:t>=900</a:t>
            </a:r>
          </a:p>
          <a:p>
            <a:pPr marL="285750" indent="-285750">
              <a:buFont typeface="Arial" panose="020B0604020202020204" pitchFamily="34" charset="0"/>
              <a:buChar char="•"/>
            </a:pPr>
            <a:r>
              <a:rPr lang="en-IN" dirty="0" err="1">
                <a:solidFill>
                  <a:srgbClr val="163E83"/>
                </a:solidFill>
              </a:rPr>
              <a:t>reg_alpha</a:t>
            </a:r>
            <a:r>
              <a:rPr lang="en-IN" dirty="0">
                <a:solidFill>
                  <a:srgbClr val="163E83"/>
                </a:solidFill>
              </a:rPr>
              <a:t>=0</a:t>
            </a:r>
          </a:p>
          <a:p>
            <a:pPr marL="285750" indent="-285750">
              <a:buFont typeface="Arial" panose="020B0604020202020204" pitchFamily="34" charset="0"/>
              <a:buChar char="•"/>
            </a:pPr>
            <a:r>
              <a:rPr lang="en-IN" dirty="0" err="1">
                <a:solidFill>
                  <a:srgbClr val="163E83"/>
                </a:solidFill>
              </a:rPr>
              <a:t>reg_lambda</a:t>
            </a:r>
            <a:r>
              <a:rPr lang="en-IN" dirty="0">
                <a:solidFill>
                  <a:srgbClr val="163E83"/>
                </a:solidFill>
              </a:rPr>
              <a:t>=1</a:t>
            </a:r>
          </a:p>
          <a:p>
            <a:pPr marL="285750" indent="-285750">
              <a:buFont typeface="Arial" panose="020B0604020202020204" pitchFamily="34" charset="0"/>
              <a:buChar char="•"/>
            </a:pPr>
            <a:r>
              <a:rPr lang="en-IN" dirty="0">
                <a:solidFill>
                  <a:srgbClr val="163E83"/>
                </a:solidFill>
              </a:rPr>
              <a:t>subsample=1</a:t>
            </a:r>
          </a:p>
          <a:p>
            <a:pPr marL="285750" indent="-285750">
              <a:buFont typeface="Arial" panose="020B0604020202020204" pitchFamily="34" charset="0"/>
              <a:buChar char="•"/>
            </a:pPr>
            <a:r>
              <a:rPr lang="en-GB" dirty="0" err="1">
                <a:solidFill>
                  <a:srgbClr val="163E83"/>
                </a:solidFill>
              </a:rPr>
              <a:t>crossvalidation_MCC</a:t>
            </a:r>
            <a:r>
              <a:rPr lang="en-GB" dirty="0">
                <a:solidFill>
                  <a:srgbClr val="163E83"/>
                </a:solidFill>
              </a:rPr>
              <a:t>=86.39</a:t>
            </a:r>
          </a:p>
          <a:p>
            <a:endParaRPr lang="en-IN" dirty="0">
              <a:solidFill>
                <a:srgbClr val="163E83"/>
              </a:solidFill>
            </a:endParaRPr>
          </a:p>
          <a:p>
            <a:endParaRPr lang="en-IN" dirty="0">
              <a:solidFill>
                <a:srgbClr val="163E83"/>
              </a:solidFill>
            </a:endParaRPr>
          </a:p>
          <a:p>
            <a:endParaRPr lang="en-IN" dirty="0">
              <a:solidFill>
                <a:srgbClr val="163E83"/>
              </a:solidFill>
            </a:endParaRPr>
          </a:p>
          <a:p>
            <a:endParaRPr lang="en-IN" dirty="0">
              <a:solidFill>
                <a:srgbClr val="163E83"/>
              </a:solidFill>
            </a:endParaRPr>
          </a:p>
          <a:p>
            <a:endParaRPr lang="en-IN" dirty="0">
              <a:solidFill>
                <a:srgbClr val="163E83"/>
              </a:solidFill>
            </a:endParaRPr>
          </a:p>
          <a:p>
            <a:r>
              <a:rPr lang="en-IN" dirty="0">
                <a:solidFill>
                  <a:srgbClr val="163E83"/>
                </a:solidFill>
              </a:rPr>
              <a:t>XGBoost Multiclass Tuning Results :</a:t>
            </a:r>
          </a:p>
          <a:p>
            <a:br>
              <a:rPr lang="en-IN" dirty="0">
                <a:solidFill>
                  <a:srgbClr val="163E83"/>
                </a:solidFill>
              </a:rPr>
            </a:br>
            <a:r>
              <a:rPr lang="en-IN" dirty="0">
                <a:solidFill>
                  <a:srgbClr val="163E83"/>
                </a:solidFill>
              </a:rPr>
              <a:t> Tuned Parameters:</a:t>
            </a:r>
          </a:p>
          <a:p>
            <a:pPr marL="285750" indent="-285750">
              <a:buClr>
                <a:srgbClr val="144184"/>
              </a:buClr>
              <a:buFont typeface="Arial" panose="020B0604020202020204" pitchFamily="34" charset="0"/>
              <a:buChar char="•"/>
            </a:pPr>
            <a:r>
              <a:rPr lang="en-IN" dirty="0" err="1">
                <a:solidFill>
                  <a:srgbClr val="144184"/>
                </a:solidFill>
              </a:rPr>
              <a:t>colsample_bylevel</a:t>
            </a:r>
            <a:r>
              <a:rPr lang="en-IN" dirty="0">
                <a:solidFill>
                  <a:srgbClr val="144184"/>
                </a:solidFill>
              </a:rPr>
              <a:t>=1</a:t>
            </a:r>
          </a:p>
          <a:p>
            <a:pPr marL="285750" indent="-285750">
              <a:buClr>
                <a:srgbClr val="144184"/>
              </a:buClr>
              <a:buFont typeface="Arial" panose="020B0604020202020204" pitchFamily="34" charset="0"/>
              <a:buChar char="•"/>
            </a:pPr>
            <a:r>
              <a:rPr lang="en-IN" dirty="0">
                <a:solidFill>
                  <a:srgbClr val="144184"/>
                </a:solidFill>
              </a:rPr>
              <a:t>gamma=0</a:t>
            </a:r>
          </a:p>
          <a:p>
            <a:pPr marL="285750" indent="-285750">
              <a:buClr>
                <a:srgbClr val="144184"/>
              </a:buClr>
              <a:buFont typeface="Arial" panose="020B0604020202020204" pitchFamily="34" charset="0"/>
              <a:buChar char="•"/>
            </a:pPr>
            <a:r>
              <a:rPr lang="en-IN" dirty="0" err="1">
                <a:solidFill>
                  <a:srgbClr val="144184"/>
                </a:solidFill>
              </a:rPr>
              <a:t>learning_rate</a:t>
            </a:r>
            <a:r>
              <a:rPr lang="en-IN" dirty="0">
                <a:solidFill>
                  <a:srgbClr val="144184"/>
                </a:solidFill>
              </a:rPr>
              <a:t>=0.1</a:t>
            </a:r>
          </a:p>
          <a:p>
            <a:pPr marL="285750" indent="-285750">
              <a:buClr>
                <a:srgbClr val="144184"/>
              </a:buClr>
              <a:buFont typeface="Arial" panose="020B0604020202020204" pitchFamily="34" charset="0"/>
              <a:buChar char="•"/>
            </a:pPr>
            <a:r>
              <a:rPr lang="en-IN" dirty="0" err="1">
                <a:solidFill>
                  <a:srgbClr val="144184"/>
                </a:solidFill>
              </a:rPr>
              <a:t>max_depth</a:t>
            </a:r>
            <a:r>
              <a:rPr lang="en-IN" dirty="0">
                <a:solidFill>
                  <a:srgbClr val="144184"/>
                </a:solidFill>
              </a:rPr>
              <a:t>=2</a:t>
            </a:r>
          </a:p>
          <a:p>
            <a:pPr marL="285750" indent="-285750">
              <a:buClr>
                <a:srgbClr val="144184"/>
              </a:buClr>
              <a:buFont typeface="Arial" panose="020B0604020202020204" pitchFamily="34" charset="0"/>
              <a:buChar char="•"/>
            </a:pPr>
            <a:r>
              <a:rPr lang="en-IN" dirty="0" err="1">
                <a:solidFill>
                  <a:srgbClr val="144184"/>
                </a:solidFill>
              </a:rPr>
              <a:t>min_child_weight</a:t>
            </a:r>
            <a:r>
              <a:rPr lang="en-IN" dirty="0">
                <a:solidFill>
                  <a:srgbClr val="144184"/>
                </a:solidFill>
              </a:rPr>
              <a:t>=4</a:t>
            </a:r>
          </a:p>
          <a:p>
            <a:pPr marL="285750" indent="-285750">
              <a:buClr>
                <a:srgbClr val="144184"/>
              </a:buClr>
              <a:buFont typeface="Arial" panose="020B0604020202020204" pitchFamily="34" charset="0"/>
              <a:buChar char="•"/>
            </a:pPr>
            <a:r>
              <a:rPr lang="en-IN" dirty="0" err="1">
                <a:solidFill>
                  <a:srgbClr val="144184"/>
                </a:solidFill>
              </a:rPr>
              <a:t>n_estimators</a:t>
            </a:r>
            <a:r>
              <a:rPr lang="en-IN" dirty="0">
                <a:solidFill>
                  <a:srgbClr val="144184"/>
                </a:solidFill>
              </a:rPr>
              <a:t>=850</a:t>
            </a:r>
          </a:p>
          <a:p>
            <a:pPr marL="285750" indent="-285750">
              <a:buClr>
                <a:srgbClr val="144184"/>
              </a:buClr>
              <a:buFont typeface="Arial" panose="020B0604020202020204" pitchFamily="34" charset="0"/>
              <a:buChar char="•"/>
            </a:pPr>
            <a:r>
              <a:rPr lang="en-IN" dirty="0" err="1">
                <a:solidFill>
                  <a:srgbClr val="144184"/>
                </a:solidFill>
              </a:rPr>
              <a:t>reg_alpha</a:t>
            </a:r>
            <a:r>
              <a:rPr lang="en-IN" dirty="0">
                <a:solidFill>
                  <a:srgbClr val="144184"/>
                </a:solidFill>
              </a:rPr>
              <a:t>=0</a:t>
            </a:r>
          </a:p>
          <a:p>
            <a:pPr marL="285750" indent="-285750">
              <a:buClr>
                <a:srgbClr val="144184"/>
              </a:buClr>
              <a:buFont typeface="Arial" panose="020B0604020202020204" pitchFamily="34" charset="0"/>
              <a:buChar char="•"/>
            </a:pPr>
            <a:r>
              <a:rPr lang="en-IN" dirty="0" err="1">
                <a:solidFill>
                  <a:srgbClr val="144184"/>
                </a:solidFill>
              </a:rPr>
              <a:t>reg_lambda</a:t>
            </a:r>
            <a:r>
              <a:rPr lang="en-IN" dirty="0">
                <a:solidFill>
                  <a:srgbClr val="144184"/>
                </a:solidFill>
              </a:rPr>
              <a:t>=1</a:t>
            </a:r>
          </a:p>
          <a:p>
            <a:pPr marL="285750" indent="-285750">
              <a:buClr>
                <a:srgbClr val="144184"/>
              </a:buClr>
              <a:buFont typeface="Arial" panose="020B0604020202020204" pitchFamily="34" charset="0"/>
              <a:buChar char="•"/>
            </a:pPr>
            <a:r>
              <a:rPr lang="en-IN" dirty="0">
                <a:solidFill>
                  <a:srgbClr val="144184"/>
                </a:solidFill>
              </a:rPr>
              <a:t>subsample=0</a:t>
            </a:r>
          </a:p>
          <a:p>
            <a:pPr marL="285750" indent="-285750">
              <a:buClr>
                <a:srgbClr val="144184"/>
              </a:buClr>
              <a:buFont typeface="Arial" panose="020B0604020202020204" pitchFamily="34" charset="0"/>
              <a:buChar char="•"/>
            </a:pPr>
            <a:r>
              <a:rPr lang="en-GB" dirty="0" err="1">
                <a:solidFill>
                  <a:srgbClr val="163E83"/>
                </a:solidFill>
              </a:rPr>
              <a:t>crossvalidation_MCC</a:t>
            </a:r>
            <a:r>
              <a:rPr lang="en-GB" dirty="0">
                <a:solidFill>
                  <a:srgbClr val="163E83"/>
                </a:solidFill>
              </a:rPr>
              <a:t>=73.95</a:t>
            </a:r>
            <a:endParaRPr lang="en-IN" dirty="0">
              <a:solidFill>
                <a:srgbClr val="144184"/>
              </a:solidFill>
            </a:endParaRPr>
          </a:p>
          <a:p>
            <a:pPr marL="285750" indent="-285750">
              <a:buClr>
                <a:srgbClr val="144184"/>
              </a:buClr>
              <a:buFont typeface="Arial" panose="020B0604020202020204" pitchFamily="34" charset="0"/>
              <a:buChar char="•"/>
            </a:pPr>
            <a:endParaRPr lang="en-GB" dirty="0">
              <a:solidFill>
                <a:srgbClr val="144184"/>
              </a:solidFill>
            </a:endParaRPr>
          </a:p>
          <a:p>
            <a:endParaRPr lang="en-IN" dirty="0">
              <a:solidFill>
                <a:srgbClr val="163E83"/>
              </a:solidFill>
            </a:endParaRPr>
          </a:p>
          <a:p>
            <a:r>
              <a:rPr lang="en-IN" dirty="0"/>
              <a:t>   </a:t>
            </a:r>
            <a:br>
              <a:rPr lang="en-IN" dirty="0">
                <a:solidFill>
                  <a:srgbClr val="163E83"/>
                </a:solidFill>
              </a:rPr>
            </a:br>
            <a:r>
              <a:rPr lang="en-IN" dirty="0">
                <a:solidFill>
                  <a:srgbClr val="163E83"/>
                </a:solidFill>
              </a:rPr>
              <a:t>  </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689561139"/>
              </p:ext>
            </p:extLst>
          </p:nvPr>
        </p:nvGraphicFramePr>
        <p:xfrm>
          <a:off x="144649" y="1868488"/>
          <a:ext cx="3983067" cy="40792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935067">
                  <a:extLst>
                    <a:ext uri="{9D8B030D-6E8A-4147-A177-3AD203B41FA5}">
                      <a16:colId xmlns:a16="http://schemas.microsoft.com/office/drawing/2014/main" val="20001"/>
                    </a:ext>
                  </a:extLst>
                </a:gridCol>
              </a:tblGrid>
              <a:tr h="370840">
                <a:tc>
                  <a:txBody>
                    <a:bodyPr/>
                    <a:lstStyle/>
                    <a:p>
                      <a:r>
                        <a:rPr lang="en-IN" dirty="0"/>
                        <a:t>Tuned parameters</a:t>
                      </a:r>
                    </a:p>
                  </a:txBody>
                  <a:tcPr/>
                </a:tc>
                <a:tc>
                  <a:txBody>
                    <a:bodyPr/>
                    <a:lstStyle/>
                    <a:p>
                      <a:r>
                        <a:rPr lang="en-IN" dirty="0"/>
                        <a:t>Values</a:t>
                      </a:r>
                    </a:p>
                  </a:txBody>
                  <a:tcPr/>
                </a:tc>
                <a:extLst>
                  <a:ext uri="{0D108BD9-81ED-4DB2-BD59-A6C34878D82A}">
                    <a16:rowId xmlns:a16="http://schemas.microsoft.com/office/drawing/2014/main" val="10000"/>
                  </a:ext>
                </a:extLst>
              </a:tr>
              <a:tr h="370840">
                <a:tc>
                  <a:txBody>
                    <a:bodyPr/>
                    <a:lstStyle/>
                    <a:p>
                      <a:r>
                        <a:rPr lang="en-IN" dirty="0" err="1">
                          <a:solidFill>
                            <a:srgbClr val="163E83"/>
                          </a:solidFill>
                        </a:rPr>
                        <a:t>colsample_bytree</a:t>
                      </a:r>
                      <a:endParaRPr lang="en-IN" dirty="0"/>
                    </a:p>
                  </a:txBody>
                  <a:tcPr/>
                </a:tc>
                <a:tc>
                  <a:txBody>
                    <a:bodyPr/>
                    <a:lstStyle/>
                    <a:p>
                      <a:r>
                        <a:rPr lang="en-IN" dirty="0">
                          <a:solidFill>
                            <a:srgbClr val="163E83"/>
                          </a:solidFill>
                        </a:rPr>
                        <a:t>1</a:t>
                      </a:r>
                    </a:p>
                  </a:txBody>
                  <a:tcPr/>
                </a:tc>
                <a:extLst>
                  <a:ext uri="{0D108BD9-81ED-4DB2-BD59-A6C34878D82A}">
                    <a16:rowId xmlns:a16="http://schemas.microsoft.com/office/drawing/2014/main" val="10001"/>
                  </a:ext>
                </a:extLst>
              </a:tr>
              <a:tr h="370840">
                <a:tc>
                  <a:txBody>
                    <a:bodyPr/>
                    <a:lstStyle/>
                    <a:p>
                      <a:r>
                        <a:rPr lang="en-IN" dirty="0">
                          <a:solidFill>
                            <a:srgbClr val="163E83"/>
                          </a:solidFill>
                        </a:rPr>
                        <a:t>gamma</a:t>
                      </a:r>
                      <a:endParaRPr lang="en-IN" dirty="0"/>
                    </a:p>
                  </a:txBody>
                  <a:tcPr/>
                </a:tc>
                <a:tc>
                  <a:txBody>
                    <a:bodyPr/>
                    <a:lstStyle/>
                    <a:p>
                      <a:r>
                        <a:rPr lang="en-IN" dirty="0">
                          <a:solidFill>
                            <a:srgbClr val="163E83"/>
                          </a:solidFill>
                        </a:rPr>
                        <a:t>0</a:t>
                      </a:r>
                    </a:p>
                  </a:txBody>
                  <a:tcPr/>
                </a:tc>
                <a:extLst>
                  <a:ext uri="{0D108BD9-81ED-4DB2-BD59-A6C34878D82A}">
                    <a16:rowId xmlns:a16="http://schemas.microsoft.com/office/drawing/2014/main" val="10002"/>
                  </a:ext>
                </a:extLst>
              </a:tr>
              <a:tr h="370840">
                <a:tc>
                  <a:txBody>
                    <a:bodyPr/>
                    <a:lstStyle/>
                    <a:p>
                      <a:r>
                        <a:rPr lang="en-IN" dirty="0" err="1">
                          <a:solidFill>
                            <a:srgbClr val="163E83"/>
                          </a:solidFill>
                        </a:rPr>
                        <a:t>learning_rate</a:t>
                      </a:r>
                      <a:endParaRPr lang="en-IN" dirty="0"/>
                    </a:p>
                  </a:txBody>
                  <a:tcPr/>
                </a:tc>
                <a:tc>
                  <a:txBody>
                    <a:bodyPr/>
                    <a:lstStyle/>
                    <a:p>
                      <a:r>
                        <a:rPr lang="en-IN" dirty="0">
                          <a:solidFill>
                            <a:srgbClr val="163E83"/>
                          </a:solidFill>
                        </a:rPr>
                        <a:t>0.1</a:t>
                      </a:r>
                    </a:p>
                  </a:txBody>
                  <a:tcPr/>
                </a:tc>
                <a:extLst>
                  <a:ext uri="{0D108BD9-81ED-4DB2-BD59-A6C34878D82A}">
                    <a16:rowId xmlns:a16="http://schemas.microsoft.com/office/drawing/2014/main" val="10003"/>
                  </a:ext>
                </a:extLst>
              </a:tr>
              <a:tr h="370840">
                <a:tc>
                  <a:txBody>
                    <a:bodyPr/>
                    <a:lstStyle/>
                    <a:p>
                      <a:r>
                        <a:rPr lang="en-IN" dirty="0" err="1">
                          <a:solidFill>
                            <a:srgbClr val="163E83"/>
                          </a:solidFill>
                        </a:rPr>
                        <a:t>max_depth</a:t>
                      </a:r>
                      <a:endParaRPr lang="en-IN" dirty="0"/>
                    </a:p>
                  </a:txBody>
                  <a:tcPr/>
                </a:tc>
                <a:tc>
                  <a:txBody>
                    <a:bodyPr/>
                    <a:lstStyle/>
                    <a:p>
                      <a:r>
                        <a:rPr lang="en-IN" dirty="0">
                          <a:solidFill>
                            <a:srgbClr val="163E83"/>
                          </a:solidFill>
                        </a:rPr>
                        <a:t>2</a:t>
                      </a:r>
                    </a:p>
                  </a:txBody>
                  <a:tcPr/>
                </a:tc>
                <a:extLst>
                  <a:ext uri="{0D108BD9-81ED-4DB2-BD59-A6C34878D82A}">
                    <a16:rowId xmlns:a16="http://schemas.microsoft.com/office/drawing/2014/main" val="10004"/>
                  </a:ext>
                </a:extLst>
              </a:tr>
              <a:tr h="370840">
                <a:tc>
                  <a:txBody>
                    <a:bodyPr/>
                    <a:lstStyle/>
                    <a:p>
                      <a:r>
                        <a:rPr lang="en-IN" dirty="0" err="1">
                          <a:solidFill>
                            <a:srgbClr val="163E83"/>
                          </a:solidFill>
                        </a:rPr>
                        <a:t>min_child_weight</a:t>
                      </a:r>
                      <a:endParaRPr lang="en-IN" dirty="0"/>
                    </a:p>
                  </a:txBody>
                  <a:tcPr/>
                </a:tc>
                <a:tc>
                  <a:txBody>
                    <a:bodyPr/>
                    <a:lstStyle/>
                    <a:p>
                      <a:r>
                        <a:rPr lang="en-IN" dirty="0">
                          <a:solidFill>
                            <a:srgbClr val="163E83"/>
                          </a:solidFill>
                        </a:rPr>
                        <a:t>4</a:t>
                      </a:r>
                    </a:p>
                  </a:txBody>
                  <a:tcPr/>
                </a:tc>
                <a:extLst>
                  <a:ext uri="{0D108BD9-81ED-4DB2-BD59-A6C34878D82A}">
                    <a16:rowId xmlns:a16="http://schemas.microsoft.com/office/drawing/2014/main" val="10005"/>
                  </a:ext>
                </a:extLst>
              </a:tr>
              <a:tr h="370840">
                <a:tc>
                  <a:txBody>
                    <a:bodyPr/>
                    <a:lstStyle/>
                    <a:p>
                      <a:r>
                        <a:rPr lang="en-IN" dirty="0" err="1">
                          <a:solidFill>
                            <a:srgbClr val="163E83"/>
                          </a:solidFill>
                        </a:rPr>
                        <a:t>n_estimators</a:t>
                      </a:r>
                      <a:endParaRPr lang="en-IN" dirty="0"/>
                    </a:p>
                  </a:txBody>
                  <a:tcPr/>
                </a:tc>
                <a:tc>
                  <a:txBody>
                    <a:bodyPr/>
                    <a:lstStyle/>
                    <a:p>
                      <a:r>
                        <a:rPr lang="en-IN" dirty="0">
                          <a:solidFill>
                            <a:srgbClr val="163E83"/>
                          </a:solidFill>
                        </a:rPr>
                        <a:t>900</a:t>
                      </a:r>
                    </a:p>
                  </a:txBody>
                  <a:tcPr/>
                </a:tc>
                <a:extLst>
                  <a:ext uri="{0D108BD9-81ED-4DB2-BD59-A6C34878D82A}">
                    <a16:rowId xmlns:a16="http://schemas.microsoft.com/office/drawing/2014/main" val="10006"/>
                  </a:ext>
                </a:extLst>
              </a:tr>
              <a:tr h="370840">
                <a:tc>
                  <a:txBody>
                    <a:bodyPr/>
                    <a:lstStyle/>
                    <a:p>
                      <a:r>
                        <a:rPr lang="en-IN" dirty="0" err="1">
                          <a:solidFill>
                            <a:srgbClr val="163E83"/>
                          </a:solidFill>
                        </a:rPr>
                        <a:t>reg_alpha</a:t>
                      </a:r>
                      <a:endParaRPr lang="en-IN" dirty="0"/>
                    </a:p>
                  </a:txBody>
                  <a:tcPr/>
                </a:tc>
                <a:tc>
                  <a:txBody>
                    <a:bodyPr/>
                    <a:lstStyle/>
                    <a:p>
                      <a:r>
                        <a:rPr lang="en-IN" dirty="0">
                          <a:solidFill>
                            <a:srgbClr val="163E83"/>
                          </a:solidFill>
                        </a:rPr>
                        <a:t>0</a:t>
                      </a:r>
                    </a:p>
                  </a:txBody>
                  <a:tcPr/>
                </a:tc>
                <a:extLst>
                  <a:ext uri="{0D108BD9-81ED-4DB2-BD59-A6C34878D82A}">
                    <a16:rowId xmlns:a16="http://schemas.microsoft.com/office/drawing/2014/main" val="10007"/>
                  </a:ext>
                </a:extLst>
              </a:tr>
              <a:tr h="370840">
                <a:tc>
                  <a:txBody>
                    <a:bodyPr/>
                    <a:lstStyle/>
                    <a:p>
                      <a:r>
                        <a:rPr lang="en-IN" dirty="0" err="1">
                          <a:solidFill>
                            <a:srgbClr val="163E83"/>
                          </a:solidFill>
                        </a:rPr>
                        <a:t>reg_lambda</a:t>
                      </a:r>
                      <a:endParaRPr lang="en-IN" dirty="0"/>
                    </a:p>
                  </a:txBody>
                  <a:tcPr/>
                </a:tc>
                <a:tc>
                  <a:txBody>
                    <a:bodyPr/>
                    <a:lstStyle/>
                    <a:p>
                      <a:r>
                        <a:rPr lang="en-IN" dirty="0">
                          <a:solidFill>
                            <a:srgbClr val="163E83"/>
                          </a:solidFill>
                        </a:rPr>
                        <a:t>1</a:t>
                      </a:r>
                    </a:p>
                  </a:txBody>
                  <a:tcPr/>
                </a:tc>
                <a:extLst>
                  <a:ext uri="{0D108BD9-81ED-4DB2-BD59-A6C34878D82A}">
                    <a16:rowId xmlns:a16="http://schemas.microsoft.com/office/drawing/2014/main" val="10008"/>
                  </a:ext>
                </a:extLst>
              </a:tr>
              <a:tr h="370840">
                <a:tc>
                  <a:txBody>
                    <a:bodyPr/>
                    <a:lstStyle/>
                    <a:p>
                      <a:r>
                        <a:rPr lang="en-IN" dirty="0">
                          <a:solidFill>
                            <a:srgbClr val="163E83"/>
                          </a:solidFill>
                        </a:rPr>
                        <a:t>subsample</a:t>
                      </a:r>
                      <a:endParaRPr lang="en-IN" dirty="0"/>
                    </a:p>
                  </a:txBody>
                  <a:tcPr/>
                </a:tc>
                <a:tc>
                  <a:txBody>
                    <a:bodyPr/>
                    <a:lstStyle/>
                    <a:p>
                      <a:r>
                        <a:rPr lang="en-IN" dirty="0">
                          <a:solidFill>
                            <a:srgbClr val="163E83"/>
                          </a:solidFill>
                        </a:rPr>
                        <a:t>1</a:t>
                      </a:r>
                    </a:p>
                  </a:txBody>
                  <a:tcPr/>
                </a:tc>
                <a:extLst>
                  <a:ext uri="{0D108BD9-81ED-4DB2-BD59-A6C34878D82A}">
                    <a16:rowId xmlns:a16="http://schemas.microsoft.com/office/drawing/2014/main" val="10009"/>
                  </a:ext>
                </a:extLst>
              </a:tr>
              <a:tr h="370840">
                <a:tc>
                  <a:txBody>
                    <a:bodyPr/>
                    <a:lstStyle/>
                    <a:p>
                      <a:r>
                        <a:rPr lang="en-GB" dirty="0" err="1">
                          <a:solidFill>
                            <a:srgbClr val="163E83"/>
                          </a:solidFill>
                        </a:rPr>
                        <a:t>crossvalidation_MCC</a:t>
                      </a:r>
                      <a:endParaRPr lang="en-IN" dirty="0"/>
                    </a:p>
                  </a:txBody>
                  <a:tcPr/>
                </a:tc>
                <a:tc>
                  <a:txBody>
                    <a:bodyPr/>
                    <a:lstStyle/>
                    <a:p>
                      <a:r>
                        <a:rPr lang="en-IN" dirty="0">
                          <a:solidFill>
                            <a:srgbClr val="163E83"/>
                          </a:solidFill>
                        </a:rPr>
                        <a:t>86.39</a:t>
                      </a:r>
                    </a:p>
                  </a:txBody>
                  <a:tcPr/>
                </a:tc>
                <a:extLst>
                  <a:ext uri="{0D108BD9-81ED-4DB2-BD59-A6C34878D82A}">
                    <a16:rowId xmlns:a16="http://schemas.microsoft.com/office/drawing/2014/main" val="1001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05170405"/>
              </p:ext>
            </p:extLst>
          </p:nvPr>
        </p:nvGraphicFramePr>
        <p:xfrm>
          <a:off x="4571997" y="1843701"/>
          <a:ext cx="3983067" cy="40792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935067">
                  <a:extLst>
                    <a:ext uri="{9D8B030D-6E8A-4147-A177-3AD203B41FA5}">
                      <a16:colId xmlns:a16="http://schemas.microsoft.com/office/drawing/2014/main" val="20001"/>
                    </a:ext>
                  </a:extLst>
                </a:gridCol>
              </a:tblGrid>
              <a:tr h="370840">
                <a:tc>
                  <a:txBody>
                    <a:bodyPr/>
                    <a:lstStyle/>
                    <a:p>
                      <a:r>
                        <a:rPr lang="en-IN" dirty="0"/>
                        <a:t>Tuned parameters</a:t>
                      </a:r>
                    </a:p>
                  </a:txBody>
                  <a:tcPr/>
                </a:tc>
                <a:tc>
                  <a:txBody>
                    <a:bodyPr/>
                    <a:lstStyle/>
                    <a:p>
                      <a:r>
                        <a:rPr lang="en-IN" dirty="0"/>
                        <a:t>Values</a:t>
                      </a:r>
                    </a:p>
                  </a:txBody>
                  <a:tcPr/>
                </a:tc>
                <a:extLst>
                  <a:ext uri="{0D108BD9-81ED-4DB2-BD59-A6C34878D82A}">
                    <a16:rowId xmlns:a16="http://schemas.microsoft.com/office/drawing/2014/main" val="10000"/>
                  </a:ext>
                </a:extLst>
              </a:tr>
              <a:tr h="370840">
                <a:tc>
                  <a:txBody>
                    <a:bodyPr/>
                    <a:lstStyle/>
                    <a:p>
                      <a:r>
                        <a:rPr lang="en-IN" dirty="0" err="1">
                          <a:solidFill>
                            <a:srgbClr val="163E83"/>
                          </a:solidFill>
                        </a:rPr>
                        <a:t>colsample_bytree</a:t>
                      </a:r>
                      <a:endParaRPr lang="en-IN" dirty="0"/>
                    </a:p>
                  </a:txBody>
                  <a:tcPr/>
                </a:tc>
                <a:tc>
                  <a:txBody>
                    <a:bodyPr/>
                    <a:lstStyle/>
                    <a:p>
                      <a:r>
                        <a:rPr lang="en-IN" dirty="0">
                          <a:solidFill>
                            <a:srgbClr val="163E83"/>
                          </a:solidFill>
                        </a:rPr>
                        <a:t>1</a:t>
                      </a:r>
                    </a:p>
                  </a:txBody>
                  <a:tcPr/>
                </a:tc>
                <a:extLst>
                  <a:ext uri="{0D108BD9-81ED-4DB2-BD59-A6C34878D82A}">
                    <a16:rowId xmlns:a16="http://schemas.microsoft.com/office/drawing/2014/main" val="10001"/>
                  </a:ext>
                </a:extLst>
              </a:tr>
              <a:tr h="370840">
                <a:tc>
                  <a:txBody>
                    <a:bodyPr/>
                    <a:lstStyle/>
                    <a:p>
                      <a:r>
                        <a:rPr lang="en-IN" dirty="0">
                          <a:solidFill>
                            <a:srgbClr val="163E83"/>
                          </a:solidFill>
                        </a:rPr>
                        <a:t>gamma</a:t>
                      </a:r>
                      <a:endParaRPr lang="en-IN" dirty="0"/>
                    </a:p>
                  </a:txBody>
                  <a:tcPr/>
                </a:tc>
                <a:tc>
                  <a:txBody>
                    <a:bodyPr/>
                    <a:lstStyle/>
                    <a:p>
                      <a:r>
                        <a:rPr lang="en-IN" dirty="0">
                          <a:solidFill>
                            <a:srgbClr val="163E83"/>
                          </a:solidFill>
                        </a:rPr>
                        <a:t>0</a:t>
                      </a:r>
                    </a:p>
                  </a:txBody>
                  <a:tcPr/>
                </a:tc>
                <a:extLst>
                  <a:ext uri="{0D108BD9-81ED-4DB2-BD59-A6C34878D82A}">
                    <a16:rowId xmlns:a16="http://schemas.microsoft.com/office/drawing/2014/main" val="10002"/>
                  </a:ext>
                </a:extLst>
              </a:tr>
              <a:tr h="370840">
                <a:tc>
                  <a:txBody>
                    <a:bodyPr/>
                    <a:lstStyle/>
                    <a:p>
                      <a:r>
                        <a:rPr lang="en-IN" dirty="0" err="1">
                          <a:solidFill>
                            <a:srgbClr val="163E83"/>
                          </a:solidFill>
                        </a:rPr>
                        <a:t>learning_rate</a:t>
                      </a:r>
                      <a:endParaRPr lang="en-IN" dirty="0"/>
                    </a:p>
                  </a:txBody>
                  <a:tcPr/>
                </a:tc>
                <a:tc>
                  <a:txBody>
                    <a:bodyPr/>
                    <a:lstStyle/>
                    <a:p>
                      <a:r>
                        <a:rPr lang="en-IN" dirty="0">
                          <a:solidFill>
                            <a:srgbClr val="163E83"/>
                          </a:solidFill>
                        </a:rPr>
                        <a:t>0.1</a:t>
                      </a:r>
                    </a:p>
                  </a:txBody>
                  <a:tcPr/>
                </a:tc>
                <a:extLst>
                  <a:ext uri="{0D108BD9-81ED-4DB2-BD59-A6C34878D82A}">
                    <a16:rowId xmlns:a16="http://schemas.microsoft.com/office/drawing/2014/main" val="10003"/>
                  </a:ext>
                </a:extLst>
              </a:tr>
              <a:tr h="370840">
                <a:tc>
                  <a:txBody>
                    <a:bodyPr/>
                    <a:lstStyle/>
                    <a:p>
                      <a:r>
                        <a:rPr lang="en-IN" dirty="0" err="1">
                          <a:solidFill>
                            <a:srgbClr val="163E83"/>
                          </a:solidFill>
                        </a:rPr>
                        <a:t>max_depth</a:t>
                      </a:r>
                      <a:endParaRPr lang="en-IN" dirty="0"/>
                    </a:p>
                  </a:txBody>
                  <a:tcPr/>
                </a:tc>
                <a:tc>
                  <a:txBody>
                    <a:bodyPr/>
                    <a:lstStyle/>
                    <a:p>
                      <a:r>
                        <a:rPr lang="en-IN" dirty="0">
                          <a:solidFill>
                            <a:srgbClr val="163E83"/>
                          </a:solidFill>
                        </a:rPr>
                        <a:t>2</a:t>
                      </a:r>
                    </a:p>
                  </a:txBody>
                  <a:tcPr/>
                </a:tc>
                <a:extLst>
                  <a:ext uri="{0D108BD9-81ED-4DB2-BD59-A6C34878D82A}">
                    <a16:rowId xmlns:a16="http://schemas.microsoft.com/office/drawing/2014/main" val="10004"/>
                  </a:ext>
                </a:extLst>
              </a:tr>
              <a:tr h="370840">
                <a:tc>
                  <a:txBody>
                    <a:bodyPr/>
                    <a:lstStyle/>
                    <a:p>
                      <a:r>
                        <a:rPr lang="en-IN" dirty="0" err="1">
                          <a:solidFill>
                            <a:srgbClr val="163E83"/>
                          </a:solidFill>
                        </a:rPr>
                        <a:t>min_child_weight</a:t>
                      </a:r>
                      <a:endParaRPr lang="en-IN" dirty="0"/>
                    </a:p>
                  </a:txBody>
                  <a:tcPr/>
                </a:tc>
                <a:tc>
                  <a:txBody>
                    <a:bodyPr/>
                    <a:lstStyle/>
                    <a:p>
                      <a:r>
                        <a:rPr lang="en-IN" dirty="0">
                          <a:solidFill>
                            <a:srgbClr val="163E83"/>
                          </a:solidFill>
                        </a:rPr>
                        <a:t>4</a:t>
                      </a:r>
                    </a:p>
                  </a:txBody>
                  <a:tcPr/>
                </a:tc>
                <a:extLst>
                  <a:ext uri="{0D108BD9-81ED-4DB2-BD59-A6C34878D82A}">
                    <a16:rowId xmlns:a16="http://schemas.microsoft.com/office/drawing/2014/main" val="10005"/>
                  </a:ext>
                </a:extLst>
              </a:tr>
              <a:tr h="370840">
                <a:tc>
                  <a:txBody>
                    <a:bodyPr/>
                    <a:lstStyle/>
                    <a:p>
                      <a:r>
                        <a:rPr lang="en-IN" dirty="0" err="1">
                          <a:solidFill>
                            <a:srgbClr val="163E83"/>
                          </a:solidFill>
                        </a:rPr>
                        <a:t>n_estimators</a:t>
                      </a:r>
                      <a:endParaRPr lang="en-IN" dirty="0"/>
                    </a:p>
                  </a:txBody>
                  <a:tcPr/>
                </a:tc>
                <a:tc>
                  <a:txBody>
                    <a:bodyPr/>
                    <a:lstStyle/>
                    <a:p>
                      <a:r>
                        <a:rPr lang="en-IN" dirty="0">
                          <a:solidFill>
                            <a:srgbClr val="163E83"/>
                          </a:solidFill>
                        </a:rPr>
                        <a:t>850</a:t>
                      </a:r>
                    </a:p>
                  </a:txBody>
                  <a:tcPr/>
                </a:tc>
                <a:extLst>
                  <a:ext uri="{0D108BD9-81ED-4DB2-BD59-A6C34878D82A}">
                    <a16:rowId xmlns:a16="http://schemas.microsoft.com/office/drawing/2014/main" val="10006"/>
                  </a:ext>
                </a:extLst>
              </a:tr>
              <a:tr h="370840">
                <a:tc>
                  <a:txBody>
                    <a:bodyPr/>
                    <a:lstStyle/>
                    <a:p>
                      <a:r>
                        <a:rPr lang="en-IN" dirty="0" err="1">
                          <a:solidFill>
                            <a:srgbClr val="163E83"/>
                          </a:solidFill>
                        </a:rPr>
                        <a:t>reg_alpha</a:t>
                      </a:r>
                      <a:endParaRPr lang="en-IN" dirty="0"/>
                    </a:p>
                  </a:txBody>
                  <a:tcPr/>
                </a:tc>
                <a:tc>
                  <a:txBody>
                    <a:bodyPr/>
                    <a:lstStyle/>
                    <a:p>
                      <a:r>
                        <a:rPr lang="en-IN" dirty="0">
                          <a:solidFill>
                            <a:srgbClr val="163E83"/>
                          </a:solidFill>
                        </a:rPr>
                        <a:t>0</a:t>
                      </a:r>
                    </a:p>
                  </a:txBody>
                  <a:tcPr/>
                </a:tc>
                <a:extLst>
                  <a:ext uri="{0D108BD9-81ED-4DB2-BD59-A6C34878D82A}">
                    <a16:rowId xmlns:a16="http://schemas.microsoft.com/office/drawing/2014/main" val="10007"/>
                  </a:ext>
                </a:extLst>
              </a:tr>
              <a:tr h="370840">
                <a:tc>
                  <a:txBody>
                    <a:bodyPr/>
                    <a:lstStyle/>
                    <a:p>
                      <a:r>
                        <a:rPr lang="en-IN" dirty="0" err="1">
                          <a:solidFill>
                            <a:srgbClr val="163E83"/>
                          </a:solidFill>
                        </a:rPr>
                        <a:t>reg_lambda</a:t>
                      </a:r>
                      <a:endParaRPr lang="en-IN" dirty="0"/>
                    </a:p>
                  </a:txBody>
                  <a:tcPr/>
                </a:tc>
                <a:tc>
                  <a:txBody>
                    <a:bodyPr/>
                    <a:lstStyle/>
                    <a:p>
                      <a:r>
                        <a:rPr lang="en-IN" dirty="0">
                          <a:solidFill>
                            <a:srgbClr val="163E83"/>
                          </a:solidFill>
                        </a:rPr>
                        <a:t>1</a:t>
                      </a:r>
                    </a:p>
                  </a:txBody>
                  <a:tcPr/>
                </a:tc>
                <a:extLst>
                  <a:ext uri="{0D108BD9-81ED-4DB2-BD59-A6C34878D82A}">
                    <a16:rowId xmlns:a16="http://schemas.microsoft.com/office/drawing/2014/main" val="10008"/>
                  </a:ext>
                </a:extLst>
              </a:tr>
              <a:tr h="370840">
                <a:tc>
                  <a:txBody>
                    <a:bodyPr/>
                    <a:lstStyle/>
                    <a:p>
                      <a:r>
                        <a:rPr lang="en-IN" dirty="0">
                          <a:solidFill>
                            <a:srgbClr val="163E83"/>
                          </a:solidFill>
                        </a:rPr>
                        <a:t>subsample</a:t>
                      </a:r>
                      <a:endParaRPr lang="en-IN" dirty="0"/>
                    </a:p>
                  </a:txBody>
                  <a:tcPr/>
                </a:tc>
                <a:tc>
                  <a:txBody>
                    <a:bodyPr/>
                    <a:lstStyle/>
                    <a:p>
                      <a:r>
                        <a:rPr lang="en-IN" dirty="0">
                          <a:solidFill>
                            <a:srgbClr val="163E83"/>
                          </a:solidFill>
                        </a:rPr>
                        <a:t>0</a:t>
                      </a:r>
                    </a:p>
                  </a:txBody>
                  <a:tcPr/>
                </a:tc>
                <a:extLst>
                  <a:ext uri="{0D108BD9-81ED-4DB2-BD59-A6C34878D82A}">
                    <a16:rowId xmlns:a16="http://schemas.microsoft.com/office/drawing/2014/main" val="10009"/>
                  </a:ext>
                </a:extLst>
              </a:tr>
              <a:tr h="370840">
                <a:tc>
                  <a:txBody>
                    <a:bodyPr/>
                    <a:lstStyle/>
                    <a:p>
                      <a:r>
                        <a:rPr lang="en-GB" dirty="0" err="1">
                          <a:solidFill>
                            <a:srgbClr val="163E83"/>
                          </a:solidFill>
                        </a:rPr>
                        <a:t>crossvalidation_MCC</a:t>
                      </a:r>
                      <a:endParaRPr lang="en-IN" dirty="0"/>
                    </a:p>
                  </a:txBody>
                  <a:tcPr/>
                </a:tc>
                <a:tc>
                  <a:txBody>
                    <a:bodyPr/>
                    <a:lstStyle/>
                    <a:p>
                      <a:r>
                        <a:rPr lang="en-IN" dirty="0">
                          <a:solidFill>
                            <a:srgbClr val="163E83"/>
                          </a:solidFill>
                        </a:rPr>
                        <a:t>73.95</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33034732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IN"/>
          </a:p>
        </p:txBody>
      </p:sp>
      <p:sp>
        <p:nvSpPr>
          <p:cNvPr id="3" name="Title 2"/>
          <p:cNvSpPr>
            <a:spLocks noGrp="1"/>
          </p:cNvSpPr>
          <p:nvPr>
            <p:ph type="title"/>
          </p:nvPr>
        </p:nvSpPr>
        <p:spPr/>
        <p:txBody>
          <a:bodyPr/>
          <a:lstStyle/>
          <a:p>
            <a:endParaRPr lang="en-IN"/>
          </a:p>
        </p:txBody>
      </p:sp>
      <p:sp>
        <p:nvSpPr>
          <p:cNvPr id="4" name="Text Placeholder 3"/>
          <p:cNvSpPr>
            <a:spLocks noGrp="1"/>
          </p:cNvSpPr>
          <p:nvPr>
            <p:ph type="body" sz="quarter" idx="14"/>
          </p:nvPr>
        </p:nvSpPr>
        <p:spPr/>
        <p:txBody>
          <a:bodyPr/>
          <a:lstStyle/>
          <a:p>
            <a:endParaRPr lang="en-IN"/>
          </a:p>
        </p:txBody>
      </p:sp>
      <p:pic>
        <p:nvPicPr>
          <p:cNvPr id="5" name="Content Placeholder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p:cNvSpPr txBox="1"/>
          <p:nvPr/>
        </p:nvSpPr>
        <p:spPr>
          <a:xfrm>
            <a:off x="1974914" y="374478"/>
            <a:ext cx="5194169" cy="707886"/>
          </a:xfrm>
          <a:prstGeom prst="rect">
            <a:avLst/>
          </a:prstGeom>
          <a:noFill/>
        </p:spPr>
        <p:txBody>
          <a:bodyPr wrap="square" rtlCol="0">
            <a:spAutoFit/>
          </a:bodyPr>
          <a:lstStyle/>
          <a:p>
            <a:pPr algn="ctr"/>
            <a:r>
              <a:rPr lang="en-US" sz="4000" b="1" dirty="0">
                <a:solidFill>
                  <a:srgbClr val="163E83"/>
                </a:solidFill>
              </a:rPr>
              <a:t>2 Step Model Results</a:t>
            </a:r>
          </a:p>
        </p:txBody>
      </p:sp>
      <p:pic>
        <p:nvPicPr>
          <p:cNvPr id="10" name="Picture 9">
            <a:extLst>
              <a:ext uri="{FF2B5EF4-FFF2-40B4-BE49-F238E27FC236}">
                <a16:creationId xmlns:a16="http://schemas.microsoft.com/office/drawing/2014/main" id="{C3A260DB-1519-4ED1-A375-8BF659DEA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1712" y="1466850"/>
            <a:ext cx="4600575" cy="3924300"/>
          </a:xfrm>
          <a:prstGeom prst="rect">
            <a:avLst/>
          </a:prstGeom>
        </p:spPr>
      </p:pic>
    </p:spTree>
    <p:extLst>
      <p:ext uri="{BB962C8B-B14F-4D97-AF65-F5344CB8AC3E}">
        <p14:creationId xmlns:p14="http://schemas.microsoft.com/office/powerpoint/2010/main" val="261849100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794" b="7933"/>
          <a:stretch/>
        </p:blipFill>
        <p:spPr>
          <a:xfrm>
            <a:off x="1405130" y="1436817"/>
            <a:ext cx="6266531" cy="3295332"/>
          </a:xfrm>
          <a:prstGeom prst="rect">
            <a:avLst/>
          </a:prstGeom>
        </p:spPr>
      </p:pic>
      <p:sp>
        <p:nvSpPr>
          <p:cNvPr id="5" name="TextBox 4">
            <a:extLst>
              <a:ext uri="{FF2B5EF4-FFF2-40B4-BE49-F238E27FC236}">
                <a16:creationId xmlns:a16="http://schemas.microsoft.com/office/drawing/2014/main" id="{9A0D6916-8FFC-48C3-AB1B-C1B1CE82A8F6}"/>
              </a:ext>
            </a:extLst>
          </p:cNvPr>
          <p:cNvSpPr txBox="1"/>
          <p:nvPr/>
        </p:nvSpPr>
        <p:spPr>
          <a:xfrm>
            <a:off x="1974914" y="374478"/>
            <a:ext cx="5194169" cy="707886"/>
          </a:xfrm>
          <a:prstGeom prst="rect">
            <a:avLst/>
          </a:prstGeom>
          <a:noFill/>
        </p:spPr>
        <p:txBody>
          <a:bodyPr wrap="square" rtlCol="0">
            <a:spAutoFit/>
          </a:bodyPr>
          <a:lstStyle/>
          <a:p>
            <a:pPr algn="ctr"/>
            <a:r>
              <a:rPr lang="en-US" sz="4000" b="1" dirty="0">
                <a:solidFill>
                  <a:srgbClr val="163E83"/>
                </a:solidFill>
              </a:rPr>
              <a:t>2 Step Model Results</a:t>
            </a:r>
          </a:p>
        </p:txBody>
      </p:sp>
    </p:spTree>
    <p:extLst>
      <p:ext uri="{BB962C8B-B14F-4D97-AF65-F5344CB8AC3E}">
        <p14:creationId xmlns:p14="http://schemas.microsoft.com/office/powerpoint/2010/main" val="193376179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1"/>
          </a:xfrm>
          <a:prstGeom prst="rect">
            <a:avLst/>
          </a:prstGeom>
        </p:spPr>
      </p:pic>
      <p:sp>
        <p:nvSpPr>
          <p:cNvPr id="12" name="TextBox 11"/>
          <p:cNvSpPr txBox="1"/>
          <p:nvPr/>
        </p:nvSpPr>
        <p:spPr>
          <a:xfrm>
            <a:off x="1974914" y="374478"/>
            <a:ext cx="5194169" cy="707886"/>
          </a:xfrm>
          <a:prstGeom prst="rect">
            <a:avLst/>
          </a:prstGeom>
          <a:noFill/>
        </p:spPr>
        <p:txBody>
          <a:bodyPr wrap="square" rtlCol="0">
            <a:spAutoFit/>
          </a:bodyPr>
          <a:lstStyle/>
          <a:p>
            <a:pPr algn="ctr"/>
            <a:r>
              <a:rPr lang="en-US" sz="4000" b="1" dirty="0">
                <a:solidFill>
                  <a:srgbClr val="163E83"/>
                </a:solidFill>
              </a:rPr>
              <a:t>2 Step Model Results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194" y="1221165"/>
            <a:ext cx="5395608" cy="4311260"/>
          </a:xfrm>
          <a:prstGeom prst="rect">
            <a:avLst/>
          </a:prstGeom>
        </p:spPr>
      </p:pic>
    </p:spTree>
    <p:extLst>
      <p:ext uri="{BB962C8B-B14F-4D97-AF65-F5344CB8AC3E}">
        <p14:creationId xmlns:p14="http://schemas.microsoft.com/office/powerpoint/2010/main" val="417508159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Content Placeholder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aphicFrame>
        <p:nvGraphicFramePr>
          <p:cNvPr id="371718" name="Rectangle 6" hidden="1"/>
          <p:cNvGraphicFramePr>
            <a:graphicFrameLocks/>
          </p:cNvGraphicFramePr>
          <p:nvPr>
            <p:custDataLst>
              <p:tags r:id="rId2"/>
            </p:custDataLst>
          </p:nvPr>
        </p:nvGraphicFramePr>
        <p:xfrm>
          <a:off x="0" y="0"/>
          <a:ext cx="146050" cy="158750"/>
        </p:xfrm>
        <a:graphic>
          <a:graphicData uri="http://schemas.openxmlformats.org/presentationml/2006/ole">
            <mc:AlternateContent xmlns:mc="http://schemas.openxmlformats.org/markup-compatibility/2006">
              <mc:Choice xmlns:v="urn:schemas-microsoft-com:vml" Requires="v">
                <p:oleObj spid="_x0000_s6270" name="think-cell Slide" r:id="rId6" imgW="0" imgH="0" progId="">
                  <p:embed/>
                </p:oleObj>
              </mc:Choice>
              <mc:Fallback>
                <p:oleObj name="think-cell Slide" r:id="rId6" imgW="0" imgH="0" progId="">
                  <p:embed/>
                  <p:pic>
                    <p:nvPicPr>
                      <p:cNvPr id="0" name="AutoShape 39"/>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 name="Rectangle 93"/>
          <p:cNvSpPr/>
          <p:nvPr/>
        </p:nvSpPr>
        <p:spPr>
          <a:xfrm>
            <a:off x="4324486" y="1878276"/>
            <a:ext cx="4375378" cy="1323439"/>
          </a:xfrm>
          <a:prstGeom prst="rect">
            <a:avLst/>
          </a:prstGeom>
        </p:spPr>
        <p:txBody>
          <a:bodyPr wrap="square" lIns="0" tIns="0" rIns="0" bIns="0">
            <a:spAutoFit/>
          </a:bodyPr>
          <a:lstStyle/>
          <a:p>
            <a:pPr>
              <a:lnSpc>
                <a:spcPct val="100000"/>
              </a:lnSpc>
            </a:pPr>
            <a:r>
              <a:rPr lang="en-US" b="1" dirty="0">
                <a:solidFill>
                  <a:srgbClr val="163E83"/>
                </a:solidFill>
              </a:rPr>
              <a:t>REDUCED MAINTENANCE COST</a:t>
            </a:r>
          </a:p>
          <a:p>
            <a:pPr>
              <a:lnSpc>
                <a:spcPct val="100000"/>
              </a:lnSpc>
            </a:pPr>
            <a:r>
              <a:rPr lang="en-IN" dirty="0">
                <a:solidFill>
                  <a:srgbClr val="163E83"/>
                </a:solidFill>
              </a:rPr>
              <a:t>Due to early prediction of network congestion, vendors can take precautionary measures on maintenance of selective cell towers</a:t>
            </a:r>
            <a:br>
              <a:rPr lang="en-US" sz="1600" b="1" dirty="0">
                <a:solidFill>
                  <a:srgbClr val="313131"/>
                </a:solidFill>
              </a:rPr>
            </a:br>
            <a:endParaRPr lang="en-US" sz="1400" dirty="0">
              <a:solidFill>
                <a:srgbClr val="163E83"/>
              </a:solidFill>
            </a:endParaRPr>
          </a:p>
        </p:txBody>
      </p:sp>
      <p:grpSp>
        <p:nvGrpSpPr>
          <p:cNvPr id="143" name="Group 142"/>
          <p:cNvGrpSpPr/>
          <p:nvPr/>
        </p:nvGrpSpPr>
        <p:grpSpPr>
          <a:xfrm>
            <a:off x="589025" y="4409154"/>
            <a:ext cx="398330" cy="404212"/>
            <a:chOff x="7775298" y="4300210"/>
            <a:chExt cx="340038" cy="345060"/>
          </a:xfrm>
        </p:grpSpPr>
        <p:pic>
          <p:nvPicPr>
            <p:cNvPr id="144" name="Picture 3" descr="C:\Users\kknight\Desktop\cog 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82024" y="4300210"/>
              <a:ext cx="231650" cy="22677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3" descr="C:\Users\kknight\Desktop\cog 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75298" y="4529287"/>
              <a:ext cx="118477" cy="11598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3" descr="C:\Users\kknight\Desktop\cog 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767128">
              <a:off x="7899965" y="4509191"/>
              <a:ext cx="118477" cy="115983"/>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3" descr="C:\Users\kknight\Desktop\cog 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96859" y="4435799"/>
              <a:ext cx="118477" cy="1159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7418" y="1508289"/>
            <a:ext cx="4112708" cy="4431171"/>
            <a:chOff x="210542" y="1864851"/>
            <a:chExt cx="4569872" cy="3928940"/>
          </a:xfrm>
        </p:grpSpPr>
        <p:sp>
          <p:nvSpPr>
            <p:cNvPr id="48" name="Freeform 47"/>
            <p:cNvSpPr/>
            <p:nvPr/>
          </p:nvSpPr>
          <p:spPr>
            <a:xfrm>
              <a:off x="3039151" y="1864851"/>
              <a:ext cx="1135380" cy="1874520"/>
            </a:xfrm>
            <a:custGeom>
              <a:avLst/>
              <a:gdLst>
                <a:gd name="connsiteX0" fmla="*/ 403860 w 1135380"/>
                <a:gd name="connsiteY0" fmla="*/ 0 h 1790700"/>
                <a:gd name="connsiteX1" fmla="*/ 403860 w 1135380"/>
                <a:gd name="connsiteY1" fmla="*/ 0 h 1790700"/>
                <a:gd name="connsiteX2" fmla="*/ 0 w 1135380"/>
                <a:gd name="connsiteY2" fmla="*/ 1744980 h 1790700"/>
                <a:gd name="connsiteX3" fmla="*/ 777240 w 1135380"/>
                <a:gd name="connsiteY3" fmla="*/ 1790700 h 1790700"/>
                <a:gd name="connsiteX4" fmla="*/ 1135380 w 1135380"/>
                <a:gd name="connsiteY4" fmla="*/ 15240 h 1790700"/>
                <a:gd name="connsiteX5" fmla="*/ 403860 w 1135380"/>
                <a:gd name="connsiteY5" fmla="*/ 0 h 1790700"/>
                <a:gd name="connsiteX0" fmla="*/ 403860 w 1135380"/>
                <a:gd name="connsiteY0" fmla="*/ 0 h 1874520"/>
                <a:gd name="connsiteX1" fmla="*/ 403860 w 1135380"/>
                <a:gd name="connsiteY1" fmla="*/ 0 h 1874520"/>
                <a:gd name="connsiteX2" fmla="*/ 0 w 1135380"/>
                <a:gd name="connsiteY2" fmla="*/ 1744980 h 1874520"/>
                <a:gd name="connsiteX3" fmla="*/ 670560 w 1135380"/>
                <a:gd name="connsiteY3" fmla="*/ 1874520 h 1874520"/>
                <a:gd name="connsiteX4" fmla="*/ 1135380 w 1135380"/>
                <a:gd name="connsiteY4" fmla="*/ 15240 h 1874520"/>
                <a:gd name="connsiteX5" fmla="*/ 403860 w 1135380"/>
                <a:gd name="connsiteY5" fmla="*/ 0 h 187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 h="1874520">
                  <a:moveTo>
                    <a:pt x="403860" y="0"/>
                  </a:moveTo>
                  <a:lnTo>
                    <a:pt x="403860" y="0"/>
                  </a:lnTo>
                  <a:lnTo>
                    <a:pt x="0" y="1744980"/>
                  </a:lnTo>
                  <a:lnTo>
                    <a:pt x="670560" y="1874520"/>
                  </a:lnTo>
                  <a:lnTo>
                    <a:pt x="1135380" y="15240"/>
                  </a:lnTo>
                  <a:lnTo>
                    <a:pt x="403860" y="0"/>
                  </a:lnTo>
                  <a:close/>
                </a:path>
              </a:pathLst>
            </a:custGeom>
            <a:solidFill>
              <a:srgbClr val="72C7E7"/>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sp>
          <p:nvSpPr>
            <p:cNvPr id="49" name="Freeform 48"/>
            <p:cNvSpPr/>
            <p:nvPr/>
          </p:nvSpPr>
          <p:spPr>
            <a:xfrm>
              <a:off x="2929929" y="2531601"/>
              <a:ext cx="782003" cy="1212532"/>
            </a:xfrm>
            <a:custGeom>
              <a:avLst/>
              <a:gdLst>
                <a:gd name="connsiteX0" fmla="*/ 266700 w 731520"/>
                <a:gd name="connsiteY0" fmla="*/ 0 h 1196340"/>
                <a:gd name="connsiteX1" fmla="*/ 731520 w 731520"/>
                <a:gd name="connsiteY1" fmla="*/ 1196340 h 1196340"/>
                <a:gd name="connsiteX2" fmla="*/ 0 w 731520"/>
                <a:gd name="connsiteY2" fmla="*/ 1196340 h 1196340"/>
                <a:gd name="connsiteX3" fmla="*/ 266700 w 731520"/>
                <a:gd name="connsiteY3" fmla="*/ 0 h 1196340"/>
                <a:gd name="connsiteX0" fmla="*/ 266700 w 739140"/>
                <a:gd name="connsiteY0" fmla="*/ 0 h 1226820"/>
                <a:gd name="connsiteX1" fmla="*/ 739140 w 739140"/>
                <a:gd name="connsiteY1" fmla="*/ 1226820 h 1226820"/>
                <a:gd name="connsiteX2" fmla="*/ 0 w 739140"/>
                <a:gd name="connsiteY2" fmla="*/ 1196340 h 1226820"/>
                <a:gd name="connsiteX3" fmla="*/ 266700 w 739140"/>
                <a:gd name="connsiteY3" fmla="*/ 0 h 1226820"/>
                <a:gd name="connsiteX0" fmla="*/ 266700 w 753428"/>
                <a:gd name="connsiteY0" fmla="*/ 0 h 1241107"/>
                <a:gd name="connsiteX1" fmla="*/ 753428 w 753428"/>
                <a:gd name="connsiteY1" fmla="*/ 1241107 h 1241107"/>
                <a:gd name="connsiteX2" fmla="*/ 0 w 753428"/>
                <a:gd name="connsiteY2" fmla="*/ 1196340 h 1241107"/>
                <a:gd name="connsiteX3" fmla="*/ 266700 w 753428"/>
                <a:gd name="connsiteY3" fmla="*/ 0 h 1241107"/>
                <a:gd name="connsiteX0" fmla="*/ 266700 w 758190"/>
                <a:gd name="connsiteY0" fmla="*/ 0 h 1226819"/>
                <a:gd name="connsiteX1" fmla="*/ 758190 w 758190"/>
                <a:gd name="connsiteY1" fmla="*/ 1226819 h 1226819"/>
                <a:gd name="connsiteX2" fmla="*/ 0 w 758190"/>
                <a:gd name="connsiteY2" fmla="*/ 1196340 h 1226819"/>
                <a:gd name="connsiteX3" fmla="*/ 266700 w 758190"/>
                <a:gd name="connsiteY3" fmla="*/ 0 h 1226819"/>
                <a:gd name="connsiteX0" fmla="*/ 278607 w 758190"/>
                <a:gd name="connsiteY0" fmla="*/ 0 h 1212532"/>
                <a:gd name="connsiteX1" fmla="*/ 758190 w 758190"/>
                <a:gd name="connsiteY1" fmla="*/ 1212532 h 1212532"/>
                <a:gd name="connsiteX2" fmla="*/ 0 w 758190"/>
                <a:gd name="connsiteY2" fmla="*/ 1182053 h 1212532"/>
                <a:gd name="connsiteX3" fmla="*/ 278607 w 758190"/>
                <a:gd name="connsiteY3" fmla="*/ 0 h 1212532"/>
                <a:gd name="connsiteX0" fmla="*/ 302420 w 782003"/>
                <a:gd name="connsiteY0" fmla="*/ 0 h 1212532"/>
                <a:gd name="connsiteX1" fmla="*/ 782003 w 782003"/>
                <a:gd name="connsiteY1" fmla="*/ 1212532 h 1212532"/>
                <a:gd name="connsiteX2" fmla="*/ 0 w 782003"/>
                <a:gd name="connsiteY2" fmla="*/ 1184434 h 1212532"/>
                <a:gd name="connsiteX3" fmla="*/ 302420 w 782003"/>
                <a:gd name="connsiteY3" fmla="*/ 0 h 1212532"/>
              </a:gdLst>
              <a:ahLst/>
              <a:cxnLst>
                <a:cxn ang="0">
                  <a:pos x="connsiteX0" y="connsiteY0"/>
                </a:cxn>
                <a:cxn ang="0">
                  <a:pos x="connsiteX1" y="connsiteY1"/>
                </a:cxn>
                <a:cxn ang="0">
                  <a:pos x="connsiteX2" y="connsiteY2"/>
                </a:cxn>
                <a:cxn ang="0">
                  <a:pos x="connsiteX3" y="connsiteY3"/>
                </a:cxn>
              </a:cxnLst>
              <a:rect l="l" t="t" r="r" b="b"/>
              <a:pathLst>
                <a:path w="782003" h="1212532">
                  <a:moveTo>
                    <a:pt x="302420" y="0"/>
                  </a:moveTo>
                  <a:lnTo>
                    <a:pt x="782003" y="1212532"/>
                  </a:lnTo>
                  <a:lnTo>
                    <a:pt x="0" y="1184434"/>
                  </a:lnTo>
                  <a:lnTo>
                    <a:pt x="302420" y="0"/>
                  </a:lnTo>
                  <a:close/>
                </a:path>
              </a:pathLst>
            </a:custGeom>
            <a:solidFill>
              <a:srgbClr val="00277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sp>
          <p:nvSpPr>
            <p:cNvPr id="50" name="Freeform 49"/>
            <p:cNvSpPr/>
            <p:nvPr/>
          </p:nvSpPr>
          <p:spPr>
            <a:xfrm>
              <a:off x="2097129" y="2518741"/>
              <a:ext cx="1135380" cy="1874520"/>
            </a:xfrm>
            <a:custGeom>
              <a:avLst/>
              <a:gdLst>
                <a:gd name="connsiteX0" fmla="*/ 403860 w 1135380"/>
                <a:gd name="connsiteY0" fmla="*/ 0 h 1790700"/>
                <a:gd name="connsiteX1" fmla="*/ 403860 w 1135380"/>
                <a:gd name="connsiteY1" fmla="*/ 0 h 1790700"/>
                <a:gd name="connsiteX2" fmla="*/ 0 w 1135380"/>
                <a:gd name="connsiteY2" fmla="*/ 1744980 h 1790700"/>
                <a:gd name="connsiteX3" fmla="*/ 777240 w 1135380"/>
                <a:gd name="connsiteY3" fmla="*/ 1790700 h 1790700"/>
                <a:gd name="connsiteX4" fmla="*/ 1135380 w 1135380"/>
                <a:gd name="connsiteY4" fmla="*/ 15240 h 1790700"/>
                <a:gd name="connsiteX5" fmla="*/ 403860 w 1135380"/>
                <a:gd name="connsiteY5" fmla="*/ 0 h 1790700"/>
                <a:gd name="connsiteX0" fmla="*/ 403860 w 1135380"/>
                <a:gd name="connsiteY0" fmla="*/ 0 h 1874520"/>
                <a:gd name="connsiteX1" fmla="*/ 403860 w 1135380"/>
                <a:gd name="connsiteY1" fmla="*/ 0 h 1874520"/>
                <a:gd name="connsiteX2" fmla="*/ 0 w 1135380"/>
                <a:gd name="connsiteY2" fmla="*/ 1744980 h 1874520"/>
                <a:gd name="connsiteX3" fmla="*/ 670560 w 1135380"/>
                <a:gd name="connsiteY3" fmla="*/ 1874520 h 1874520"/>
                <a:gd name="connsiteX4" fmla="*/ 1135380 w 1135380"/>
                <a:gd name="connsiteY4" fmla="*/ 15240 h 1874520"/>
                <a:gd name="connsiteX5" fmla="*/ 403860 w 1135380"/>
                <a:gd name="connsiteY5" fmla="*/ 0 h 187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 h="1874520">
                  <a:moveTo>
                    <a:pt x="403860" y="0"/>
                  </a:moveTo>
                  <a:lnTo>
                    <a:pt x="403860" y="0"/>
                  </a:lnTo>
                  <a:lnTo>
                    <a:pt x="0" y="1744980"/>
                  </a:lnTo>
                  <a:lnTo>
                    <a:pt x="670560" y="1874520"/>
                  </a:lnTo>
                  <a:lnTo>
                    <a:pt x="1135380" y="15240"/>
                  </a:lnTo>
                  <a:lnTo>
                    <a:pt x="403860" y="0"/>
                  </a:lnTo>
                  <a:close/>
                </a:path>
              </a:pathLst>
            </a:custGeom>
            <a:solidFill>
              <a:srgbClr val="00A1DE"/>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sp>
          <p:nvSpPr>
            <p:cNvPr id="51" name="Freeform 50"/>
            <p:cNvSpPr/>
            <p:nvPr/>
          </p:nvSpPr>
          <p:spPr>
            <a:xfrm>
              <a:off x="1985049" y="3182161"/>
              <a:ext cx="782003" cy="1212532"/>
            </a:xfrm>
            <a:custGeom>
              <a:avLst/>
              <a:gdLst>
                <a:gd name="connsiteX0" fmla="*/ 266700 w 731520"/>
                <a:gd name="connsiteY0" fmla="*/ 0 h 1196340"/>
                <a:gd name="connsiteX1" fmla="*/ 731520 w 731520"/>
                <a:gd name="connsiteY1" fmla="*/ 1196340 h 1196340"/>
                <a:gd name="connsiteX2" fmla="*/ 0 w 731520"/>
                <a:gd name="connsiteY2" fmla="*/ 1196340 h 1196340"/>
                <a:gd name="connsiteX3" fmla="*/ 266700 w 731520"/>
                <a:gd name="connsiteY3" fmla="*/ 0 h 1196340"/>
                <a:gd name="connsiteX0" fmla="*/ 266700 w 739140"/>
                <a:gd name="connsiteY0" fmla="*/ 0 h 1226820"/>
                <a:gd name="connsiteX1" fmla="*/ 739140 w 739140"/>
                <a:gd name="connsiteY1" fmla="*/ 1226820 h 1226820"/>
                <a:gd name="connsiteX2" fmla="*/ 0 w 739140"/>
                <a:gd name="connsiteY2" fmla="*/ 1196340 h 1226820"/>
                <a:gd name="connsiteX3" fmla="*/ 266700 w 739140"/>
                <a:gd name="connsiteY3" fmla="*/ 0 h 1226820"/>
                <a:gd name="connsiteX0" fmla="*/ 266700 w 753428"/>
                <a:gd name="connsiteY0" fmla="*/ 0 h 1241107"/>
                <a:gd name="connsiteX1" fmla="*/ 753428 w 753428"/>
                <a:gd name="connsiteY1" fmla="*/ 1241107 h 1241107"/>
                <a:gd name="connsiteX2" fmla="*/ 0 w 753428"/>
                <a:gd name="connsiteY2" fmla="*/ 1196340 h 1241107"/>
                <a:gd name="connsiteX3" fmla="*/ 266700 w 753428"/>
                <a:gd name="connsiteY3" fmla="*/ 0 h 1241107"/>
                <a:gd name="connsiteX0" fmla="*/ 266700 w 758190"/>
                <a:gd name="connsiteY0" fmla="*/ 0 h 1226819"/>
                <a:gd name="connsiteX1" fmla="*/ 758190 w 758190"/>
                <a:gd name="connsiteY1" fmla="*/ 1226819 h 1226819"/>
                <a:gd name="connsiteX2" fmla="*/ 0 w 758190"/>
                <a:gd name="connsiteY2" fmla="*/ 1196340 h 1226819"/>
                <a:gd name="connsiteX3" fmla="*/ 266700 w 758190"/>
                <a:gd name="connsiteY3" fmla="*/ 0 h 1226819"/>
                <a:gd name="connsiteX0" fmla="*/ 278607 w 758190"/>
                <a:gd name="connsiteY0" fmla="*/ 0 h 1212532"/>
                <a:gd name="connsiteX1" fmla="*/ 758190 w 758190"/>
                <a:gd name="connsiteY1" fmla="*/ 1212532 h 1212532"/>
                <a:gd name="connsiteX2" fmla="*/ 0 w 758190"/>
                <a:gd name="connsiteY2" fmla="*/ 1182053 h 1212532"/>
                <a:gd name="connsiteX3" fmla="*/ 278607 w 758190"/>
                <a:gd name="connsiteY3" fmla="*/ 0 h 1212532"/>
                <a:gd name="connsiteX0" fmla="*/ 302420 w 782003"/>
                <a:gd name="connsiteY0" fmla="*/ 0 h 1212532"/>
                <a:gd name="connsiteX1" fmla="*/ 782003 w 782003"/>
                <a:gd name="connsiteY1" fmla="*/ 1212532 h 1212532"/>
                <a:gd name="connsiteX2" fmla="*/ 0 w 782003"/>
                <a:gd name="connsiteY2" fmla="*/ 1184434 h 1212532"/>
                <a:gd name="connsiteX3" fmla="*/ 302420 w 782003"/>
                <a:gd name="connsiteY3" fmla="*/ 0 h 1212532"/>
              </a:gdLst>
              <a:ahLst/>
              <a:cxnLst>
                <a:cxn ang="0">
                  <a:pos x="connsiteX0" y="connsiteY0"/>
                </a:cxn>
                <a:cxn ang="0">
                  <a:pos x="connsiteX1" y="connsiteY1"/>
                </a:cxn>
                <a:cxn ang="0">
                  <a:pos x="connsiteX2" y="connsiteY2"/>
                </a:cxn>
                <a:cxn ang="0">
                  <a:pos x="connsiteX3" y="connsiteY3"/>
                </a:cxn>
              </a:cxnLst>
              <a:rect l="l" t="t" r="r" b="b"/>
              <a:pathLst>
                <a:path w="782003" h="1212532">
                  <a:moveTo>
                    <a:pt x="302420" y="0"/>
                  </a:moveTo>
                  <a:lnTo>
                    <a:pt x="782003" y="1212532"/>
                  </a:lnTo>
                  <a:lnTo>
                    <a:pt x="0" y="1184434"/>
                  </a:lnTo>
                  <a:lnTo>
                    <a:pt x="302420" y="0"/>
                  </a:lnTo>
                  <a:close/>
                </a:path>
              </a:pathLst>
            </a:custGeom>
            <a:solidFill>
              <a:srgbClr val="31313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sp>
          <p:nvSpPr>
            <p:cNvPr id="55" name="Freeform 54"/>
            <p:cNvSpPr/>
            <p:nvPr/>
          </p:nvSpPr>
          <p:spPr>
            <a:xfrm>
              <a:off x="1145263" y="3167873"/>
              <a:ext cx="1135380" cy="1874520"/>
            </a:xfrm>
            <a:custGeom>
              <a:avLst/>
              <a:gdLst>
                <a:gd name="connsiteX0" fmla="*/ 403860 w 1135380"/>
                <a:gd name="connsiteY0" fmla="*/ 0 h 1790700"/>
                <a:gd name="connsiteX1" fmla="*/ 403860 w 1135380"/>
                <a:gd name="connsiteY1" fmla="*/ 0 h 1790700"/>
                <a:gd name="connsiteX2" fmla="*/ 0 w 1135380"/>
                <a:gd name="connsiteY2" fmla="*/ 1744980 h 1790700"/>
                <a:gd name="connsiteX3" fmla="*/ 777240 w 1135380"/>
                <a:gd name="connsiteY3" fmla="*/ 1790700 h 1790700"/>
                <a:gd name="connsiteX4" fmla="*/ 1135380 w 1135380"/>
                <a:gd name="connsiteY4" fmla="*/ 15240 h 1790700"/>
                <a:gd name="connsiteX5" fmla="*/ 403860 w 1135380"/>
                <a:gd name="connsiteY5" fmla="*/ 0 h 1790700"/>
                <a:gd name="connsiteX0" fmla="*/ 403860 w 1135380"/>
                <a:gd name="connsiteY0" fmla="*/ 0 h 1874520"/>
                <a:gd name="connsiteX1" fmla="*/ 403860 w 1135380"/>
                <a:gd name="connsiteY1" fmla="*/ 0 h 1874520"/>
                <a:gd name="connsiteX2" fmla="*/ 0 w 1135380"/>
                <a:gd name="connsiteY2" fmla="*/ 1744980 h 1874520"/>
                <a:gd name="connsiteX3" fmla="*/ 670560 w 1135380"/>
                <a:gd name="connsiteY3" fmla="*/ 1874520 h 1874520"/>
                <a:gd name="connsiteX4" fmla="*/ 1135380 w 1135380"/>
                <a:gd name="connsiteY4" fmla="*/ 15240 h 1874520"/>
                <a:gd name="connsiteX5" fmla="*/ 403860 w 1135380"/>
                <a:gd name="connsiteY5" fmla="*/ 0 h 187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 h="1874520">
                  <a:moveTo>
                    <a:pt x="403860" y="0"/>
                  </a:moveTo>
                  <a:lnTo>
                    <a:pt x="403860" y="0"/>
                  </a:lnTo>
                  <a:lnTo>
                    <a:pt x="0" y="1744980"/>
                  </a:lnTo>
                  <a:lnTo>
                    <a:pt x="670560" y="1874520"/>
                  </a:lnTo>
                  <a:lnTo>
                    <a:pt x="1135380" y="15240"/>
                  </a:lnTo>
                  <a:lnTo>
                    <a:pt x="403860" y="0"/>
                  </a:lnTo>
                  <a:close/>
                </a:path>
              </a:pathLst>
            </a:custGeom>
            <a:solidFill>
              <a:srgbClr val="8C8C8C"/>
            </a:solidFill>
            <a:ln w="12700">
              <a:solidFill>
                <a:srgbClr val="8C8C8C"/>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sp>
          <p:nvSpPr>
            <p:cNvPr id="57" name="Freeform 56"/>
            <p:cNvSpPr/>
            <p:nvPr/>
          </p:nvSpPr>
          <p:spPr>
            <a:xfrm>
              <a:off x="1041120" y="3837004"/>
              <a:ext cx="782003" cy="1212532"/>
            </a:xfrm>
            <a:custGeom>
              <a:avLst/>
              <a:gdLst>
                <a:gd name="connsiteX0" fmla="*/ 266700 w 731520"/>
                <a:gd name="connsiteY0" fmla="*/ 0 h 1196340"/>
                <a:gd name="connsiteX1" fmla="*/ 731520 w 731520"/>
                <a:gd name="connsiteY1" fmla="*/ 1196340 h 1196340"/>
                <a:gd name="connsiteX2" fmla="*/ 0 w 731520"/>
                <a:gd name="connsiteY2" fmla="*/ 1196340 h 1196340"/>
                <a:gd name="connsiteX3" fmla="*/ 266700 w 731520"/>
                <a:gd name="connsiteY3" fmla="*/ 0 h 1196340"/>
                <a:gd name="connsiteX0" fmla="*/ 266700 w 739140"/>
                <a:gd name="connsiteY0" fmla="*/ 0 h 1226820"/>
                <a:gd name="connsiteX1" fmla="*/ 739140 w 739140"/>
                <a:gd name="connsiteY1" fmla="*/ 1226820 h 1226820"/>
                <a:gd name="connsiteX2" fmla="*/ 0 w 739140"/>
                <a:gd name="connsiteY2" fmla="*/ 1196340 h 1226820"/>
                <a:gd name="connsiteX3" fmla="*/ 266700 w 739140"/>
                <a:gd name="connsiteY3" fmla="*/ 0 h 1226820"/>
                <a:gd name="connsiteX0" fmla="*/ 266700 w 753428"/>
                <a:gd name="connsiteY0" fmla="*/ 0 h 1241107"/>
                <a:gd name="connsiteX1" fmla="*/ 753428 w 753428"/>
                <a:gd name="connsiteY1" fmla="*/ 1241107 h 1241107"/>
                <a:gd name="connsiteX2" fmla="*/ 0 w 753428"/>
                <a:gd name="connsiteY2" fmla="*/ 1196340 h 1241107"/>
                <a:gd name="connsiteX3" fmla="*/ 266700 w 753428"/>
                <a:gd name="connsiteY3" fmla="*/ 0 h 1241107"/>
                <a:gd name="connsiteX0" fmla="*/ 266700 w 758190"/>
                <a:gd name="connsiteY0" fmla="*/ 0 h 1226819"/>
                <a:gd name="connsiteX1" fmla="*/ 758190 w 758190"/>
                <a:gd name="connsiteY1" fmla="*/ 1226819 h 1226819"/>
                <a:gd name="connsiteX2" fmla="*/ 0 w 758190"/>
                <a:gd name="connsiteY2" fmla="*/ 1196340 h 1226819"/>
                <a:gd name="connsiteX3" fmla="*/ 266700 w 758190"/>
                <a:gd name="connsiteY3" fmla="*/ 0 h 1226819"/>
                <a:gd name="connsiteX0" fmla="*/ 278607 w 758190"/>
                <a:gd name="connsiteY0" fmla="*/ 0 h 1212532"/>
                <a:gd name="connsiteX1" fmla="*/ 758190 w 758190"/>
                <a:gd name="connsiteY1" fmla="*/ 1212532 h 1212532"/>
                <a:gd name="connsiteX2" fmla="*/ 0 w 758190"/>
                <a:gd name="connsiteY2" fmla="*/ 1182053 h 1212532"/>
                <a:gd name="connsiteX3" fmla="*/ 278607 w 758190"/>
                <a:gd name="connsiteY3" fmla="*/ 0 h 1212532"/>
                <a:gd name="connsiteX0" fmla="*/ 302420 w 782003"/>
                <a:gd name="connsiteY0" fmla="*/ 0 h 1212532"/>
                <a:gd name="connsiteX1" fmla="*/ 782003 w 782003"/>
                <a:gd name="connsiteY1" fmla="*/ 1212532 h 1212532"/>
                <a:gd name="connsiteX2" fmla="*/ 0 w 782003"/>
                <a:gd name="connsiteY2" fmla="*/ 1184434 h 1212532"/>
                <a:gd name="connsiteX3" fmla="*/ 302420 w 782003"/>
                <a:gd name="connsiteY3" fmla="*/ 0 h 1212532"/>
              </a:gdLst>
              <a:ahLst/>
              <a:cxnLst>
                <a:cxn ang="0">
                  <a:pos x="connsiteX0" y="connsiteY0"/>
                </a:cxn>
                <a:cxn ang="0">
                  <a:pos x="connsiteX1" y="connsiteY1"/>
                </a:cxn>
                <a:cxn ang="0">
                  <a:pos x="connsiteX2" y="connsiteY2"/>
                </a:cxn>
                <a:cxn ang="0">
                  <a:pos x="connsiteX3" y="connsiteY3"/>
                </a:cxn>
              </a:cxnLst>
              <a:rect l="l" t="t" r="r" b="b"/>
              <a:pathLst>
                <a:path w="782003" h="1212532">
                  <a:moveTo>
                    <a:pt x="302420" y="0"/>
                  </a:moveTo>
                  <a:lnTo>
                    <a:pt x="782003" y="1212532"/>
                  </a:lnTo>
                  <a:lnTo>
                    <a:pt x="0" y="1184434"/>
                  </a:lnTo>
                  <a:lnTo>
                    <a:pt x="302420" y="0"/>
                  </a:lnTo>
                  <a:close/>
                </a:path>
              </a:pathLst>
            </a:custGeom>
            <a:solidFill>
              <a:srgbClr val="575757"/>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sp>
          <p:nvSpPr>
            <p:cNvPr id="58" name="Freeform 57"/>
            <p:cNvSpPr/>
            <p:nvPr/>
          </p:nvSpPr>
          <p:spPr>
            <a:xfrm>
              <a:off x="210542" y="3822239"/>
              <a:ext cx="1135380" cy="1790700"/>
            </a:xfrm>
            <a:custGeom>
              <a:avLst/>
              <a:gdLst>
                <a:gd name="connsiteX0" fmla="*/ 403860 w 1135380"/>
                <a:gd name="connsiteY0" fmla="*/ 0 h 1790700"/>
                <a:gd name="connsiteX1" fmla="*/ 403860 w 1135380"/>
                <a:gd name="connsiteY1" fmla="*/ 0 h 1790700"/>
                <a:gd name="connsiteX2" fmla="*/ 0 w 1135380"/>
                <a:gd name="connsiteY2" fmla="*/ 1744980 h 1790700"/>
                <a:gd name="connsiteX3" fmla="*/ 777240 w 1135380"/>
                <a:gd name="connsiteY3" fmla="*/ 1790700 h 1790700"/>
                <a:gd name="connsiteX4" fmla="*/ 1135380 w 1135380"/>
                <a:gd name="connsiteY4" fmla="*/ 15240 h 1790700"/>
                <a:gd name="connsiteX5" fmla="*/ 403860 w 1135380"/>
                <a:gd name="connsiteY5" fmla="*/ 0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 h="1790700">
                  <a:moveTo>
                    <a:pt x="403860" y="0"/>
                  </a:moveTo>
                  <a:lnTo>
                    <a:pt x="403860" y="0"/>
                  </a:lnTo>
                  <a:lnTo>
                    <a:pt x="0" y="1744980"/>
                  </a:lnTo>
                  <a:lnTo>
                    <a:pt x="777240" y="1790700"/>
                  </a:lnTo>
                  <a:lnTo>
                    <a:pt x="1135380" y="15240"/>
                  </a:lnTo>
                  <a:lnTo>
                    <a:pt x="403860" y="0"/>
                  </a:lnTo>
                  <a:close/>
                </a:path>
              </a:pathLst>
            </a:custGeom>
            <a:solidFill>
              <a:srgbClr val="B4B4B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sp>
          <p:nvSpPr>
            <p:cNvPr id="61" name="Oval 60"/>
            <p:cNvSpPr/>
            <p:nvPr/>
          </p:nvSpPr>
          <p:spPr>
            <a:xfrm>
              <a:off x="3400287" y="2215372"/>
              <a:ext cx="463909" cy="463909"/>
            </a:xfrm>
            <a:prstGeom prst="ellipse">
              <a:avLst/>
            </a:prstGeom>
            <a:solidFill>
              <a:srgbClr val="72C7E7"/>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grpSp>
          <p:nvGrpSpPr>
            <p:cNvPr id="88" name="Group 87"/>
            <p:cNvGrpSpPr>
              <a:grpSpLocks noChangeAspect="1"/>
            </p:cNvGrpSpPr>
            <p:nvPr/>
          </p:nvGrpSpPr>
          <p:grpSpPr>
            <a:xfrm>
              <a:off x="1455622" y="5428033"/>
              <a:ext cx="715750" cy="365758"/>
              <a:chOff x="6614723" y="4770865"/>
              <a:chExt cx="2816368" cy="1439207"/>
            </a:xfrm>
          </p:grpSpPr>
          <p:sp>
            <p:nvSpPr>
              <p:cNvPr id="89" name="Right Arrow 1"/>
              <p:cNvSpPr/>
              <p:nvPr/>
            </p:nvSpPr>
            <p:spPr>
              <a:xfrm>
                <a:off x="6614723" y="4770865"/>
                <a:ext cx="2780175" cy="1439207"/>
              </a:xfrm>
              <a:custGeom>
                <a:avLst/>
                <a:gdLst>
                  <a:gd name="connsiteX0" fmla="*/ 0 w 3994150"/>
                  <a:gd name="connsiteY0" fmla="*/ 546497 h 2185987"/>
                  <a:gd name="connsiteX1" fmla="*/ 2901157 w 3994150"/>
                  <a:gd name="connsiteY1" fmla="*/ 5464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8777 w 3994150"/>
                  <a:gd name="connsiteY1" fmla="*/ 2797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32551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32551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075610 h 2185987"/>
                  <a:gd name="connsiteX7" fmla="*/ 7620 w 3994150"/>
                  <a:gd name="connsiteY7" fmla="*/ 256937 h 2185987"/>
                  <a:gd name="connsiteX0" fmla="*/ 0 w 4268470"/>
                  <a:gd name="connsiteY0" fmla="*/ 249317 h 2185987"/>
                  <a:gd name="connsiteX1" fmla="*/ 3175477 w 4268470"/>
                  <a:gd name="connsiteY1" fmla="*/ 272177 h 2185987"/>
                  <a:gd name="connsiteX2" fmla="*/ 3175477 w 4268470"/>
                  <a:gd name="connsiteY2" fmla="*/ 0 h 2185987"/>
                  <a:gd name="connsiteX3" fmla="*/ 4268470 w 4268470"/>
                  <a:gd name="connsiteY3" fmla="*/ 1092994 h 2185987"/>
                  <a:gd name="connsiteX4" fmla="*/ 3175477 w 4268470"/>
                  <a:gd name="connsiteY4" fmla="*/ 2185987 h 2185987"/>
                  <a:gd name="connsiteX5" fmla="*/ 3183097 w 4268470"/>
                  <a:gd name="connsiteY5" fmla="*/ 1067990 h 2185987"/>
                  <a:gd name="connsiteX6" fmla="*/ 274320 w 4268470"/>
                  <a:gd name="connsiteY6" fmla="*/ 1075610 h 2185987"/>
                  <a:gd name="connsiteX7" fmla="*/ 0 w 4268470"/>
                  <a:gd name="connsiteY7" fmla="*/ 24931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228600 w 4222750"/>
                  <a:gd name="connsiteY6" fmla="*/ 1075610 h 2185987"/>
                  <a:gd name="connsiteX7" fmla="*/ 0 w 4222750"/>
                  <a:gd name="connsiteY7" fmla="*/ 27217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1219200 w 4222750"/>
                  <a:gd name="connsiteY6" fmla="*/ 1067990 h 2185987"/>
                  <a:gd name="connsiteX7" fmla="*/ 0 w 4222750"/>
                  <a:gd name="connsiteY7" fmla="*/ 272177 h 218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2750" h="2185987">
                    <a:moveTo>
                      <a:pt x="0" y="272177"/>
                    </a:moveTo>
                    <a:lnTo>
                      <a:pt x="3129757" y="272177"/>
                    </a:lnTo>
                    <a:lnTo>
                      <a:pt x="3129757" y="0"/>
                    </a:lnTo>
                    <a:lnTo>
                      <a:pt x="4222750" y="1092994"/>
                    </a:lnTo>
                    <a:lnTo>
                      <a:pt x="3129757" y="2185987"/>
                    </a:lnTo>
                    <a:lnTo>
                      <a:pt x="3137377" y="1067990"/>
                    </a:lnTo>
                    <a:lnTo>
                      <a:pt x="1219200" y="1067990"/>
                    </a:lnTo>
                    <a:lnTo>
                      <a:pt x="0" y="272177"/>
                    </a:lnTo>
                    <a:close/>
                  </a:path>
                </a:pathLst>
              </a:custGeom>
              <a:solidFill>
                <a:srgbClr val="72C7E7"/>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sp>
            <p:nvSpPr>
              <p:cNvPr id="90" name="Right Arrow 1"/>
              <p:cNvSpPr/>
              <p:nvPr/>
            </p:nvSpPr>
            <p:spPr>
              <a:xfrm rot="10800000" flipH="1" flipV="1">
                <a:off x="8718472" y="5408246"/>
                <a:ext cx="712619" cy="736068"/>
              </a:xfrm>
              <a:custGeom>
                <a:avLst/>
                <a:gdLst>
                  <a:gd name="connsiteX0" fmla="*/ 0 w 3994150"/>
                  <a:gd name="connsiteY0" fmla="*/ 546497 h 2185987"/>
                  <a:gd name="connsiteX1" fmla="*/ 2901157 w 3994150"/>
                  <a:gd name="connsiteY1" fmla="*/ 5464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8777 w 3994150"/>
                  <a:gd name="connsiteY1" fmla="*/ 2797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32551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32551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075610 h 2185987"/>
                  <a:gd name="connsiteX7" fmla="*/ 7620 w 3994150"/>
                  <a:gd name="connsiteY7" fmla="*/ 256937 h 2185987"/>
                  <a:gd name="connsiteX0" fmla="*/ 0 w 4268470"/>
                  <a:gd name="connsiteY0" fmla="*/ 249317 h 2185987"/>
                  <a:gd name="connsiteX1" fmla="*/ 3175477 w 4268470"/>
                  <a:gd name="connsiteY1" fmla="*/ 272177 h 2185987"/>
                  <a:gd name="connsiteX2" fmla="*/ 3175477 w 4268470"/>
                  <a:gd name="connsiteY2" fmla="*/ 0 h 2185987"/>
                  <a:gd name="connsiteX3" fmla="*/ 4268470 w 4268470"/>
                  <a:gd name="connsiteY3" fmla="*/ 1092994 h 2185987"/>
                  <a:gd name="connsiteX4" fmla="*/ 3175477 w 4268470"/>
                  <a:gd name="connsiteY4" fmla="*/ 2185987 h 2185987"/>
                  <a:gd name="connsiteX5" fmla="*/ 3183097 w 4268470"/>
                  <a:gd name="connsiteY5" fmla="*/ 1067990 h 2185987"/>
                  <a:gd name="connsiteX6" fmla="*/ 274320 w 4268470"/>
                  <a:gd name="connsiteY6" fmla="*/ 1075610 h 2185987"/>
                  <a:gd name="connsiteX7" fmla="*/ 0 w 4268470"/>
                  <a:gd name="connsiteY7" fmla="*/ 24931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228600 w 4222750"/>
                  <a:gd name="connsiteY6" fmla="*/ 1075610 h 2185987"/>
                  <a:gd name="connsiteX7" fmla="*/ 0 w 4222750"/>
                  <a:gd name="connsiteY7" fmla="*/ 27217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1219200 w 4222750"/>
                  <a:gd name="connsiteY6" fmla="*/ 1067990 h 2185987"/>
                  <a:gd name="connsiteX7" fmla="*/ 0 w 4222750"/>
                  <a:gd name="connsiteY7" fmla="*/ 272177 h 2185987"/>
                  <a:gd name="connsiteX0" fmla="*/ 0 w 3003550"/>
                  <a:gd name="connsiteY0" fmla="*/ 1067990 h 2185987"/>
                  <a:gd name="connsiteX1" fmla="*/ 1910557 w 3003550"/>
                  <a:gd name="connsiteY1" fmla="*/ 272177 h 2185987"/>
                  <a:gd name="connsiteX2" fmla="*/ 1910557 w 3003550"/>
                  <a:gd name="connsiteY2" fmla="*/ 0 h 2185987"/>
                  <a:gd name="connsiteX3" fmla="*/ 3003550 w 3003550"/>
                  <a:gd name="connsiteY3" fmla="*/ 1092994 h 2185987"/>
                  <a:gd name="connsiteX4" fmla="*/ 1910557 w 3003550"/>
                  <a:gd name="connsiteY4" fmla="*/ 2185987 h 2185987"/>
                  <a:gd name="connsiteX5" fmla="*/ 1918177 w 3003550"/>
                  <a:gd name="connsiteY5" fmla="*/ 1067990 h 2185987"/>
                  <a:gd name="connsiteX6" fmla="*/ 0 w 3003550"/>
                  <a:gd name="connsiteY6" fmla="*/ 1067990 h 2185987"/>
                  <a:gd name="connsiteX0" fmla="*/ 7620 w 1092993"/>
                  <a:gd name="connsiteY0" fmla="*/ 1067990 h 2185987"/>
                  <a:gd name="connsiteX1" fmla="*/ 0 w 1092993"/>
                  <a:gd name="connsiteY1" fmla="*/ 272177 h 2185987"/>
                  <a:gd name="connsiteX2" fmla="*/ 0 w 1092993"/>
                  <a:gd name="connsiteY2" fmla="*/ 0 h 2185987"/>
                  <a:gd name="connsiteX3" fmla="*/ 1092993 w 1092993"/>
                  <a:gd name="connsiteY3" fmla="*/ 1092994 h 2185987"/>
                  <a:gd name="connsiteX4" fmla="*/ 0 w 1092993"/>
                  <a:gd name="connsiteY4" fmla="*/ 2185987 h 2185987"/>
                  <a:gd name="connsiteX5" fmla="*/ 7620 w 1092993"/>
                  <a:gd name="connsiteY5" fmla="*/ 1067990 h 2185987"/>
                  <a:gd name="connsiteX0" fmla="*/ 7620 w 1092993"/>
                  <a:gd name="connsiteY0" fmla="*/ 1067990 h 2185987"/>
                  <a:gd name="connsiteX1" fmla="*/ 0 w 1092993"/>
                  <a:gd name="connsiteY1" fmla="*/ 0 h 2185987"/>
                  <a:gd name="connsiteX2" fmla="*/ 1092993 w 1092993"/>
                  <a:gd name="connsiteY2" fmla="*/ 1092994 h 2185987"/>
                  <a:gd name="connsiteX3" fmla="*/ 0 w 1092993"/>
                  <a:gd name="connsiteY3" fmla="*/ 2185987 h 2185987"/>
                  <a:gd name="connsiteX4" fmla="*/ 7620 w 1092993"/>
                  <a:gd name="connsiteY4" fmla="*/ 1067990 h 2185987"/>
                  <a:gd name="connsiteX0" fmla="*/ 7620 w 1092993"/>
                  <a:gd name="connsiteY0" fmla="*/ 0 h 1117997"/>
                  <a:gd name="connsiteX1" fmla="*/ 1092993 w 1092993"/>
                  <a:gd name="connsiteY1" fmla="*/ 25004 h 1117997"/>
                  <a:gd name="connsiteX2" fmla="*/ 0 w 1092993"/>
                  <a:gd name="connsiteY2" fmla="*/ 1117997 h 1117997"/>
                  <a:gd name="connsiteX3" fmla="*/ 7620 w 1092993"/>
                  <a:gd name="connsiteY3" fmla="*/ 0 h 1117997"/>
                </a:gdLst>
                <a:ahLst/>
                <a:cxnLst>
                  <a:cxn ang="0">
                    <a:pos x="connsiteX0" y="connsiteY0"/>
                  </a:cxn>
                  <a:cxn ang="0">
                    <a:pos x="connsiteX1" y="connsiteY1"/>
                  </a:cxn>
                  <a:cxn ang="0">
                    <a:pos x="connsiteX2" y="connsiteY2"/>
                  </a:cxn>
                  <a:cxn ang="0">
                    <a:pos x="connsiteX3" y="connsiteY3"/>
                  </a:cxn>
                </a:cxnLst>
                <a:rect l="l" t="t" r="r" b="b"/>
                <a:pathLst>
                  <a:path w="1092993" h="1117997">
                    <a:moveTo>
                      <a:pt x="7620" y="0"/>
                    </a:moveTo>
                    <a:lnTo>
                      <a:pt x="1092993" y="25004"/>
                    </a:lnTo>
                    <a:lnTo>
                      <a:pt x="0" y="1117997"/>
                    </a:lnTo>
                    <a:lnTo>
                      <a:pt x="7620" y="0"/>
                    </a:lnTo>
                    <a:close/>
                  </a:path>
                </a:pathLst>
              </a:cu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grpSp>
        <p:grpSp>
          <p:nvGrpSpPr>
            <p:cNvPr id="95" name="Group 94"/>
            <p:cNvGrpSpPr>
              <a:grpSpLocks noChangeAspect="1"/>
            </p:cNvGrpSpPr>
            <p:nvPr/>
          </p:nvGrpSpPr>
          <p:grpSpPr>
            <a:xfrm>
              <a:off x="2749515" y="4551935"/>
              <a:ext cx="706552" cy="365760"/>
              <a:chOff x="8160040" y="3981539"/>
              <a:chExt cx="2780173" cy="1439210"/>
            </a:xfrm>
          </p:grpSpPr>
          <p:sp>
            <p:nvSpPr>
              <p:cNvPr id="96" name="Right Arrow 1"/>
              <p:cNvSpPr/>
              <p:nvPr/>
            </p:nvSpPr>
            <p:spPr>
              <a:xfrm>
                <a:off x="8160040" y="3981539"/>
                <a:ext cx="2780173" cy="1439210"/>
              </a:xfrm>
              <a:custGeom>
                <a:avLst/>
                <a:gdLst>
                  <a:gd name="connsiteX0" fmla="*/ 0 w 3994150"/>
                  <a:gd name="connsiteY0" fmla="*/ 546497 h 2185987"/>
                  <a:gd name="connsiteX1" fmla="*/ 2901157 w 3994150"/>
                  <a:gd name="connsiteY1" fmla="*/ 5464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8777 w 3994150"/>
                  <a:gd name="connsiteY1" fmla="*/ 2797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32551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32551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075610 h 2185987"/>
                  <a:gd name="connsiteX7" fmla="*/ 7620 w 3994150"/>
                  <a:gd name="connsiteY7" fmla="*/ 256937 h 2185987"/>
                  <a:gd name="connsiteX0" fmla="*/ 0 w 4268470"/>
                  <a:gd name="connsiteY0" fmla="*/ 249317 h 2185987"/>
                  <a:gd name="connsiteX1" fmla="*/ 3175477 w 4268470"/>
                  <a:gd name="connsiteY1" fmla="*/ 272177 h 2185987"/>
                  <a:gd name="connsiteX2" fmla="*/ 3175477 w 4268470"/>
                  <a:gd name="connsiteY2" fmla="*/ 0 h 2185987"/>
                  <a:gd name="connsiteX3" fmla="*/ 4268470 w 4268470"/>
                  <a:gd name="connsiteY3" fmla="*/ 1092994 h 2185987"/>
                  <a:gd name="connsiteX4" fmla="*/ 3175477 w 4268470"/>
                  <a:gd name="connsiteY4" fmla="*/ 2185987 h 2185987"/>
                  <a:gd name="connsiteX5" fmla="*/ 3183097 w 4268470"/>
                  <a:gd name="connsiteY5" fmla="*/ 1067990 h 2185987"/>
                  <a:gd name="connsiteX6" fmla="*/ 274320 w 4268470"/>
                  <a:gd name="connsiteY6" fmla="*/ 1075610 h 2185987"/>
                  <a:gd name="connsiteX7" fmla="*/ 0 w 4268470"/>
                  <a:gd name="connsiteY7" fmla="*/ 24931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228600 w 4222750"/>
                  <a:gd name="connsiteY6" fmla="*/ 1075610 h 2185987"/>
                  <a:gd name="connsiteX7" fmla="*/ 0 w 4222750"/>
                  <a:gd name="connsiteY7" fmla="*/ 27217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1219200 w 4222750"/>
                  <a:gd name="connsiteY6" fmla="*/ 1067990 h 2185987"/>
                  <a:gd name="connsiteX7" fmla="*/ 0 w 4222750"/>
                  <a:gd name="connsiteY7" fmla="*/ 272177 h 218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2750" h="2185987">
                    <a:moveTo>
                      <a:pt x="0" y="272177"/>
                    </a:moveTo>
                    <a:lnTo>
                      <a:pt x="3129757" y="272177"/>
                    </a:lnTo>
                    <a:lnTo>
                      <a:pt x="3129757" y="0"/>
                    </a:lnTo>
                    <a:lnTo>
                      <a:pt x="4222750" y="1092994"/>
                    </a:lnTo>
                    <a:lnTo>
                      <a:pt x="3129757" y="2185987"/>
                    </a:lnTo>
                    <a:lnTo>
                      <a:pt x="3137377" y="1067990"/>
                    </a:lnTo>
                    <a:lnTo>
                      <a:pt x="1219200" y="1067990"/>
                    </a:lnTo>
                    <a:lnTo>
                      <a:pt x="0" y="272177"/>
                    </a:lnTo>
                    <a:close/>
                  </a:path>
                </a:pathLst>
              </a:custGeom>
              <a:solidFill>
                <a:srgbClr val="72C7E7"/>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sp>
            <p:nvSpPr>
              <p:cNvPr id="97" name="Right Arrow 1"/>
              <p:cNvSpPr/>
              <p:nvPr/>
            </p:nvSpPr>
            <p:spPr>
              <a:xfrm rot="10800000" flipH="1" flipV="1">
                <a:off x="10222566" y="4684682"/>
                <a:ext cx="712619" cy="736067"/>
              </a:xfrm>
              <a:custGeom>
                <a:avLst/>
                <a:gdLst>
                  <a:gd name="connsiteX0" fmla="*/ 0 w 3994150"/>
                  <a:gd name="connsiteY0" fmla="*/ 546497 h 2185987"/>
                  <a:gd name="connsiteX1" fmla="*/ 2901157 w 3994150"/>
                  <a:gd name="connsiteY1" fmla="*/ 5464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8777 w 3994150"/>
                  <a:gd name="connsiteY1" fmla="*/ 2797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32551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32551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075610 h 2185987"/>
                  <a:gd name="connsiteX7" fmla="*/ 7620 w 3994150"/>
                  <a:gd name="connsiteY7" fmla="*/ 256937 h 2185987"/>
                  <a:gd name="connsiteX0" fmla="*/ 0 w 4268470"/>
                  <a:gd name="connsiteY0" fmla="*/ 249317 h 2185987"/>
                  <a:gd name="connsiteX1" fmla="*/ 3175477 w 4268470"/>
                  <a:gd name="connsiteY1" fmla="*/ 272177 h 2185987"/>
                  <a:gd name="connsiteX2" fmla="*/ 3175477 w 4268470"/>
                  <a:gd name="connsiteY2" fmla="*/ 0 h 2185987"/>
                  <a:gd name="connsiteX3" fmla="*/ 4268470 w 4268470"/>
                  <a:gd name="connsiteY3" fmla="*/ 1092994 h 2185987"/>
                  <a:gd name="connsiteX4" fmla="*/ 3175477 w 4268470"/>
                  <a:gd name="connsiteY4" fmla="*/ 2185987 h 2185987"/>
                  <a:gd name="connsiteX5" fmla="*/ 3183097 w 4268470"/>
                  <a:gd name="connsiteY5" fmla="*/ 1067990 h 2185987"/>
                  <a:gd name="connsiteX6" fmla="*/ 274320 w 4268470"/>
                  <a:gd name="connsiteY6" fmla="*/ 1075610 h 2185987"/>
                  <a:gd name="connsiteX7" fmla="*/ 0 w 4268470"/>
                  <a:gd name="connsiteY7" fmla="*/ 24931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228600 w 4222750"/>
                  <a:gd name="connsiteY6" fmla="*/ 1075610 h 2185987"/>
                  <a:gd name="connsiteX7" fmla="*/ 0 w 4222750"/>
                  <a:gd name="connsiteY7" fmla="*/ 27217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1219200 w 4222750"/>
                  <a:gd name="connsiteY6" fmla="*/ 1067990 h 2185987"/>
                  <a:gd name="connsiteX7" fmla="*/ 0 w 4222750"/>
                  <a:gd name="connsiteY7" fmla="*/ 272177 h 2185987"/>
                  <a:gd name="connsiteX0" fmla="*/ 0 w 3003550"/>
                  <a:gd name="connsiteY0" fmla="*/ 1067990 h 2185987"/>
                  <a:gd name="connsiteX1" fmla="*/ 1910557 w 3003550"/>
                  <a:gd name="connsiteY1" fmla="*/ 272177 h 2185987"/>
                  <a:gd name="connsiteX2" fmla="*/ 1910557 w 3003550"/>
                  <a:gd name="connsiteY2" fmla="*/ 0 h 2185987"/>
                  <a:gd name="connsiteX3" fmla="*/ 3003550 w 3003550"/>
                  <a:gd name="connsiteY3" fmla="*/ 1092994 h 2185987"/>
                  <a:gd name="connsiteX4" fmla="*/ 1910557 w 3003550"/>
                  <a:gd name="connsiteY4" fmla="*/ 2185987 h 2185987"/>
                  <a:gd name="connsiteX5" fmla="*/ 1918177 w 3003550"/>
                  <a:gd name="connsiteY5" fmla="*/ 1067990 h 2185987"/>
                  <a:gd name="connsiteX6" fmla="*/ 0 w 3003550"/>
                  <a:gd name="connsiteY6" fmla="*/ 1067990 h 2185987"/>
                  <a:gd name="connsiteX0" fmla="*/ 7620 w 1092993"/>
                  <a:gd name="connsiteY0" fmla="*/ 1067990 h 2185987"/>
                  <a:gd name="connsiteX1" fmla="*/ 0 w 1092993"/>
                  <a:gd name="connsiteY1" fmla="*/ 272177 h 2185987"/>
                  <a:gd name="connsiteX2" fmla="*/ 0 w 1092993"/>
                  <a:gd name="connsiteY2" fmla="*/ 0 h 2185987"/>
                  <a:gd name="connsiteX3" fmla="*/ 1092993 w 1092993"/>
                  <a:gd name="connsiteY3" fmla="*/ 1092994 h 2185987"/>
                  <a:gd name="connsiteX4" fmla="*/ 0 w 1092993"/>
                  <a:gd name="connsiteY4" fmla="*/ 2185987 h 2185987"/>
                  <a:gd name="connsiteX5" fmla="*/ 7620 w 1092993"/>
                  <a:gd name="connsiteY5" fmla="*/ 1067990 h 2185987"/>
                  <a:gd name="connsiteX0" fmla="*/ 7620 w 1092993"/>
                  <a:gd name="connsiteY0" fmla="*/ 1067990 h 2185987"/>
                  <a:gd name="connsiteX1" fmla="*/ 0 w 1092993"/>
                  <a:gd name="connsiteY1" fmla="*/ 0 h 2185987"/>
                  <a:gd name="connsiteX2" fmla="*/ 1092993 w 1092993"/>
                  <a:gd name="connsiteY2" fmla="*/ 1092994 h 2185987"/>
                  <a:gd name="connsiteX3" fmla="*/ 0 w 1092993"/>
                  <a:gd name="connsiteY3" fmla="*/ 2185987 h 2185987"/>
                  <a:gd name="connsiteX4" fmla="*/ 7620 w 1092993"/>
                  <a:gd name="connsiteY4" fmla="*/ 1067990 h 2185987"/>
                  <a:gd name="connsiteX0" fmla="*/ 7620 w 1092993"/>
                  <a:gd name="connsiteY0" fmla="*/ 0 h 1117997"/>
                  <a:gd name="connsiteX1" fmla="*/ 1092993 w 1092993"/>
                  <a:gd name="connsiteY1" fmla="*/ 25004 h 1117997"/>
                  <a:gd name="connsiteX2" fmla="*/ 0 w 1092993"/>
                  <a:gd name="connsiteY2" fmla="*/ 1117997 h 1117997"/>
                  <a:gd name="connsiteX3" fmla="*/ 7620 w 1092993"/>
                  <a:gd name="connsiteY3" fmla="*/ 0 h 1117997"/>
                </a:gdLst>
                <a:ahLst/>
                <a:cxnLst>
                  <a:cxn ang="0">
                    <a:pos x="connsiteX0" y="connsiteY0"/>
                  </a:cxn>
                  <a:cxn ang="0">
                    <a:pos x="connsiteX1" y="connsiteY1"/>
                  </a:cxn>
                  <a:cxn ang="0">
                    <a:pos x="connsiteX2" y="connsiteY2"/>
                  </a:cxn>
                  <a:cxn ang="0">
                    <a:pos x="connsiteX3" y="connsiteY3"/>
                  </a:cxn>
                </a:cxnLst>
                <a:rect l="l" t="t" r="r" b="b"/>
                <a:pathLst>
                  <a:path w="1092993" h="1117997">
                    <a:moveTo>
                      <a:pt x="7620" y="0"/>
                    </a:moveTo>
                    <a:lnTo>
                      <a:pt x="1092993" y="25004"/>
                    </a:lnTo>
                    <a:lnTo>
                      <a:pt x="0" y="1117997"/>
                    </a:lnTo>
                    <a:lnTo>
                      <a:pt x="7620" y="0"/>
                    </a:lnTo>
                    <a:close/>
                  </a:path>
                </a:pathLst>
              </a:cu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grpSp>
        <p:grpSp>
          <p:nvGrpSpPr>
            <p:cNvPr id="98" name="Group 97"/>
            <p:cNvGrpSpPr>
              <a:grpSpLocks noChangeAspect="1"/>
            </p:cNvGrpSpPr>
            <p:nvPr/>
          </p:nvGrpSpPr>
          <p:grpSpPr>
            <a:xfrm>
              <a:off x="3805013" y="3519023"/>
              <a:ext cx="706551" cy="373872"/>
              <a:chOff x="8512010" y="2432438"/>
              <a:chExt cx="2780174" cy="1471141"/>
            </a:xfrm>
          </p:grpSpPr>
          <p:sp>
            <p:nvSpPr>
              <p:cNvPr id="99" name="Right Arrow 1"/>
              <p:cNvSpPr/>
              <p:nvPr/>
            </p:nvSpPr>
            <p:spPr>
              <a:xfrm>
                <a:off x="8512010" y="2432438"/>
                <a:ext cx="2780174" cy="1439197"/>
              </a:xfrm>
              <a:custGeom>
                <a:avLst/>
                <a:gdLst>
                  <a:gd name="connsiteX0" fmla="*/ 0 w 3994150"/>
                  <a:gd name="connsiteY0" fmla="*/ 546497 h 2185987"/>
                  <a:gd name="connsiteX1" fmla="*/ 2901157 w 3994150"/>
                  <a:gd name="connsiteY1" fmla="*/ 5464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8777 w 3994150"/>
                  <a:gd name="connsiteY1" fmla="*/ 2797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32551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32551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075610 h 2185987"/>
                  <a:gd name="connsiteX7" fmla="*/ 7620 w 3994150"/>
                  <a:gd name="connsiteY7" fmla="*/ 256937 h 2185987"/>
                  <a:gd name="connsiteX0" fmla="*/ 0 w 4268470"/>
                  <a:gd name="connsiteY0" fmla="*/ 249317 h 2185987"/>
                  <a:gd name="connsiteX1" fmla="*/ 3175477 w 4268470"/>
                  <a:gd name="connsiteY1" fmla="*/ 272177 h 2185987"/>
                  <a:gd name="connsiteX2" fmla="*/ 3175477 w 4268470"/>
                  <a:gd name="connsiteY2" fmla="*/ 0 h 2185987"/>
                  <a:gd name="connsiteX3" fmla="*/ 4268470 w 4268470"/>
                  <a:gd name="connsiteY3" fmla="*/ 1092994 h 2185987"/>
                  <a:gd name="connsiteX4" fmla="*/ 3175477 w 4268470"/>
                  <a:gd name="connsiteY4" fmla="*/ 2185987 h 2185987"/>
                  <a:gd name="connsiteX5" fmla="*/ 3183097 w 4268470"/>
                  <a:gd name="connsiteY5" fmla="*/ 1067990 h 2185987"/>
                  <a:gd name="connsiteX6" fmla="*/ 274320 w 4268470"/>
                  <a:gd name="connsiteY6" fmla="*/ 1075610 h 2185987"/>
                  <a:gd name="connsiteX7" fmla="*/ 0 w 4268470"/>
                  <a:gd name="connsiteY7" fmla="*/ 24931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228600 w 4222750"/>
                  <a:gd name="connsiteY6" fmla="*/ 1075610 h 2185987"/>
                  <a:gd name="connsiteX7" fmla="*/ 0 w 4222750"/>
                  <a:gd name="connsiteY7" fmla="*/ 27217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1219200 w 4222750"/>
                  <a:gd name="connsiteY6" fmla="*/ 1067990 h 2185987"/>
                  <a:gd name="connsiteX7" fmla="*/ 0 w 4222750"/>
                  <a:gd name="connsiteY7" fmla="*/ 272177 h 218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2750" h="2185987">
                    <a:moveTo>
                      <a:pt x="0" y="272177"/>
                    </a:moveTo>
                    <a:lnTo>
                      <a:pt x="3129757" y="272177"/>
                    </a:lnTo>
                    <a:lnTo>
                      <a:pt x="3129757" y="0"/>
                    </a:lnTo>
                    <a:lnTo>
                      <a:pt x="4222750" y="1092994"/>
                    </a:lnTo>
                    <a:lnTo>
                      <a:pt x="3129757" y="2185987"/>
                    </a:lnTo>
                    <a:lnTo>
                      <a:pt x="3137377" y="1067990"/>
                    </a:lnTo>
                    <a:lnTo>
                      <a:pt x="1219200" y="1067990"/>
                    </a:lnTo>
                    <a:lnTo>
                      <a:pt x="0" y="272177"/>
                    </a:lnTo>
                    <a:close/>
                  </a:path>
                </a:pathLst>
              </a:custGeom>
              <a:solidFill>
                <a:srgbClr val="72C7E7"/>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sp>
            <p:nvSpPr>
              <p:cNvPr id="100" name="Right Arrow 1"/>
              <p:cNvSpPr/>
              <p:nvPr/>
            </p:nvSpPr>
            <p:spPr>
              <a:xfrm rot="10800000" flipH="1" flipV="1">
                <a:off x="10454611" y="3167506"/>
                <a:ext cx="712619" cy="736073"/>
              </a:xfrm>
              <a:custGeom>
                <a:avLst/>
                <a:gdLst>
                  <a:gd name="connsiteX0" fmla="*/ 0 w 3994150"/>
                  <a:gd name="connsiteY0" fmla="*/ 546497 h 2185987"/>
                  <a:gd name="connsiteX1" fmla="*/ 2901157 w 3994150"/>
                  <a:gd name="connsiteY1" fmla="*/ 5464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8777 w 3994150"/>
                  <a:gd name="connsiteY1" fmla="*/ 2797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32551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32551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075610 h 2185987"/>
                  <a:gd name="connsiteX7" fmla="*/ 7620 w 3994150"/>
                  <a:gd name="connsiteY7" fmla="*/ 256937 h 2185987"/>
                  <a:gd name="connsiteX0" fmla="*/ 0 w 4268470"/>
                  <a:gd name="connsiteY0" fmla="*/ 249317 h 2185987"/>
                  <a:gd name="connsiteX1" fmla="*/ 3175477 w 4268470"/>
                  <a:gd name="connsiteY1" fmla="*/ 272177 h 2185987"/>
                  <a:gd name="connsiteX2" fmla="*/ 3175477 w 4268470"/>
                  <a:gd name="connsiteY2" fmla="*/ 0 h 2185987"/>
                  <a:gd name="connsiteX3" fmla="*/ 4268470 w 4268470"/>
                  <a:gd name="connsiteY3" fmla="*/ 1092994 h 2185987"/>
                  <a:gd name="connsiteX4" fmla="*/ 3175477 w 4268470"/>
                  <a:gd name="connsiteY4" fmla="*/ 2185987 h 2185987"/>
                  <a:gd name="connsiteX5" fmla="*/ 3183097 w 4268470"/>
                  <a:gd name="connsiteY5" fmla="*/ 1067990 h 2185987"/>
                  <a:gd name="connsiteX6" fmla="*/ 274320 w 4268470"/>
                  <a:gd name="connsiteY6" fmla="*/ 1075610 h 2185987"/>
                  <a:gd name="connsiteX7" fmla="*/ 0 w 4268470"/>
                  <a:gd name="connsiteY7" fmla="*/ 24931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228600 w 4222750"/>
                  <a:gd name="connsiteY6" fmla="*/ 1075610 h 2185987"/>
                  <a:gd name="connsiteX7" fmla="*/ 0 w 4222750"/>
                  <a:gd name="connsiteY7" fmla="*/ 27217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1219200 w 4222750"/>
                  <a:gd name="connsiteY6" fmla="*/ 1067990 h 2185987"/>
                  <a:gd name="connsiteX7" fmla="*/ 0 w 4222750"/>
                  <a:gd name="connsiteY7" fmla="*/ 272177 h 2185987"/>
                  <a:gd name="connsiteX0" fmla="*/ 0 w 3003550"/>
                  <a:gd name="connsiteY0" fmla="*/ 1067990 h 2185987"/>
                  <a:gd name="connsiteX1" fmla="*/ 1910557 w 3003550"/>
                  <a:gd name="connsiteY1" fmla="*/ 272177 h 2185987"/>
                  <a:gd name="connsiteX2" fmla="*/ 1910557 w 3003550"/>
                  <a:gd name="connsiteY2" fmla="*/ 0 h 2185987"/>
                  <a:gd name="connsiteX3" fmla="*/ 3003550 w 3003550"/>
                  <a:gd name="connsiteY3" fmla="*/ 1092994 h 2185987"/>
                  <a:gd name="connsiteX4" fmla="*/ 1910557 w 3003550"/>
                  <a:gd name="connsiteY4" fmla="*/ 2185987 h 2185987"/>
                  <a:gd name="connsiteX5" fmla="*/ 1918177 w 3003550"/>
                  <a:gd name="connsiteY5" fmla="*/ 1067990 h 2185987"/>
                  <a:gd name="connsiteX6" fmla="*/ 0 w 3003550"/>
                  <a:gd name="connsiteY6" fmla="*/ 1067990 h 2185987"/>
                  <a:gd name="connsiteX0" fmla="*/ 7620 w 1092993"/>
                  <a:gd name="connsiteY0" fmla="*/ 1067990 h 2185987"/>
                  <a:gd name="connsiteX1" fmla="*/ 0 w 1092993"/>
                  <a:gd name="connsiteY1" fmla="*/ 272177 h 2185987"/>
                  <a:gd name="connsiteX2" fmla="*/ 0 w 1092993"/>
                  <a:gd name="connsiteY2" fmla="*/ 0 h 2185987"/>
                  <a:gd name="connsiteX3" fmla="*/ 1092993 w 1092993"/>
                  <a:gd name="connsiteY3" fmla="*/ 1092994 h 2185987"/>
                  <a:gd name="connsiteX4" fmla="*/ 0 w 1092993"/>
                  <a:gd name="connsiteY4" fmla="*/ 2185987 h 2185987"/>
                  <a:gd name="connsiteX5" fmla="*/ 7620 w 1092993"/>
                  <a:gd name="connsiteY5" fmla="*/ 1067990 h 2185987"/>
                  <a:gd name="connsiteX0" fmla="*/ 7620 w 1092993"/>
                  <a:gd name="connsiteY0" fmla="*/ 1067990 h 2185987"/>
                  <a:gd name="connsiteX1" fmla="*/ 0 w 1092993"/>
                  <a:gd name="connsiteY1" fmla="*/ 0 h 2185987"/>
                  <a:gd name="connsiteX2" fmla="*/ 1092993 w 1092993"/>
                  <a:gd name="connsiteY2" fmla="*/ 1092994 h 2185987"/>
                  <a:gd name="connsiteX3" fmla="*/ 0 w 1092993"/>
                  <a:gd name="connsiteY3" fmla="*/ 2185987 h 2185987"/>
                  <a:gd name="connsiteX4" fmla="*/ 7620 w 1092993"/>
                  <a:gd name="connsiteY4" fmla="*/ 1067990 h 2185987"/>
                  <a:gd name="connsiteX0" fmla="*/ 7620 w 1092993"/>
                  <a:gd name="connsiteY0" fmla="*/ 0 h 1117997"/>
                  <a:gd name="connsiteX1" fmla="*/ 1092993 w 1092993"/>
                  <a:gd name="connsiteY1" fmla="*/ 25004 h 1117997"/>
                  <a:gd name="connsiteX2" fmla="*/ 0 w 1092993"/>
                  <a:gd name="connsiteY2" fmla="*/ 1117997 h 1117997"/>
                  <a:gd name="connsiteX3" fmla="*/ 7620 w 1092993"/>
                  <a:gd name="connsiteY3" fmla="*/ 0 h 1117997"/>
                </a:gdLst>
                <a:ahLst/>
                <a:cxnLst>
                  <a:cxn ang="0">
                    <a:pos x="connsiteX0" y="connsiteY0"/>
                  </a:cxn>
                  <a:cxn ang="0">
                    <a:pos x="connsiteX1" y="connsiteY1"/>
                  </a:cxn>
                  <a:cxn ang="0">
                    <a:pos x="connsiteX2" y="connsiteY2"/>
                  </a:cxn>
                  <a:cxn ang="0">
                    <a:pos x="connsiteX3" y="connsiteY3"/>
                  </a:cxn>
                </a:cxnLst>
                <a:rect l="l" t="t" r="r" b="b"/>
                <a:pathLst>
                  <a:path w="1092993" h="1117997">
                    <a:moveTo>
                      <a:pt x="7620" y="0"/>
                    </a:moveTo>
                    <a:lnTo>
                      <a:pt x="1092993" y="25004"/>
                    </a:lnTo>
                    <a:lnTo>
                      <a:pt x="0" y="1117997"/>
                    </a:lnTo>
                    <a:lnTo>
                      <a:pt x="7620" y="0"/>
                    </a:lnTo>
                    <a:close/>
                  </a:path>
                </a:pathLst>
              </a:cu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grpSp>
        <p:grpSp>
          <p:nvGrpSpPr>
            <p:cNvPr id="101" name="Group 100"/>
            <p:cNvGrpSpPr>
              <a:grpSpLocks noChangeAspect="1"/>
            </p:cNvGrpSpPr>
            <p:nvPr/>
          </p:nvGrpSpPr>
          <p:grpSpPr>
            <a:xfrm>
              <a:off x="4073863" y="2461360"/>
              <a:ext cx="706551" cy="365760"/>
              <a:chOff x="5300347" y="2855389"/>
              <a:chExt cx="2780174" cy="1439210"/>
            </a:xfrm>
          </p:grpSpPr>
          <p:sp>
            <p:nvSpPr>
              <p:cNvPr id="102" name="Right Arrow 1"/>
              <p:cNvSpPr/>
              <p:nvPr/>
            </p:nvSpPr>
            <p:spPr>
              <a:xfrm>
                <a:off x="5300347" y="2855389"/>
                <a:ext cx="2780174" cy="1439210"/>
              </a:xfrm>
              <a:custGeom>
                <a:avLst/>
                <a:gdLst>
                  <a:gd name="connsiteX0" fmla="*/ 0 w 3994150"/>
                  <a:gd name="connsiteY0" fmla="*/ 546497 h 2185987"/>
                  <a:gd name="connsiteX1" fmla="*/ 2901157 w 3994150"/>
                  <a:gd name="connsiteY1" fmla="*/ 5464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8777 w 3994150"/>
                  <a:gd name="connsiteY1" fmla="*/ 2797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32551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32551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075610 h 2185987"/>
                  <a:gd name="connsiteX7" fmla="*/ 7620 w 3994150"/>
                  <a:gd name="connsiteY7" fmla="*/ 256937 h 2185987"/>
                  <a:gd name="connsiteX0" fmla="*/ 0 w 4268470"/>
                  <a:gd name="connsiteY0" fmla="*/ 249317 h 2185987"/>
                  <a:gd name="connsiteX1" fmla="*/ 3175477 w 4268470"/>
                  <a:gd name="connsiteY1" fmla="*/ 272177 h 2185987"/>
                  <a:gd name="connsiteX2" fmla="*/ 3175477 w 4268470"/>
                  <a:gd name="connsiteY2" fmla="*/ 0 h 2185987"/>
                  <a:gd name="connsiteX3" fmla="*/ 4268470 w 4268470"/>
                  <a:gd name="connsiteY3" fmla="*/ 1092994 h 2185987"/>
                  <a:gd name="connsiteX4" fmla="*/ 3175477 w 4268470"/>
                  <a:gd name="connsiteY4" fmla="*/ 2185987 h 2185987"/>
                  <a:gd name="connsiteX5" fmla="*/ 3183097 w 4268470"/>
                  <a:gd name="connsiteY5" fmla="*/ 1067990 h 2185987"/>
                  <a:gd name="connsiteX6" fmla="*/ 274320 w 4268470"/>
                  <a:gd name="connsiteY6" fmla="*/ 1075610 h 2185987"/>
                  <a:gd name="connsiteX7" fmla="*/ 0 w 4268470"/>
                  <a:gd name="connsiteY7" fmla="*/ 24931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228600 w 4222750"/>
                  <a:gd name="connsiteY6" fmla="*/ 1075610 h 2185987"/>
                  <a:gd name="connsiteX7" fmla="*/ 0 w 4222750"/>
                  <a:gd name="connsiteY7" fmla="*/ 27217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1219200 w 4222750"/>
                  <a:gd name="connsiteY6" fmla="*/ 1067990 h 2185987"/>
                  <a:gd name="connsiteX7" fmla="*/ 0 w 4222750"/>
                  <a:gd name="connsiteY7" fmla="*/ 272177 h 218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2750" h="2185987">
                    <a:moveTo>
                      <a:pt x="0" y="272177"/>
                    </a:moveTo>
                    <a:lnTo>
                      <a:pt x="3129757" y="272177"/>
                    </a:lnTo>
                    <a:lnTo>
                      <a:pt x="3129757" y="0"/>
                    </a:lnTo>
                    <a:lnTo>
                      <a:pt x="4222750" y="1092994"/>
                    </a:lnTo>
                    <a:lnTo>
                      <a:pt x="3129757" y="2185987"/>
                    </a:lnTo>
                    <a:lnTo>
                      <a:pt x="3137377" y="1067990"/>
                    </a:lnTo>
                    <a:lnTo>
                      <a:pt x="1219200" y="1067990"/>
                    </a:lnTo>
                    <a:lnTo>
                      <a:pt x="0" y="272177"/>
                    </a:lnTo>
                    <a:close/>
                  </a:path>
                </a:pathLst>
              </a:custGeom>
              <a:solidFill>
                <a:srgbClr val="72C7E7"/>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sp>
            <p:nvSpPr>
              <p:cNvPr id="103" name="Right Arrow 1"/>
              <p:cNvSpPr/>
              <p:nvPr/>
            </p:nvSpPr>
            <p:spPr>
              <a:xfrm rot="10800000" flipH="1" flipV="1">
                <a:off x="7362883" y="3494724"/>
                <a:ext cx="712619" cy="736067"/>
              </a:xfrm>
              <a:custGeom>
                <a:avLst/>
                <a:gdLst>
                  <a:gd name="connsiteX0" fmla="*/ 0 w 3994150"/>
                  <a:gd name="connsiteY0" fmla="*/ 546497 h 2185987"/>
                  <a:gd name="connsiteX1" fmla="*/ 2901157 w 3994150"/>
                  <a:gd name="connsiteY1" fmla="*/ 5464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8777 w 3994150"/>
                  <a:gd name="connsiteY1" fmla="*/ 2797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32551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32551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075610 h 2185987"/>
                  <a:gd name="connsiteX7" fmla="*/ 7620 w 3994150"/>
                  <a:gd name="connsiteY7" fmla="*/ 256937 h 2185987"/>
                  <a:gd name="connsiteX0" fmla="*/ 0 w 4268470"/>
                  <a:gd name="connsiteY0" fmla="*/ 249317 h 2185987"/>
                  <a:gd name="connsiteX1" fmla="*/ 3175477 w 4268470"/>
                  <a:gd name="connsiteY1" fmla="*/ 272177 h 2185987"/>
                  <a:gd name="connsiteX2" fmla="*/ 3175477 w 4268470"/>
                  <a:gd name="connsiteY2" fmla="*/ 0 h 2185987"/>
                  <a:gd name="connsiteX3" fmla="*/ 4268470 w 4268470"/>
                  <a:gd name="connsiteY3" fmla="*/ 1092994 h 2185987"/>
                  <a:gd name="connsiteX4" fmla="*/ 3175477 w 4268470"/>
                  <a:gd name="connsiteY4" fmla="*/ 2185987 h 2185987"/>
                  <a:gd name="connsiteX5" fmla="*/ 3183097 w 4268470"/>
                  <a:gd name="connsiteY5" fmla="*/ 1067990 h 2185987"/>
                  <a:gd name="connsiteX6" fmla="*/ 274320 w 4268470"/>
                  <a:gd name="connsiteY6" fmla="*/ 1075610 h 2185987"/>
                  <a:gd name="connsiteX7" fmla="*/ 0 w 4268470"/>
                  <a:gd name="connsiteY7" fmla="*/ 24931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228600 w 4222750"/>
                  <a:gd name="connsiteY6" fmla="*/ 1075610 h 2185987"/>
                  <a:gd name="connsiteX7" fmla="*/ 0 w 4222750"/>
                  <a:gd name="connsiteY7" fmla="*/ 27217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1219200 w 4222750"/>
                  <a:gd name="connsiteY6" fmla="*/ 1067990 h 2185987"/>
                  <a:gd name="connsiteX7" fmla="*/ 0 w 4222750"/>
                  <a:gd name="connsiteY7" fmla="*/ 272177 h 2185987"/>
                  <a:gd name="connsiteX0" fmla="*/ 0 w 3003550"/>
                  <a:gd name="connsiteY0" fmla="*/ 1067990 h 2185987"/>
                  <a:gd name="connsiteX1" fmla="*/ 1910557 w 3003550"/>
                  <a:gd name="connsiteY1" fmla="*/ 272177 h 2185987"/>
                  <a:gd name="connsiteX2" fmla="*/ 1910557 w 3003550"/>
                  <a:gd name="connsiteY2" fmla="*/ 0 h 2185987"/>
                  <a:gd name="connsiteX3" fmla="*/ 3003550 w 3003550"/>
                  <a:gd name="connsiteY3" fmla="*/ 1092994 h 2185987"/>
                  <a:gd name="connsiteX4" fmla="*/ 1910557 w 3003550"/>
                  <a:gd name="connsiteY4" fmla="*/ 2185987 h 2185987"/>
                  <a:gd name="connsiteX5" fmla="*/ 1918177 w 3003550"/>
                  <a:gd name="connsiteY5" fmla="*/ 1067990 h 2185987"/>
                  <a:gd name="connsiteX6" fmla="*/ 0 w 3003550"/>
                  <a:gd name="connsiteY6" fmla="*/ 1067990 h 2185987"/>
                  <a:gd name="connsiteX0" fmla="*/ 7620 w 1092993"/>
                  <a:gd name="connsiteY0" fmla="*/ 1067990 h 2185987"/>
                  <a:gd name="connsiteX1" fmla="*/ 0 w 1092993"/>
                  <a:gd name="connsiteY1" fmla="*/ 272177 h 2185987"/>
                  <a:gd name="connsiteX2" fmla="*/ 0 w 1092993"/>
                  <a:gd name="connsiteY2" fmla="*/ 0 h 2185987"/>
                  <a:gd name="connsiteX3" fmla="*/ 1092993 w 1092993"/>
                  <a:gd name="connsiteY3" fmla="*/ 1092994 h 2185987"/>
                  <a:gd name="connsiteX4" fmla="*/ 0 w 1092993"/>
                  <a:gd name="connsiteY4" fmla="*/ 2185987 h 2185987"/>
                  <a:gd name="connsiteX5" fmla="*/ 7620 w 1092993"/>
                  <a:gd name="connsiteY5" fmla="*/ 1067990 h 2185987"/>
                  <a:gd name="connsiteX0" fmla="*/ 7620 w 1092993"/>
                  <a:gd name="connsiteY0" fmla="*/ 1067990 h 2185987"/>
                  <a:gd name="connsiteX1" fmla="*/ 0 w 1092993"/>
                  <a:gd name="connsiteY1" fmla="*/ 0 h 2185987"/>
                  <a:gd name="connsiteX2" fmla="*/ 1092993 w 1092993"/>
                  <a:gd name="connsiteY2" fmla="*/ 1092994 h 2185987"/>
                  <a:gd name="connsiteX3" fmla="*/ 0 w 1092993"/>
                  <a:gd name="connsiteY3" fmla="*/ 2185987 h 2185987"/>
                  <a:gd name="connsiteX4" fmla="*/ 7620 w 1092993"/>
                  <a:gd name="connsiteY4" fmla="*/ 1067990 h 2185987"/>
                  <a:gd name="connsiteX0" fmla="*/ 7620 w 1092993"/>
                  <a:gd name="connsiteY0" fmla="*/ 0 h 1117997"/>
                  <a:gd name="connsiteX1" fmla="*/ 1092993 w 1092993"/>
                  <a:gd name="connsiteY1" fmla="*/ 25004 h 1117997"/>
                  <a:gd name="connsiteX2" fmla="*/ 0 w 1092993"/>
                  <a:gd name="connsiteY2" fmla="*/ 1117997 h 1117997"/>
                  <a:gd name="connsiteX3" fmla="*/ 7620 w 1092993"/>
                  <a:gd name="connsiteY3" fmla="*/ 0 h 1117997"/>
                </a:gdLst>
                <a:ahLst/>
                <a:cxnLst>
                  <a:cxn ang="0">
                    <a:pos x="connsiteX0" y="connsiteY0"/>
                  </a:cxn>
                  <a:cxn ang="0">
                    <a:pos x="connsiteX1" y="connsiteY1"/>
                  </a:cxn>
                  <a:cxn ang="0">
                    <a:pos x="connsiteX2" y="connsiteY2"/>
                  </a:cxn>
                  <a:cxn ang="0">
                    <a:pos x="connsiteX3" y="connsiteY3"/>
                  </a:cxn>
                </a:cxnLst>
                <a:rect l="l" t="t" r="r" b="b"/>
                <a:pathLst>
                  <a:path w="1092993" h="1117997">
                    <a:moveTo>
                      <a:pt x="7620" y="0"/>
                    </a:moveTo>
                    <a:lnTo>
                      <a:pt x="1092993" y="25004"/>
                    </a:lnTo>
                    <a:lnTo>
                      <a:pt x="0" y="1117997"/>
                    </a:lnTo>
                    <a:lnTo>
                      <a:pt x="7620" y="0"/>
                    </a:lnTo>
                    <a:close/>
                  </a:path>
                </a:pathLst>
              </a:cu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grpSp>
      </p:grpSp>
      <p:sp>
        <p:nvSpPr>
          <p:cNvPr id="47" name="TextBox 46"/>
          <p:cNvSpPr txBox="1"/>
          <p:nvPr/>
        </p:nvSpPr>
        <p:spPr>
          <a:xfrm>
            <a:off x="2106891" y="231252"/>
            <a:ext cx="4930218" cy="707886"/>
          </a:xfrm>
          <a:prstGeom prst="rect">
            <a:avLst/>
          </a:prstGeom>
          <a:noFill/>
        </p:spPr>
        <p:txBody>
          <a:bodyPr wrap="square" rtlCol="0">
            <a:spAutoFit/>
          </a:bodyPr>
          <a:lstStyle/>
          <a:p>
            <a:pPr algn="ctr"/>
            <a:r>
              <a:rPr lang="en-US" sz="4000" b="1" dirty="0">
                <a:solidFill>
                  <a:srgbClr val="144184"/>
                </a:solidFill>
              </a:rPr>
              <a:t>Business Insights</a:t>
            </a:r>
          </a:p>
        </p:txBody>
      </p:sp>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1553" y="3811383"/>
            <a:ext cx="554081" cy="460034"/>
          </a:xfrm>
          <a:prstGeom prst="rect">
            <a:avLst/>
          </a:prstGeom>
        </p:spPr>
      </p:pic>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56110" y="1510968"/>
            <a:ext cx="654254" cy="654254"/>
          </a:xfrm>
          <a:prstGeom prst="rect">
            <a:avLst/>
          </a:prstGeom>
        </p:spPr>
      </p:pic>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8658" y="2719369"/>
            <a:ext cx="6390031" cy="4792524"/>
          </a:xfrm>
          <a:prstGeom prst="rect">
            <a:avLst/>
          </a:prstGeom>
        </p:spPr>
      </p:pic>
      <p:pic>
        <p:nvPicPr>
          <p:cNvPr id="11" name="Picture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844000" y="1953223"/>
            <a:ext cx="1118087" cy="1349610"/>
          </a:xfrm>
          <a:prstGeom prst="rect">
            <a:avLst/>
          </a:prstGeom>
        </p:spPr>
      </p:pic>
      <p:sp>
        <p:nvSpPr>
          <p:cNvPr id="93" name="Rectangle 92"/>
          <p:cNvSpPr/>
          <p:nvPr/>
        </p:nvSpPr>
        <p:spPr>
          <a:xfrm>
            <a:off x="3999388" y="3026552"/>
            <a:ext cx="4805247" cy="1954381"/>
          </a:xfrm>
          <a:prstGeom prst="rect">
            <a:avLst/>
          </a:prstGeom>
        </p:spPr>
        <p:txBody>
          <a:bodyPr wrap="square" lIns="0" tIns="0" rIns="0" bIns="0">
            <a:spAutoFit/>
          </a:bodyPr>
          <a:lstStyle/>
          <a:p>
            <a:pPr>
              <a:spcAft>
                <a:spcPts val="600"/>
              </a:spcAft>
            </a:pPr>
            <a:r>
              <a:rPr lang="en-US" b="1" dirty="0">
                <a:solidFill>
                  <a:srgbClr val="163E83"/>
                </a:solidFill>
              </a:rPr>
              <a:t>OPTIMAL LOCATION</a:t>
            </a:r>
          </a:p>
          <a:p>
            <a:r>
              <a:rPr lang="en-IN" dirty="0">
                <a:solidFill>
                  <a:srgbClr val="163E83"/>
                </a:solidFill>
              </a:rPr>
              <a:t>As we can identify the buggy towers in the network, the firms can choose appropriate locations for setting up new towers</a:t>
            </a:r>
          </a:p>
          <a:p>
            <a:br>
              <a:rPr lang="en-IN" dirty="0"/>
            </a:br>
            <a:endParaRPr lang="en-US" b="1" dirty="0">
              <a:solidFill>
                <a:srgbClr val="163E83"/>
              </a:solidFill>
            </a:endParaRPr>
          </a:p>
          <a:p>
            <a:pPr>
              <a:spcAft>
                <a:spcPts val="600"/>
              </a:spcAft>
            </a:pPr>
            <a:r>
              <a:rPr lang="en-US" sz="1400" dirty="0">
                <a:solidFill>
                  <a:srgbClr val="163E83"/>
                </a:solidFill>
              </a:rPr>
              <a:t> </a:t>
            </a:r>
          </a:p>
        </p:txBody>
      </p:sp>
      <p:sp>
        <p:nvSpPr>
          <p:cNvPr id="91" name="Rectangle 90"/>
          <p:cNvSpPr/>
          <p:nvPr/>
        </p:nvSpPr>
        <p:spPr>
          <a:xfrm>
            <a:off x="1960429" y="5256056"/>
            <a:ext cx="6428801" cy="1046440"/>
          </a:xfrm>
          <a:prstGeom prst="rect">
            <a:avLst/>
          </a:prstGeom>
        </p:spPr>
        <p:txBody>
          <a:bodyPr wrap="square" lIns="0" tIns="0" rIns="0" bIns="0">
            <a:spAutoFit/>
          </a:bodyPr>
          <a:lstStyle/>
          <a:p>
            <a:pPr algn="just">
              <a:lnSpc>
                <a:spcPct val="100000"/>
              </a:lnSpc>
            </a:pPr>
            <a:r>
              <a:rPr lang="en-US" b="1" dirty="0">
                <a:solidFill>
                  <a:srgbClr val="163E83"/>
                </a:solidFill>
              </a:rPr>
              <a:t>INCREASED CUSTOMER LOYALTY</a:t>
            </a:r>
          </a:p>
          <a:p>
            <a:pPr algn="just">
              <a:lnSpc>
                <a:spcPct val="100000"/>
              </a:lnSpc>
            </a:pPr>
            <a:r>
              <a:rPr lang="en-IN" dirty="0">
                <a:solidFill>
                  <a:srgbClr val="163E83"/>
                </a:solidFill>
              </a:rPr>
              <a:t>As a firm can take precautionary steps to prevent network congestion, it is more likely to get satisfied and loyal customers</a:t>
            </a:r>
            <a:endParaRPr lang="en-US" dirty="0">
              <a:solidFill>
                <a:srgbClr val="163E83"/>
              </a:solidFill>
            </a:endParaRPr>
          </a:p>
          <a:p>
            <a:pPr algn="just">
              <a:lnSpc>
                <a:spcPct val="100000"/>
              </a:lnSpc>
            </a:pPr>
            <a:endParaRPr lang="en-US" sz="1400" dirty="0">
              <a:solidFill>
                <a:srgbClr val="163E83"/>
              </a:solidFill>
            </a:endParaRPr>
          </a:p>
        </p:txBody>
      </p:sp>
      <p:sp>
        <p:nvSpPr>
          <p:cNvPr id="92" name="Rectangle 91"/>
          <p:cNvSpPr/>
          <p:nvPr/>
        </p:nvSpPr>
        <p:spPr>
          <a:xfrm>
            <a:off x="3054537" y="4168417"/>
            <a:ext cx="5831188" cy="1200329"/>
          </a:xfrm>
          <a:prstGeom prst="rect">
            <a:avLst/>
          </a:prstGeom>
        </p:spPr>
        <p:txBody>
          <a:bodyPr wrap="square" lIns="0" tIns="0" rIns="0" bIns="0">
            <a:spAutoFit/>
          </a:bodyPr>
          <a:lstStyle/>
          <a:p>
            <a:pPr>
              <a:spcAft>
                <a:spcPts val="600"/>
              </a:spcAft>
            </a:pPr>
            <a:r>
              <a:rPr lang="en-US" b="1" dirty="0">
                <a:solidFill>
                  <a:srgbClr val="163E83"/>
                </a:solidFill>
              </a:rPr>
              <a:t>RE-EVALUATE CELL TOWER SPECIFICATIONS</a:t>
            </a:r>
          </a:p>
          <a:p>
            <a:pPr>
              <a:spcAft>
                <a:spcPts val="600"/>
              </a:spcAft>
            </a:pPr>
            <a:r>
              <a:rPr lang="en-IN" dirty="0">
                <a:solidFill>
                  <a:srgbClr val="163E83"/>
                </a:solidFill>
              </a:rPr>
              <a:t>The firms can tune the specifications of the cell tower properly to reduce the likelihood of network congestion</a:t>
            </a:r>
            <a:endParaRPr lang="en-US" dirty="0">
              <a:solidFill>
                <a:srgbClr val="163E83"/>
              </a:solidFill>
            </a:endParaRPr>
          </a:p>
          <a:p>
            <a:pPr>
              <a:spcAft>
                <a:spcPts val="600"/>
              </a:spcAft>
            </a:pPr>
            <a:endParaRPr lang="en-US" sz="1400" dirty="0">
              <a:solidFill>
                <a:srgbClr val="163E83"/>
              </a:solidFill>
            </a:endParaRPr>
          </a:p>
        </p:txBody>
      </p:sp>
    </p:spTree>
    <p:extLst>
      <p:ext uri="{BB962C8B-B14F-4D97-AF65-F5344CB8AC3E}">
        <p14:creationId xmlns:p14="http://schemas.microsoft.com/office/powerpoint/2010/main" val="292096563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 y="283"/>
            <a:ext cx="9143244" cy="6857433"/>
          </a:xfrm>
          <a:prstGeom prst="rect">
            <a:avLst/>
          </a:prstGeom>
        </p:spPr>
      </p:pic>
      <p:sp>
        <p:nvSpPr>
          <p:cNvPr id="3" name="Slide Number Placeholder 2"/>
          <p:cNvSpPr>
            <a:spLocks noGrp="1"/>
          </p:cNvSpPr>
          <p:nvPr>
            <p:ph type="sldNum" sz="quarter" idx="4"/>
          </p:nvPr>
        </p:nvSpPr>
        <p:spPr/>
        <p:txBody>
          <a:bodyPr/>
          <a:lstStyle/>
          <a:p>
            <a:fld id="{95CC1D26-A9BD-4BDE-BDD9-08EDBAE96860}" type="slidenum">
              <a:rPr lang="en-GB" smtClean="0"/>
              <a:pPr/>
              <a:t>29</a:t>
            </a:fld>
            <a:endParaRPr lang="en-GB" dirty="0"/>
          </a:p>
        </p:txBody>
      </p:sp>
      <p:graphicFrame>
        <p:nvGraphicFramePr>
          <p:cNvPr id="371718" name="Rectangle 6" hidden="1"/>
          <p:cNvGraphicFramePr>
            <a:graphicFrameLocks/>
          </p:cNvGraphicFramePr>
          <p:nvPr>
            <p:custDataLst>
              <p:tags r:id="rId2"/>
            </p:custDataLst>
          </p:nvPr>
        </p:nvGraphicFramePr>
        <p:xfrm>
          <a:off x="0" y="0"/>
          <a:ext cx="146050" cy="158750"/>
        </p:xfrm>
        <a:graphic>
          <a:graphicData uri="http://schemas.openxmlformats.org/presentationml/2006/ole">
            <mc:AlternateContent xmlns:mc="http://schemas.openxmlformats.org/markup-compatibility/2006">
              <mc:Choice xmlns:v="urn:schemas-microsoft-com:vml" Requires="v">
                <p:oleObj spid="_x0000_s47189" name="think-cell Slide" r:id="rId6" imgW="0" imgH="0" progId="">
                  <p:embed/>
                </p:oleObj>
              </mc:Choice>
              <mc:Fallback>
                <p:oleObj name="think-cell Slide" r:id="rId6" imgW="0" imgH="0" progId="">
                  <p:embed/>
                  <p:pic>
                    <p:nvPicPr>
                      <p:cNvPr id="0" name="AutoShape 39"/>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TextBox 46"/>
          <p:cNvSpPr txBox="1"/>
          <p:nvPr/>
        </p:nvSpPr>
        <p:spPr>
          <a:xfrm>
            <a:off x="2592372" y="329937"/>
            <a:ext cx="4930218" cy="707886"/>
          </a:xfrm>
          <a:prstGeom prst="rect">
            <a:avLst/>
          </a:prstGeom>
          <a:noFill/>
        </p:spPr>
        <p:txBody>
          <a:bodyPr wrap="square" rtlCol="0">
            <a:spAutoFit/>
          </a:bodyPr>
          <a:lstStyle/>
          <a:p>
            <a:pPr algn="ctr"/>
            <a:endParaRPr lang="en-US" sz="4000" b="1" dirty="0">
              <a:solidFill>
                <a:srgbClr val="144184"/>
              </a:solidFill>
            </a:endParaRPr>
          </a:p>
        </p:txBody>
      </p:sp>
      <p:sp>
        <p:nvSpPr>
          <p:cNvPr id="39" name="TextBox 38"/>
          <p:cNvSpPr txBox="1"/>
          <p:nvPr/>
        </p:nvSpPr>
        <p:spPr>
          <a:xfrm>
            <a:off x="2017336" y="2705492"/>
            <a:ext cx="5552388" cy="1200329"/>
          </a:xfrm>
          <a:prstGeom prst="rect">
            <a:avLst/>
          </a:prstGeom>
          <a:noFill/>
        </p:spPr>
        <p:txBody>
          <a:bodyPr wrap="square" rtlCol="0">
            <a:spAutoFit/>
          </a:bodyPr>
          <a:lstStyle/>
          <a:p>
            <a:r>
              <a:rPr lang="en-IN" sz="7200" b="1" dirty="0">
                <a:solidFill>
                  <a:srgbClr val="163E83"/>
                </a:solidFill>
              </a:rPr>
              <a:t>THANK YOU !</a:t>
            </a:r>
          </a:p>
        </p:txBody>
      </p:sp>
    </p:spTree>
    <p:extLst>
      <p:ext uri="{BB962C8B-B14F-4D97-AF65-F5344CB8AC3E}">
        <p14:creationId xmlns:p14="http://schemas.microsoft.com/office/powerpoint/2010/main" val="292096563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997" y="2002048"/>
            <a:ext cx="7423688" cy="2732289"/>
          </a:xfrm>
          <a:prstGeom prst="rect">
            <a:avLst/>
          </a:prstGeom>
        </p:spPr>
      </p:pic>
      <p:sp>
        <p:nvSpPr>
          <p:cNvPr id="15" name="TextBox 14"/>
          <p:cNvSpPr txBox="1"/>
          <p:nvPr/>
        </p:nvSpPr>
        <p:spPr>
          <a:xfrm>
            <a:off x="461913" y="490693"/>
            <a:ext cx="8220173" cy="1015663"/>
          </a:xfrm>
          <a:prstGeom prst="rect">
            <a:avLst/>
          </a:prstGeom>
          <a:noFill/>
        </p:spPr>
        <p:txBody>
          <a:bodyPr wrap="square" rtlCol="0">
            <a:spAutoFit/>
          </a:bodyPr>
          <a:lstStyle/>
          <a:p>
            <a:pPr algn="ctr"/>
            <a:r>
              <a:rPr lang="en-US" sz="4000" b="1" dirty="0">
                <a:solidFill>
                  <a:srgbClr val="163E83"/>
                </a:solidFill>
              </a:rPr>
              <a:t>Why Important?</a:t>
            </a:r>
          </a:p>
          <a:p>
            <a:pPr algn="ctr"/>
            <a:r>
              <a:rPr lang="en-US" sz="2000" dirty="0">
                <a:solidFill>
                  <a:srgbClr val="163E83"/>
                </a:solidFill>
              </a:rPr>
              <a:t>Telecommunication  Industry – Key Trends and Congestion</a:t>
            </a:r>
            <a:endParaRPr lang="en-US" sz="2400" dirty="0">
              <a:solidFill>
                <a:srgbClr val="163E83"/>
              </a:solidFill>
            </a:endParaRPr>
          </a:p>
        </p:txBody>
      </p:sp>
    </p:spTree>
    <p:extLst>
      <p:ext uri="{BB962C8B-B14F-4D97-AF65-F5344CB8AC3E}">
        <p14:creationId xmlns:p14="http://schemas.microsoft.com/office/powerpoint/2010/main" val="101004413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1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
        <p:nvSpPr>
          <p:cNvPr id="10" name="TextBox 9"/>
          <p:cNvSpPr txBox="1"/>
          <p:nvPr/>
        </p:nvSpPr>
        <p:spPr>
          <a:xfrm>
            <a:off x="2125744" y="335392"/>
            <a:ext cx="4892511" cy="707886"/>
          </a:xfrm>
          <a:prstGeom prst="rect">
            <a:avLst/>
          </a:prstGeom>
          <a:noFill/>
        </p:spPr>
        <p:txBody>
          <a:bodyPr wrap="square" rtlCol="0">
            <a:spAutoFit/>
          </a:bodyPr>
          <a:lstStyle/>
          <a:p>
            <a:pPr algn="ctr"/>
            <a:r>
              <a:rPr lang="en-US" sz="4000" b="1" dirty="0">
                <a:solidFill>
                  <a:srgbClr val="163E83"/>
                </a:solidFill>
              </a:rPr>
              <a:t>Data in hand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309" y="397515"/>
            <a:ext cx="5647380" cy="6858000"/>
          </a:xfrm>
          <a:prstGeom prst="rect">
            <a:avLst/>
          </a:prstGeom>
        </p:spPr>
      </p:pic>
    </p:spTree>
    <p:extLst>
      <p:ext uri="{BB962C8B-B14F-4D97-AF65-F5344CB8AC3E}">
        <p14:creationId xmlns:p14="http://schemas.microsoft.com/office/powerpoint/2010/main" val="114593158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1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
        <p:nvSpPr>
          <p:cNvPr id="8" name="TextBox 7"/>
          <p:cNvSpPr txBox="1"/>
          <p:nvPr/>
        </p:nvSpPr>
        <p:spPr>
          <a:xfrm>
            <a:off x="2224725" y="312592"/>
            <a:ext cx="4694549" cy="707886"/>
          </a:xfrm>
          <a:prstGeom prst="rect">
            <a:avLst/>
          </a:prstGeom>
          <a:noFill/>
        </p:spPr>
        <p:txBody>
          <a:bodyPr wrap="square" rtlCol="0">
            <a:spAutoFit/>
          </a:bodyPr>
          <a:lstStyle/>
          <a:p>
            <a:pPr algn="ctr"/>
            <a:r>
              <a:rPr lang="en-US" sz="4000" b="1" dirty="0">
                <a:solidFill>
                  <a:srgbClr val="163E83"/>
                </a:solidFill>
              </a:rPr>
              <a:t>Work Flow</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795" y="1746358"/>
            <a:ext cx="8236410" cy="3365284"/>
          </a:xfrm>
          <a:prstGeom prst="rect">
            <a:avLst/>
          </a:prstGeom>
        </p:spPr>
      </p:pic>
    </p:spTree>
    <p:extLst>
      <p:ext uri="{BB962C8B-B14F-4D97-AF65-F5344CB8AC3E}">
        <p14:creationId xmlns:p14="http://schemas.microsoft.com/office/powerpoint/2010/main" val="254871890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
        <p:nvSpPr>
          <p:cNvPr id="5" name="TextBox 4"/>
          <p:cNvSpPr txBox="1"/>
          <p:nvPr/>
        </p:nvSpPr>
        <p:spPr>
          <a:xfrm>
            <a:off x="2479840" y="329796"/>
            <a:ext cx="4176074" cy="707886"/>
          </a:xfrm>
          <a:prstGeom prst="rect">
            <a:avLst/>
          </a:prstGeom>
          <a:noFill/>
        </p:spPr>
        <p:txBody>
          <a:bodyPr wrap="square" rtlCol="0">
            <a:spAutoFit/>
          </a:bodyPr>
          <a:lstStyle/>
          <a:p>
            <a:pPr algn="ctr"/>
            <a:r>
              <a:rPr lang="en-US" sz="4000" b="1" dirty="0">
                <a:solidFill>
                  <a:srgbClr val="163E83"/>
                </a:solidFill>
              </a:rPr>
              <a:t>Data Attributes</a:t>
            </a:r>
          </a:p>
        </p:txBody>
      </p:sp>
      <p:sp>
        <p:nvSpPr>
          <p:cNvPr id="3" name="Rectangle 2"/>
          <p:cNvSpPr/>
          <p:nvPr/>
        </p:nvSpPr>
        <p:spPr>
          <a:xfrm>
            <a:off x="3170400" y="1844297"/>
            <a:ext cx="2803199" cy="383171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IN" dirty="0">
              <a:solidFill>
                <a:srgbClr val="163E83"/>
              </a:solidFill>
            </a:endParaRPr>
          </a:p>
          <a:p>
            <a:pPr>
              <a:lnSpc>
                <a:spcPct val="150000"/>
              </a:lnSpc>
            </a:pPr>
            <a:r>
              <a:rPr lang="en-IN" dirty="0">
                <a:solidFill>
                  <a:srgbClr val="163E83"/>
                </a:solidFill>
              </a:rPr>
              <a:t>Cloud Computing</a:t>
            </a:r>
          </a:p>
          <a:p>
            <a:pPr>
              <a:lnSpc>
                <a:spcPct val="150000"/>
              </a:lnSpc>
            </a:pPr>
            <a:r>
              <a:rPr lang="en-IN" dirty="0">
                <a:solidFill>
                  <a:srgbClr val="163E83"/>
                </a:solidFill>
              </a:rPr>
              <a:t>Web Security</a:t>
            </a:r>
          </a:p>
          <a:p>
            <a:pPr>
              <a:lnSpc>
                <a:spcPct val="150000"/>
              </a:lnSpc>
            </a:pPr>
            <a:r>
              <a:rPr lang="en-IN" dirty="0">
                <a:solidFill>
                  <a:srgbClr val="163E83"/>
                </a:solidFill>
              </a:rPr>
              <a:t>Email</a:t>
            </a:r>
          </a:p>
          <a:p>
            <a:pPr>
              <a:lnSpc>
                <a:spcPct val="150000"/>
              </a:lnSpc>
            </a:pPr>
            <a:r>
              <a:rPr lang="en-IN" dirty="0">
                <a:solidFill>
                  <a:srgbClr val="163E83"/>
                </a:solidFill>
              </a:rPr>
              <a:t>Software Download</a:t>
            </a:r>
          </a:p>
          <a:p>
            <a:pPr>
              <a:lnSpc>
                <a:spcPct val="150000"/>
              </a:lnSpc>
            </a:pPr>
            <a:r>
              <a:rPr lang="en-IN" dirty="0">
                <a:solidFill>
                  <a:srgbClr val="163E83"/>
                </a:solidFill>
              </a:rPr>
              <a:t>Photo Sharing</a:t>
            </a:r>
          </a:p>
          <a:p>
            <a:pPr>
              <a:lnSpc>
                <a:spcPct val="150000"/>
              </a:lnSpc>
            </a:pPr>
            <a:r>
              <a:rPr lang="en-IN" dirty="0">
                <a:solidFill>
                  <a:srgbClr val="163E83"/>
                </a:solidFill>
              </a:rPr>
              <a:t>File Sharing</a:t>
            </a:r>
          </a:p>
          <a:p>
            <a:pPr>
              <a:lnSpc>
                <a:spcPct val="150000"/>
              </a:lnSpc>
            </a:pPr>
            <a:r>
              <a:rPr lang="en-IN" dirty="0">
                <a:solidFill>
                  <a:srgbClr val="163E83"/>
                </a:solidFill>
              </a:rPr>
              <a:t>Speed Test</a:t>
            </a:r>
          </a:p>
          <a:p>
            <a:pPr>
              <a:lnSpc>
                <a:spcPct val="150000"/>
              </a:lnSpc>
            </a:pPr>
            <a:r>
              <a:rPr lang="en-IN" dirty="0">
                <a:solidFill>
                  <a:srgbClr val="163E83"/>
                </a:solidFill>
              </a:rPr>
              <a:t>Storage Services</a:t>
            </a:r>
          </a:p>
          <a:p>
            <a:pPr>
              <a:lnSpc>
                <a:spcPct val="150000"/>
              </a:lnSpc>
            </a:pPr>
            <a:r>
              <a:rPr lang="en-IN" dirty="0">
                <a:solidFill>
                  <a:srgbClr val="163E83"/>
                </a:solidFill>
              </a:rPr>
              <a:t>Location Services</a:t>
            </a:r>
          </a:p>
          <a:p>
            <a:pPr>
              <a:lnSpc>
                <a:spcPct val="150000"/>
              </a:lnSpc>
            </a:pPr>
            <a:endParaRPr lang="en-IN" dirty="0">
              <a:solidFill>
                <a:srgbClr val="163E83"/>
              </a:solidFill>
            </a:endParaRPr>
          </a:p>
        </p:txBody>
      </p:sp>
      <p:sp>
        <p:nvSpPr>
          <p:cNvPr id="10" name="Rectangle 9"/>
          <p:cNvSpPr/>
          <p:nvPr/>
        </p:nvSpPr>
        <p:spPr>
          <a:xfrm>
            <a:off x="240720" y="1844297"/>
            <a:ext cx="2803199" cy="383171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dirty="0">
                <a:solidFill>
                  <a:srgbClr val="163E83"/>
                </a:solidFill>
              </a:rPr>
              <a:t>Cell Name</a:t>
            </a:r>
          </a:p>
          <a:p>
            <a:pPr>
              <a:lnSpc>
                <a:spcPct val="150000"/>
              </a:lnSpc>
            </a:pPr>
            <a:r>
              <a:rPr lang="en-IN" dirty="0">
                <a:solidFill>
                  <a:srgbClr val="163E83"/>
                </a:solidFill>
              </a:rPr>
              <a:t>Year Parameter</a:t>
            </a:r>
          </a:p>
          <a:p>
            <a:pPr>
              <a:lnSpc>
                <a:spcPct val="150000"/>
              </a:lnSpc>
            </a:pPr>
            <a:r>
              <a:rPr lang="en-IN" dirty="0">
                <a:solidFill>
                  <a:srgbClr val="163E83"/>
                </a:solidFill>
              </a:rPr>
              <a:t>Month Parameter</a:t>
            </a:r>
          </a:p>
          <a:p>
            <a:pPr>
              <a:lnSpc>
                <a:spcPct val="150000"/>
              </a:lnSpc>
            </a:pPr>
            <a:r>
              <a:rPr lang="en-IN" dirty="0">
                <a:solidFill>
                  <a:srgbClr val="163E83"/>
                </a:solidFill>
              </a:rPr>
              <a:t>Day Parameter</a:t>
            </a:r>
          </a:p>
          <a:p>
            <a:pPr>
              <a:lnSpc>
                <a:spcPct val="150000"/>
              </a:lnSpc>
            </a:pPr>
            <a:r>
              <a:rPr lang="en-IN" dirty="0">
                <a:solidFill>
                  <a:srgbClr val="163E83"/>
                </a:solidFill>
              </a:rPr>
              <a:t>Hour Parameter</a:t>
            </a:r>
          </a:p>
          <a:p>
            <a:pPr>
              <a:lnSpc>
                <a:spcPct val="150000"/>
              </a:lnSpc>
            </a:pPr>
            <a:r>
              <a:rPr lang="en-IN" dirty="0">
                <a:solidFill>
                  <a:srgbClr val="163E83"/>
                </a:solidFill>
              </a:rPr>
              <a:t>Minute Parameter</a:t>
            </a:r>
          </a:p>
          <a:p>
            <a:pPr>
              <a:lnSpc>
                <a:spcPct val="150000"/>
              </a:lnSpc>
            </a:pPr>
            <a:r>
              <a:rPr lang="en-IN" dirty="0">
                <a:solidFill>
                  <a:srgbClr val="163E83"/>
                </a:solidFill>
              </a:rPr>
              <a:t>Usage Data</a:t>
            </a:r>
          </a:p>
          <a:p>
            <a:pPr>
              <a:lnSpc>
                <a:spcPct val="150000"/>
              </a:lnSpc>
            </a:pPr>
            <a:r>
              <a:rPr lang="en-IN" dirty="0">
                <a:solidFill>
                  <a:srgbClr val="163E83"/>
                </a:solidFill>
              </a:rPr>
              <a:t>Cell Tower Specifications</a:t>
            </a:r>
          </a:p>
          <a:p>
            <a:pPr>
              <a:lnSpc>
                <a:spcPct val="150000"/>
              </a:lnSpc>
            </a:pPr>
            <a:endParaRPr lang="en-IN" dirty="0">
              <a:solidFill>
                <a:srgbClr val="163E83"/>
              </a:solidFill>
            </a:endParaRPr>
          </a:p>
        </p:txBody>
      </p:sp>
      <p:sp>
        <p:nvSpPr>
          <p:cNvPr id="11" name="Rectangle 10"/>
          <p:cNvSpPr/>
          <p:nvPr/>
        </p:nvSpPr>
        <p:spPr>
          <a:xfrm>
            <a:off x="6100080" y="1844297"/>
            <a:ext cx="2803199" cy="383171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IN" dirty="0">
                <a:solidFill>
                  <a:srgbClr val="163E83"/>
                </a:solidFill>
              </a:rPr>
              <a:t>Cell Tower Tilt</a:t>
            </a:r>
          </a:p>
          <a:p>
            <a:pPr>
              <a:lnSpc>
                <a:spcPct val="150000"/>
              </a:lnSpc>
            </a:pPr>
            <a:r>
              <a:rPr lang="en-IN" dirty="0">
                <a:solidFill>
                  <a:srgbClr val="163E83"/>
                </a:solidFill>
              </a:rPr>
              <a:t>Tower Beam Direction</a:t>
            </a:r>
          </a:p>
          <a:p>
            <a:pPr>
              <a:lnSpc>
                <a:spcPct val="150000"/>
              </a:lnSpc>
            </a:pPr>
            <a:r>
              <a:rPr lang="en-IN" dirty="0">
                <a:solidFill>
                  <a:srgbClr val="163E83"/>
                </a:solidFill>
              </a:rPr>
              <a:t>Cell Tower Range</a:t>
            </a:r>
          </a:p>
          <a:p>
            <a:pPr>
              <a:lnSpc>
                <a:spcPct val="150000"/>
              </a:lnSpc>
            </a:pPr>
            <a:r>
              <a:rPr lang="en-IN" dirty="0">
                <a:solidFill>
                  <a:srgbClr val="163E83"/>
                </a:solidFill>
              </a:rPr>
              <a:t>Service Vendor</a:t>
            </a:r>
          </a:p>
          <a:p>
            <a:pPr>
              <a:lnSpc>
                <a:spcPct val="150000"/>
              </a:lnSpc>
            </a:pPr>
            <a:r>
              <a:rPr lang="en-IN" dirty="0">
                <a:solidFill>
                  <a:srgbClr val="163E83"/>
                </a:solidFill>
              </a:rPr>
              <a:t>Subscriber Count</a:t>
            </a:r>
          </a:p>
          <a:p>
            <a:pPr>
              <a:lnSpc>
                <a:spcPct val="150000"/>
              </a:lnSpc>
            </a:pPr>
            <a:r>
              <a:rPr lang="en-IN" dirty="0">
                <a:solidFill>
                  <a:srgbClr val="163E83"/>
                </a:solidFill>
              </a:rPr>
              <a:t>4G/3G Support</a:t>
            </a:r>
          </a:p>
        </p:txBody>
      </p:sp>
      <p:sp>
        <p:nvSpPr>
          <p:cNvPr id="6" name="Rectangle 5"/>
          <p:cNvSpPr/>
          <p:nvPr/>
        </p:nvSpPr>
        <p:spPr>
          <a:xfrm>
            <a:off x="232475" y="1367479"/>
            <a:ext cx="2811444" cy="4768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Dictionary</a:t>
            </a:r>
          </a:p>
        </p:txBody>
      </p:sp>
      <p:sp>
        <p:nvSpPr>
          <p:cNvPr id="13" name="Rectangle 12"/>
          <p:cNvSpPr/>
          <p:nvPr/>
        </p:nvSpPr>
        <p:spPr>
          <a:xfrm>
            <a:off x="3162155" y="1367478"/>
            <a:ext cx="2811444" cy="4768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Usage Data</a:t>
            </a:r>
          </a:p>
        </p:txBody>
      </p:sp>
      <p:sp>
        <p:nvSpPr>
          <p:cNvPr id="14" name="Rectangle 13"/>
          <p:cNvSpPr/>
          <p:nvPr/>
        </p:nvSpPr>
        <p:spPr>
          <a:xfrm>
            <a:off x="6091835" y="1367478"/>
            <a:ext cx="2811444" cy="4768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Cell Tower Specifications</a:t>
            </a:r>
          </a:p>
        </p:txBody>
      </p:sp>
    </p:spTree>
    <p:extLst>
      <p:ext uri="{BB962C8B-B14F-4D97-AF65-F5344CB8AC3E}">
        <p14:creationId xmlns:p14="http://schemas.microsoft.com/office/powerpoint/2010/main" val="254727186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1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131" y="1399467"/>
            <a:ext cx="6537194" cy="3785874"/>
          </a:xfrm>
          <a:prstGeom prst="rect">
            <a:avLst/>
          </a:prstGeom>
        </p:spPr>
      </p:pic>
      <p:sp>
        <p:nvSpPr>
          <p:cNvPr id="8" name="TextBox 7"/>
          <p:cNvSpPr txBox="1"/>
          <p:nvPr/>
        </p:nvSpPr>
        <p:spPr>
          <a:xfrm>
            <a:off x="2163451" y="325225"/>
            <a:ext cx="4817097" cy="707886"/>
          </a:xfrm>
          <a:prstGeom prst="rect">
            <a:avLst/>
          </a:prstGeom>
          <a:noFill/>
        </p:spPr>
        <p:txBody>
          <a:bodyPr wrap="square" rtlCol="0">
            <a:spAutoFit/>
          </a:bodyPr>
          <a:lstStyle/>
          <a:p>
            <a:pPr algn="ctr"/>
            <a:r>
              <a:rPr lang="en-US" sz="4000" b="1" dirty="0">
                <a:solidFill>
                  <a:srgbClr val="163E83"/>
                </a:solidFill>
              </a:rPr>
              <a:t>Exploratory Analysis</a:t>
            </a:r>
          </a:p>
        </p:txBody>
      </p:sp>
      <p:sp>
        <p:nvSpPr>
          <p:cNvPr id="2" name="TextBox 1">
            <a:extLst>
              <a:ext uri="{FF2B5EF4-FFF2-40B4-BE49-F238E27FC236}">
                <a16:creationId xmlns:a16="http://schemas.microsoft.com/office/drawing/2014/main" id="{5F07933F-522E-4F07-80D9-E361C5B18021}"/>
              </a:ext>
            </a:extLst>
          </p:cNvPr>
          <p:cNvSpPr txBox="1"/>
          <p:nvPr/>
        </p:nvSpPr>
        <p:spPr>
          <a:xfrm>
            <a:off x="189688" y="5430668"/>
            <a:ext cx="8764621" cy="646331"/>
          </a:xfrm>
          <a:prstGeom prst="rect">
            <a:avLst/>
          </a:prstGeom>
          <a:noFill/>
        </p:spPr>
        <p:txBody>
          <a:bodyPr wrap="square" rtlCol="0">
            <a:spAutoFit/>
          </a:bodyPr>
          <a:lstStyle/>
          <a:p>
            <a:r>
              <a:rPr lang="en-IN" dirty="0">
                <a:solidFill>
                  <a:srgbClr val="163E83"/>
                </a:solidFill>
              </a:rPr>
              <a:t>The training dataset was perfectly balanced with almost equal number of entries for each of the Congestion Type</a:t>
            </a:r>
            <a:endParaRPr lang="en-US" dirty="0">
              <a:solidFill>
                <a:srgbClr val="163E83"/>
              </a:solidFill>
            </a:endParaRPr>
          </a:p>
        </p:txBody>
      </p:sp>
    </p:spTree>
    <p:extLst>
      <p:ext uri="{BB962C8B-B14F-4D97-AF65-F5344CB8AC3E}">
        <p14:creationId xmlns:p14="http://schemas.microsoft.com/office/powerpoint/2010/main" val="324750834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1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
        <p:nvSpPr>
          <p:cNvPr id="10" name="TextBox 9"/>
          <p:cNvSpPr txBox="1"/>
          <p:nvPr/>
        </p:nvSpPr>
        <p:spPr>
          <a:xfrm>
            <a:off x="2163451" y="325225"/>
            <a:ext cx="4817097" cy="707886"/>
          </a:xfrm>
          <a:prstGeom prst="rect">
            <a:avLst/>
          </a:prstGeom>
          <a:noFill/>
        </p:spPr>
        <p:txBody>
          <a:bodyPr wrap="square" rtlCol="0">
            <a:spAutoFit/>
          </a:bodyPr>
          <a:lstStyle/>
          <a:p>
            <a:pPr algn="ctr"/>
            <a:r>
              <a:rPr lang="en-US" sz="4000" b="1" dirty="0">
                <a:solidFill>
                  <a:srgbClr val="163E83"/>
                </a:solidFill>
              </a:rPr>
              <a:t>Exploratory Analysis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434" y="1353754"/>
            <a:ext cx="6675084" cy="3886758"/>
          </a:xfrm>
          <a:prstGeom prst="rect">
            <a:avLst/>
          </a:prstGeom>
        </p:spPr>
      </p:pic>
      <p:sp>
        <p:nvSpPr>
          <p:cNvPr id="2" name="TextBox 1">
            <a:extLst>
              <a:ext uri="{FF2B5EF4-FFF2-40B4-BE49-F238E27FC236}">
                <a16:creationId xmlns:a16="http://schemas.microsoft.com/office/drawing/2014/main" id="{BEB44BEE-5DCD-4BA3-A1AC-563D09432783}"/>
              </a:ext>
            </a:extLst>
          </p:cNvPr>
          <p:cNvSpPr txBox="1"/>
          <p:nvPr/>
        </p:nvSpPr>
        <p:spPr>
          <a:xfrm>
            <a:off x="145915" y="5379396"/>
            <a:ext cx="8735438" cy="646331"/>
          </a:xfrm>
          <a:prstGeom prst="rect">
            <a:avLst/>
          </a:prstGeom>
          <a:noFill/>
        </p:spPr>
        <p:txBody>
          <a:bodyPr wrap="square" rtlCol="0">
            <a:spAutoFit/>
          </a:bodyPr>
          <a:lstStyle/>
          <a:p>
            <a:r>
              <a:rPr lang="en-IN" dirty="0">
                <a:solidFill>
                  <a:srgbClr val="163E83"/>
                </a:solidFill>
              </a:rPr>
              <a:t>The congestion type for cell towers of each of the telecommunication firms had a uniform distribution throughout the dataset.</a:t>
            </a:r>
          </a:p>
        </p:txBody>
      </p:sp>
    </p:spTree>
    <p:extLst>
      <p:ext uri="{BB962C8B-B14F-4D97-AF65-F5344CB8AC3E}">
        <p14:creationId xmlns:p14="http://schemas.microsoft.com/office/powerpoint/2010/main" val="99134094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1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
        <p:nvSpPr>
          <p:cNvPr id="9" name="TextBox 8"/>
          <p:cNvSpPr txBox="1"/>
          <p:nvPr/>
        </p:nvSpPr>
        <p:spPr>
          <a:xfrm>
            <a:off x="2163451" y="325225"/>
            <a:ext cx="4817097" cy="707886"/>
          </a:xfrm>
          <a:prstGeom prst="rect">
            <a:avLst/>
          </a:prstGeom>
          <a:noFill/>
        </p:spPr>
        <p:txBody>
          <a:bodyPr wrap="square" rtlCol="0">
            <a:spAutoFit/>
          </a:bodyPr>
          <a:lstStyle/>
          <a:p>
            <a:pPr algn="ctr"/>
            <a:r>
              <a:rPr lang="en-US" sz="4000" b="1" dirty="0">
                <a:solidFill>
                  <a:srgbClr val="163E83"/>
                </a:solidFill>
              </a:rPr>
              <a:t>Exploratory Analysis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4869" y="1091946"/>
            <a:ext cx="5214259" cy="4171407"/>
          </a:xfrm>
          <a:prstGeom prst="rect">
            <a:avLst/>
          </a:prstGeom>
        </p:spPr>
      </p:pic>
      <p:sp>
        <p:nvSpPr>
          <p:cNvPr id="5" name="TextBox 4">
            <a:extLst>
              <a:ext uri="{FF2B5EF4-FFF2-40B4-BE49-F238E27FC236}">
                <a16:creationId xmlns:a16="http://schemas.microsoft.com/office/drawing/2014/main" id="{8D777979-CC3A-4195-BA91-3383F12FBAE1}"/>
              </a:ext>
            </a:extLst>
          </p:cNvPr>
          <p:cNvSpPr txBox="1"/>
          <p:nvPr/>
        </p:nvSpPr>
        <p:spPr>
          <a:xfrm>
            <a:off x="204279" y="5355977"/>
            <a:ext cx="8735438" cy="646331"/>
          </a:xfrm>
          <a:prstGeom prst="rect">
            <a:avLst/>
          </a:prstGeom>
          <a:noFill/>
        </p:spPr>
        <p:txBody>
          <a:bodyPr wrap="square" rtlCol="0">
            <a:spAutoFit/>
          </a:bodyPr>
          <a:lstStyle/>
          <a:p>
            <a:r>
              <a:rPr lang="en-IN" dirty="0">
                <a:solidFill>
                  <a:srgbClr val="163E83"/>
                </a:solidFill>
              </a:rPr>
              <a:t>The cell tower congestion is dependent on data traffic as total data consumption is highest for 4G RAN Congestion and minimum for No Congestion.</a:t>
            </a:r>
          </a:p>
        </p:txBody>
      </p:sp>
    </p:spTree>
    <p:extLst>
      <p:ext uri="{BB962C8B-B14F-4D97-AF65-F5344CB8AC3E}">
        <p14:creationId xmlns:p14="http://schemas.microsoft.com/office/powerpoint/2010/main" val="291492318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853</Words>
  <Application>Microsoft Office PowerPoint</Application>
  <PresentationFormat>On-screen Show (4:3)</PresentationFormat>
  <Paragraphs>229</Paragraphs>
  <Slides>29</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Bodoni MT</vt:lpstr>
      <vt:lpstr>Calibri</vt:lpstr>
      <vt:lpstr>Calibri Light</vt:lpstr>
      <vt:lpstr>Cambria Math</vt:lpstr>
      <vt:lpstr>Technic</vt: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Anand</dc:creator>
  <cp:lastModifiedBy>Divesh Goyal</cp:lastModifiedBy>
  <cp:revision>219</cp:revision>
  <dcterms:created xsi:type="dcterms:W3CDTF">2017-02-28T16:48:44Z</dcterms:created>
  <dcterms:modified xsi:type="dcterms:W3CDTF">2019-02-09T22:23:01Z</dcterms:modified>
</cp:coreProperties>
</file>