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D309A8-81B9-4215-A0A5-9D80848566E8}">
  <a:tblStyle styleId="{5AD309A8-81B9-4215-A0A5-9D80848566E8}" styleName="Table_0">
    <a:wholeTbl>
      <a:tcTxStyle b="off" i="off">
        <a:font>
          <a:latin typeface="Tw Cen MT"/>
          <a:ea typeface="Tw Cen MT"/>
          <a:cs typeface="Tw Cen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1F0EC"/>
          </a:solidFill>
        </a:fill>
      </a:tcStyle>
    </a:wholeTbl>
    <a:band1H>
      <a:tcTxStyle/>
      <a:tcStyle>
        <a:fill>
          <a:solidFill>
            <a:srgbClr val="E1E0D6"/>
          </a:solidFill>
        </a:fill>
      </a:tcStyle>
    </a:band1H>
    <a:band2H>
      <a:tcTxStyle/>
    </a:band2H>
    <a:band1V>
      <a:tcTxStyle/>
      <a:tcStyle>
        <a:fill>
          <a:solidFill>
            <a:srgbClr val="E1E0D6"/>
          </a:solidFill>
        </a:fill>
      </a:tcStyle>
    </a:band1V>
    <a:band2V>
      <a:tcTxStyle/>
    </a:band2V>
    <a:lastCol>
      <a:tcTxStyle b="on" i="off">
        <a:font>
          <a:latin typeface="Tw Cen MT"/>
          <a:ea typeface="Tw Cen MT"/>
          <a:cs typeface="Tw Cen MT"/>
        </a:font>
        <a:schemeClr val="lt1"/>
      </a:tcTxStyle>
      <a:tcStyle>
        <a:fill>
          <a:solidFill>
            <a:schemeClr val="accent1"/>
          </a:solidFill>
        </a:fill>
      </a:tcStyle>
    </a:lastCol>
    <a:firstCol>
      <a:tcTxStyle b="on" i="off">
        <a:font>
          <a:latin typeface="Tw Cen MT"/>
          <a:ea typeface="Tw Cen MT"/>
          <a:cs typeface="Tw Cen MT"/>
        </a:font>
        <a:schemeClr val="lt1"/>
      </a:tcTxStyle>
      <a:tcStyle>
        <a:fill>
          <a:solidFill>
            <a:schemeClr val="accent1"/>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FEFEFE"/>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800"/>
              <a:buNone/>
              <a:defRPr sz="1800">
                <a:solidFill>
                  <a:srgbClr val="FEFEFE"/>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15" name="Google Shape;15;p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8" name="Google Shape;18;p2"/>
          <p:cNvCxnSpPr/>
          <p:nvPr/>
        </p:nvCxnSpPr>
        <p:spPr>
          <a:xfrm rot="10800000">
            <a:off x="8386842" y="5264106"/>
            <a:ext cx="0" cy="914400"/>
          </a:xfrm>
          <a:prstGeom prst="straightConnector1">
            <a:avLst/>
          </a:prstGeom>
          <a:noFill/>
          <a:ln cap="flat" cmpd="sng" w="19050">
            <a:solidFill>
              <a:schemeClr val="accent2"/>
            </a:solidFill>
            <a:prstDash val="solid"/>
            <a:round/>
            <a:headEnd len="sm" w="sm" type="none"/>
            <a:tailEnd len="sm" w="sm" type="none"/>
          </a:ln>
        </p:spPr>
      </p:cxnSp>
      <p:sp>
        <p:nvSpPr>
          <p:cNvPr id="19" name="Google Shape;19;p2"/>
          <p:cNvSpPr/>
          <p:nvPr/>
        </p:nvSpPr>
        <p:spPr>
          <a:xfrm>
            <a:off x="0" y="-1"/>
            <a:ext cx="12192000" cy="4572001"/>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1"/>
          <p:cNvSpPr txBox="1"/>
          <p:nvPr>
            <p:ph idx="1" type="body"/>
          </p:nvPr>
        </p:nvSpPr>
        <p:spPr>
          <a:xfrm rot="5400000">
            <a:off x="3872485" y="-562356"/>
            <a:ext cx="4023360" cy="9720073"/>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8" name="Google Shape;78;p1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1" name="Shape 81"/>
        <p:cNvGrpSpPr/>
        <p:nvPr/>
      </p:nvGrpSpPr>
      <p:grpSpPr>
        <a:xfrm>
          <a:off x="0" y="0"/>
          <a:ext cx="0" cy="0"/>
          <a:chOff x="0" y="0"/>
          <a:chExt cx="0" cy="0"/>
        </a:xfrm>
      </p:grpSpPr>
      <p:sp>
        <p:nvSpPr>
          <p:cNvPr id="82" name="Google Shape;82;p12"/>
          <p:cNvSpPr txBox="1"/>
          <p:nvPr>
            <p:ph type="title"/>
          </p:nvPr>
        </p:nvSpPr>
        <p:spPr>
          <a:xfrm rot="5400000">
            <a:off x="7334251" y="2152650"/>
            <a:ext cx="5410200" cy="2628900"/>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2"/>
          <p:cNvSpPr txBox="1"/>
          <p:nvPr>
            <p:ph idx="1" type="body"/>
          </p:nvPr>
        </p:nvSpPr>
        <p:spPr>
          <a:xfrm rot="5400000">
            <a:off x="2076451" y="-323850"/>
            <a:ext cx="5410200" cy="758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4" name="Google Shape;84;p1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7" name="Google Shape;87;p12"/>
          <p:cNvCxnSpPr/>
          <p:nvPr/>
        </p:nvCxnSpPr>
        <p:spPr>
          <a:xfrm rot="10800000">
            <a:off x="10058400" y="59263"/>
            <a:ext cx="0" cy="91440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 name="Google Shape;23;p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6" name="Shape 26"/>
        <p:cNvGrpSpPr/>
        <p:nvPr/>
      </p:nvGrpSpPr>
      <p:grpSpPr>
        <a:xfrm>
          <a:off x="0" y="0"/>
          <a:ext cx="0" cy="0"/>
          <a:chOff x="0" y="0"/>
          <a:chExt cx="0" cy="0"/>
        </a:xfrm>
      </p:grpSpPr>
      <p:sp>
        <p:nvSpPr>
          <p:cNvPr id="27" name="Google Shape;27;p4"/>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FEFEFE"/>
              </a:buClr>
              <a:buSzPts val="5000"/>
              <a:buFont typeface="Twentieth Century"/>
              <a:buNone/>
              <a:defRPr b="0"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FEFEFE"/>
                </a:solidFill>
              </a:defRPr>
            </a:lvl1pPr>
            <a:lvl2pPr indent="-228600" lvl="1" marL="914400" algn="l">
              <a:lnSpc>
                <a:spcPct val="90000"/>
              </a:lnSpc>
              <a:spcBef>
                <a:spcPts val="200"/>
              </a:spcBef>
              <a:spcAft>
                <a:spcPts val="0"/>
              </a:spcAft>
              <a:buSzPts val="1800"/>
              <a:buNone/>
              <a:defRPr sz="1800">
                <a:solidFill>
                  <a:schemeClr val="lt1"/>
                </a:solidFill>
              </a:defRPr>
            </a:lvl2pPr>
            <a:lvl3pPr indent="-228600" lvl="2" marL="1371600" algn="l">
              <a:lnSpc>
                <a:spcPct val="90000"/>
              </a:lnSpc>
              <a:spcBef>
                <a:spcPts val="400"/>
              </a:spcBef>
              <a:spcAft>
                <a:spcPts val="0"/>
              </a:spcAft>
              <a:buSzPts val="1600"/>
              <a:buNone/>
              <a:defRPr sz="1600">
                <a:solidFill>
                  <a:schemeClr val="lt1"/>
                </a:solidFill>
              </a:defRPr>
            </a:lvl3pPr>
            <a:lvl4pPr indent="-228600" lvl="3" marL="1828800" algn="l">
              <a:lnSpc>
                <a:spcPct val="90000"/>
              </a:lnSpc>
              <a:spcBef>
                <a:spcPts val="400"/>
              </a:spcBef>
              <a:spcAft>
                <a:spcPts val="0"/>
              </a:spcAft>
              <a:buSzPts val="1400"/>
              <a:buNone/>
              <a:defRPr sz="1400">
                <a:solidFill>
                  <a:schemeClr val="lt1"/>
                </a:solidFill>
              </a:defRPr>
            </a:lvl4pPr>
            <a:lvl5pPr indent="-228600" lvl="4" marL="2286000" algn="l">
              <a:lnSpc>
                <a:spcPct val="90000"/>
              </a:lnSpc>
              <a:spcBef>
                <a:spcPts val="400"/>
              </a:spcBef>
              <a:spcAft>
                <a:spcPts val="0"/>
              </a:spcAft>
              <a:buSzPts val="1400"/>
              <a:buNone/>
              <a:defRPr sz="1400">
                <a:solidFill>
                  <a:schemeClr val="lt1"/>
                </a:solidFill>
              </a:defRPr>
            </a:lvl5pPr>
            <a:lvl6pPr indent="-228600" lvl="5" marL="2743200" algn="l">
              <a:lnSpc>
                <a:spcPct val="90000"/>
              </a:lnSpc>
              <a:spcBef>
                <a:spcPts val="400"/>
              </a:spcBef>
              <a:spcAft>
                <a:spcPts val="0"/>
              </a:spcAft>
              <a:buSzPts val="1400"/>
              <a:buNone/>
              <a:defRPr sz="1400">
                <a:solidFill>
                  <a:schemeClr val="lt1"/>
                </a:solidFill>
              </a:defRPr>
            </a:lvl6pPr>
            <a:lvl7pPr indent="-228600" lvl="6" marL="3200400" algn="l">
              <a:lnSpc>
                <a:spcPct val="90000"/>
              </a:lnSpc>
              <a:spcBef>
                <a:spcPts val="400"/>
              </a:spcBef>
              <a:spcAft>
                <a:spcPts val="0"/>
              </a:spcAft>
              <a:buSzPts val="1400"/>
              <a:buNone/>
              <a:defRPr sz="1400">
                <a:solidFill>
                  <a:schemeClr val="lt1"/>
                </a:solidFill>
              </a:defRPr>
            </a:lvl7pPr>
            <a:lvl8pPr indent="-228600" lvl="7" marL="3657600" algn="l">
              <a:lnSpc>
                <a:spcPct val="90000"/>
              </a:lnSpc>
              <a:spcBef>
                <a:spcPts val="400"/>
              </a:spcBef>
              <a:spcAft>
                <a:spcPts val="0"/>
              </a:spcAft>
              <a:buSzPts val="1400"/>
              <a:buNone/>
              <a:defRPr sz="1400">
                <a:solidFill>
                  <a:schemeClr val="lt1"/>
                </a:solidFill>
              </a:defRPr>
            </a:lvl8pPr>
            <a:lvl9pPr indent="-228600" lvl="8" marL="4114800" algn="l">
              <a:lnSpc>
                <a:spcPct val="90000"/>
              </a:lnSpc>
              <a:spcBef>
                <a:spcPts val="400"/>
              </a:spcBef>
              <a:spcAft>
                <a:spcPts val="400"/>
              </a:spcAft>
              <a:buSzPts val="1400"/>
              <a:buNone/>
              <a:defRPr sz="1400">
                <a:solidFill>
                  <a:schemeClr val="lt1"/>
                </a:solidFill>
              </a:defRPr>
            </a:lvl9pPr>
          </a:lstStyle>
          <a:p/>
        </p:txBody>
      </p:sp>
      <p:sp>
        <p:nvSpPr>
          <p:cNvPr id="29" name="Google Shape;29;p4"/>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32" name="Google Shape;32;p4"/>
          <p:cNvCxnSpPr/>
          <p:nvPr/>
        </p:nvCxnSpPr>
        <p:spPr>
          <a:xfrm rot="10800000">
            <a:off x="8386843" y="5264106"/>
            <a:ext cx="0" cy="914400"/>
          </a:xfrm>
          <a:prstGeom prst="straightConnector1">
            <a:avLst/>
          </a:prstGeom>
          <a:noFill/>
          <a:ln cap="flat" cmpd="sng" w="19050">
            <a:solidFill>
              <a:srgbClr val="848057"/>
            </a:solidFill>
            <a:prstDash val="solid"/>
            <a:round/>
            <a:headEnd len="sm" w="sm" type="none"/>
            <a:tailEnd len="sm" w="sm" type="none"/>
          </a:ln>
        </p:spPr>
      </p:cxnSp>
      <p:cxnSp>
        <p:nvCxnSpPr>
          <p:cNvPr id="33" name="Google Shape;33;p4"/>
          <p:cNvCxnSpPr/>
          <p:nvPr/>
        </p:nvCxnSpPr>
        <p:spPr>
          <a:xfrm rot="10800000">
            <a:off x="8386842" y="5264106"/>
            <a:ext cx="0" cy="914400"/>
          </a:xfrm>
          <a:prstGeom prst="straightConnector1">
            <a:avLst/>
          </a:prstGeom>
          <a:noFill/>
          <a:ln cap="flat" cmpd="sng" w="19050">
            <a:solidFill>
              <a:schemeClr val="accent3"/>
            </a:solidFill>
            <a:prstDash val="solid"/>
            <a:round/>
            <a:headEnd len="sm" w="sm" type="none"/>
            <a:tailEnd len="sm" w="sm" type="none"/>
          </a:ln>
        </p:spPr>
      </p:cxnSp>
      <p:sp>
        <p:nvSpPr>
          <p:cNvPr id="34" name="Google Shape;34;p4"/>
          <p:cNvSpPr/>
          <p:nvPr/>
        </p:nvSpPr>
        <p:spPr>
          <a:xfrm>
            <a:off x="0" y="-1"/>
            <a:ext cx="12192000" cy="4572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 name="Google Shape;38;p5"/>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5"/>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rgbClr val="679B9A"/>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5" name="Google Shape;45;p6"/>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6"/>
          <p:cNvSpPr txBox="1"/>
          <p:nvPr>
            <p:ph idx="3" type="body"/>
          </p:nvPr>
        </p:nvSpPr>
        <p:spPr>
          <a:xfrm>
            <a:off x="599088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rgbClr val="679B9A"/>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7" name="Google Shape;47;p6"/>
          <p:cNvSpPr txBox="1"/>
          <p:nvPr>
            <p:ph idx="4" type="body"/>
          </p:nvPr>
        </p:nvSpPr>
        <p:spPr>
          <a:xfrm>
            <a:off x="599088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FEFEFE"/>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63" name="Google Shape;63;p9"/>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4" name="Google Shape;64;p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FEFEFE"/>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0" y="-1"/>
            <a:ext cx="12188952" cy="4572000"/>
          </a:xfrm>
          <a:prstGeom prst="rect">
            <a:avLst/>
          </a:prstGeom>
          <a:solidFill>
            <a:srgbClr val="C3D7D7"/>
          </a:solidFill>
          <a:ln>
            <a:noFill/>
          </a:ln>
        </p:spPr>
      </p:sp>
      <p:sp>
        <p:nvSpPr>
          <p:cNvPr id="70" name="Google Shape;70;p10"/>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FEFEFE"/>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71" name="Google Shape;71;p10"/>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4" name="Google Shape;74;p10"/>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FEFEFE"/>
              </a:buClr>
              <a:buSzPts val="5000"/>
              <a:buFont typeface="Twentieth Century"/>
              <a:buNone/>
              <a:defRPr b="0" i="0" sz="5000" u="none" cap="none" strike="noStrike">
                <a:solidFill>
                  <a:srgbClr val="FEFEFE"/>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68300" lvl="0" marL="457200" marR="0" rtl="0" algn="l">
              <a:lnSpc>
                <a:spcPct val="90000"/>
              </a:lnSpc>
              <a:spcBef>
                <a:spcPts val="1200"/>
              </a:spcBef>
              <a:spcAft>
                <a:spcPts val="0"/>
              </a:spcAft>
              <a:buClr>
                <a:schemeClr val="accent2"/>
              </a:buClr>
              <a:buSzPts val="2200"/>
              <a:buFont typeface="Twentieth Century"/>
              <a:buChar char=" "/>
              <a:defRPr b="0" i="0" sz="2200" u="none" cap="none" strike="noStrike">
                <a:solidFill>
                  <a:schemeClr val="lt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lt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lt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lt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lt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lt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lt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2"/>
              </a:buClr>
              <a:buSzPts val="1400"/>
              <a:buFont typeface="Noto Sans Symbols"/>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8" name="Google Shape;8;p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FEFEFE"/>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9" name="Google Shape;9;p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EFEFE"/>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0" name="Google Shape;10;p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1"/>
          <p:cNvCxnSpPr/>
          <p:nvPr/>
        </p:nvCxnSpPr>
        <p:spPr>
          <a:xfrm rot="10800000">
            <a:off x="762000" y="826324"/>
            <a:ext cx="0" cy="914400"/>
          </a:xfrm>
          <a:prstGeom prst="straightConnector1">
            <a:avLst/>
          </a:prstGeom>
          <a:noFill/>
          <a:ln cap="flat" cmpd="sng" w="19050">
            <a:solidFill>
              <a:schemeClr val="accent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Yaksh1311/Capston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rgbClr val="FEFEFE"/>
              </a:buClr>
              <a:buSzPts val="5000"/>
              <a:buFont typeface="Twentieth Century"/>
              <a:buNone/>
            </a:pPr>
            <a:r>
              <a:rPr lang="en-US"/>
              <a:t>CAPSTONE PROJECT</a:t>
            </a:r>
            <a:endParaRPr/>
          </a:p>
        </p:txBody>
      </p:sp>
      <p:sp>
        <p:nvSpPr>
          <p:cNvPr id="93" name="Google Shape;93;p13"/>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Team Name :- BlackCode</a:t>
            </a:r>
            <a:endParaRPr/>
          </a:p>
          <a:p>
            <a:pPr indent="0" lvl="0" marL="0" rtl="0" algn="l">
              <a:lnSpc>
                <a:spcPct val="100000"/>
              </a:lnSpc>
              <a:spcBef>
                <a:spcPts val="200"/>
              </a:spcBef>
              <a:spcAft>
                <a:spcPts val="0"/>
              </a:spcAft>
              <a:buSzPts val="1800"/>
              <a:buNone/>
            </a:pPr>
            <a:r>
              <a:rPr lang="en-US"/>
              <a:t>Section 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FUNCTION : CHANGE_PASS</a:t>
            </a:r>
            <a:endParaRPr/>
          </a:p>
        </p:txBody>
      </p:sp>
      <p:sp>
        <p:nvSpPr>
          <p:cNvPr id="147" name="Google Shape;147;p22"/>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200"/>
              <a:buNone/>
            </a:pPr>
            <a:r>
              <a:rPr lang="en-US" sz="2000"/>
              <a:t>● Parameters passed:- string &amp;username </a:t>
            </a:r>
            <a:endParaRPr sz="2000"/>
          </a:p>
          <a:p>
            <a:pPr indent="0" lvl="0" marL="0" rtl="0" algn="l">
              <a:lnSpc>
                <a:spcPct val="90000"/>
              </a:lnSpc>
              <a:spcBef>
                <a:spcPts val="1400"/>
              </a:spcBef>
              <a:spcAft>
                <a:spcPts val="0"/>
              </a:spcAft>
              <a:buSzPts val="2200"/>
              <a:buNone/>
            </a:pPr>
            <a:r>
              <a:rPr lang="en-US" sz="2000"/>
              <a:t>● Open the userlist file(userlist.csv) using an input file stream.</a:t>
            </a:r>
            <a:endParaRPr sz="2000"/>
          </a:p>
          <a:p>
            <a:pPr indent="0" lvl="0" marL="0" rtl="0" algn="l">
              <a:lnSpc>
                <a:spcPct val="90000"/>
              </a:lnSpc>
              <a:spcBef>
                <a:spcPts val="1400"/>
              </a:spcBef>
              <a:spcAft>
                <a:spcPts val="0"/>
              </a:spcAft>
              <a:buSzPts val="2200"/>
              <a:buNone/>
            </a:pPr>
            <a:r>
              <a:rPr lang="en-US" sz="2000"/>
              <a:t>● Open a new file “userlistnew.csv” for writing using an output file stream. </a:t>
            </a:r>
            <a:endParaRPr sz="2000"/>
          </a:p>
          <a:p>
            <a:pPr indent="0" lvl="0" marL="0" rtl="0" algn="l">
              <a:lnSpc>
                <a:spcPct val="90000"/>
              </a:lnSpc>
              <a:spcBef>
                <a:spcPts val="1400"/>
              </a:spcBef>
              <a:spcAft>
                <a:spcPts val="0"/>
              </a:spcAft>
              <a:buSzPts val="2200"/>
              <a:buNone/>
            </a:pPr>
            <a:r>
              <a:rPr lang="en-US" sz="2000"/>
              <a:t>● Read each file from the line using ‘getline’. </a:t>
            </a:r>
            <a:endParaRPr sz="2000"/>
          </a:p>
          <a:p>
            <a:pPr indent="0" lvl="0" marL="0" rtl="0" algn="l">
              <a:lnSpc>
                <a:spcPct val="90000"/>
              </a:lnSpc>
              <a:spcBef>
                <a:spcPts val="1400"/>
              </a:spcBef>
              <a:spcAft>
                <a:spcPts val="0"/>
              </a:spcAft>
              <a:buSzPts val="2200"/>
              <a:buNone/>
            </a:pPr>
            <a:r>
              <a:rPr lang="en-US" sz="2000"/>
              <a:t>● Now make a stringstream named s to split each line into fields using ‘ , ’ and store them in a vector row. </a:t>
            </a:r>
            <a:endParaRPr sz="2000"/>
          </a:p>
          <a:p>
            <a:pPr indent="0" lvl="0" marL="0" rtl="0" algn="l">
              <a:lnSpc>
                <a:spcPct val="90000"/>
              </a:lnSpc>
              <a:spcBef>
                <a:spcPts val="1400"/>
              </a:spcBef>
              <a:spcAft>
                <a:spcPts val="0"/>
              </a:spcAft>
              <a:buSzPts val="2200"/>
              <a:buNone/>
            </a:pPr>
            <a:r>
              <a:rPr lang="en-US" sz="2000"/>
              <a:t>● Now check if the provided username matches the username in the current line. </a:t>
            </a:r>
            <a:endParaRPr sz="2000"/>
          </a:p>
          <a:p>
            <a:pPr indent="0" lvl="0" marL="0" rtl="0" algn="l">
              <a:lnSpc>
                <a:spcPct val="90000"/>
              </a:lnSpc>
              <a:spcBef>
                <a:spcPts val="1400"/>
              </a:spcBef>
              <a:spcAft>
                <a:spcPts val="0"/>
              </a:spcAft>
              <a:buSzPts val="2200"/>
              <a:buNone/>
            </a:pPr>
            <a:r>
              <a:rPr lang="en-US" sz="2000"/>
              <a:t>● If the username matches, then ask the user to enter their previous password.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FUNCTION : CHANGE_PASS</a:t>
            </a:r>
            <a:endParaRPr/>
          </a:p>
        </p:txBody>
      </p:sp>
      <p:sp>
        <p:nvSpPr>
          <p:cNvPr id="153" name="Google Shape;153;p23"/>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0" lvl="0" marL="0" rtl="0" algn="l">
              <a:lnSpc>
                <a:spcPct val="80000"/>
              </a:lnSpc>
              <a:spcBef>
                <a:spcPts val="0"/>
              </a:spcBef>
              <a:spcAft>
                <a:spcPts val="0"/>
              </a:spcAft>
              <a:buSzPts val="2200"/>
              <a:buNone/>
            </a:pPr>
            <a:r>
              <a:rPr lang="en-US" sz="2000"/>
              <a:t>● Verify the previous password.</a:t>
            </a:r>
            <a:endParaRPr sz="2000"/>
          </a:p>
          <a:p>
            <a:pPr indent="0" lvl="0" marL="0" rtl="0" algn="l">
              <a:lnSpc>
                <a:spcPct val="80000"/>
              </a:lnSpc>
              <a:spcBef>
                <a:spcPts val="1400"/>
              </a:spcBef>
              <a:spcAft>
                <a:spcPts val="0"/>
              </a:spcAft>
              <a:buSzPts val="2200"/>
              <a:buNone/>
            </a:pPr>
            <a:r>
              <a:rPr lang="en-US" sz="2000"/>
              <a:t>● If the password matches with the password from the file, then ask the user to enter their new password.</a:t>
            </a:r>
            <a:endParaRPr sz="2000"/>
          </a:p>
          <a:p>
            <a:pPr indent="0" lvl="0" marL="0" rtl="0" algn="l">
              <a:lnSpc>
                <a:spcPct val="80000"/>
              </a:lnSpc>
              <a:spcBef>
                <a:spcPts val="1400"/>
              </a:spcBef>
              <a:spcAft>
                <a:spcPts val="0"/>
              </a:spcAft>
              <a:buSzPts val="2200"/>
              <a:buNone/>
            </a:pPr>
            <a:r>
              <a:rPr lang="en-US" sz="2000"/>
              <a:t>● Update the password in the row vector.</a:t>
            </a:r>
            <a:endParaRPr sz="2000"/>
          </a:p>
          <a:p>
            <a:pPr indent="0" lvl="0" marL="0" rtl="0" algn="l">
              <a:lnSpc>
                <a:spcPct val="80000"/>
              </a:lnSpc>
              <a:spcBef>
                <a:spcPts val="1400"/>
              </a:spcBef>
              <a:spcAft>
                <a:spcPts val="0"/>
              </a:spcAft>
              <a:buSzPts val="2200"/>
              <a:buNone/>
            </a:pPr>
            <a:r>
              <a:rPr lang="en-US" sz="2000"/>
              <a:t>● Write the modified and unmodified row to the new file “userlistnew.csv”. </a:t>
            </a:r>
            <a:endParaRPr sz="2000"/>
          </a:p>
          <a:p>
            <a:pPr indent="0" lvl="0" marL="0" rtl="0" algn="l">
              <a:lnSpc>
                <a:spcPct val="80000"/>
              </a:lnSpc>
              <a:spcBef>
                <a:spcPts val="1400"/>
              </a:spcBef>
              <a:spcAft>
                <a:spcPts val="0"/>
              </a:spcAft>
              <a:buSzPts val="2200"/>
              <a:buNone/>
            </a:pPr>
            <a:r>
              <a:rPr lang="en-US" sz="2000"/>
              <a:t>● If the password doesn’t match with the password from the file, then ask the user to enter their previous password again up to 3 attempts. </a:t>
            </a:r>
            <a:endParaRPr sz="2000"/>
          </a:p>
          <a:p>
            <a:pPr indent="0" lvl="0" marL="0" rtl="0" algn="l">
              <a:lnSpc>
                <a:spcPct val="80000"/>
              </a:lnSpc>
              <a:spcBef>
                <a:spcPts val="1400"/>
              </a:spcBef>
              <a:spcAft>
                <a:spcPts val="0"/>
              </a:spcAft>
              <a:buSzPts val="2200"/>
              <a:buNone/>
            </a:pPr>
            <a:r>
              <a:rPr lang="en-US" sz="2000"/>
              <a:t>● Close both input and output file stream. </a:t>
            </a:r>
            <a:endParaRPr sz="2000"/>
          </a:p>
          <a:p>
            <a:pPr indent="0" lvl="0" marL="0" rtl="0" algn="l">
              <a:lnSpc>
                <a:spcPct val="80000"/>
              </a:lnSpc>
              <a:spcBef>
                <a:spcPts val="1400"/>
              </a:spcBef>
              <a:spcAft>
                <a:spcPts val="0"/>
              </a:spcAft>
              <a:buSzPts val="2200"/>
              <a:buNone/>
            </a:pPr>
            <a:r>
              <a:rPr lang="en-US" sz="2000"/>
              <a:t>● Remove the original file “userlist.csv”. </a:t>
            </a:r>
            <a:endParaRPr sz="2000"/>
          </a:p>
          <a:p>
            <a:pPr indent="0" lvl="0" marL="0" rtl="0" algn="l">
              <a:lnSpc>
                <a:spcPct val="80000"/>
              </a:lnSpc>
              <a:spcBef>
                <a:spcPts val="1400"/>
              </a:spcBef>
              <a:spcAft>
                <a:spcPts val="0"/>
              </a:spcAft>
              <a:buSzPts val="2200"/>
              <a:buNone/>
            </a:pPr>
            <a:r>
              <a:rPr lang="en-US" sz="2000"/>
              <a:t>● Rename the new file “userlistnew.csv” to “userlist.csv”.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1024128" y="545898"/>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FUNCTION : ADDTASK</a:t>
            </a:r>
            <a:endParaRPr/>
          </a:p>
        </p:txBody>
      </p:sp>
      <p:sp>
        <p:nvSpPr>
          <p:cNvPr id="159" name="Google Shape;159;p24"/>
          <p:cNvSpPr txBox="1"/>
          <p:nvPr>
            <p:ph idx="1" type="body"/>
          </p:nvPr>
        </p:nvSpPr>
        <p:spPr>
          <a:xfrm>
            <a:off x="1024128" y="1769794"/>
            <a:ext cx="9720000" cy="5388000"/>
          </a:xfrm>
          <a:prstGeom prst="rect">
            <a:avLst/>
          </a:prstGeom>
          <a:noFill/>
          <a:ln>
            <a:noFill/>
          </a:ln>
        </p:spPr>
        <p:txBody>
          <a:bodyPr anchorCtr="0" anchor="t" bIns="45700" lIns="45700" spcFirstLastPara="1" rIns="45700" wrap="square" tIns="45700">
            <a:normAutofit fontScale="85000" lnSpcReduction="20000"/>
          </a:bodyPr>
          <a:lstStyle/>
          <a:p>
            <a:pPr indent="0" lvl="0" marL="0" rtl="0" algn="l">
              <a:lnSpc>
                <a:spcPct val="90000"/>
              </a:lnSpc>
              <a:spcBef>
                <a:spcPts val="0"/>
              </a:spcBef>
              <a:spcAft>
                <a:spcPts val="0"/>
              </a:spcAft>
              <a:buSzPct val="100000"/>
              <a:buNone/>
            </a:pPr>
            <a:r>
              <a:rPr lang="en-US"/>
              <a:t>● Parameters passed:- string username</a:t>
            </a:r>
            <a:endParaRPr/>
          </a:p>
          <a:p>
            <a:pPr indent="0" lvl="0" marL="0" rtl="0" algn="l">
              <a:lnSpc>
                <a:spcPct val="90000"/>
              </a:lnSpc>
              <a:spcBef>
                <a:spcPts val="1400"/>
              </a:spcBef>
              <a:spcAft>
                <a:spcPts val="0"/>
              </a:spcAft>
              <a:buSzPct val="100000"/>
              <a:buNone/>
            </a:pPr>
            <a:r>
              <a:rPr lang="en-US"/>
              <a:t>● Ask the user to input various details about the task, including the task name, description, deadline and importance level(in percentage), then store it in appropriate variables task, description, deadline and Importance_Level respectively</a:t>
            </a:r>
            <a:r>
              <a:rPr lang="en-US"/>
              <a:t>.</a:t>
            </a:r>
            <a:endParaRPr/>
          </a:p>
          <a:p>
            <a:pPr indent="0" lvl="0" marL="0" rtl="0" algn="l">
              <a:lnSpc>
                <a:spcPct val="90000"/>
              </a:lnSpc>
              <a:spcBef>
                <a:spcPts val="1400"/>
              </a:spcBef>
              <a:spcAft>
                <a:spcPts val="0"/>
              </a:spcAft>
              <a:buSzPct val="100000"/>
              <a:buNone/>
            </a:pPr>
            <a:r>
              <a:rPr lang="en-US"/>
              <a:t>● </a:t>
            </a:r>
            <a:r>
              <a:rPr lang="en-US"/>
              <a:t>It calls a function inputdate to input the deadline date for the task.</a:t>
            </a:r>
            <a:endParaRPr/>
          </a:p>
          <a:p>
            <a:pPr indent="0" lvl="0" marL="0" rtl="0" algn="l">
              <a:lnSpc>
                <a:spcPct val="90000"/>
              </a:lnSpc>
              <a:spcBef>
                <a:spcPts val="1400"/>
              </a:spcBef>
              <a:spcAft>
                <a:spcPts val="0"/>
              </a:spcAft>
              <a:buSzPct val="100000"/>
              <a:buNone/>
            </a:pPr>
            <a:r>
              <a:rPr lang="en-US"/>
              <a:t>● Now check if the input range is within the valid range of 0 to 100. If not, then ask the user to enter a valid importance level. </a:t>
            </a:r>
            <a:endParaRPr/>
          </a:p>
          <a:p>
            <a:pPr indent="0" lvl="0" marL="0" rtl="0" algn="l">
              <a:lnSpc>
                <a:spcPct val="90000"/>
              </a:lnSpc>
              <a:spcBef>
                <a:spcPts val="1400"/>
              </a:spcBef>
              <a:spcAft>
                <a:spcPts val="0"/>
              </a:spcAft>
              <a:buSzPct val="100000"/>
              <a:buNone/>
            </a:pPr>
            <a:r>
              <a:rPr lang="en-US"/>
              <a:t>● Now ask the user whether they want the task to be repeated(y or n). </a:t>
            </a:r>
            <a:endParaRPr/>
          </a:p>
          <a:p>
            <a:pPr indent="0" lvl="0" marL="0" rtl="0" algn="l">
              <a:lnSpc>
                <a:spcPct val="90000"/>
              </a:lnSpc>
              <a:spcBef>
                <a:spcPts val="1400"/>
              </a:spcBef>
              <a:spcAft>
                <a:spcPts val="0"/>
              </a:spcAft>
              <a:buSzPct val="100000"/>
              <a:buNone/>
            </a:pPr>
            <a:r>
              <a:rPr lang="en-US"/>
              <a:t>● If the user chooses to repeat the task(y), ask the user to enter the number of days after which the task should be repeated and the frequency of repetition. </a:t>
            </a:r>
            <a:endParaRPr/>
          </a:p>
          <a:p>
            <a:pPr indent="0" lvl="0" marL="0" rtl="0" algn="l">
              <a:lnSpc>
                <a:spcPct val="90000"/>
              </a:lnSpc>
              <a:spcBef>
                <a:spcPts val="1400"/>
              </a:spcBef>
              <a:spcAft>
                <a:spcPts val="0"/>
              </a:spcAft>
              <a:buSzPct val="100000"/>
              <a:buNone/>
            </a:pPr>
            <a:r>
              <a:rPr lang="en-US"/>
              <a:t>● Store these values in integer variables Duration_days and frequency respectively. </a:t>
            </a:r>
            <a:endParaRPr/>
          </a:p>
          <a:p>
            <a:pPr indent="0" lvl="0" marL="0" rtl="0" algn="l">
              <a:lnSpc>
                <a:spcPct val="90000"/>
              </a:lnSpc>
              <a:spcBef>
                <a:spcPts val="1400"/>
              </a:spcBef>
              <a:spcAft>
                <a:spcPts val="0"/>
              </a:spcAft>
              <a:buSzPct val="100000"/>
              <a:buNone/>
            </a:pPr>
            <a:r>
              <a:rPr lang="en-US"/>
              <a:t>● Create an object t of class Task with the input details: task name, description, deadline, status, importance level, frequency and duration days.</a:t>
            </a:r>
            <a:endParaRPr/>
          </a:p>
          <a:p>
            <a:pPr indent="0" lvl="0" marL="0" rtl="0" algn="l">
              <a:lnSpc>
                <a:spcPct val="90000"/>
              </a:lnSpc>
              <a:spcBef>
                <a:spcPts val="1400"/>
              </a:spcBef>
              <a:spcAft>
                <a:spcPts val="0"/>
              </a:spcAft>
              <a:buSzPct val="100000"/>
              <a:buNone/>
            </a:pPr>
            <a:r>
              <a:rPr lang="en-US"/>
              <a:t>● Open the file “task.csv” for appending. Make an entry string with all the task details separated by commas.</a:t>
            </a:r>
            <a:endParaRPr/>
          </a:p>
          <a:p>
            <a:pPr indent="0" lvl="0" marL="0" rtl="0" algn="l">
              <a:lnSpc>
                <a:spcPct val="90000"/>
              </a:lnSpc>
              <a:spcBef>
                <a:spcPts val="1400"/>
              </a:spcBef>
              <a:spcAft>
                <a:spcPts val="0"/>
              </a:spcAft>
              <a:buSzPct val="100000"/>
              <a:buNone/>
            </a:pPr>
            <a:r>
              <a:rPr lang="en-US"/>
              <a:t>● Write the entry string to the file. Close the file.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FUNCTION: DELETETASK</a:t>
            </a:r>
            <a:endParaRPr/>
          </a:p>
        </p:txBody>
      </p:sp>
      <p:sp>
        <p:nvSpPr>
          <p:cNvPr id="165" name="Google Shape;165;p25"/>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200"/>
              <a:buNone/>
            </a:pPr>
            <a:r>
              <a:rPr lang="en-US" sz="2000"/>
              <a:t>● Parameters passed:- int x, string username </a:t>
            </a:r>
            <a:endParaRPr sz="2000"/>
          </a:p>
          <a:p>
            <a:pPr indent="0" lvl="0" marL="0" rtl="0" algn="l">
              <a:lnSpc>
                <a:spcPct val="90000"/>
              </a:lnSpc>
              <a:spcBef>
                <a:spcPts val="1400"/>
              </a:spcBef>
              <a:spcAft>
                <a:spcPts val="0"/>
              </a:spcAft>
              <a:buSzPts val="2200"/>
              <a:buNone/>
            </a:pPr>
            <a:r>
              <a:rPr lang="en-US" sz="2000"/>
              <a:t>● Parameters passed:- int x, string username </a:t>
            </a:r>
            <a:endParaRPr sz="2000"/>
          </a:p>
          <a:p>
            <a:pPr indent="0" lvl="0" marL="0" rtl="0" algn="l">
              <a:lnSpc>
                <a:spcPct val="90000"/>
              </a:lnSpc>
              <a:spcBef>
                <a:spcPts val="1400"/>
              </a:spcBef>
              <a:spcAft>
                <a:spcPts val="0"/>
              </a:spcAft>
              <a:buSzPts val="2200"/>
              <a:buNone/>
            </a:pPr>
            <a:r>
              <a:rPr lang="en-US" sz="2000"/>
              <a:t>● Open the userlist file(task.csv) using an input file stream. </a:t>
            </a:r>
            <a:endParaRPr sz="2000"/>
          </a:p>
          <a:p>
            <a:pPr indent="0" lvl="0" marL="0" rtl="0" algn="l">
              <a:lnSpc>
                <a:spcPct val="90000"/>
              </a:lnSpc>
              <a:spcBef>
                <a:spcPts val="1400"/>
              </a:spcBef>
              <a:spcAft>
                <a:spcPts val="0"/>
              </a:spcAft>
              <a:buSzPts val="2200"/>
              <a:buNone/>
            </a:pPr>
            <a:r>
              <a:rPr lang="en-US" sz="2000"/>
              <a:t>● Open a new file “tasknew.csv” for writing using an output file stream.</a:t>
            </a:r>
            <a:endParaRPr sz="2000"/>
          </a:p>
          <a:p>
            <a:pPr indent="0" lvl="0" marL="0" rtl="0" algn="l">
              <a:lnSpc>
                <a:spcPct val="90000"/>
              </a:lnSpc>
              <a:spcBef>
                <a:spcPts val="1400"/>
              </a:spcBef>
              <a:spcAft>
                <a:spcPts val="0"/>
              </a:spcAft>
              <a:buSzPts val="2200"/>
              <a:buNone/>
            </a:pPr>
            <a:r>
              <a:rPr lang="en-US" sz="2000"/>
              <a:t>● Read each file from the line using ‘getline’.</a:t>
            </a:r>
            <a:endParaRPr sz="2000"/>
          </a:p>
          <a:p>
            <a:pPr indent="0" lvl="0" marL="0" rtl="0" algn="l">
              <a:lnSpc>
                <a:spcPct val="90000"/>
              </a:lnSpc>
              <a:spcBef>
                <a:spcPts val="1400"/>
              </a:spcBef>
              <a:spcAft>
                <a:spcPts val="0"/>
              </a:spcAft>
              <a:buSzPts val="2200"/>
              <a:buNone/>
            </a:pPr>
            <a:r>
              <a:rPr lang="en-US" sz="2000"/>
              <a:t>● Now make a stringstream named s to split each line into fields using ‘ , ’ and store them in a vector row.</a:t>
            </a:r>
            <a:endParaRPr sz="2000"/>
          </a:p>
          <a:p>
            <a:pPr indent="-127000" lvl="0" marL="91440" rtl="0" algn="l">
              <a:lnSpc>
                <a:spcPct val="90000"/>
              </a:lnSpc>
              <a:spcBef>
                <a:spcPts val="1400"/>
              </a:spcBef>
              <a:spcAft>
                <a:spcPts val="0"/>
              </a:spcAft>
              <a:buSzPts val="2000"/>
              <a:buChar char=" "/>
            </a:pPr>
            <a:r>
              <a:rPr lang="en-US" sz="2000"/>
              <a:t>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FUNCTION: DELETETASK</a:t>
            </a:r>
            <a:endParaRPr/>
          </a:p>
        </p:txBody>
      </p:sp>
      <p:sp>
        <p:nvSpPr>
          <p:cNvPr id="171" name="Google Shape;171;p26"/>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200"/>
              <a:buNone/>
            </a:pPr>
            <a:r>
              <a:rPr lang="en-US" sz="2000"/>
              <a:t>● Now check if the provided ID matches the ID in the current line.</a:t>
            </a:r>
            <a:endParaRPr sz="2000"/>
          </a:p>
          <a:p>
            <a:pPr indent="0" lvl="0" marL="0" rtl="0" algn="l">
              <a:lnSpc>
                <a:spcPct val="90000"/>
              </a:lnSpc>
              <a:spcBef>
                <a:spcPts val="1400"/>
              </a:spcBef>
              <a:spcAft>
                <a:spcPts val="0"/>
              </a:spcAft>
              <a:buSzPts val="2200"/>
              <a:buNone/>
            </a:pPr>
            <a:r>
              <a:rPr lang="en-US" sz="2000"/>
              <a:t>● If the IDs don’t match, write the row to new file “tasknew.csv”.</a:t>
            </a:r>
            <a:endParaRPr sz="2000"/>
          </a:p>
          <a:p>
            <a:pPr indent="0" lvl="0" marL="0" rtl="0" algn="l">
              <a:lnSpc>
                <a:spcPct val="90000"/>
              </a:lnSpc>
              <a:spcBef>
                <a:spcPts val="1400"/>
              </a:spcBef>
              <a:spcAft>
                <a:spcPts val="0"/>
              </a:spcAft>
              <a:buSzPts val="2200"/>
              <a:buNone/>
            </a:pPr>
            <a:r>
              <a:rPr lang="en-US" sz="2000"/>
              <a:t>● If the IDs match, set an integer variable count to 1, indicating the task was found and deleted.</a:t>
            </a:r>
            <a:endParaRPr sz="2000"/>
          </a:p>
          <a:p>
            <a:pPr indent="0" lvl="0" marL="0" rtl="0" algn="l">
              <a:lnSpc>
                <a:spcPct val="90000"/>
              </a:lnSpc>
              <a:spcBef>
                <a:spcPts val="1400"/>
              </a:spcBef>
              <a:spcAft>
                <a:spcPts val="0"/>
              </a:spcAft>
              <a:buSzPts val="2200"/>
              <a:buNone/>
            </a:pPr>
            <a:r>
              <a:rPr lang="en-US" sz="2000"/>
              <a:t>● If no matching ID was found(count = 0), display the message “Task Not Found.” and recursively call the function itself to allow the user to try again. </a:t>
            </a:r>
            <a:endParaRPr sz="2000"/>
          </a:p>
          <a:p>
            <a:pPr indent="0" lvl="0" marL="0" rtl="0" algn="l">
              <a:lnSpc>
                <a:spcPct val="90000"/>
              </a:lnSpc>
              <a:spcBef>
                <a:spcPts val="1400"/>
              </a:spcBef>
              <a:spcAft>
                <a:spcPts val="0"/>
              </a:spcAft>
              <a:buSzPts val="2200"/>
              <a:buNone/>
            </a:pPr>
            <a:r>
              <a:rPr lang="en-US" sz="2000"/>
              <a:t>● Close both input and output file stream. </a:t>
            </a:r>
            <a:endParaRPr sz="2000"/>
          </a:p>
          <a:p>
            <a:pPr indent="0" lvl="0" marL="0" rtl="0" algn="l">
              <a:lnSpc>
                <a:spcPct val="90000"/>
              </a:lnSpc>
              <a:spcBef>
                <a:spcPts val="1400"/>
              </a:spcBef>
              <a:spcAft>
                <a:spcPts val="0"/>
              </a:spcAft>
              <a:buSzPts val="2200"/>
              <a:buNone/>
            </a:pPr>
            <a:r>
              <a:rPr lang="en-US" sz="2000"/>
              <a:t>● Remove the original file “task.csv”. </a:t>
            </a:r>
            <a:endParaRPr sz="2000"/>
          </a:p>
          <a:p>
            <a:pPr indent="0" lvl="0" marL="0" rtl="0" algn="l">
              <a:lnSpc>
                <a:spcPct val="90000"/>
              </a:lnSpc>
              <a:spcBef>
                <a:spcPts val="1400"/>
              </a:spcBef>
              <a:spcAft>
                <a:spcPts val="0"/>
              </a:spcAft>
              <a:buSzPts val="2200"/>
              <a:buNone/>
            </a:pPr>
            <a:r>
              <a:rPr lang="en-US" sz="2000"/>
              <a:t>● Rename the new file “tasknew.csv” to “task.csv”.</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FUNCTION: EDITFILE</a:t>
            </a:r>
            <a:endParaRPr/>
          </a:p>
        </p:txBody>
      </p:sp>
      <p:sp>
        <p:nvSpPr>
          <p:cNvPr id="177" name="Google Shape;177;p27"/>
          <p:cNvSpPr txBox="1"/>
          <p:nvPr>
            <p:ph idx="1" type="body"/>
          </p:nvPr>
        </p:nvSpPr>
        <p:spPr>
          <a:xfrm>
            <a:off x="1024128" y="1818967"/>
            <a:ext cx="9720073" cy="4857135"/>
          </a:xfrm>
          <a:prstGeom prst="rect">
            <a:avLst/>
          </a:prstGeom>
          <a:noFill/>
          <a:ln>
            <a:noFill/>
          </a:ln>
        </p:spPr>
        <p:txBody>
          <a:bodyPr anchorCtr="0" anchor="t" bIns="45700" lIns="45700" spcFirstLastPara="1" rIns="45700" wrap="square" tIns="45700">
            <a:normAutofit fontScale="85000" lnSpcReduction="10000"/>
          </a:bodyPr>
          <a:lstStyle/>
          <a:p>
            <a:pPr indent="0" lvl="0" marL="0" rtl="0" algn="l">
              <a:lnSpc>
                <a:spcPct val="90000"/>
              </a:lnSpc>
              <a:spcBef>
                <a:spcPts val="0"/>
              </a:spcBef>
              <a:spcAft>
                <a:spcPts val="0"/>
              </a:spcAft>
              <a:buSzPct val="100000"/>
              <a:buNone/>
            </a:pPr>
            <a:r>
              <a:rPr lang="en-US"/>
              <a:t>● Parameters passed:- int x, string username</a:t>
            </a:r>
            <a:endParaRPr/>
          </a:p>
          <a:p>
            <a:pPr indent="0" lvl="0" marL="0" rtl="0" algn="l">
              <a:lnSpc>
                <a:spcPct val="90000"/>
              </a:lnSpc>
              <a:spcBef>
                <a:spcPts val="1400"/>
              </a:spcBef>
              <a:spcAft>
                <a:spcPts val="0"/>
              </a:spcAft>
              <a:buSzPct val="100000"/>
              <a:buNone/>
            </a:pPr>
            <a:r>
              <a:rPr lang="en-US"/>
              <a:t>● Open the userlist file(task.csv) using an input file stream. </a:t>
            </a:r>
            <a:endParaRPr/>
          </a:p>
          <a:p>
            <a:pPr indent="0" lvl="0" marL="0" rtl="0" algn="l">
              <a:lnSpc>
                <a:spcPct val="90000"/>
              </a:lnSpc>
              <a:spcBef>
                <a:spcPts val="1400"/>
              </a:spcBef>
              <a:spcAft>
                <a:spcPts val="0"/>
              </a:spcAft>
              <a:buSzPct val="100000"/>
              <a:buNone/>
            </a:pPr>
            <a:r>
              <a:rPr lang="en-US"/>
              <a:t>● Open a new file “tasknew.csv” for writing using an output file stream.</a:t>
            </a:r>
            <a:endParaRPr/>
          </a:p>
          <a:p>
            <a:pPr indent="0" lvl="0" marL="0" rtl="0" algn="l">
              <a:lnSpc>
                <a:spcPct val="90000"/>
              </a:lnSpc>
              <a:spcBef>
                <a:spcPts val="1400"/>
              </a:spcBef>
              <a:spcAft>
                <a:spcPts val="0"/>
              </a:spcAft>
              <a:buSzPct val="100000"/>
              <a:buNone/>
            </a:pPr>
            <a:r>
              <a:rPr lang="en-US"/>
              <a:t>● Read each file from the line using ‘getline’. </a:t>
            </a:r>
            <a:endParaRPr/>
          </a:p>
          <a:p>
            <a:pPr indent="0" lvl="0" marL="0" rtl="0" algn="l">
              <a:lnSpc>
                <a:spcPct val="90000"/>
              </a:lnSpc>
              <a:spcBef>
                <a:spcPts val="1400"/>
              </a:spcBef>
              <a:spcAft>
                <a:spcPts val="0"/>
              </a:spcAft>
              <a:buSzPct val="100000"/>
              <a:buNone/>
            </a:pPr>
            <a:r>
              <a:rPr lang="en-US"/>
              <a:t>● Now make a stringstream named s to split each line into fields using ‘ , ’ and store them in vector r. </a:t>
            </a:r>
            <a:endParaRPr/>
          </a:p>
          <a:p>
            <a:pPr indent="0" lvl="0" marL="0" rtl="0" algn="l">
              <a:lnSpc>
                <a:spcPct val="90000"/>
              </a:lnSpc>
              <a:spcBef>
                <a:spcPts val="1400"/>
              </a:spcBef>
              <a:spcAft>
                <a:spcPts val="0"/>
              </a:spcAft>
              <a:buSzPct val="100000"/>
              <a:buNone/>
            </a:pPr>
            <a:r>
              <a:rPr lang="en-US"/>
              <a:t>● Now check if the provided username and ID matches the username and ID in the current line.</a:t>
            </a:r>
            <a:endParaRPr/>
          </a:p>
          <a:p>
            <a:pPr indent="0" lvl="0" marL="0" rtl="0" algn="l">
              <a:lnSpc>
                <a:spcPct val="90000"/>
              </a:lnSpc>
              <a:spcBef>
                <a:spcPts val="1400"/>
              </a:spcBef>
              <a:spcAft>
                <a:spcPts val="0"/>
              </a:spcAft>
              <a:buSzPct val="100000"/>
              <a:buNone/>
            </a:pPr>
            <a:r>
              <a:rPr lang="en-US"/>
              <a:t>● If they match, ask the user to enter the new detail for the specified field and store it in an integer variable newdetail. Then replace the old detail with the new detail in the specified field. </a:t>
            </a:r>
            <a:endParaRPr/>
          </a:p>
          <a:p>
            <a:pPr indent="0" lvl="0" marL="0" rtl="0" algn="l">
              <a:lnSpc>
                <a:spcPct val="90000"/>
              </a:lnSpc>
              <a:spcBef>
                <a:spcPts val="1400"/>
              </a:spcBef>
              <a:spcAft>
                <a:spcPts val="0"/>
              </a:spcAft>
              <a:buSzPct val="100000"/>
              <a:buNone/>
            </a:pPr>
            <a:r>
              <a:rPr lang="en-US"/>
              <a:t>● If they do not match, then display the message “record not found”.</a:t>
            </a:r>
            <a:endParaRPr/>
          </a:p>
          <a:p>
            <a:pPr indent="0" lvl="0" marL="0" rtl="0" algn="l">
              <a:lnSpc>
                <a:spcPct val="90000"/>
              </a:lnSpc>
              <a:spcBef>
                <a:spcPts val="1400"/>
              </a:spcBef>
              <a:spcAft>
                <a:spcPts val="0"/>
              </a:spcAft>
              <a:buSzPct val="100000"/>
              <a:buNone/>
            </a:pPr>
            <a:r>
              <a:rPr lang="en-US"/>
              <a:t>● Close both input and output file stream. </a:t>
            </a:r>
            <a:endParaRPr/>
          </a:p>
          <a:p>
            <a:pPr indent="0" lvl="0" marL="0" rtl="0" algn="l">
              <a:lnSpc>
                <a:spcPct val="90000"/>
              </a:lnSpc>
              <a:spcBef>
                <a:spcPts val="1400"/>
              </a:spcBef>
              <a:spcAft>
                <a:spcPts val="0"/>
              </a:spcAft>
              <a:buSzPct val="100000"/>
              <a:buNone/>
            </a:pPr>
            <a:r>
              <a:rPr lang="en-US"/>
              <a:t>● Remove the original file “task.csv”.</a:t>
            </a:r>
            <a:endParaRPr/>
          </a:p>
          <a:p>
            <a:pPr indent="0" lvl="0" marL="0" rtl="0" algn="l">
              <a:lnSpc>
                <a:spcPct val="90000"/>
              </a:lnSpc>
              <a:spcBef>
                <a:spcPts val="1400"/>
              </a:spcBef>
              <a:spcAft>
                <a:spcPts val="0"/>
              </a:spcAft>
              <a:buSzPct val="100000"/>
              <a:buNone/>
            </a:pPr>
            <a:r>
              <a:rPr lang="en-US"/>
              <a:t>● Rename the new file “tasknew.csv” to “task.csv”.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FUNCTION: EDIT</a:t>
            </a:r>
            <a:endParaRPr/>
          </a:p>
        </p:txBody>
      </p:sp>
      <p:sp>
        <p:nvSpPr>
          <p:cNvPr id="183" name="Google Shape;183;p28"/>
          <p:cNvSpPr txBox="1"/>
          <p:nvPr>
            <p:ph idx="1" type="body"/>
          </p:nvPr>
        </p:nvSpPr>
        <p:spPr>
          <a:xfrm>
            <a:off x="1024128" y="1946787"/>
            <a:ext cx="9720073" cy="4362573"/>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200"/>
              <a:buNone/>
            </a:pPr>
            <a:r>
              <a:rPr lang="en-US" sz="2000"/>
              <a:t>● Parameters passed:- string &amp;username </a:t>
            </a:r>
            <a:endParaRPr sz="2000"/>
          </a:p>
          <a:p>
            <a:pPr indent="0" lvl="0" marL="0" rtl="0" algn="l">
              <a:lnSpc>
                <a:spcPct val="90000"/>
              </a:lnSpc>
              <a:spcBef>
                <a:spcPts val="1400"/>
              </a:spcBef>
              <a:spcAft>
                <a:spcPts val="0"/>
              </a:spcAft>
              <a:buSzPts val="2200"/>
              <a:buNone/>
            </a:pPr>
            <a:r>
              <a:rPr lang="en-US" sz="2000"/>
              <a:t>● Display a menu with options for what aspects of the task to edit: task, description, deadline, importance level, day cycle frequency or frequency of repetition. </a:t>
            </a:r>
            <a:endParaRPr sz="2000"/>
          </a:p>
          <a:p>
            <a:pPr indent="0" lvl="0" marL="0" rtl="0" algn="l">
              <a:lnSpc>
                <a:spcPct val="90000"/>
              </a:lnSpc>
              <a:spcBef>
                <a:spcPts val="1400"/>
              </a:spcBef>
              <a:spcAft>
                <a:spcPts val="0"/>
              </a:spcAft>
              <a:buSzPts val="2200"/>
              <a:buNone/>
            </a:pPr>
            <a:r>
              <a:rPr lang="en-US" sz="2000"/>
              <a:t>● Now make an integer variable index. </a:t>
            </a:r>
            <a:endParaRPr sz="2000"/>
          </a:p>
          <a:p>
            <a:pPr indent="0" lvl="0" marL="0" rtl="0" algn="l">
              <a:lnSpc>
                <a:spcPct val="90000"/>
              </a:lnSpc>
              <a:spcBef>
                <a:spcPts val="1400"/>
              </a:spcBef>
              <a:spcAft>
                <a:spcPts val="0"/>
              </a:spcAft>
              <a:buSzPts val="2200"/>
              <a:buNone/>
            </a:pPr>
            <a:r>
              <a:rPr lang="en-US" sz="2000"/>
              <a:t>● Use switch case statements to read the user's choice to determine which choice the user selected. </a:t>
            </a:r>
            <a:endParaRPr sz="2000"/>
          </a:p>
          <a:p>
            <a:pPr indent="0" lvl="0" marL="0" rtl="0" algn="l">
              <a:lnSpc>
                <a:spcPct val="90000"/>
              </a:lnSpc>
              <a:spcBef>
                <a:spcPts val="1400"/>
              </a:spcBef>
              <a:spcAft>
                <a:spcPts val="0"/>
              </a:spcAft>
              <a:buSzPts val="2200"/>
              <a:buNone/>
            </a:pPr>
            <a:r>
              <a:rPr lang="en-US" sz="2000"/>
              <a:t>● Depending on the user’s choice, call the other function ‘EditFile’, passing it the index corresponding to the user’s choice and the username. </a:t>
            </a:r>
            <a:endParaRPr sz="2000"/>
          </a:p>
          <a:p>
            <a:pPr indent="0" lvl="0" marL="0" rtl="0" algn="l">
              <a:lnSpc>
                <a:spcPct val="90000"/>
              </a:lnSpc>
              <a:spcBef>
                <a:spcPts val="1400"/>
              </a:spcBef>
              <a:spcAft>
                <a:spcPts val="0"/>
              </a:spcAft>
              <a:buSzPts val="2200"/>
              <a:buNone/>
            </a:pPr>
            <a:r>
              <a:rPr lang="en-US" sz="2000"/>
              <a:t>● If the user enters invalid choice, display a message “Wrong choice. Please enter again.” and recursively call the edit function.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FUNCTION: COMPLETETASK</a:t>
            </a:r>
            <a:endParaRPr/>
          </a:p>
        </p:txBody>
      </p:sp>
      <p:sp>
        <p:nvSpPr>
          <p:cNvPr id="189" name="Google Shape;189;p29"/>
          <p:cNvSpPr txBox="1"/>
          <p:nvPr>
            <p:ph idx="1" type="body"/>
          </p:nvPr>
        </p:nvSpPr>
        <p:spPr>
          <a:xfrm>
            <a:off x="1024128" y="2005778"/>
            <a:ext cx="9720073" cy="4876800"/>
          </a:xfrm>
          <a:prstGeom prst="rect">
            <a:avLst/>
          </a:prstGeom>
          <a:noFill/>
          <a:ln>
            <a:noFill/>
          </a:ln>
        </p:spPr>
        <p:txBody>
          <a:bodyPr anchorCtr="0" anchor="t" bIns="45700" lIns="45700" spcFirstLastPara="1" rIns="45700" wrap="square" tIns="45700">
            <a:normAutofit fontScale="85000" lnSpcReduction="20000"/>
          </a:bodyPr>
          <a:lstStyle/>
          <a:p>
            <a:pPr indent="0" lvl="0" marL="0" rtl="0" algn="l">
              <a:lnSpc>
                <a:spcPct val="90000"/>
              </a:lnSpc>
              <a:spcBef>
                <a:spcPts val="0"/>
              </a:spcBef>
              <a:spcAft>
                <a:spcPts val="0"/>
              </a:spcAft>
              <a:buSzPct val="100000"/>
              <a:buNone/>
            </a:pPr>
            <a:r>
              <a:rPr lang="en-US"/>
              <a:t>● Parameters passed:- string username </a:t>
            </a:r>
            <a:endParaRPr/>
          </a:p>
          <a:p>
            <a:pPr indent="0" lvl="0" marL="0" rtl="0" algn="l">
              <a:lnSpc>
                <a:spcPct val="90000"/>
              </a:lnSpc>
              <a:spcBef>
                <a:spcPts val="1400"/>
              </a:spcBef>
              <a:spcAft>
                <a:spcPts val="0"/>
              </a:spcAft>
              <a:buSzPct val="100000"/>
              <a:buNone/>
            </a:pPr>
            <a:r>
              <a:rPr lang="en-US"/>
              <a:t>● Open the userlist file(task.csv) using an input file stream. </a:t>
            </a:r>
            <a:endParaRPr/>
          </a:p>
          <a:p>
            <a:pPr indent="0" lvl="0" marL="0" rtl="0" algn="l">
              <a:lnSpc>
                <a:spcPct val="90000"/>
              </a:lnSpc>
              <a:spcBef>
                <a:spcPts val="1400"/>
              </a:spcBef>
              <a:spcAft>
                <a:spcPts val="0"/>
              </a:spcAft>
              <a:buSzPct val="100000"/>
              <a:buNone/>
            </a:pPr>
            <a:r>
              <a:rPr lang="en-US"/>
              <a:t>● Open a new file “tasknew.csv” for writing using an output file stream. </a:t>
            </a:r>
            <a:endParaRPr/>
          </a:p>
          <a:p>
            <a:pPr indent="0" lvl="0" marL="0" rtl="0" algn="l">
              <a:lnSpc>
                <a:spcPct val="90000"/>
              </a:lnSpc>
              <a:spcBef>
                <a:spcPts val="1400"/>
              </a:spcBef>
              <a:spcAft>
                <a:spcPts val="0"/>
              </a:spcAft>
              <a:buSzPct val="100000"/>
              <a:buNone/>
            </a:pPr>
            <a:r>
              <a:rPr lang="en-US"/>
              <a:t>● Read each file from the line using ‘getline’. </a:t>
            </a:r>
            <a:endParaRPr/>
          </a:p>
          <a:p>
            <a:pPr indent="0" lvl="0" marL="0" rtl="0" algn="l">
              <a:lnSpc>
                <a:spcPct val="90000"/>
              </a:lnSpc>
              <a:spcBef>
                <a:spcPts val="1400"/>
              </a:spcBef>
              <a:spcAft>
                <a:spcPts val="0"/>
              </a:spcAft>
              <a:buSzPct val="100000"/>
              <a:buNone/>
            </a:pPr>
            <a:r>
              <a:rPr lang="en-US"/>
              <a:t>● Now make a stringstream named s to split each line into fields using ‘ , ’ and store them in vector r. </a:t>
            </a:r>
            <a:endParaRPr/>
          </a:p>
          <a:p>
            <a:pPr indent="0" lvl="0" marL="0" rtl="0" algn="l">
              <a:lnSpc>
                <a:spcPct val="90000"/>
              </a:lnSpc>
              <a:spcBef>
                <a:spcPts val="1400"/>
              </a:spcBef>
              <a:spcAft>
                <a:spcPts val="0"/>
              </a:spcAft>
              <a:buSzPct val="100000"/>
              <a:buNone/>
            </a:pPr>
            <a:r>
              <a:rPr lang="en-US"/>
              <a:t>● Now check if the provided username and ID matches the username and ID in the current line.</a:t>
            </a:r>
            <a:endParaRPr/>
          </a:p>
          <a:p>
            <a:pPr indent="0" lvl="0" marL="0" rtl="0" algn="l">
              <a:lnSpc>
                <a:spcPct val="90000"/>
              </a:lnSpc>
              <a:spcBef>
                <a:spcPts val="1400"/>
              </a:spcBef>
              <a:spcAft>
                <a:spcPts val="0"/>
              </a:spcAft>
              <a:buSzPct val="100000"/>
              <a:buNone/>
            </a:pPr>
            <a:r>
              <a:rPr lang="en-US"/>
              <a:t>● If they match, update the status of the task to ‘Completed’. </a:t>
            </a:r>
            <a:endParaRPr/>
          </a:p>
          <a:p>
            <a:pPr indent="0" lvl="0" marL="0" rtl="0" algn="l">
              <a:lnSpc>
                <a:spcPct val="90000"/>
              </a:lnSpc>
              <a:spcBef>
                <a:spcPts val="1400"/>
              </a:spcBef>
              <a:spcAft>
                <a:spcPts val="0"/>
              </a:spcAft>
              <a:buSzPct val="100000"/>
              <a:buNone/>
            </a:pPr>
            <a:r>
              <a:rPr lang="en-US"/>
              <a:t>● If a task has repetitions, decrement the frequency of repetitions and adjust the deadline according to the day cycle frequency of the task. ● Write the modified and unmodified row to the new file. </a:t>
            </a:r>
            <a:endParaRPr/>
          </a:p>
          <a:p>
            <a:pPr indent="0" lvl="0" marL="0" rtl="0" algn="l">
              <a:lnSpc>
                <a:spcPct val="90000"/>
              </a:lnSpc>
              <a:spcBef>
                <a:spcPts val="1400"/>
              </a:spcBef>
              <a:spcAft>
                <a:spcPts val="0"/>
              </a:spcAft>
              <a:buSzPct val="100000"/>
              <a:buNone/>
            </a:pPr>
            <a:r>
              <a:rPr lang="en-US"/>
              <a:t>● Close both input and output file stream. </a:t>
            </a:r>
            <a:endParaRPr/>
          </a:p>
          <a:p>
            <a:pPr indent="0" lvl="0" marL="0" rtl="0" algn="l">
              <a:lnSpc>
                <a:spcPct val="90000"/>
              </a:lnSpc>
              <a:spcBef>
                <a:spcPts val="1400"/>
              </a:spcBef>
              <a:spcAft>
                <a:spcPts val="0"/>
              </a:spcAft>
              <a:buSzPct val="100000"/>
              <a:buNone/>
            </a:pPr>
            <a:r>
              <a:rPr lang="en-US"/>
              <a:t>● Remove the original file “task.csv”. </a:t>
            </a:r>
            <a:endParaRPr/>
          </a:p>
          <a:p>
            <a:pPr indent="0" lvl="0" marL="0" rtl="0" algn="l">
              <a:lnSpc>
                <a:spcPct val="90000"/>
              </a:lnSpc>
              <a:spcBef>
                <a:spcPts val="1400"/>
              </a:spcBef>
              <a:spcAft>
                <a:spcPts val="0"/>
              </a:spcAft>
              <a:buSzPct val="100000"/>
              <a:buNone/>
            </a:pPr>
            <a:r>
              <a:rPr lang="en-US"/>
              <a:t>● Rename the new file “tasknew.csv” to “task.csv”.</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FUNCTION: ISLEAPYEAR</a:t>
            </a:r>
            <a:endParaRPr/>
          </a:p>
        </p:txBody>
      </p:sp>
      <p:sp>
        <p:nvSpPr>
          <p:cNvPr id="195" name="Google Shape;195;p30"/>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200"/>
              <a:buNone/>
            </a:pPr>
            <a:r>
              <a:rPr lang="en-US" sz="2300"/>
              <a:t>● Parameters passed:- int year </a:t>
            </a:r>
            <a:endParaRPr sz="2300"/>
          </a:p>
          <a:p>
            <a:pPr indent="0" lvl="0" marL="0" rtl="0" algn="l">
              <a:lnSpc>
                <a:spcPct val="90000"/>
              </a:lnSpc>
              <a:spcBef>
                <a:spcPts val="1400"/>
              </a:spcBef>
              <a:spcAft>
                <a:spcPts val="0"/>
              </a:spcAft>
              <a:buSzPts val="2200"/>
              <a:buNone/>
            </a:pPr>
            <a:r>
              <a:rPr lang="en-US" sz="2300"/>
              <a:t>● Check if the provided year is a leap year or not.</a:t>
            </a:r>
            <a:endParaRPr sz="2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FUNCTION: DAYSINMONTH</a:t>
            </a:r>
            <a:endParaRPr/>
          </a:p>
        </p:txBody>
      </p:sp>
      <p:sp>
        <p:nvSpPr>
          <p:cNvPr id="201" name="Google Shape;201;p3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200"/>
              <a:buNone/>
            </a:pPr>
            <a:r>
              <a:rPr lang="en-US"/>
              <a:t>● Parameters passed:- int m, int y </a:t>
            </a:r>
            <a:endParaRPr/>
          </a:p>
          <a:p>
            <a:pPr indent="0" lvl="0" marL="0" rtl="0" algn="l">
              <a:lnSpc>
                <a:spcPct val="90000"/>
              </a:lnSpc>
              <a:spcBef>
                <a:spcPts val="1400"/>
              </a:spcBef>
              <a:spcAft>
                <a:spcPts val="0"/>
              </a:spcAft>
              <a:buSzPts val="2200"/>
              <a:buNone/>
            </a:pPr>
            <a:r>
              <a:rPr lang="en-US"/>
              <a:t>● Initialize an array daysInMonths containing the number of days in each month of a non-leap year. </a:t>
            </a:r>
            <a:endParaRPr/>
          </a:p>
          <a:p>
            <a:pPr indent="0" lvl="0" marL="0" rtl="0" algn="l">
              <a:lnSpc>
                <a:spcPct val="90000"/>
              </a:lnSpc>
              <a:spcBef>
                <a:spcPts val="1400"/>
              </a:spcBef>
              <a:spcAft>
                <a:spcPts val="0"/>
              </a:spcAft>
              <a:buSzPts val="2200"/>
              <a:buNone/>
            </a:pPr>
            <a:r>
              <a:rPr lang="en-US"/>
              <a:t>● Retrieve the number of days for the given month m from the array. Access the array using the index ‘m-1’ because the array is zero-based indexed. </a:t>
            </a:r>
            <a:endParaRPr/>
          </a:p>
          <a:p>
            <a:pPr indent="0" lvl="0" marL="0" rtl="0" algn="l">
              <a:lnSpc>
                <a:spcPct val="90000"/>
              </a:lnSpc>
              <a:spcBef>
                <a:spcPts val="1400"/>
              </a:spcBef>
              <a:spcAft>
                <a:spcPts val="0"/>
              </a:spcAft>
              <a:buSzPts val="2200"/>
              <a:buNone/>
            </a:pPr>
            <a:r>
              <a:rPr lang="en-US"/>
              <a:t>● If the given month is February (m == 2) and the given year y is a leap year (determined using the isLeapYear function), it updates the number of days to 29.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TEAM MEMBERS</a:t>
            </a:r>
            <a:endParaRPr/>
          </a:p>
        </p:txBody>
      </p:sp>
      <p:sp>
        <p:nvSpPr>
          <p:cNvPr id="99" name="Google Shape;99;p14"/>
          <p:cNvSpPr txBox="1"/>
          <p:nvPr>
            <p:ph idx="1" type="body"/>
          </p:nvPr>
        </p:nvSpPr>
        <p:spPr>
          <a:xfrm>
            <a:off x="1024128" y="2286000"/>
            <a:ext cx="9720073" cy="4023360"/>
          </a:xfrm>
          <a:prstGeom prst="rect">
            <a:avLst/>
          </a:prstGeom>
          <a:noFill/>
          <a:ln>
            <a:noFill/>
          </a:ln>
        </p:spPr>
        <p:txBody>
          <a:bodyPr anchorCtr="0" anchor="ctr" bIns="45700" lIns="45700" spcFirstLastPara="1" rIns="45700" wrap="square" tIns="45700">
            <a:normAutofit/>
          </a:bodyPr>
          <a:lstStyle/>
          <a:p>
            <a:pPr indent="-177800" lvl="0" marL="91440" rtl="0" algn="l">
              <a:lnSpc>
                <a:spcPct val="90000"/>
              </a:lnSpc>
              <a:spcBef>
                <a:spcPts val="0"/>
              </a:spcBef>
              <a:spcAft>
                <a:spcPts val="0"/>
              </a:spcAft>
              <a:buSzPts val="2800"/>
              <a:buChar char=" "/>
            </a:pPr>
            <a:r>
              <a:rPr lang="en-US" sz="2800"/>
              <a:t>Dhruv Patel - 202301095</a:t>
            </a:r>
            <a:endParaRPr sz="2800"/>
          </a:p>
          <a:p>
            <a:pPr indent="-177800" lvl="0" marL="91440" rtl="0" algn="l">
              <a:lnSpc>
                <a:spcPct val="90000"/>
              </a:lnSpc>
              <a:spcBef>
                <a:spcPts val="1400"/>
              </a:spcBef>
              <a:spcAft>
                <a:spcPts val="0"/>
              </a:spcAft>
              <a:buSzPts val="2800"/>
              <a:buChar char=" "/>
            </a:pPr>
            <a:r>
              <a:rPr lang="en-US" sz="2800"/>
              <a:t>Yaksh Patel - 202301089</a:t>
            </a:r>
            <a:endParaRPr sz="2800"/>
          </a:p>
          <a:p>
            <a:pPr indent="-177800" lvl="0" marL="91440" rtl="0" algn="l">
              <a:lnSpc>
                <a:spcPct val="90000"/>
              </a:lnSpc>
              <a:spcBef>
                <a:spcPts val="1400"/>
              </a:spcBef>
              <a:spcAft>
                <a:spcPts val="0"/>
              </a:spcAft>
              <a:buSzPts val="2800"/>
              <a:buChar char=" "/>
            </a:pPr>
            <a:r>
              <a:rPr lang="en-US" sz="2800"/>
              <a:t>Rishank Dudhat - 202301068</a:t>
            </a:r>
            <a:endParaRPr sz="2800"/>
          </a:p>
          <a:p>
            <a:pPr indent="-177800" lvl="0" marL="91440" rtl="0" algn="l">
              <a:lnSpc>
                <a:spcPct val="90000"/>
              </a:lnSpc>
              <a:spcBef>
                <a:spcPts val="1400"/>
              </a:spcBef>
              <a:spcAft>
                <a:spcPts val="0"/>
              </a:spcAft>
              <a:buSzPts val="2800"/>
              <a:buChar char=" "/>
            </a:pPr>
            <a:r>
              <a:rPr lang="en-US" sz="2800"/>
              <a:t>Kavish Patel - 202301074</a:t>
            </a:r>
            <a:endParaRPr sz="2800"/>
          </a:p>
          <a:p>
            <a:pPr indent="-177800" lvl="0" marL="91440" rtl="0" algn="l">
              <a:lnSpc>
                <a:spcPct val="90000"/>
              </a:lnSpc>
              <a:spcBef>
                <a:spcPts val="1400"/>
              </a:spcBef>
              <a:spcAft>
                <a:spcPts val="0"/>
              </a:spcAft>
              <a:buSzPts val="2800"/>
              <a:buChar char=" "/>
            </a:pPr>
            <a:r>
              <a:rPr lang="en-US" sz="2800"/>
              <a:t>Github Link :- </a:t>
            </a:r>
            <a:r>
              <a:rPr lang="en-US" sz="2800" u="sng">
                <a:solidFill>
                  <a:schemeClr val="hlink"/>
                </a:solidFill>
                <a:hlinkClick r:id="rId3"/>
              </a:rPr>
              <a:t>Click here</a:t>
            </a:r>
            <a:endParaRPr sz="2800"/>
          </a:p>
          <a:p>
            <a:pPr indent="0" lvl="0" marL="91440" rtl="0" algn="l">
              <a:lnSpc>
                <a:spcPct val="90000"/>
              </a:lnSpc>
              <a:spcBef>
                <a:spcPts val="1400"/>
              </a:spcBef>
              <a:spcAft>
                <a:spcPts val="0"/>
              </a:spcAft>
              <a:buSzPts val="2200"/>
              <a:buNone/>
            </a:pPr>
            <a:r>
              <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TIME AND SPACE COMPLEXITY</a:t>
            </a:r>
            <a:endParaRPr/>
          </a:p>
        </p:txBody>
      </p:sp>
      <p:graphicFrame>
        <p:nvGraphicFramePr>
          <p:cNvPr id="207" name="Google Shape;207;p32"/>
          <p:cNvGraphicFramePr/>
          <p:nvPr/>
        </p:nvGraphicFramePr>
        <p:xfrm>
          <a:off x="1022555" y="2286000"/>
          <a:ext cx="3000000" cy="3000000"/>
        </p:xfrm>
        <a:graphic>
          <a:graphicData uri="http://schemas.openxmlformats.org/drawingml/2006/table">
            <a:tbl>
              <a:tblPr bandRow="1" firstRow="1">
                <a:noFill/>
                <a:tableStyleId>{5AD309A8-81B9-4215-A0A5-9D80848566E8}</a:tableStyleId>
              </a:tblPr>
              <a:tblGrid>
                <a:gridCol w="3241475"/>
                <a:gridCol w="3240075"/>
                <a:gridCol w="3240075"/>
              </a:tblGrid>
              <a:tr h="370850">
                <a:tc>
                  <a:txBody>
                    <a:bodyPr/>
                    <a:lstStyle/>
                    <a:p>
                      <a:pPr indent="0" lvl="0" marL="0" marR="0" rtl="0" algn="ctr">
                        <a:spcBef>
                          <a:spcPts val="0"/>
                        </a:spcBef>
                        <a:spcAft>
                          <a:spcPts val="0"/>
                        </a:spcAft>
                        <a:buNone/>
                      </a:pPr>
                      <a:r>
                        <a:rPr lang="en-US" sz="1800" u="none" cap="none" strike="noStrike"/>
                        <a:t>FUNCTION</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TIME COMPLEXITY</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SPACE COMPLEXITY</a:t>
                      </a:r>
                      <a:endParaRPr/>
                    </a:p>
                  </a:txBody>
                  <a:tcPr marT="45725" marB="45725" marR="91450" marL="91450"/>
                </a:tc>
              </a:tr>
              <a:tr h="370850">
                <a:tc>
                  <a:txBody>
                    <a:bodyPr/>
                    <a:lstStyle/>
                    <a:p>
                      <a:pPr indent="-400050" lvl="0" marL="400050" marR="0" rtl="0" algn="l">
                        <a:spcBef>
                          <a:spcPts val="0"/>
                        </a:spcBef>
                        <a:spcAft>
                          <a:spcPts val="0"/>
                        </a:spcAft>
                        <a:buClr>
                          <a:schemeClr val="lt1"/>
                        </a:buClr>
                        <a:buSzPts val="1800"/>
                        <a:buFont typeface="Arial"/>
                        <a:buChar char="•"/>
                      </a:pPr>
                      <a:r>
                        <a:rPr lang="en-US" sz="1800" u="none" cap="none" strike="noStrike"/>
                        <a:t>signup</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O(1)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O(1)</a:t>
                      </a:r>
                      <a:endParaRPr/>
                    </a:p>
                  </a:txBody>
                  <a:tcPr marT="45725" marB="45725" marR="91450" marL="91450"/>
                </a:tc>
              </a:tr>
              <a:tr h="370850">
                <a:tc>
                  <a:txBody>
                    <a:bodyPr/>
                    <a:lstStyle/>
                    <a:p>
                      <a:pPr indent="-400050" lvl="0" marL="400050" marR="0" rtl="0" algn="l">
                        <a:spcBef>
                          <a:spcPts val="0"/>
                        </a:spcBef>
                        <a:spcAft>
                          <a:spcPts val="0"/>
                        </a:spcAft>
                        <a:buClr>
                          <a:schemeClr val="lt1"/>
                        </a:buClr>
                        <a:buSzPts val="1800"/>
                        <a:buFont typeface="Arial"/>
                        <a:buChar char="•"/>
                      </a:pPr>
                      <a:r>
                        <a:rPr lang="en-US" sz="1800" u="none" cap="none" strike="noStrike"/>
                        <a:t>login</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O(n)</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O(1)</a:t>
                      </a:r>
                      <a:endParaRPr/>
                    </a:p>
                  </a:txBody>
                  <a:tcPr marT="45725" marB="45725" marR="91450" marL="91450"/>
                </a:tc>
              </a:tr>
              <a:tr h="370850">
                <a:tc>
                  <a:txBody>
                    <a:bodyPr/>
                    <a:lstStyle/>
                    <a:p>
                      <a:pPr indent="-400050" lvl="0" marL="400050" marR="0" rtl="0" algn="l">
                        <a:spcBef>
                          <a:spcPts val="0"/>
                        </a:spcBef>
                        <a:spcAft>
                          <a:spcPts val="0"/>
                        </a:spcAft>
                        <a:buClr>
                          <a:schemeClr val="lt1"/>
                        </a:buClr>
                        <a:buSzPts val="1800"/>
                        <a:buFont typeface="Arial"/>
                        <a:buChar char="•"/>
                      </a:pPr>
                      <a:r>
                        <a:rPr lang="en-US" sz="1800" u="none" cap="none" strike="noStrike"/>
                        <a:t>change_pass</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O(n)</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O(1)</a:t>
                      </a:r>
                      <a:endParaRPr/>
                    </a:p>
                  </a:txBody>
                  <a:tcPr marT="45725" marB="45725" marR="91450" marL="91450"/>
                </a:tc>
              </a:tr>
              <a:tr h="370850">
                <a:tc>
                  <a:txBody>
                    <a:bodyPr/>
                    <a:lstStyle/>
                    <a:p>
                      <a:pPr indent="-400050" lvl="0" marL="400050" marR="0" rtl="0" algn="l">
                        <a:spcBef>
                          <a:spcPts val="0"/>
                        </a:spcBef>
                        <a:spcAft>
                          <a:spcPts val="0"/>
                        </a:spcAft>
                        <a:buClr>
                          <a:schemeClr val="lt1"/>
                        </a:buClr>
                        <a:buSzPts val="1800"/>
                        <a:buFont typeface="Arial"/>
                        <a:buChar char="•"/>
                      </a:pPr>
                      <a:r>
                        <a:rPr lang="en-US" sz="1800" u="none" cap="none" strike="noStrike"/>
                        <a:t>addTask</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O(1)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O(1)</a:t>
                      </a:r>
                      <a:endParaRPr/>
                    </a:p>
                  </a:txBody>
                  <a:tcPr marT="45725" marB="45725" marR="91450" marL="91450"/>
                </a:tc>
              </a:tr>
              <a:tr h="370850">
                <a:tc>
                  <a:txBody>
                    <a:bodyPr/>
                    <a:lstStyle/>
                    <a:p>
                      <a:pPr indent="-400050" lvl="0" marL="400050" marR="0" rtl="0" algn="l">
                        <a:spcBef>
                          <a:spcPts val="0"/>
                        </a:spcBef>
                        <a:spcAft>
                          <a:spcPts val="0"/>
                        </a:spcAft>
                        <a:buClr>
                          <a:schemeClr val="lt1"/>
                        </a:buClr>
                        <a:buSzPts val="1800"/>
                        <a:buFont typeface="Arial"/>
                        <a:buChar char="•"/>
                      </a:pPr>
                      <a:r>
                        <a:rPr lang="en-US" sz="1800" u="none" cap="none" strike="noStrike"/>
                        <a:t>deleteTask</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O(n)</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O(1)</a:t>
                      </a:r>
                      <a:endParaRPr/>
                    </a:p>
                  </a:txBody>
                  <a:tcPr marT="45725" marB="45725" marR="91450" marL="91450"/>
                </a:tc>
              </a:tr>
              <a:tr h="370850">
                <a:tc>
                  <a:txBody>
                    <a:bodyPr/>
                    <a:lstStyle/>
                    <a:p>
                      <a:pPr indent="-400050" lvl="0" marL="400050" marR="0" rtl="0" algn="l">
                        <a:spcBef>
                          <a:spcPts val="0"/>
                        </a:spcBef>
                        <a:spcAft>
                          <a:spcPts val="0"/>
                        </a:spcAft>
                        <a:buClr>
                          <a:schemeClr val="lt1"/>
                        </a:buClr>
                        <a:buSzPts val="1800"/>
                        <a:buFont typeface="Arial"/>
                        <a:buChar char="•"/>
                      </a:pPr>
                      <a:r>
                        <a:rPr lang="en-US" sz="1800" u="none" cap="none" strike="noStrike"/>
                        <a:t>EditFile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O(n)</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O(1)</a:t>
                      </a:r>
                      <a:endParaRPr/>
                    </a:p>
                  </a:txBody>
                  <a:tcPr marT="45725" marB="45725" marR="91450" marL="91450"/>
                </a:tc>
              </a:tr>
              <a:tr h="370850">
                <a:tc>
                  <a:txBody>
                    <a:bodyPr/>
                    <a:lstStyle/>
                    <a:p>
                      <a:pPr indent="-400050" lvl="0" marL="400050" marR="0" rtl="0" algn="l">
                        <a:spcBef>
                          <a:spcPts val="0"/>
                        </a:spcBef>
                        <a:spcAft>
                          <a:spcPts val="0"/>
                        </a:spcAft>
                        <a:buClr>
                          <a:schemeClr val="lt1"/>
                        </a:buClr>
                        <a:buSzPts val="1800"/>
                        <a:buFont typeface="Arial"/>
                        <a:buChar char="•"/>
                      </a:pPr>
                      <a:r>
                        <a:rPr lang="en-US" sz="1800" u="none" cap="none" strike="noStrike"/>
                        <a:t>edit</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O(n)</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O(1)</a:t>
                      </a:r>
                      <a:endParaRPr/>
                    </a:p>
                  </a:txBody>
                  <a:tcPr marT="45725" marB="45725" marR="91450" marL="91450"/>
                </a:tc>
              </a:tr>
              <a:tr h="370850">
                <a:tc>
                  <a:txBody>
                    <a:bodyPr/>
                    <a:lstStyle/>
                    <a:p>
                      <a:pPr indent="-400050" lvl="0" marL="400050" marR="0" rtl="0" algn="l">
                        <a:spcBef>
                          <a:spcPts val="0"/>
                        </a:spcBef>
                        <a:spcAft>
                          <a:spcPts val="0"/>
                        </a:spcAft>
                        <a:buClr>
                          <a:schemeClr val="lt1"/>
                        </a:buClr>
                        <a:buSzPts val="1800"/>
                        <a:buFont typeface="Arial"/>
                        <a:buChar char="•"/>
                      </a:pPr>
                      <a:r>
                        <a:rPr lang="en-US" sz="1800" u="none" cap="none" strike="noStrike"/>
                        <a:t>completeTask</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O(n)</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O(1)</a:t>
                      </a:r>
                      <a:endParaRPr/>
                    </a:p>
                  </a:txBody>
                  <a:tcPr marT="45725" marB="45725" marR="91450" marL="91450"/>
                </a:tc>
              </a:tr>
              <a:tr h="370850">
                <a:tc>
                  <a:txBody>
                    <a:bodyPr/>
                    <a:lstStyle/>
                    <a:p>
                      <a:pPr indent="-400050" lvl="0" marL="400050" marR="0" rtl="0" algn="l">
                        <a:spcBef>
                          <a:spcPts val="0"/>
                        </a:spcBef>
                        <a:spcAft>
                          <a:spcPts val="0"/>
                        </a:spcAft>
                        <a:buClr>
                          <a:schemeClr val="lt1"/>
                        </a:buClr>
                        <a:buSzPts val="1800"/>
                        <a:buFont typeface="Arial"/>
                        <a:buChar char="•"/>
                      </a:pPr>
                      <a:r>
                        <a:rPr lang="en-US" sz="1800" u="none" cap="none" strike="noStrike"/>
                        <a:t>isLeapYear</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O(1)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O(1)</a:t>
                      </a:r>
                      <a:endParaRPr/>
                    </a:p>
                  </a:txBody>
                  <a:tcPr marT="45725" marB="45725" marR="91450" marL="91450"/>
                </a:tc>
              </a:tr>
              <a:tr h="370850">
                <a:tc>
                  <a:txBody>
                    <a:bodyPr/>
                    <a:lstStyle/>
                    <a:p>
                      <a:pPr indent="-400050" lvl="0" marL="400050" marR="0" rtl="0" algn="l">
                        <a:spcBef>
                          <a:spcPts val="0"/>
                        </a:spcBef>
                        <a:spcAft>
                          <a:spcPts val="0"/>
                        </a:spcAft>
                        <a:buClr>
                          <a:schemeClr val="lt1"/>
                        </a:buClr>
                        <a:buSzPts val="1800"/>
                        <a:buFont typeface="Arial"/>
                        <a:buChar char="•"/>
                      </a:pPr>
                      <a:r>
                        <a:rPr lang="en-US" sz="1800" u="none" cap="none" strike="noStrike"/>
                        <a:t>daysinMonth</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O(1)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O(1)</a:t>
                      </a:r>
                      <a:endParaRPr/>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VIDEO LINK</a:t>
            </a:r>
            <a:endParaRPr/>
          </a:p>
        </p:txBody>
      </p:sp>
      <p:sp>
        <p:nvSpPr>
          <p:cNvPr id="213" name="Google Shape;213;p33"/>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1024128" y="427900"/>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FEFEFE"/>
              </a:buClr>
              <a:buSzPts val="5400"/>
              <a:buFont typeface="Twentieth Century"/>
              <a:buNone/>
            </a:pPr>
            <a:br>
              <a:rPr b="1" lang="en-US" sz="5400"/>
            </a:br>
            <a:r>
              <a:rPr b="1" lang="en-US" sz="5400"/>
              <a:t>REMINDER AND TASK SCHEDULER</a:t>
            </a:r>
            <a:br>
              <a:rPr b="1" lang="en-US" sz="2800"/>
            </a:br>
            <a:endParaRPr b="1" sz="2800"/>
          </a:p>
        </p:txBody>
      </p:sp>
      <p:sp>
        <p:nvSpPr>
          <p:cNvPr id="105" name="Google Shape;105;p15"/>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Project ID :- P11</a:t>
            </a:r>
            <a:endParaRPr/>
          </a:p>
          <a:p>
            <a:pPr indent="-139700" lvl="0" marL="91440" rtl="0" algn="l">
              <a:lnSpc>
                <a:spcPct val="90000"/>
              </a:lnSpc>
              <a:spcBef>
                <a:spcPts val="1400"/>
              </a:spcBef>
              <a:spcAft>
                <a:spcPts val="0"/>
              </a:spcAft>
              <a:buSzPts val="2200"/>
              <a:buChar char=" "/>
            </a:pPr>
            <a:r>
              <a:rPr lang="en-US"/>
              <a:t>Description :- </a:t>
            </a:r>
            <a:endParaRPr/>
          </a:p>
          <a:p>
            <a:pPr indent="-139700" lvl="0" marL="91440" rtl="0" algn="l">
              <a:lnSpc>
                <a:spcPct val="90000"/>
              </a:lnSpc>
              <a:spcBef>
                <a:spcPts val="1400"/>
              </a:spcBef>
              <a:spcAft>
                <a:spcPts val="0"/>
              </a:spcAft>
              <a:buSzPts val="2200"/>
              <a:buChar char=" "/>
            </a:pPr>
            <a:r>
              <a:rPr lang="en-US"/>
              <a:t>	Create an application that manages tasks and schedules using data structures to prioritize and track tasks based on deadlines or importance levels. It should also have reminder functionality as the deadline is approaching.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INTRODUCTION</a:t>
            </a:r>
            <a:endParaRPr/>
          </a:p>
        </p:txBody>
      </p:sp>
      <p:sp>
        <p:nvSpPr>
          <p:cNvPr id="111" name="Google Shape;111;p16"/>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52400" lvl="0" marL="91440" rtl="0" algn="l">
              <a:lnSpc>
                <a:spcPct val="90000"/>
              </a:lnSpc>
              <a:spcBef>
                <a:spcPts val="0"/>
              </a:spcBef>
              <a:spcAft>
                <a:spcPts val="0"/>
              </a:spcAft>
              <a:buSzPts val="2400"/>
              <a:buChar char=" "/>
            </a:pPr>
            <a:r>
              <a:rPr lang="en-US" sz="2400"/>
              <a:t>	We have created a program in which users can firstly sign up and can login to access Reminder and Task Scheduler. After they sign up, they can add a task, modify it, delete it and they can see if they have completed it or not. We have added another feature in task addition, User can repeat a task after a finite number of days for a finite number of times. Also, User can change its password.</a:t>
            </a:r>
            <a:endParaRPr sz="2400"/>
          </a:p>
          <a:p>
            <a:pPr indent="-152400" lvl="0" marL="91440" rtl="0" algn="l">
              <a:lnSpc>
                <a:spcPct val="90000"/>
              </a:lnSpc>
              <a:spcBef>
                <a:spcPts val="1400"/>
              </a:spcBef>
              <a:spcAft>
                <a:spcPts val="0"/>
              </a:spcAft>
              <a:buSzPts val="2400"/>
              <a:buChar char=" "/>
            </a:pPr>
            <a:r>
              <a:rPr lang="en-US" sz="2400"/>
              <a:t>	 For any modification in Task, the user will be asked to choose which part of the task he wants to edit. Also, the user can delete a task. The program will also show the status of the task to User. ‘Pending’ status will be shown if the task is incomplete else ‘Completed’ will be shown.</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USED DATA STRUCTURES</a:t>
            </a:r>
            <a:endParaRPr/>
          </a:p>
        </p:txBody>
      </p:sp>
      <p:sp>
        <p:nvSpPr>
          <p:cNvPr id="117" name="Google Shape;117;p17"/>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b="1" lang="en-US"/>
              <a:t>i</a:t>
            </a:r>
            <a:r>
              <a:rPr b="1" lang="en-US" sz="2400"/>
              <a:t>) Priority Queue(Implementation by Linked List) :-</a:t>
            </a:r>
            <a:endParaRPr sz="2400"/>
          </a:p>
          <a:p>
            <a:pPr indent="-139700" lvl="0" marL="91440" rtl="0" algn="l">
              <a:lnSpc>
                <a:spcPct val="90000"/>
              </a:lnSpc>
              <a:spcBef>
                <a:spcPts val="1400"/>
              </a:spcBef>
              <a:spcAft>
                <a:spcPts val="0"/>
              </a:spcAft>
              <a:buSzPts val="2200"/>
              <a:buChar char=" "/>
            </a:pPr>
            <a:r>
              <a:rPr lang="en-US"/>
              <a:t> 	  The most appropriate data structure for the given problem which was to make a Task Scheduler taking in consideration the deadline and importance of the task was Priority Queue. It was asked to set the priority of the given task on the basis of how close the deadline is and also the importance level which the user assigns the task. So the priority was set by giving more importance to the deadline. Input was taken from the user about both the deadline and the importance level(in percentage), through which a priority was set with 80-20, given to the deadline and importance level respectively.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USED DATA STRUCTURES</a:t>
            </a:r>
            <a:endParaRPr/>
          </a:p>
        </p:txBody>
      </p:sp>
      <p:sp>
        <p:nvSpPr>
          <p:cNvPr id="123" name="Google Shape;123;p18"/>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b="1" lang="en-US"/>
              <a:t>ii) Vector :-</a:t>
            </a:r>
            <a:endParaRPr/>
          </a:p>
          <a:p>
            <a:pPr indent="-139700" lvl="0" marL="91440" rtl="0" algn="l">
              <a:lnSpc>
                <a:spcPct val="90000"/>
              </a:lnSpc>
              <a:spcBef>
                <a:spcPts val="1400"/>
              </a:spcBef>
              <a:spcAft>
                <a:spcPts val="0"/>
              </a:spcAft>
              <a:buSzPts val="2200"/>
              <a:buChar char=" "/>
            </a:pPr>
            <a:r>
              <a:rPr lang="en-US"/>
              <a:t> 	Vector Data structure is also largely used in the code due to reasons such as efficiency and ease of implementation. Vector also provides efficient sequential and random access to its elements which is an important property in priority queue because elements are often accessed, removed, and modified according to the priority. Also, vector is a dynamic data structure which makes it better to use than an array.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FUNCTION : SIGNUP</a:t>
            </a:r>
            <a:endParaRPr/>
          </a:p>
        </p:txBody>
      </p:sp>
      <p:sp>
        <p:nvSpPr>
          <p:cNvPr id="129" name="Google Shape;129;p19"/>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p>
            <a:pPr indent="0" lvl="0" marL="0" rtl="0" algn="l">
              <a:lnSpc>
                <a:spcPct val="80000"/>
              </a:lnSpc>
              <a:spcBef>
                <a:spcPts val="0"/>
              </a:spcBef>
              <a:spcAft>
                <a:spcPts val="0"/>
              </a:spcAft>
              <a:buSzPts val="2035"/>
              <a:buNone/>
            </a:pPr>
            <a:r>
              <a:rPr lang="en-US" sz="2035"/>
              <a:t>● Parameters passed:- string &amp;username</a:t>
            </a:r>
            <a:endParaRPr sz="2035"/>
          </a:p>
          <a:p>
            <a:pPr indent="0" lvl="0" marL="0" rtl="0" algn="l">
              <a:lnSpc>
                <a:spcPct val="80000"/>
              </a:lnSpc>
              <a:spcBef>
                <a:spcPts val="1400"/>
              </a:spcBef>
              <a:spcAft>
                <a:spcPts val="0"/>
              </a:spcAft>
              <a:buSzPts val="2035"/>
              <a:buNone/>
            </a:pPr>
            <a:r>
              <a:rPr lang="en-US" sz="2035"/>
              <a:t>● Make string variables name, passwd, c_passwd and entry. </a:t>
            </a:r>
            <a:endParaRPr sz="2035"/>
          </a:p>
          <a:p>
            <a:pPr indent="0" lvl="0" marL="0" rtl="0" algn="l">
              <a:lnSpc>
                <a:spcPct val="80000"/>
              </a:lnSpc>
              <a:spcBef>
                <a:spcPts val="1400"/>
              </a:spcBef>
              <a:spcAft>
                <a:spcPts val="0"/>
              </a:spcAft>
              <a:buSzPts val="2035"/>
              <a:buNone/>
            </a:pPr>
            <a:r>
              <a:rPr lang="en-US" sz="2035"/>
              <a:t>● Ask the user to input their name, password and confirmed password, then store it into string variables name, passwd and c_passwd respectively.</a:t>
            </a:r>
            <a:endParaRPr sz="2035"/>
          </a:p>
          <a:p>
            <a:pPr indent="0" lvl="0" marL="0" rtl="0" algn="l">
              <a:lnSpc>
                <a:spcPct val="80000"/>
              </a:lnSpc>
              <a:spcBef>
                <a:spcPts val="1400"/>
              </a:spcBef>
              <a:spcAft>
                <a:spcPts val="0"/>
              </a:spcAft>
              <a:buSzPts val="2035"/>
              <a:buNone/>
            </a:pPr>
            <a:r>
              <a:rPr lang="en-US" sz="2035"/>
              <a:t>● Now in a loop, check if the passwd and c_passwd are the same. If they are not the same, then run the loop again and ask the user to enter the confirmed password again up to 3 attempts. If they are the same, then break from the loop.</a:t>
            </a:r>
            <a:endParaRPr sz="2035"/>
          </a:p>
          <a:p>
            <a:pPr indent="0" lvl="0" marL="0" rtl="0" algn="l">
              <a:lnSpc>
                <a:spcPct val="80000"/>
              </a:lnSpc>
              <a:spcBef>
                <a:spcPts val="1400"/>
              </a:spcBef>
              <a:spcAft>
                <a:spcPts val="0"/>
              </a:spcAft>
              <a:buSzPts val="2035"/>
              <a:buNone/>
            </a:pPr>
            <a:r>
              <a:rPr lang="en-US" sz="2035"/>
              <a:t>● Now open the userlist file(userlist.csv) using fstream. </a:t>
            </a:r>
            <a:endParaRPr sz="2035"/>
          </a:p>
          <a:p>
            <a:pPr indent="0" lvl="0" marL="0" rtl="0" algn="l">
              <a:lnSpc>
                <a:spcPct val="80000"/>
              </a:lnSpc>
              <a:spcBef>
                <a:spcPts val="1400"/>
              </a:spcBef>
              <a:spcAft>
                <a:spcPts val="0"/>
              </a:spcAft>
              <a:buSzPts val="2035"/>
              <a:buNone/>
            </a:pPr>
            <a:r>
              <a:rPr lang="en-US" sz="2035"/>
              <a:t>● Now give the entry variable the value as username,name,passwd. </a:t>
            </a:r>
            <a:endParaRPr sz="2035"/>
          </a:p>
          <a:p>
            <a:pPr indent="0" lvl="0" marL="0" rtl="0" algn="l">
              <a:lnSpc>
                <a:spcPct val="80000"/>
              </a:lnSpc>
              <a:spcBef>
                <a:spcPts val="1400"/>
              </a:spcBef>
              <a:spcAft>
                <a:spcPts val="0"/>
              </a:spcAft>
              <a:buSzPts val="2035"/>
              <a:buNone/>
            </a:pPr>
            <a:r>
              <a:rPr lang="en-US" sz="2035"/>
              <a:t>● Add the entry as an input in the file. </a:t>
            </a:r>
            <a:endParaRPr sz="2035"/>
          </a:p>
          <a:p>
            <a:pPr indent="0" lvl="0" marL="0" rtl="0" algn="l">
              <a:lnSpc>
                <a:spcPct val="80000"/>
              </a:lnSpc>
              <a:spcBef>
                <a:spcPts val="1400"/>
              </a:spcBef>
              <a:spcAft>
                <a:spcPts val="0"/>
              </a:spcAft>
              <a:buSzPts val="2035"/>
              <a:buNone/>
            </a:pPr>
            <a:r>
              <a:rPr lang="en-US" sz="2035"/>
              <a:t>● Close the file stream.</a:t>
            </a:r>
            <a:endParaRPr sz="203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FUNCTION : LOGIN</a:t>
            </a:r>
            <a:endParaRPr/>
          </a:p>
        </p:txBody>
      </p:sp>
      <p:sp>
        <p:nvSpPr>
          <p:cNvPr id="135" name="Google Shape;135;p20"/>
          <p:cNvSpPr txBox="1"/>
          <p:nvPr>
            <p:ph idx="1" type="body"/>
          </p:nvPr>
        </p:nvSpPr>
        <p:spPr>
          <a:xfrm>
            <a:off x="1024128" y="2249424"/>
            <a:ext cx="9720073" cy="4023360"/>
          </a:xfrm>
          <a:prstGeom prst="rect">
            <a:avLst/>
          </a:prstGeom>
          <a:noFill/>
          <a:ln>
            <a:noFill/>
          </a:ln>
        </p:spPr>
        <p:txBody>
          <a:bodyPr anchorCtr="0" anchor="t" bIns="45700" lIns="45700" spcFirstLastPara="1" rIns="45700" wrap="square" tIns="45700">
            <a:normAutofit/>
          </a:bodyPr>
          <a:lstStyle/>
          <a:p>
            <a:pPr indent="0" lvl="0" marL="0" rtl="0" algn="l">
              <a:lnSpc>
                <a:spcPct val="70000"/>
              </a:lnSpc>
              <a:spcBef>
                <a:spcPts val="0"/>
              </a:spcBef>
              <a:spcAft>
                <a:spcPts val="0"/>
              </a:spcAft>
              <a:buSzPts val="2035"/>
              <a:buNone/>
            </a:pPr>
            <a:r>
              <a:rPr lang="en-US" sz="2035"/>
              <a:t>● Parameters passed:- string &amp;username </a:t>
            </a:r>
            <a:endParaRPr sz="2035"/>
          </a:p>
          <a:p>
            <a:pPr indent="0" lvl="0" marL="0" rtl="0" algn="l">
              <a:lnSpc>
                <a:spcPct val="70000"/>
              </a:lnSpc>
              <a:spcBef>
                <a:spcPts val="1400"/>
              </a:spcBef>
              <a:spcAft>
                <a:spcPts val="0"/>
              </a:spcAft>
              <a:buSzPts val="2035"/>
              <a:buNone/>
            </a:pPr>
            <a:r>
              <a:rPr lang="en-US" sz="2035"/>
              <a:t>● Open the userlist file(userlist.csv) using an input file stream. </a:t>
            </a:r>
            <a:endParaRPr sz="2035"/>
          </a:p>
          <a:p>
            <a:pPr indent="0" lvl="0" marL="0" rtl="0" algn="l">
              <a:lnSpc>
                <a:spcPct val="70000"/>
              </a:lnSpc>
              <a:spcBef>
                <a:spcPts val="1400"/>
              </a:spcBef>
              <a:spcAft>
                <a:spcPts val="0"/>
              </a:spcAft>
              <a:buSzPts val="2035"/>
              <a:buNone/>
            </a:pPr>
            <a:r>
              <a:rPr lang="en-US" sz="2035"/>
              <a:t>● Create a string vector named row.</a:t>
            </a:r>
            <a:endParaRPr sz="2035"/>
          </a:p>
          <a:p>
            <a:pPr indent="0" lvl="0" marL="0" rtl="0" algn="l">
              <a:lnSpc>
                <a:spcPct val="70000"/>
              </a:lnSpc>
              <a:spcBef>
                <a:spcPts val="1400"/>
              </a:spcBef>
              <a:spcAft>
                <a:spcPts val="0"/>
              </a:spcAft>
              <a:buSzPts val="2035"/>
              <a:buNone/>
            </a:pPr>
            <a:r>
              <a:rPr lang="en-US" sz="2035"/>
              <a:t>● Create string variables line, word and pass. </a:t>
            </a:r>
            <a:endParaRPr sz="2035"/>
          </a:p>
          <a:p>
            <a:pPr indent="0" lvl="0" marL="0" rtl="0" algn="l">
              <a:lnSpc>
                <a:spcPct val="70000"/>
              </a:lnSpc>
              <a:spcBef>
                <a:spcPts val="1400"/>
              </a:spcBef>
              <a:spcAft>
                <a:spcPts val="0"/>
              </a:spcAft>
              <a:buSzPts val="2035"/>
              <a:buNone/>
            </a:pPr>
            <a:r>
              <a:rPr lang="en-US" sz="2035"/>
              <a:t>● Make an integer variable count and set its value to 0. </a:t>
            </a:r>
            <a:endParaRPr sz="2035"/>
          </a:p>
          <a:p>
            <a:pPr indent="0" lvl="0" marL="0" rtl="0" algn="l">
              <a:lnSpc>
                <a:spcPct val="70000"/>
              </a:lnSpc>
              <a:spcBef>
                <a:spcPts val="1400"/>
              </a:spcBef>
              <a:spcAft>
                <a:spcPts val="0"/>
              </a:spcAft>
              <a:buSzPts val="2035"/>
              <a:buNone/>
            </a:pPr>
            <a:r>
              <a:rPr lang="en-US" sz="2035"/>
              <a:t>● Read each file from the line using ‘getline’. </a:t>
            </a:r>
            <a:endParaRPr sz="2035"/>
          </a:p>
          <a:p>
            <a:pPr indent="0" lvl="0" marL="0" rtl="0" algn="l">
              <a:lnSpc>
                <a:spcPct val="70000"/>
              </a:lnSpc>
              <a:spcBef>
                <a:spcPts val="1400"/>
              </a:spcBef>
              <a:spcAft>
                <a:spcPts val="0"/>
              </a:spcAft>
              <a:buSzPts val="2035"/>
              <a:buNone/>
            </a:pPr>
            <a:r>
              <a:rPr lang="en-US" sz="2035"/>
              <a:t>● Now make a stringstream named s to split each line into fields using ‘ , ’ and store them in row.</a:t>
            </a:r>
            <a:endParaRPr sz="2035"/>
          </a:p>
          <a:p>
            <a:pPr indent="0" lvl="0" marL="0" rtl="0" algn="l">
              <a:lnSpc>
                <a:spcPct val="70000"/>
              </a:lnSpc>
              <a:spcBef>
                <a:spcPts val="1400"/>
              </a:spcBef>
              <a:spcAft>
                <a:spcPts val="0"/>
              </a:spcAft>
              <a:buSzPts val="2035"/>
              <a:buNone/>
            </a:pPr>
            <a:r>
              <a:rPr lang="en-US" sz="2035"/>
              <a:t>● Now check if the provided username matches the username in the current line. </a:t>
            </a:r>
            <a:endParaRPr sz="2035"/>
          </a:p>
          <a:p>
            <a:pPr indent="0" lvl="0" marL="0" rtl="0" algn="l">
              <a:lnSpc>
                <a:spcPct val="70000"/>
              </a:lnSpc>
              <a:spcBef>
                <a:spcPts val="1400"/>
              </a:spcBef>
              <a:spcAft>
                <a:spcPts val="0"/>
              </a:spcAft>
              <a:buSzPts val="2035"/>
              <a:buNone/>
            </a:pPr>
            <a:r>
              <a:rPr lang="en-US" sz="2035"/>
              <a:t>● If they are not the same, then move on to the next line and check the previous condition again. </a:t>
            </a:r>
            <a:endParaRPr sz="203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FUNCTION : LOGIN</a:t>
            </a:r>
            <a:endParaRPr/>
          </a:p>
        </p:txBody>
      </p:sp>
      <p:sp>
        <p:nvSpPr>
          <p:cNvPr id="141" name="Google Shape;141;p2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200"/>
              <a:buNone/>
            </a:pPr>
            <a:r>
              <a:rPr lang="en-US" sz="2000"/>
              <a:t>● If they are the same, then set count to 1 and proceed to password verification. </a:t>
            </a:r>
            <a:endParaRPr sz="2000"/>
          </a:p>
          <a:p>
            <a:pPr indent="0" lvl="0" marL="0" rtl="0" algn="l">
              <a:lnSpc>
                <a:spcPct val="90000"/>
              </a:lnSpc>
              <a:spcBef>
                <a:spcPts val="1400"/>
              </a:spcBef>
              <a:spcAft>
                <a:spcPts val="0"/>
              </a:spcAft>
              <a:buSzPts val="2200"/>
              <a:buNone/>
            </a:pPr>
            <a:r>
              <a:rPr lang="en-US" sz="2000"/>
              <a:t>● Ask the user to enter their password and store it in the variable pass. </a:t>
            </a:r>
            <a:endParaRPr sz="2000"/>
          </a:p>
          <a:p>
            <a:pPr indent="0" lvl="0" marL="0" rtl="0" algn="l">
              <a:lnSpc>
                <a:spcPct val="90000"/>
              </a:lnSpc>
              <a:spcBef>
                <a:spcPts val="1400"/>
              </a:spcBef>
              <a:spcAft>
                <a:spcPts val="0"/>
              </a:spcAft>
              <a:buSzPts val="2200"/>
              <a:buNone/>
            </a:pPr>
            <a:r>
              <a:rPr lang="en-US" sz="2000"/>
              <a:t>● Now compare the entered password with the password in the file. ● If the password matches, then display “Login successful” and exit the loop</a:t>
            </a:r>
            <a:endParaRPr sz="2000"/>
          </a:p>
          <a:p>
            <a:pPr indent="0" lvl="0" marL="0" rtl="0" algn="l">
              <a:lnSpc>
                <a:spcPct val="90000"/>
              </a:lnSpc>
              <a:spcBef>
                <a:spcPts val="1400"/>
              </a:spcBef>
              <a:spcAft>
                <a:spcPts val="0"/>
              </a:spcAft>
              <a:buSzPts val="2200"/>
              <a:buNone/>
            </a:pPr>
            <a:r>
              <a:rPr lang="en-US" sz="2000"/>
              <a:t>● If the password doesn’t match, then ask the user to input it again up to 3 attempts.</a:t>
            </a:r>
            <a:endParaRPr sz="2000"/>
          </a:p>
          <a:p>
            <a:pPr indent="0" lvl="0" marL="0" rtl="0" algn="l">
              <a:lnSpc>
                <a:spcPct val="90000"/>
              </a:lnSpc>
              <a:spcBef>
                <a:spcPts val="1400"/>
              </a:spcBef>
              <a:spcAft>
                <a:spcPts val="0"/>
              </a:spcAft>
              <a:buSzPts val="2200"/>
              <a:buNone/>
            </a:pPr>
            <a:r>
              <a:rPr lang="en-US" sz="2000"/>
              <a:t>● If the provided username doesn’t match with any username in the file then display the message “Username does not exist. Please sign up.” and call the signup function. ● Close the input file stream.</a:t>
            </a:r>
            <a:endParaRPr sz="2000"/>
          </a:p>
          <a:p>
            <a:pPr indent="0" lvl="0" marL="91440" rtl="0" algn="l">
              <a:lnSpc>
                <a:spcPct val="90000"/>
              </a:lnSpc>
              <a:spcBef>
                <a:spcPts val="1400"/>
              </a:spcBef>
              <a:spcAft>
                <a:spcPts val="0"/>
              </a:spcAft>
              <a:buSzPts val="2200"/>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