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1FA3ED6-2EE7-4ED6-8E2C-6C7D01D08DF6}" type="datetimeFigureOut">
              <a:rPr lang="en-NG" smtClean="0"/>
              <a:t>13/05/2022</a:t>
            </a:fld>
            <a:endParaRPr lang="en-NG"/>
          </a:p>
        </p:txBody>
      </p:sp>
      <p:sp>
        <p:nvSpPr>
          <p:cNvPr id="5" name="Footer Placeholder 4"/>
          <p:cNvSpPr>
            <a:spLocks noGrp="1"/>
          </p:cNvSpPr>
          <p:nvPr>
            <p:ph type="ftr" sz="quarter" idx="11"/>
          </p:nvPr>
        </p:nvSpPr>
        <p:spPr>
          <a:xfrm>
            <a:off x="1876424" y="5410201"/>
            <a:ext cx="5124886" cy="365125"/>
          </a:xfrm>
        </p:spPr>
        <p:txBody>
          <a:bodyPr/>
          <a:lstStyle/>
          <a:p>
            <a:endParaRPr lang="en-NG"/>
          </a:p>
        </p:txBody>
      </p:sp>
      <p:sp>
        <p:nvSpPr>
          <p:cNvPr id="6" name="Slide Number Placeholder 5"/>
          <p:cNvSpPr>
            <a:spLocks noGrp="1"/>
          </p:cNvSpPr>
          <p:nvPr>
            <p:ph type="sldNum" sz="quarter" idx="12"/>
          </p:nvPr>
        </p:nvSpPr>
        <p:spPr>
          <a:xfrm>
            <a:off x="9896911" y="5410199"/>
            <a:ext cx="771089" cy="365125"/>
          </a:xfrm>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41280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13/05/2022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21350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13/05/2022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2849103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13/05/2022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708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13/05/2022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95994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FA3ED6-2EE7-4ED6-8E2C-6C7D01D08DF6}" type="datetimeFigureOut">
              <a:rPr lang="en-NG" smtClean="0"/>
              <a:t>13/05/2022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844114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FA3ED6-2EE7-4ED6-8E2C-6C7D01D08DF6}" type="datetimeFigureOut">
              <a:rPr lang="en-NG" smtClean="0"/>
              <a:t>13/05/2022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2147643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A3ED6-2EE7-4ED6-8E2C-6C7D01D08DF6}" type="datetimeFigureOut">
              <a:rPr lang="en-NG" smtClean="0"/>
              <a:t>13/05/2022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504653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A3ED6-2EE7-4ED6-8E2C-6C7D01D08DF6}" type="datetimeFigureOut">
              <a:rPr lang="en-NG" smtClean="0"/>
              <a:t>13/05/2022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30154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A3ED6-2EE7-4ED6-8E2C-6C7D01D08DF6}" type="datetimeFigureOut">
              <a:rPr lang="en-NG" smtClean="0"/>
              <a:t>13/05/2022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74141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A3ED6-2EE7-4ED6-8E2C-6C7D01D08DF6}" type="datetimeFigureOut">
              <a:rPr lang="en-NG" smtClean="0"/>
              <a:t>13/05/2022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426368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FA3ED6-2EE7-4ED6-8E2C-6C7D01D08DF6}" type="datetimeFigureOut">
              <a:rPr lang="en-NG" smtClean="0"/>
              <a:t>13/05/2022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82910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FA3ED6-2EE7-4ED6-8E2C-6C7D01D08DF6}" type="datetimeFigureOut">
              <a:rPr lang="en-NG" smtClean="0"/>
              <a:t>13/05/2022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891863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A3ED6-2EE7-4ED6-8E2C-6C7D01D08DF6}" type="datetimeFigureOut">
              <a:rPr lang="en-NG" smtClean="0"/>
              <a:t>13/05/2022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08880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A3ED6-2EE7-4ED6-8E2C-6C7D01D08DF6}" type="datetimeFigureOut">
              <a:rPr lang="en-NG" smtClean="0"/>
              <a:t>13/05/2022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63173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13/05/2022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39627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13/05/2022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50659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A3ED6-2EE7-4ED6-8E2C-6C7D01D08DF6}" type="datetimeFigureOut">
              <a:rPr lang="en-NG" smtClean="0"/>
              <a:t>13/05/2022</a:t>
            </a:fld>
            <a:endParaRPr lang="en-N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5A5A09-FE39-45FC-BD82-D65E89C778AC}" type="slidenum">
              <a:rPr lang="en-NG" smtClean="0"/>
              <a:t>‹#›</a:t>
            </a:fld>
            <a:endParaRPr lang="en-NG"/>
          </a:p>
        </p:txBody>
      </p:sp>
    </p:spTree>
    <p:extLst>
      <p:ext uri="{BB962C8B-B14F-4D97-AF65-F5344CB8AC3E}">
        <p14:creationId xmlns:p14="http://schemas.microsoft.com/office/powerpoint/2010/main" val="41842699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2699-2BE2-5FEF-A54E-B24BB70AF5E5}"/>
              </a:ext>
            </a:extLst>
          </p:cNvPr>
          <p:cNvSpPr>
            <a:spLocks noGrp="1"/>
          </p:cNvSpPr>
          <p:nvPr>
            <p:ph type="ctrTitle"/>
          </p:nvPr>
        </p:nvSpPr>
        <p:spPr>
          <a:xfrm>
            <a:off x="1499344" y="349624"/>
            <a:ext cx="9460008" cy="1378086"/>
          </a:xfrm>
        </p:spPr>
        <p:txBody>
          <a:bodyPr>
            <a:noAutofit/>
          </a:bodyPr>
          <a:lstStyle/>
          <a:p>
            <a:pPr algn="ctr"/>
            <a:r>
              <a:rPr lang="en-US" sz="5400" b="1" dirty="0">
                <a:solidFill>
                  <a:schemeClr val="bg1"/>
                </a:solidFill>
              </a:rPr>
              <a:t>10ALYTICS GROUP 3 PROJECT</a:t>
            </a:r>
            <a:endParaRPr lang="en-NG" sz="5400" b="1" dirty="0">
              <a:solidFill>
                <a:schemeClr val="bg1"/>
              </a:solidFill>
            </a:endParaRPr>
          </a:p>
        </p:txBody>
      </p:sp>
      <p:sp>
        <p:nvSpPr>
          <p:cNvPr id="3" name="Subtitle 2">
            <a:extLst>
              <a:ext uri="{FF2B5EF4-FFF2-40B4-BE49-F238E27FC236}">
                <a16:creationId xmlns:a16="http://schemas.microsoft.com/office/drawing/2014/main" id="{63995B5D-36EE-B802-251E-A1BC0ACC2D65}"/>
              </a:ext>
            </a:extLst>
          </p:cNvPr>
          <p:cNvSpPr>
            <a:spLocks noGrp="1"/>
          </p:cNvSpPr>
          <p:nvPr>
            <p:ph type="subTitle" idx="1"/>
          </p:nvPr>
        </p:nvSpPr>
        <p:spPr>
          <a:xfrm>
            <a:off x="3069525" y="1896613"/>
            <a:ext cx="6052949" cy="3064773"/>
          </a:xfrm>
        </p:spPr>
        <p:txBody>
          <a:bodyPr>
            <a:noAutofit/>
          </a:bodyPr>
          <a:lstStyle/>
          <a:p>
            <a:pPr algn="ctr"/>
            <a:r>
              <a:rPr lang="en-US" sz="4400" dirty="0">
                <a:solidFill>
                  <a:schemeClr val="bg1"/>
                </a:solidFill>
              </a:rPr>
              <a:t>YAKUB ISMAIL IMRAN</a:t>
            </a:r>
          </a:p>
          <a:p>
            <a:pPr algn="ctr"/>
            <a:r>
              <a:rPr lang="en-US" sz="4400" dirty="0">
                <a:solidFill>
                  <a:schemeClr val="bg1"/>
                </a:solidFill>
              </a:rPr>
              <a:t>OYENIYI ELIZABETH</a:t>
            </a:r>
          </a:p>
          <a:p>
            <a:pPr algn="ctr"/>
            <a:r>
              <a:rPr lang="en-US" sz="4400" dirty="0">
                <a:solidFill>
                  <a:schemeClr val="bg1"/>
                </a:solidFill>
              </a:rPr>
              <a:t> BAKARE OLALEKAN </a:t>
            </a:r>
            <a:endParaRPr lang="en-NG" sz="4400" dirty="0">
              <a:solidFill>
                <a:schemeClr val="bg1"/>
              </a:solidFill>
            </a:endParaRPr>
          </a:p>
        </p:txBody>
      </p:sp>
    </p:spTree>
    <p:extLst>
      <p:ext uri="{BB962C8B-B14F-4D97-AF65-F5344CB8AC3E}">
        <p14:creationId xmlns:p14="http://schemas.microsoft.com/office/powerpoint/2010/main" val="301571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C44F-D97D-5ED3-E365-0DDD453556ED}"/>
              </a:ext>
            </a:extLst>
          </p:cNvPr>
          <p:cNvSpPr>
            <a:spLocks noGrp="1"/>
          </p:cNvSpPr>
          <p:nvPr>
            <p:ph type="title"/>
          </p:nvPr>
        </p:nvSpPr>
        <p:spPr>
          <a:xfrm>
            <a:off x="2254959" y="373027"/>
            <a:ext cx="7489341" cy="594697"/>
          </a:xfrm>
        </p:spPr>
        <p:txBody>
          <a:bodyPr>
            <a:noAutofit/>
          </a:bodyPr>
          <a:lstStyle/>
          <a:p>
            <a:pPr algn="ctr"/>
            <a:r>
              <a:rPr lang="en-US" sz="4800" b="1" dirty="0">
                <a:solidFill>
                  <a:schemeClr val="bg1"/>
                </a:solidFill>
              </a:rPr>
              <a:t>EXECUTIVE SUMMARY</a:t>
            </a:r>
            <a:endParaRPr lang="en-NG" sz="4800" b="1" dirty="0">
              <a:solidFill>
                <a:schemeClr val="bg1"/>
              </a:solidFill>
            </a:endParaRPr>
          </a:p>
        </p:txBody>
      </p:sp>
      <p:sp>
        <p:nvSpPr>
          <p:cNvPr id="3" name="Content Placeholder 2">
            <a:extLst>
              <a:ext uri="{FF2B5EF4-FFF2-40B4-BE49-F238E27FC236}">
                <a16:creationId xmlns:a16="http://schemas.microsoft.com/office/drawing/2014/main" id="{13C9E5F4-0713-9504-58DC-257D02ADADEB}"/>
              </a:ext>
            </a:extLst>
          </p:cNvPr>
          <p:cNvSpPr>
            <a:spLocks noGrp="1"/>
          </p:cNvSpPr>
          <p:nvPr>
            <p:ph idx="1"/>
          </p:nvPr>
        </p:nvSpPr>
        <p:spPr>
          <a:xfrm>
            <a:off x="1069043" y="1326241"/>
            <a:ext cx="9861174" cy="4564035"/>
          </a:xfrm>
        </p:spPr>
        <p:txBody>
          <a:bodyPr/>
          <a:lstStyle/>
          <a:p>
            <a:r>
              <a:rPr lang="en-US" dirty="0">
                <a:solidFill>
                  <a:schemeClr val="bg1"/>
                </a:solidFill>
              </a:rPr>
              <a:t>We worked on a dataset called supermarket sales data of customers buying 6 different products around three different cities/branch using 3 different mode of payment..</a:t>
            </a:r>
          </a:p>
          <a:p>
            <a:r>
              <a:rPr lang="en-US" dirty="0">
                <a:solidFill>
                  <a:schemeClr val="bg1"/>
                </a:solidFill>
              </a:rPr>
              <a:t>Exploratory data analysis was carried out to analyze the supermarket sales data in order to make recommendations on how to boost sales across the different product-line in the various cities.</a:t>
            </a:r>
          </a:p>
          <a:p>
            <a:r>
              <a:rPr lang="en-US" dirty="0">
                <a:solidFill>
                  <a:schemeClr val="bg1"/>
                </a:solidFill>
              </a:rPr>
              <a:t>Out of the three cities Naypyitaw city had the highest revenues of sales with females being the highest buyer.</a:t>
            </a:r>
          </a:p>
          <a:p>
            <a:endParaRPr lang="en-US" dirty="0">
              <a:solidFill>
                <a:schemeClr val="bg1"/>
              </a:solidFill>
            </a:endParaRPr>
          </a:p>
          <a:p>
            <a:endParaRPr lang="en-NG" dirty="0">
              <a:solidFill>
                <a:schemeClr val="bg1"/>
              </a:solidFill>
            </a:endParaRPr>
          </a:p>
        </p:txBody>
      </p:sp>
    </p:spTree>
    <p:extLst>
      <p:ext uri="{BB962C8B-B14F-4D97-AF65-F5344CB8AC3E}">
        <p14:creationId xmlns:p14="http://schemas.microsoft.com/office/powerpoint/2010/main" val="108093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6755-3677-5973-12C2-FEB8E4796737}"/>
              </a:ext>
            </a:extLst>
          </p:cNvPr>
          <p:cNvSpPr>
            <a:spLocks noGrp="1"/>
          </p:cNvSpPr>
          <p:nvPr>
            <p:ph type="title"/>
          </p:nvPr>
        </p:nvSpPr>
        <p:spPr>
          <a:xfrm>
            <a:off x="1847133" y="22375"/>
            <a:ext cx="7714128" cy="954244"/>
          </a:xfrm>
        </p:spPr>
        <p:txBody>
          <a:bodyPr>
            <a:normAutofit/>
          </a:bodyPr>
          <a:lstStyle/>
          <a:p>
            <a:pPr algn="ctr"/>
            <a:r>
              <a:rPr lang="en-US" sz="4800" b="1" dirty="0">
                <a:solidFill>
                  <a:schemeClr val="bg1"/>
                </a:solidFill>
              </a:rPr>
              <a:t>DATA SET DESCRIPTION</a:t>
            </a:r>
            <a:endParaRPr lang="en-NG" sz="4800" b="1" dirty="0">
              <a:solidFill>
                <a:schemeClr val="bg1"/>
              </a:solidFill>
            </a:endParaRPr>
          </a:p>
        </p:txBody>
      </p:sp>
      <p:sp>
        <p:nvSpPr>
          <p:cNvPr id="3" name="Content Placeholder 2">
            <a:extLst>
              <a:ext uri="{FF2B5EF4-FFF2-40B4-BE49-F238E27FC236}">
                <a16:creationId xmlns:a16="http://schemas.microsoft.com/office/drawing/2014/main" id="{32D9A5C1-6A6E-81BB-F6D1-0728B59F4CA6}"/>
              </a:ext>
            </a:extLst>
          </p:cNvPr>
          <p:cNvSpPr>
            <a:spLocks noGrp="1"/>
          </p:cNvSpPr>
          <p:nvPr>
            <p:ph idx="1"/>
          </p:nvPr>
        </p:nvSpPr>
        <p:spPr>
          <a:xfrm>
            <a:off x="812712" y="976619"/>
            <a:ext cx="10052511" cy="5618418"/>
          </a:xfrm>
        </p:spPr>
        <p:txBody>
          <a:bodyPr>
            <a:noAutofit/>
          </a:bodyPr>
          <a:lstStyle/>
          <a:p>
            <a:r>
              <a:rPr lang="en-US" sz="2000" dirty="0">
                <a:solidFill>
                  <a:schemeClr val="bg1"/>
                </a:solidFill>
              </a:rPr>
              <a:t>We explored the data for insights by first carrying out data cleaning and understanding. The Data had 1000 rows and 17columns which was later cleaned to 15 columns and 1000 rows. It was recorded that there were no missing cells found and most of the data were in object data-type .</a:t>
            </a:r>
          </a:p>
          <a:p>
            <a:r>
              <a:rPr lang="en-US" sz="2000" dirty="0">
                <a:solidFill>
                  <a:schemeClr val="bg1"/>
                </a:solidFill>
              </a:rPr>
              <a:t>Further cleaning done included changing some column names for better understanding </a:t>
            </a:r>
            <a:r>
              <a:rPr lang="en-US" sz="2000" dirty="0" err="1">
                <a:solidFill>
                  <a:schemeClr val="bg1"/>
                </a:solidFill>
              </a:rPr>
              <a:t>E.g</a:t>
            </a:r>
            <a:r>
              <a:rPr lang="en-US" sz="2000" dirty="0">
                <a:solidFill>
                  <a:schemeClr val="bg1"/>
                </a:solidFill>
              </a:rPr>
              <a:t> ( ‘cogs’ was renamed to cost of goods sold and some columns were dropped)</a:t>
            </a:r>
          </a:p>
          <a:p>
            <a:r>
              <a:rPr lang="en-US" sz="2000" dirty="0">
                <a:solidFill>
                  <a:schemeClr val="bg1"/>
                </a:solidFill>
              </a:rPr>
              <a:t>The data given include: Invoice no, cities(yagon, naypidaw, mandalay) , branches(A,B,C), gender(Male, female), customer type(member / normal)  product line(about 6), date , time, payment, cost price and total.</a:t>
            </a:r>
          </a:p>
          <a:p>
            <a:r>
              <a:rPr lang="en-US" sz="2000" dirty="0">
                <a:solidFill>
                  <a:schemeClr val="bg1"/>
                </a:solidFill>
              </a:rPr>
              <a:t>The products sold in the supermarkets are divided into 6 categories namely: Health and beauty, Electronic accessories, home and life style, sports and travel, food and beverages ,fashion accessories.</a:t>
            </a:r>
          </a:p>
          <a:p>
            <a:r>
              <a:rPr lang="en-US" sz="2000" dirty="0">
                <a:solidFill>
                  <a:schemeClr val="bg1"/>
                </a:solidFill>
              </a:rPr>
              <a:t>Mode of payment in the supermarket were Cash, E-wallet and credit card.</a:t>
            </a:r>
          </a:p>
          <a:p>
            <a:endParaRPr lang="en-NG" dirty="0">
              <a:solidFill>
                <a:schemeClr val="bg1"/>
              </a:solidFill>
            </a:endParaRPr>
          </a:p>
        </p:txBody>
      </p:sp>
    </p:spTree>
    <p:extLst>
      <p:ext uri="{BB962C8B-B14F-4D97-AF65-F5344CB8AC3E}">
        <p14:creationId xmlns:p14="http://schemas.microsoft.com/office/powerpoint/2010/main" val="393723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4E8B-1397-0466-29CB-A1318FAA034A}"/>
              </a:ext>
            </a:extLst>
          </p:cNvPr>
          <p:cNvSpPr>
            <a:spLocks noGrp="1"/>
          </p:cNvSpPr>
          <p:nvPr>
            <p:ph type="title"/>
          </p:nvPr>
        </p:nvSpPr>
        <p:spPr>
          <a:xfrm>
            <a:off x="3772210" y="2268"/>
            <a:ext cx="4113297" cy="409940"/>
          </a:xfrm>
        </p:spPr>
        <p:txBody>
          <a:bodyPr>
            <a:noAutofit/>
          </a:bodyPr>
          <a:lstStyle/>
          <a:p>
            <a:pPr algn="ctr"/>
            <a:r>
              <a:rPr lang="en-US" b="1" dirty="0">
                <a:solidFill>
                  <a:schemeClr val="bg1">
                    <a:lumMod val="95000"/>
                    <a:lumOff val="5000"/>
                  </a:schemeClr>
                </a:solidFill>
              </a:rPr>
              <a:t>VISUALIZATION</a:t>
            </a:r>
            <a:endParaRPr lang="en-NG" b="1" dirty="0">
              <a:solidFill>
                <a:schemeClr val="bg1">
                  <a:lumMod val="95000"/>
                  <a:lumOff val="5000"/>
                </a:schemeClr>
              </a:solidFill>
            </a:endParaRPr>
          </a:p>
        </p:txBody>
      </p:sp>
      <p:pic>
        <p:nvPicPr>
          <p:cNvPr id="33" name="Picture 32">
            <a:extLst>
              <a:ext uri="{FF2B5EF4-FFF2-40B4-BE49-F238E27FC236}">
                <a16:creationId xmlns:a16="http://schemas.microsoft.com/office/drawing/2014/main" id="{E9E3DA8E-D8DC-6228-92D7-015AF6CE3283}"/>
              </a:ext>
            </a:extLst>
          </p:cNvPr>
          <p:cNvPicPr>
            <a:picLocks noChangeAspect="1"/>
          </p:cNvPicPr>
          <p:nvPr/>
        </p:nvPicPr>
        <p:blipFill rotWithShape="1">
          <a:blip r:embed="rId2">
            <a:extLst>
              <a:ext uri="{28A0092B-C50C-407E-A947-70E740481C1C}">
                <a14:useLocalDpi xmlns:a14="http://schemas.microsoft.com/office/drawing/2010/main" val="0"/>
              </a:ext>
            </a:extLst>
          </a:blip>
          <a:srcRect l="1" r="2696" b="3012"/>
          <a:stretch/>
        </p:blipFill>
        <p:spPr>
          <a:xfrm>
            <a:off x="8480847" y="3760800"/>
            <a:ext cx="3776780" cy="3138741"/>
          </a:xfrm>
          <a:prstGeom prst="rect">
            <a:avLst/>
          </a:prstGeom>
        </p:spPr>
      </p:pic>
      <p:pic>
        <p:nvPicPr>
          <p:cNvPr id="35" name="Picture 34">
            <a:extLst>
              <a:ext uri="{FF2B5EF4-FFF2-40B4-BE49-F238E27FC236}">
                <a16:creationId xmlns:a16="http://schemas.microsoft.com/office/drawing/2014/main" id="{94F5EEBE-8127-F1C0-1D6B-31089109FADF}"/>
              </a:ext>
            </a:extLst>
          </p:cNvPr>
          <p:cNvPicPr>
            <a:picLocks noChangeAspect="1"/>
          </p:cNvPicPr>
          <p:nvPr/>
        </p:nvPicPr>
        <p:blipFill rotWithShape="1">
          <a:blip r:embed="rId3">
            <a:extLst>
              <a:ext uri="{28A0092B-C50C-407E-A947-70E740481C1C}">
                <a14:useLocalDpi xmlns:a14="http://schemas.microsoft.com/office/drawing/2010/main" val="0"/>
              </a:ext>
            </a:extLst>
          </a:blip>
          <a:srcRect l="2483" r="8407"/>
          <a:stretch/>
        </p:blipFill>
        <p:spPr>
          <a:xfrm>
            <a:off x="8296688" y="411803"/>
            <a:ext cx="3886207" cy="3399693"/>
          </a:xfrm>
          <a:prstGeom prst="rect">
            <a:avLst/>
          </a:prstGeom>
        </p:spPr>
      </p:pic>
      <p:pic>
        <p:nvPicPr>
          <p:cNvPr id="39" name="Picture 38">
            <a:extLst>
              <a:ext uri="{FF2B5EF4-FFF2-40B4-BE49-F238E27FC236}">
                <a16:creationId xmlns:a16="http://schemas.microsoft.com/office/drawing/2014/main" id="{F3B9DA27-9287-8EF8-89CC-E80131C72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906" y="3778103"/>
            <a:ext cx="4338065" cy="3079897"/>
          </a:xfrm>
          <a:prstGeom prst="rect">
            <a:avLst/>
          </a:prstGeom>
        </p:spPr>
      </p:pic>
      <p:pic>
        <p:nvPicPr>
          <p:cNvPr id="41" name="Picture 40">
            <a:extLst>
              <a:ext uri="{FF2B5EF4-FFF2-40B4-BE49-F238E27FC236}">
                <a16:creationId xmlns:a16="http://schemas.microsoft.com/office/drawing/2014/main" id="{03A79147-0BCE-4487-F44A-FBE024529ED6}"/>
              </a:ext>
            </a:extLst>
          </p:cNvPr>
          <p:cNvPicPr>
            <a:picLocks noChangeAspect="1"/>
          </p:cNvPicPr>
          <p:nvPr/>
        </p:nvPicPr>
        <p:blipFill rotWithShape="1">
          <a:blip r:embed="rId5">
            <a:extLst>
              <a:ext uri="{28A0092B-C50C-407E-A947-70E740481C1C}">
                <a14:useLocalDpi xmlns:a14="http://schemas.microsoft.com/office/drawing/2010/main" val="0"/>
              </a:ext>
            </a:extLst>
          </a:blip>
          <a:srcRect l="3505"/>
          <a:stretch/>
        </p:blipFill>
        <p:spPr>
          <a:xfrm>
            <a:off x="0" y="3719259"/>
            <a:ext cx="4372009" cy="3138741"/>
          </a:xfrm>
          <a:prstGeom prst="rect">
            <a:avLst/>
          </a:prstGeom>
        </p:spPr>
      </p:pic>
      <p:pic>
        <p:nvPicPr>
          <p:cNvPr id="45" name="Picture 44">
            <a:extLst>
              <a:ext uri="{FF2B5EF4-FFF2-40B4-BE49-F238E27FC236}">
                <a16:creationId xmlns:a16="http://schemas.microsoft.com/office/drawing/2014/main" id="{60B390AB-AA0E-79D8-2C45-484690D68E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5" y="419373"/>
            <a:ext cx="3713323" cy="3299886"/>
          </a:xfrm>
          <a:prstGeom prst="rect">
            <a:avLst/>
          </a:prstGeom>
        </p:spPr>
      </p:pic>
      <p:pic>
        <p:nvPicPr>
          <p:cNvPr id="47" name="Picture 46">
            <a:extLst>
              <a:ext uri="{FF2B5EF4-FFF2-40B4-BE49-F238E27FC236}">
                <a16:creationId xmlns:a16="http://schemas.microsoft.com/office/drawing/2014/main" id="{E9F91430-FCFC-F212-2F89-90580D216EAA}"/>
              </a:ext>
            </a:extLst>
          </p:cNvPr>
          <p:cNvPicPr>
            <a:picLocks noChangeAspect="1"/>
          </p:cNvPicPr>
          <p:nvPr/>
        </p:nvPicPr>
        <p:blipFill rotWithShape="1">
          <a:blip r:embed="rId7">
            <a:extLst>
              <a:ext uri="{28A0092B-C50C-407E-A947-70E740481C1C}">
                <a14:useLocalDpi xmlns:a14="http://schemas.microsoft.com/office/drawing/2010/main" val="0"/>
              </a:ext>
            </a:extLst>
          </a:blip>
          <a:srcRect t="5132"/>
          <a:stretch/>
        </p:blipFill>
        <p:spPr>
          <a:xfrm>
            <a:off x="3662086" y="411803"/>
            <a:ext cx="4657681" cy="3430135"/>
          </a:xfrm>
          <a:prstGeom prst="rect">
            <a:avLst/>
          </a:prstGeom>
        </p:spPr>
      </p:pic>
      <p:sp>
        <p:nvSpPr>
          <p:cNvPr id="3" name="TextBox 2">
            <a:extLst>
              <a:ext uri="{FF2B5EF4-FFF2-40B4-BE49-F238E27FC236}">
                <a16:creationId xmlns:a16="http://schemas.microsoft.com/office/drawing/2014/main" id="{B31E75AB-1945-F423-5209-71E72926845E}"/>
              </a:ext>
            </a:extLst>
          </p:cNvPr>
          <p:cNvSpPr txBox="1"/>
          <p:nvPr/>
        </p:nvSpPr>
        <p:spPr>
          <a:xfrm>
            <a:off x="1548935" y="3236550"/>
            <a:ext cx="971869" cy="307777"/>
          </a:xfrm>
          <a:prstGeom prst="rect">
            <a:avLst/>
          </a:prstGeom>
          <a:solidFill>
            <a:schemeClr val="tx1"/>
          </a:solidFill>
        </p:spPr>
        <p:txBody>
          <a:bodyPr wrap="none" rtlCol="0">
            <a:spAutoFit/>
          </a:bodyPr>
          <a:lstStyle/>
          <a:p>
            <a:r>
              <a:rPr lang="en-US" sz="1400" b="1" dirty="0">
                <a:solidFill>
                  <a:schemeClr val="bg1"/>
                </a:solidFill>
              </a:rPr>
              <a:t>Naypidaw</a:t>
            </a:r>
            <a:endParaRPr lang="en-NG" sz="1400" b="1" dirty="0"/>
          </a:p>
        </p:txBody>
      </p:sp>
      <p:sp>
        <p:nvSpPr>
          <p:cNvPr id="5" name="TextBox 4">
            <a:extLst>
              <a:ext uri="{FF2B5EF4-FFF2-40B4-BE49-F238E27FC236}">
                <a16:creationId xmlns:a16="http://schemas.microsoft.com/office/drawing/2014/main" id="{8C0341FF-DC80-886F-321D-AEF0A25BCBA3}"/>
              </a:ext>
            </a:extLst>
          </p:cNvPr>
          <p:cNvSpPr txBox="1"/>
          <p:nvPr/>
        </p:nvSpPr>
        <p:spPr>
          <a:xfrm flipH="1">
            <a:off x="546290" y="3253808"/>
            <a:ext cx="971869" cy="307777"/>
          </a:xfrm>
          <a:prstGeom prst="rect">
            <a:avLst/>
          </a:prstGeom>
          <a:solidFill>
            <a:schemeClr val="tx1"/>
          </a:solidFill>
        </p:spPr>
        <p:txBody>
          <a:bodyPr wrap="square" rtlCol="0">
            <a:spAutoFit/>
          </a:bodyPr>
          <a:lstStyle/>
          <a:p>
            <a:r>
              <a:rPr lang="en-US" sz="1400" b="1" dirty="0">
                <a:solidFill>
                  <a:schemeClr val="bg1">
                    <a:lumMod val="95000"/>
                    <a:lumOff val="5000"/>
                  </a:schemeClr>
                </a:solidFill>
              </a:rPr>
              <a:t>Yagon</a:t>
            </a:r>
            <a:endParaRPr lang="en-NG" sz="1400" b="1" dirty="0">
              <a:solidFill>
                <a:schemeClr val="bg1">
                  <a:lumMod val="95000"/>
                  <a:lumOff val="5000"/>
                </a:schemeClr>
              </a:solidFill>
            </a:endParaRPr>
          </a:p>
        </p:txBody>
      </p:sp>
      <p:sp>
        <p:nvSpPr>
          <p:cNvPr id="7" name="TextBox 6">
            <a:extLst>
              <a:ext uri="{FF2B5EF4-FFF2-40B4-BE49-F238E27FC236}">
                <a16:creationId xmlns:a16="http://schemas.microsoft.com/office/drawing/2014/main" id="{2ADBDC40-46E0-AA28-40B0-43AEF176F844}"/>
              </a:ext>
            </a:extLst>
          </p:cNvPr>
          <p:cNvSpPr txBox="1"/>
          <p:nvPr/>
        </p:nvSpPr>
        <p:spPr>
          <a:xfrm>
            <a:off x="2628665" y="3253809"/>
            <a:ext cx="941283" cy="307777"/>
          </a:xfrm>
          <a:prstGeom prst="rect">
            <a:avLst/>
          </a:prstGeom>
          <a:solidFill>
            <a:schemeClr val="tx1"/>
          </a:solidFill>
        </p:spPr>
        <p:txBody>
          <a:bodyPr wrap="none" rtlCol="0">
            <a:spAutoFit/>
          </a:bodyPr>
          <a:lstStyle/>
          <a:p>
            <a:r>
              <a:rPr lang="en-US" sz="1400" b="1" dirty="0">
                <a:solidFill>
                  <a:schemeClr val="bg1"/>
                </a:solidFill>
              </a:rPr>
              <a:t>Mandalay</a:t>
            </a:r>
            <a:endParaRPr lang="en-NG" sz="1400" b="1" dirty="0"/>
          </a:p>
        </p:txBody>
      </p:sp>
      <p:pic>
        <p:nvPicPr>
          <p:cNvPr id="10" name="Picture 9">
            <a:extLst>
              <a:ext uri="{FF2B5EF4-FFF2-40B4-BE49-F238E27FC236}">
                <a16:creationId xmlns:a16="http://schemas.microsoft.com/office/drawing/2014/main" id="{8F6C3579-85D8-8895-BB7A-7909533A0E03}"/>
              </a:ext>
            </a:extLst>
          </p:cNvPr>
          <p:cNvPicPr>
            <a:picLocks noChangeAspect="1"/>
          </p:cNvPicPr>
          <p:nvPr/>
        </p:nvPicPr>
        <p:blipFill>
          <a:blip r:embed="rId8"/>
          <a:stretch>
            <a:fillRect/>
          </a:stretch>
        </p:blipFill>
        <p:spPr>
          <a:xfrm>
            <a:off x="8883315" y="3441494"/>
            <a:ext cx="827975" cy="405727"/>
          </a:xfrm>
          <a:prstGeom prst="rect">
            <a:avLst/>
          </a:prstGeom>
        </p:spPr>
      </p:pic>
      <p:pic>
        <p:nvPicPr>
          <p:cNvPr id="12" name="Picture 11">
            <a:extLst>
              <a:ext uri="{FF2B5EF4-FFF2-40B4-BE49-F238E27FC236}">
                <a16:creationId xmlns:a16="http://schemas.microsoft.com/office/drawing/2014/main" id="{4CAEBC43-4876-03F9-D1A1-7701BEDF2437}"/>
              </a:ext>
            </a:extLst>
          </p:cNvPr>
          <p:cNvPicPr>
            <a:picLocks noChangeAspect="1"/>
          </p:cNvPicPr>
          <p:nvPr/>
        </p:nvPicPr>
        <p:blipFill>
          <a:blip r:embed="rId9"/>
          <a:stretch>
            <a:fillRect/>
          </a:stretch>
        </p:blipFill>
        <p:spPr>
          <a:xfrm>
            <a:off x="9868295" y="3503103"/>
            <a:ext cx="916246" cy="348511"/>
          </a:xfrm>
          <a:prstGeom prst="rect">
            <a:avLst/>
          </a:prstGeom>
        </p:spPr>
      </p:pic>
      <p:pic>
        <p:nvPicPr>
          <p:cNvPr id="16" name="Picture 15">
            <a:extLst>
              <a:ext uri="{FF2B5EF4-FFF2-40B4-BE49-F238E27FC236}">
                <a16:creationId xmlns:a16="http://schemas.microsoft.com/office/drawing/2014/main" id="{1A6F7132-983B-2956-1E73-CBB105F2814D}"/>
              </a:ext>
            </a:extLst>
          </p:cNvPr>
          <p:cNvPicPr>
            <a:picLocks noChangeAspect="1"/>
          </p:cNvPicPr>
          <p:nvPr/>
        </p:nvPicPr>
        <p:blipFill>
          <a:blip r:embed="rId10"/>
          <a:stretch>
            <a:fillRect/>
          </a:stretch>
        </p:blipFill>
        <p:spPr>
          <a:xfrm>
            <a:off x="11195722" y="3503103"/>
            <a:ext cx="929128" cy="364595"/>
          </a:xfrm>
          <a:prstGeom prst="rect">
            <a:avLst/>
          </a:prstGeom>
        </p:spPr>
      </p:pic>
      <p:sp>
        <p:nvSpPr>
          <p:cNvPr id="17" name="TextBox 16">
            <a:extLst>
              <a:ext uri="{FF2B5EF4-FFF2-40B4-BE49-F238E27FC236}">
                <a16:creationId xmlns:a16="http://schemas.microsoft.com/office/drawing/2014/main" id="{B200E668-72E9-520E-339D-71461FE23ABA}"/>
              </a:ext>
            </a:extLst>
          </p:cNvPr>
          <p:cNvSpPr txBox="1"/>
          <p:nvPr/>
        </p:nvSpPr>
        <p:spPr>
          <a:xfrm>
            <a:off x="5926993" y="3497140"/>
            <a:ext cx="546945" cy="307777"/>
          </a:xfrm>
          <a:prstGeom prst="rect">
            <a:avLst/>
          </a:prstGeom>
          <a:solidFill>
            <a:schemeClr val="tx1"/>
          </a:solidFill>
        </p:spPr>
        <p:txBody>
          <a:bodyPr wrap="square" rtlCol="0">
            <a:spAutoFit/>
          </a:bodyPr>
          <a:lstStyle/>
          <a:p>
            <a:r>
              <a:rPr lang="en-US" sz="1400" b="1" dirty="0">
                <a:solidFill>
                  <a:schemeClr val="bg1"/>
                </a:solidFill>
              </a:rPr>
              <a:t>Time</a:t>
            </a:r>
            <a:endParaRPr lang="en-NG" sz="1400" b="1" dirty="0"/>
          </a:p>
        </p:txBody>
      </p:sp>
      <p:sp>
        <p:nvSpPr>
          <p:cNvPr id="18" name="TextBox 17">
            <a:extLst>
              <a:ext uri="{FF2B5EF4-FFF2-40B4-BE49-F238E27FC236}">
                <a16:creationId xmlns:a16="http://schemas.microsoft.com/office/drawing/2014/main" id="{6CB86BD3-9C72-CD96-8EFE-8FC54F34FF16}"/>
              </a:ext>
            </a:extLst>
          </p:cNvPr>
          <p:cNvSpPr txBox="1"/>
          <p:nvPr/>
        </p:nvSpPr>
        <p:spPr>
          <a:xfrm>
            <a:off x="740529" y="6438627"/>
            <a:ext cx="728084" cy="307777"/>
          </a:xfrm>
          <a:prstGeom prst="rect">
            <a:avLst/>
          </a:prstGeom>
          <a:solidFill>
            <a:schemeClr val="tx1"/>
          </a:solidFill>
        </p:spPr>
        <p:txBody>
          <a:bodyPr wrap="none" rtlCol="0">
            <a:spAutoFit/>
          </a:bodyPr>
          <a:lstStyle/>
          <a:p>
            <a:r>
              <a:rPr lang="en-US" sz="1400" b="1" dirty="0">
                <a:solidFill>
                  <a:schemeClr val="bg1"/>
                </a:solidFill>
              </a:rPr>
              <a:t>Female</a:t>
            </a:r>
            <a:endParaRPr lang="en-NG" sz="1400" b="1" dirty="0"/>
          </a:p>
        </p:txBody>
      </p:sp>
      <p:sp>
        <p:nvSpPr>
          <p:cNvPr id="19" name="TextBox 18">
            <a:extLst>
              <a:ext uri="{FF2B5EF4-FFF2-40B4-BE49-F238E27FC236}">
                <a16:creationId xmlns:a16="http://schemas.microsoft.com/office/drawing/2014/main" id="{6EB7FA8C-AAC8-CAEE-CE08-EE7643A69317}"/>
              </a:ext>
            </a:extLst>
          </p:cNvPr>
          <p:cNvSpPr txBox="1"/>
          <p:nvPr/>
        </p:nvSpPr>
        <p:spPr>
          <a:xfrm>
            <a:off x="1529030" y="3497140"/>
            <a:ext cx="559769" cy="307777"/>
          </a:xfrm>
          <a:prstGeom prst="rect">
            <a:avLst/>
          </a:prstGeom>
          <a:solidFill>
            <a:schemeClr val="tx1"/>
          </a:solidFill>
        </p:spPr>
        <p:txBody>
          <a:bodyPr wrap="none" rtlCol="0">
            <a:spAutoFit/>
          </a:bodyPr>
          <a:lstStyle/>
          <a:p>
            <a:r>
              <a:rPr lang="en-US" sz="1400" b="1" dirty="0">
                <a:solidFill>
                  <a:schemeClr val="bg1"/>
                </a:solidFill>
              </a:rPr>
              <a:t>cities</a:t>
            </a:r>
            <a:endParaRPr lang="en-NG" sz="1400" b="1" dirty="0"/>
          </a:p>
        </p:txBody>
      </p:sp>
      <p:sp>
        <p:nvSpPr>
          <p:cNvPr id="20" name="TextBox 19">
            <a:extLst>
              <a:ext uri="{FF2B5EF4-FFF2-40B4-BE49-F238E27FC236}">
                <a16:creationId xmlns:a16="http://schemas.microsoft.com/office/drawing/2014/main" id="{877A01B0-1142-678A-FCDA-31C1949FB122}"/>
              </a:ext>
            </a:extLst>
          </p:cNvPr>
          <p:cNvSpPr txBox="1"/>
          <p:nvPr/>
        </p:nvSpPr>
        <p:spPr>
          <a:xfrm>
            <a:off x="1822763" y="6524154"/>
            <a:ext cx="726481" cy="307777"/>
          </a:xfrm>
          <a:prstGeom prst="rect">
            <a:avLst/>
          </a:prstGeom>
          <a:solidFill>
            <a:schemeClr val="tx1"/>
          </a:solidFill>
        </p:spPr>
        <p:txBody>
          <a:bodyPr wrap="none" rtlCol="0">
            <a:spAutoFit/>
          </a:bodyPr>
          <a:lstStyle/>
          <a:p>
            <a:r>
              <a:rPr lang="en-US" sz="1400" b="1" dirty="0">
                <a:solidFill>
                  <a:schemeClr val="bg1"/>
                </a:solidFill>
              </a:rPr>
              <a:t>Gender</a:t>
            </a:r>
            <a:endParaRPr lang="en-NG" sz="1400" b="1" dirty="0"/>
          </a:p>
        </p:txBody>
      </p:sp>
      <p:sp>
        <p:nvSpPr>
          <p:cNvPr id="21" name="TextBox 20">
            <a:extLst>
              <a:ext uri="{FF2B5EF4-FFF2-40B4-BE49-F238E27FC236}">
                <a16:creationId xmlns:a16="http://schemas.microsoft.com/office/drawing/2014/main" id="{D103CF12-9D2A-D638-3711-F5CD84F23900}"/>
              </a:ext>
            </a:extLst>
          </p:cNvPr>
          <p:cNvSpPr txBox="1"/>
          <p:nvPr/>
        </p:nvSpPr>
        <p:spPr>
          <a:xfrm>
            <a:off x="2884336" y="6449943"/>
            <a:ext cx="554960" cy="307777"/>
          </a:xfrm>
          <a:prstGeom prst="rect">
            <a:avLst/>
          </a:prstGeom>
          <a:solidFill>
            <a:schemeClr val="tx1"/>
          </a:solidFill>
        </p:spPr>
        <p:txBody>
          <a:bodyPr wrap="none" rtlCol="0">
            <a:spAutoFit/>
          </a:bodyPr>
          <a:lstStyle/>
          <a:p>
            <a:r>
              <a:rPr lang="en-US" sz="1400" b="1" dirty="0">
                <a:solidFill>
                  <a:schemeClr val="bg1"/>
                </a:solidFill>
              </a:rPr>
              <a:t>Male</a:t>
            </a:r>
            <a:endParaRPr lang="en-NG" sz="1400" b="1" dirty="0"/>
          </a:p>
        </p:txBody>
      </p:sp>
      <p:sp>
        <p:nvSpPr>
          <p:cNvPr id="22" name="TextBox 21">
            <a:extLst>
              <a:ext uri="{FF2B5EF4-FFF2-40B4-BE49-F238E27FC236}">
                <a16:creationId xmlns:a16="http://schemas.microsoft.com/office/drawing/2014/main" id="{B14AF98F-A339-2F1C-8827-4EBCEF00182E}"/>
              </a:ext>
            </a:extLst>
          </p:cNvPr>
          <p:cNvSpPr txBox="1"/>
          <p:nvPr/>
        </p:nvSpPr>
        <p:spPr>
          <a:xfrm>
            <a:off x="9156772" y="6524152"/>
            <a:ext cx="793807" cy="307777"/>
          </a:xfrm>
          <a:prstGeom prst="rect">
            <a:avLst/>
          </a:prstGeom>
          <a:solidFill>
            <a:schemeClr val="tx1"/>
          </a:solidFill>
        </p:spPr>
        <p:txBody>
          <a:bodyPr wrap="none" rtlCol="0">
            <a:spAutoFit/>
          </a:bodyPr>
          <a:lstStyle/>
          <a:p>
            <a:r>
              <a:rPr lang="en-US" sz="1400" b="1" dirty="0">
                <a:solidFill>
                  <a:schemeClr val="bg1"/>
                </a:solidFill>
              </a:rPr>
              <a:t>Member</a:t>
            </a:r>
            <a:endParaRPr lang="en-NG" sz="1400" b="1" dirty="0"/>
          </a:p>
        </p:txBody>
      </p:sp>
      <p:sp>
        <p:nvSpPr>
          <p:cNvPr id="24" name="TextBox 23">
            <a:extLst>
              <a:ext uri="{FF2B5EF4-FFF2-40B4-BE49-F238E27FC236}">
                <a16:creationId xmlns:a16="http://schemas.microsoft.com/office/drawing/2014/main" id="{E4D355C4-07FA-7C0F-38C8-F716796559AE}"/>
              </a:ext>
            </a:extLst>
          </p:cNvPr>
          <p:cNvSpPr txBox="1"/>
          <p:nvPr/>
        </p:nvSpPr>
        <p:spPr>
          <a:xfrm>
            <a:off x="11106213" y="6466583"/>
            <a:ext cx="746102" cy="307777"/>
          </a:xfrm>
          <a:prstGeom prst="rect">
            <a:avLst/>
          </a:prstGeom>
          <a:solidFill>
            <a:schemeClr val="tx1"/>
          </a:solidFill>
        </p:spPr>
        <p:txBody>
          <a:bodyPr wrap="none" rtlCol="0">
            <a:spAutoFit/>
          </a:bodyPr>
          <a:lstStyle/>
          <a:p>
            <a:r>
              <a:rPr lang="en-US" sz="1400" b="1" dirty="0">
                <a:solidFill>
                  <a:schemeClr val="bg1"/>
                </a:solidFill>
              </a:rPr>
              <a:t>Normal</a:t>
            </a:r>
            <a:endParaRPr lang="en-NG" sz="1400" b="1" dirty="0"/>
          </a:p>
        </p:txBody>
      </p:sp>
      <p:sp>
        <p:nvSpPr>
          <p:cNvPr id="26" name="TextBox 25">
            <a:extLst>
              <a:ext uri="{FF2B5EF4-FFF2-40B4-BE49-F238E27FC236}">
                <a16:creationId xmlns:a16="http://schemas.microsoft.com/office/drawing/2014/main" id="{D98FF7B1-B94D-5730-E528-95E2CFF9CDCB}"/>
              </a:ext>
            </a:extLst>
          </p:cNvPr>
          <p:cNvSpPr txBox="1"/>
          <p:nvPr/>
        </p:nvSpPr>
        <p:spPr>
          <a:xfrm>
            <a:off x="9938647" y="6603831"/>
            <a:ext cx="1257075" cy="307777"/>
          </a:xfrm>
          <a:prstGeom prst="rect">
            <a:avLst/>
          </a:prstGeom>
          <a:solidFill>
            <a:schemeClr val="tx1"/>
          </a:solidFill>
        </p:spPr>
        <p:txBody>
          <a:bodyPr wrap="square" rtlCol="0">
            <a:spAutoFit/>
          </a:bodyPr>
          <a:lstStyle/>
          <a:p>
            <a:r>
              <a:rPr lang="en-US" sz="1400" b="1" dirty="0">
                <a:solidFill>
                  <a:schemeClr val="bg1"/>
                </a:solidFill>
              </a:rPr>
              <a:t>Customer type</a:t>
            </a:r>
            <a:endParaRPr lang="en-NG" sz="1400" b="1" dirty="0"/>
          </a:p>
        </p:txBody>
      </p:sp>
    </p:spTree>
    <p:extLst>
      <p:ext uri="{BB962C8B-B14F-4D97-AF65-F5344CB8AC3E}">
        <p14:creationId xmlns:p14="http://schemas.microsoft.com/office/powerpoint/2010/main" val="231911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0A2E8E-7473-1F50-10B9-118B6B69608F}"/>
              </a:ext>
            </a:extLst>
          </p:cNvPr>
          <p:cNvSpPr txBox="1"/>
          <p:nvPr/>
        </p:nvSpPr>
        <p:spPr>
          <a:xfrm>
            <a:off x="3990134" y="0"/>
            <a:ext cx="3781425" cy="1569660"/>
          </a:xfrm>
          <a:prstGeom prst="rect">
            <a:avLst/>
          </a:prstGeom>
          <a:noFill/>
        </p:spPr>
        <p:txBody>
          <a:bodyPr wrap="square" rtlCol="0">
            <a:spAutoFit/>
          </a:bodyPr>
          <a:lstStyle/>
          <a:p>
            <a:pPr algn="ctr"/>
            <a:r>
              <a:rPr lang="en-US" sz="4800" b="1" dirty="0">
                <a:solidFill>
                  <a:schemeClr val="bg1"/>
                </a:solidFill>
              </a:rPr>
              <a:t>CONCLUSION</a:t>
            </a:r>
          </a:p>
          <a:p>
            <a:pPr algn="ctr"/>
            <a:endParaRPr lang="en-US" sz="4800" dirty="0"/>
          </a:p>
        </p:txBody>
      </p:sp>
      <p:sp>
        <p:nvSpPr>
          <p:cNvPr id="5" name="TextBox 4">
            <a:extLst>
              <a:ext uri="{FF2B5EF4-FFF2-40B4-BE49-F238E27FC236}">
                <a16:creationId xmlns:a16="http://schemas.microsoft.com/office/drawing/2014/main" id="{B2EB4AAD-FC9C-170D-DD5B-CACFE6D9E264}"/>
              </a:ext>
            </a:extLst>
          </p:cNvPr>
          <p:cNvSpPr txBox="1"/>
          <p:nvPr/>
        </p:nvSpPr>
        <p:spPr>
          <a:xfrm>
            <a:off x="935467" y="881828"/>
            <a:ext cx="10535920" cy="674030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mj-lt"/>
              </a:rPr>
              <a:t>Percentage of female customers buying products from the supermarket was relatively higher than that of male customers in all the locations. </a:t>
            </a:r>
            <a:r>
              <a:rPr lang="en-US" sz="2400" dirty="0" err="1">
                <a:solidFill>
                  <a:schemeClr val="bg1"/>
                </a:solidFill>
                <a:latin typeface="+mj-lt"/>
              </a:rPr>
              <a:t>Napyitaw</a:t>
            </a:r>
            <a:r>
              <a:rPr lang="en-US" sz="2400" dirty="0">
                <a:solidFill>
                  <a:schemeClr val="bg1"/>
                </a:solidFill>
                <a:latin typeface="+mj-lt"/>
              </a:rPr>
              <a:t> was the location with the highest sales revenue.</a:t>
            </a:r>
          </a:p>
          <a:p>
            <a:pPr marL="285750" indent="-285750">
              <a:buFont typeface="Arial" panose="020B0604020202020204" pitchFamily="34" charset="0"/>
              <a:buChar char="•"/>
            </a:pPr>
            <a:r>
              <a:rPr lang="en-US" sz="2400" dirty="0">
                <a:solidFill>
                  <a:schemeClr val="bg1"/>
                </a:solidFill>
                <a:latin typeface="+mj-lt"/>
              </a:rPr>
              <a:t>Customer type under the member’s category accounts for a larger percentage than that of normal customer types in sales revenue.</a:t>
            </a:r>
          </a:p>
          <a:p>
            <a:pPr marL="285750" indent="-285750">
              <a:buFont typeface="Arial" panose="020B0604020202020204" pitchFamily="34" charset="0"/>
              <a:buChar char="•"/>
            </a:pPr>
            <a:r>
              <a:rPr lang="en-US" sz="2400" dirty="0">
                <a:solidFill>
                  <a:schemeClr val="bg1"/>
                </a:solidFill>
                <a:latin typeface="+mj-lt"/>
              </a:rPr>
              <a:t>Saturday and Tuesday have the highest sales revenue between the hours of 2 pm to 4 pm.  Therefore, it is recommended that Sales promotion and advertisement be targeted on Saturday and Tuesday between the hours of 2pm to 4pm to boost sales revenue.</a:t>
            </a:r>
          </a:p>
          <a:p>
            <a:pPr marL="285750" indent="-285750">
              <a:buFont typeface="Arial" panose="020B0604020202020204" pitchFamily="34" charset="0"/>
              <a:buChar char="•"/>
            </a:pPr>
            <a:r>
              <a:rPr lang="en-US" sz="2400" dirty="0">
                <a:solidFill>
                  <a:schemeClr val="bg1"/>
                </a:solidFill>
                <a:latin typeface="+mj-lt"/>
              </a:rPr>
              <a:t>In Yagon people bought home and lifestyle products the most , for Naypyitaw it was food and beverages and at mandalay it was health and beauty products.</a:t>
            </a:r>
          </a:p>
          <a:p>
            <a:pPr marL="285750" indent="-285750">
              <a:buFont typeface="Arial" panose="020B0604020202020204" pitchFamily="34" charset="0"/>
              <a:buChar char="•"/>
            </a:pPr>
            <a:r>
              <a:rPr lang="en-US" sz="2400" dirty="0">
                <a:solidFill>
                  <a:schemeClr val="bg1"/>
                </a:solidFill>
                <a:latin typeface="+mj-lt"/>
              </a:rPr>
              <a:t>Further insights can be explored in the notebook </a:t>
            </a:r>
            <a:r>
              <a:rPr lang="en-US" sz="2400" dirty="0">
                <a:solidFill>
                  <a:schemeClr val="bg1"/>
                </a:solidFill>
                <a:latin typeface="+mj-lt"/>
                <a:hlinkClick r:id="rId2" action="ppaction://hlinksldjump"/>
              </a:rPr>
              <a:t>- https://github.com/lamibakers/SUPERMARKET-SALES-EXPLORATORY-DATA-ANALYSIS</a:t>
            </a: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a:p>
            <a:endParaRPr lang="en-US" sz="2400" dirty="0">
              <a:solidFill>
                <a:schemeClr val="bg1"/>
              </a:solidFill>
            </a:endParaRPr>
          </a:p>
          <a:p>
            <a:endParaRPr lang="en-US" sz="2400" dirty="0"/>
          </a:p>
        </p:txBody>
      </p:sp>
    </p:spTree>
    <p:extLst>
      <p:ext uri="{BB962C8B-B14F-4D97-AF65-F5344CB8AC3E}">
        <p14:creationId xmlns:p14="http://schemas.microsoft.com/office/powerpoint/2010/main" val="567231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480</TotalTime>
  <Words>444</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10ALYTICS GROUP 3 PROJECT</vt:lpstr>
      <vt:lpstr>EXECUTIVE SUMMARY</vt:lpstr>
      <vt:lpstr>DATA SET DESCRIPTION</vt:lpstr>
      <vt:lpstr>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Elizabeth Oyeniyi</dc:creator>
  <cp:lastModifiedBy>Elizabeth Oyeniyi</cp:lastModifiedBy>
  <cp:revision>10</cp:revision>
  <dcterms:created xsi:type="dcterms:W3CDTF">2022-05-11T20:59:11Z</dcterms:created>
  <dcterms:modified xsi:type="dcterms:W3CDTF">2022-05-13T15:53:48Z</dcterms:modified>
</cp:coreProperties>
</file>