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63" r:id="rId3"/>
    <p:sldId id="262" r:id="rId4"/>
    <p:sldId id="264" r:id="rId5"/>
    <p:sldId id="265" r:id="rId6"/>
    <p:sldId id="266" r:id="rId7"/>
    <p:sldId id="271" r:id="rId8"/>
    <p:sldId id="272" r:id="rId9"/>
    <p:sldId id="267" r:id="rId10"/>
    <p:sldId id="268" r:id="rId11"/>
    <p:sldId id="269" r:id="rId12"/>
    <p:sldId id="273"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3"/>
    <p:restoredTop sz="83439" autoAdjust="0"/>
  </p:normalViewPr>
  <p:slideViewPr>
    <p:cSldViewPr snapToGrid="0">
      <p:cViewPr varScale="1">
        <p:scale>
          <a:sx n="71" d="100"/>
          <a:sy n="71" d="100"/>
        </p:scale>
        <p:origin x="10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2A6FF-08C2-44A3-A933-CF75556E4FEA}"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5C58B-D0D4-4929-B1D4-3B2F6B2985E3}" type="slidenum">
              <a:rPr lang="en-IN" smtClean="0"/>
              <a:t>‹#›</a:t>
            </a:fld>
            <a:endParaRPr lang="en-IN"/>
          </a:p>
        </p:txBody>
      </p:sp>
    </p:spTree>
    <p:extLst>
      <p:ext uri="{BB962C8B-B14F-4D97-AF65-F5344CB8AC3E}">
        <p14:creationId xmlns:p14="http://schemas.microsoft.com/office/powerpoint/2010/main" val="394974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problem are you solving?</a:t>
            </a:r>
          </a:p>
          <a:p>
            <a:endParaRPr lang="en-US" dirty="0"/>
          </a:p>
          <a:p>
            <a:r>
              <a:rPr lang="en-US" dirty="0"/>
              <a:t>Reduced Cost: Enhance the probability of accurate estimates on the levels of renewable energy, specifically solar and wind energy, due to changes in climate factors.</a:t>
            </a:r>
          </a:p>
          <a:p>
            <a:endParaRPr lang="en-US" dirty="0"/>
          </a:p>
          <a:p>
            <a:r>
              <a:rPr lang="en-US" dirty="0"/>
              <a:t>Grid Reliability: Mitigate energy demand-supply imbalance by reliability due to unpredictable nature of renewable energy production.</a:t>
            </a:r>
          </a:p>
          <a:p>
            <a:endParaRPr lang="en-US" dirty="0"/>
          </a:p>
          <a:p>
            <a:r>
              <a:rPr lang="en-US" dirty="0"/>
              <a:t>Why is it important?</a:t>
            </a:r>
          </a:p>
          <a:p>
            <a:endParaRPr lang="en-US" dirty="0"/>
          </a:p>
          <a:p>
            <a:r>
              <a:rPr lang="en-US" dirty="0"/>
              <a:t>New Product: Aids energy systems to manage new and enhanced climate variation.</a:t>
            </a:r>
          </a:p>
          <a:p>
            <a:endParaRPr lang="en-US" dirty="0"/>
          </a:p>
          <a:p>
            <a:r>
              <a:rPr lang="en-US" dirty="0"/>
              <a:t>The requirement for accurate predictions of renewable energy is prevalent in utility companies, smart power networks, and sustainable energy management.</a:t>
            </a:r>
          </a:p>
          <a:p>
            <a:endParaRPr lang="en-US" dirty="0"/>
          </a:p>
          <a:p>
            <a:r>
              <a:rPr lang="en-US" dirty="0"/>
              <a:t>The stakeholders or target audience of this report would be the management and shareholders of the Company and the investors interested in the Company.</a:t>
            </a:r>
          </a:p>
          <a:p>
            <a:endParaRPr lang="en-US" dirty="0"/>
          </a:p>
          <a:p>
            <a:r>
              <a:rPr lang="en-US" dirty="0"/>
              <a:t>Retail Companies: energy retailers or electricity pricing can use it to determine prices for the electricity they supply.</a:t>
            </a:r>
          </a:p>
          <a:p>
            <a:endParaRPr lang="en-US" dirty="0"/>
          </a:p>
          <a:p>
            <a:r>
              <a:rPr lang="en-US" dirty="0"/>
              <a:t>Policy Makers &amp; Researchers: For planning sustainable infrastructure and climate-responsive energy policy.</a:t>
            </a:r>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2</a:t>
            </a:fld>
            <a:endParaRPr lang="en-IN"/>
          </a:p>
        </p:txBody>
      </p:sp>
    </p:spTree>
    <p:extLst>
      <p:ext uri="{BB962C8B-B14F-4D97-AF65-F5344CB8AC3E}">
        <p14:creationId xmlns:p14="http://schemas.microsoft.com/office/powerpoint/2010/main" val="26047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concise goals you achieved:</a:t>
            </a:r>
          </a:p>
          <a:p>
            <a:endParaRPr lang="en-US" dirty="0"/>
          </a:p>
          <a:p>
            <a:r>
              <a:rPr lang="en-US" dirty="0"/>
              <a:t>Energy Forecasting Accuracy: In developing an accurate description of climate conditions, completed models of renewable energy production were created.</a:t>
            </a:r>
          </a:p>
          <a:p>
            <a:endParaRPr lang="en-US" dirty="0"/>
          </a:p>
          <a:p>
            <a:r>
              <a:rPr lang="en-US" dirty="0"/>
              <a:t>They have applied weather and energy history data to forecast renewable energy output historical records.</a:t>
            </a:r>
          </a:p>
          <a:p>
            <a:endParaRPr lang="en-US" dirty="0"/>
          </a:p>
          <a:p>
            <a:r>
              <a:rPr lang="en-US" dirty="0" err="1"/>
              <a:t>Optimised</a:t>
            </a:r>
            <a:r>
              <a:rPr lang="en-US" dirty="0"/>
              <a:t> Planning: Greater efficiency of grid operators and their decision-making due to accurate prediction of energy production.</a:t>
            </a:r>
          </a:p>
          <a:p>
            <a:endParaRPr lang="en-US" dirty="0"/>
          </a:p>
          <a:p>
            <a:r>
              <a:rPr lang="en-US" dirty="0"/>
              <a:t>It is necessary to outline the specific questions you are expecting to answer with the help of data:</a:t>
            </a:r>
          </a:p>
          <a:p>
            <a:endParaRPr lang="en-US" dirty="0"/>
          </a:p>
          <a:p>
            <a:r>
              <a:rPr lang="en-US" dirty="0"/>
              <a:t>Effect of Climatology: In this post, we will learn how climate influenced affects renewable energy production particularly solar &amp; wind.</a:t>
            </a:r>
          </a:p>
          <a:p>
            <a:endParaRPr lang="en-US" dirty="0"/>
          </a:p>
          <a:p>
            <a:r>
              <a:rPr lang="en-US" dirty="0"/>
              <a:t>The goal is to define which climatic variables are the most suitable to predict the energy yield from renewable energy sources under various climatic conditions?</a:t>
            </a:r>
          </a:p>
          <a:p>
            <a:endParaRPr lang="en-US" dirty="0"/>
          </a:p>
          <a:p>
            <a:r>
              <a:rPr lang="en-US" dirty="0"/>
              <a:t>Energy Generation Efficiency: Is it possible to determine that climate conditions tell about inefficiencies/ gaps in renewables generation?</a:t>
            </a:r>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3</a:t>
            </a:fld>
            <a:endParaRPr lang="en-IN"/>
          </a:p>
        </p:txBody>
      </p:sp>
    </p:spTree>
    <p:extLst>
      <p:ext uri="{BB962C8B-B14F-4D97-AF65-F5344CB8AC3E}">
        <p14:creationId xmlns:p14="http://schemas.microsoft.com/office/powerpoint/2010/main" val="1614886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Where did your data come from?</a:t>
            </a:r>
            <a:endParaRPr lang="en-US" dirty="0"/>
          </a:p>
          <a:p>
            <a:pPr>
              <a:buFont typeface="Arial" panose="020B0604020202020204" pitchFamily="34" charset="0"/>
              <a:buChar char="•"/>
            </a:pPr>
            <a:r>
              <a:rPr lang="en-US" b="1" dirty="0"/>
              <a:t>Kaggle Dataset</a:t>
            </a:r>
            <a:r>
              <a:rPr lang="en-US" dirty="0"/>
              <a:t>: Data sourced from the "Renewable Energy and Weather Conditions" dataset on Kaggle.</a:t>
            </a:r>
          </a:p>
          <a:p>
            <a:pPr>
              <a:buFont typeface="Arial" panose="020B0604020202020204" pitchFamily="34" charset="0"/>
              <a:buChar char="•"/>
            </a:pPr>
            <a:r>
              <a:rPr lang="en-US" b="1" dirty="0"/>
              <a:t>Weather &amp; Energy Data</a:t>
            </a:r>
            <a:r>
              <a:rPr lang="en-US" dirty="0"/>
              <a:t>: Includes historical weather data (temperature, humidity, etc.) and renewable energy production data (solar, wind).</a:t>
            </a:r>
          </a:p>
          <a:p>
            <a:pPr>
              <a:buNone/>
            </a:pPr>
            <a:r>
              <a:rPr lang="en-US" b="1" dirty="0"/>
              <a:t>How much data did you collect?</a:t>
            </a:r>
            <a:endParaRPr lang="en-US" dirty="0"/>
          </a:p>
          <a:p>
            <a:pPr>
              <a:buFont typeface="Arial" panose="020B0604020202020204" pitchFamily="34" charset="0"/>
              <a:buChar char="•"/>
            </a:pPr>
            <a:r>
              <a:rPr lang="en-US" b="1" dirty="0"/>
              <a:t>Data Volume</a:t>
            </a:r>
            <a:r>
              <a:rPr lang="en-US" dirty="0"/>
              <a:t>: The dataset includes multiple years of weather and energy production data, covering hundreds of thousands of data points.</a:t>
            </a:r>
          </a:p>
          <a:p>
            <a:pPr>
              <a:buFont typeface="Arial" panose="020B0604020202020204" pitchFamily="34" charset="0"/>
              <a:buChar char="•"/>
            </a:pPr>
            <a:r>
              <a:rPr lang="en-US" b="1" dirty="0"/>
              <a:t>Granularity</a:t>
            </a:r>
            <a:r>
              <a:rPr lang="en-US" dirty="0"/>
              <a:t>: Data spans daily and hourly records for both renewable energy production and climate conditions.</a:t>
            </a:r>
          </a:p>
          <a:p>
            <a:pPr>
              <a:buNone/>
            </a:pPr>
            <a:r>
              <a:rPr lang="en-US" b="1" dirty="0"/>
              <a:t>Any challenges or limitations in getting the data?</a:t>
            </a:r>
            <a:endParaRPr lang="en-US" dirty="0"/>
          </a:p>
          <a:p>
            <a:pPr>
              <a:buFont typeface="Arial" panose="020B0604020202020204" pitchFamily="34" charset="0"/>
              <a:buChar char="•"/>
            </a:pPr>
            <a:r>
              <a:rPr lang="en-US" b="1" dirty="0"/>
              <a:t>Data Completeness</a:t>
            </a:r>
            <a:r>
              <a:rPr lang="en-US" dirty="0"/>
              <a:t>: Missing values in certain weather or energy parameters, requiring preprocessing techniques like imputation.</a:t>
            </a:r>
          </a:p>
          <a:p>
            <a:pPr>
              <a:buFont typeface="Arial" panose="020B0604020202020204" pitchFamily="34" charset="0"/>
              <a:buChar char="•"/>
            </a:pPr>
            <a:r>
              <a:rPr lang="en-US" b="1" dirty="0"/>
              <a:t>Data Granularity</a:t>
            </a:r>
            <a:r>
              <a:rPr lang="en-US" dirty="0"/>
              <a:t>: The dataset’s time intervals might not align perfectly with actual energy grid needs, posing challenges in high-resolution forecasting.</a:t>
            </a:r>
          </a:p>
          <a:p>
            <a:pPr>
              <a:buFont typeface="Arial" panose="020B0604020202020204" pitchFamily="34" charset="0"/>
              <a:buChar char="•"/>
            </a:pPr>
            <a:r>
              <a:rPr lang="en-US" b="1" dirty="0"/>
              <a:t>Data Variety</a:t>
            </a:r>
            <a:r>
              <a:rPr lang="en-US" dirty="0"/>
              <a:t>: Weather conditions may not cover all locations, leading to potential biases or gaps in geographic coverage.</a:t>
            </a:r>
          </a:p>
          <a:p>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4</a:t>
            </a:fld>
            <a:endParaRPr lang="en-IN"/>
          </a:p>
        </p:txBody>
      </p:sp>
    </p:spTree>
    <p:extLst>
      <p:ext uri="{BB962C8B-B14F-4D97-AF65-F5344CB8AC3E}">
        <p14:creationId xmlns:p14="http://schemas.microsoft.com/office/powerpoint/2010/main" val="26435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How did you handle missing values, outliers, or inconsistent formats?</a:t>
            </a:r>
          </a:p>
          <a:p>
            <a:pPr>
              <a:buNone/>
            </a:pPr>
            <a:r>
              <a:rPr lang="en-US" dirty="0"/>
              <a:t>- Missing Values: Used techniques like forward fill, mean imputation, or dropping rows with excessive missing data.</a:t>
            </a:r>
          </a:p>
          <a:p>
            <a:pPr>
              <a:buNone/>
            </a:pPr>
            <a:r>
              <a:rPr lang="en-US" dirty="0"/>
              <a:t>- Outliers: Detected using IQR and z-score methods; removed or capped extreme values to maintain data quality.</a:t>
            </a:r>
          </a:p>
          <a:p>
            <a:pPr>
              <a:buNone/>
            </a:pPr>
            <a:r>
              <a:rPr lang="en-US" dirty="0"/>
              <a:t>- Inconsistent Formats: Standardized date/time formats and converted units (e.g., temperature in °C) for consistency.</a:t>
            </a:r>
          </a:p>
          <a:p>
            <a:pPr>
              <a:buNone/>
            </a:pPr>
            <a:r>
              <a:rPr lang="en-US" dirty="0"/>
              <a:t>Feature engineering or transformation techniques:</a:t>
            </a:r>
          </a:p>
          <a:p>
            <a:pPr>
              <a:buNone/>
            </a:pPr>
            <a:r>
              <a:rPr lang="en-US" dirty="0"/>
              <a:t>- Datetime Features: Extracted day, month, hour from timestamps to identify temporal patterns in energy generation.</a:t>
            </a:r>
          </a:p>
          <a:p>
            <a:pPr>
              <a:buNone/>
            </a:pPr>
            <a:r>
              <a:rPr lang="en-US" dirty="0"/>
              <a:t>- Weather-Energy Interaction: Created interaction features like temperature × humidity or wind speed categories.</a:t>
            </a:r>
          </a:p>
          <a:p>
            <a:pPr>
              <a:buNone/>
            </a:pPr>
            <a:r>
              <a:rPr lang="en-US" dirty="0"/>
              <a:t>- Normalization/Scaling: Applied Min-Max Scaling or </a:t>
            </a:r>
            <a:r>
              <a:rPr lang="en-US" dirty="0" err="1"/>
              <a:t>StandardScaler</a:t>
            </a:r>
            <a:r>
              <a:rPr lang="en-US" dirty="0"/>
              <a:t> to normalize input features for better model performance.</a:t>
            </a:r>
          </a:p>
          <a:p>
            <a:pPr>
              <a:buNone/>
            </a:pPr>
            <a:r>
              <a:rPr lang="en-US" dirty="0"/>
              <a:t>Tools/libraries used:</a:t>
            </a:r>
          </a:p>
          <a:p>
            <a:pPr>
              <a:buNone/>
            </a:pPr>
            <a:r>
              <a:rPr lang="en-US" dirty="0"/>
              <a:t>- Pandas &amp; NumPy: For data cleaning, manipulation, and handling missing values.</a:t>
            </a:r>
          </a:p>
          <a:p>
            <a:pPr>
              <a:buNone/>
            </a:pPr>
            <a:r>
              <a:rPr lang="en-US" dirty="0"/>
              <a:t>- Scikit-learn: For preprocessing (scaling, encoding), outlier detection, and feature engineering.</a:t>
            </a:r>
          </a:p>
          <a:p>
            <a:r>
              <a:rPr lang="en-US" dirty="0"/>
              <a:t>- Matplotlib &amp; Seaborn: For data visualization and outlier detection via plots.</a:t>
            </a:r>
          </a:p>
          <a:p>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5</a:t>
            </a:fld>
            <a:endParaRPr lang="en-IN"/>
          </a:p>
        </p:txBody>
      </p:sp>
    </p:spTree>
    <p:extLst>
      <p:ext uri="{BB962C8B-B14F-4D97-AF65-F5344CB8AC3E}">
        <p14:creationId xmlns:p14="http://schemas.microsoft.com/office/powerpoint/2010/main" val="149769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Issues Identified in the Data</a:t>
            </a:r>
          </a:p>
          <a:p>
            <a:pPr>
              <a:buFont typeface="Arial" panose="020B0604020202020204" pitchFamily="34" charset="0"/>
              <a:buChar char="•"/>
            </a:pPr>
            <a:r>
              <a:rPr lang="en-US" b="1" dirty="0"/>
              <a:t>Missing Values</a:t>
            </a:r>
            <a:r>
              <a:rPr lang="en-US" dirty="0"/>
              <a:t>: Some features contain </a:t>
            </a:r>
            <a:r>
              <a:rPr lang="en-US" dirty="0" err="1"/>
              <a:t>NaN</a:t>
            </a:r>
            <a:r>
              <a:rPr lang="en-US" dirty="0"/>
              <a:t> values, particularly in weather-related attributes like humidity and wind speed. These will be handled through imputation techniques such as mean/mode filling or forward-fill methods.</a:t>
            </a:r>
          </a:p>
          <a:p>
            <a:pPr>
              <a:buFont typeface="Arial" panose="020B0604020202020204" pitchFamily="34" charset="0"/>
              <a:buChar char="•"/>
            </a:pPr>
            <a:r>
              <a:rPr lang="en-US" b="1" dirty="0"/>
              <a:t>Outliers</a:t>
            </a:r>
            <a:r>
              <a:rPr lang="en-US" dirty="0"/>
              <a:t>: Boxplots reveal potential extreme values in energy production and wind speed, requiring further analysis to determine whether they are measurement errors or valid extreme weather conditions.</a:t>
            </a:r>
          </a:p>
          <a:p>
            <a:pPr>
              <a:buFont typeface="Arial" panose="020B0604020202020204" pitchFamily="34" charset="0"/>
              <a:buChar char="•"/>
            </a:pPr>
            <a:r>
              <a:rPr lang="en-US" b="1" dirty="0"/>
              <a:t>Feature Relationships</a:t>
            </a:r>
            <a:r>
              <a:rPr lang="en-US" dirty="0"/>
              <a:t>: Initial correlation analysis shows a strong relationship between solar radiation (GHI) and energy production, as well as between temperature and humidity.</a:t>
            </a:r>
          </a:p>
          <a:p>
            <a:pPr>
              <a:buFont typeface="Arial" panose="020B0604020202020204" pitchFamily="34" charset="0"/>
              <a:buChar char="•"/>
            </a:pPr>
            <a:r>
              <a:rPr lang="en-US" b="1" dirty="0"/>
              <a:t>Skewed Distributions</a:t>
            </a:r>
            <a:r>
              <a:rPr lang="en-US" dirty="0"/>
              <a:t>: Histograms indicate that some numerical features, such as wind speed and pressure, have skewed distributions, which may require transformation (log or Box-Cox) for better model performance.</a:t>
            </a:r>
          </a:p>
          <a:p>
            <a:endParaRPr lang="en-IN" dirty="0"/>
          </a:p>
          <a:p>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6</a:t>
            </a:fld>
            <a:endParaRPr lang="en-IN"/>
          </a:p>
        </p:txBody>
      </p:sp>
    </p:spTree>
    <p:extLst>
      <p:ext uri="{BB962C8B-B14F-4D97-AF65-F5344CB8AC3E}">
        <p14:creationId xmlns:p14="http://schemas.microsoft.com/office/powerpoint/2010/main" val="391805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Algorithms or statistical methods used:</a:t>
            </a:r>
          </a:p>
          <a:p>
            <a:pPr>
              <a:buNone/>
            </a:pPr>
            <a:r>
              <a:rPr lang="en-US" dirty="0"/>
              <a:t>PCA (Principal Component Analysis): Used for dimensionality reduction to eliminate redundant features and improve model efficiency.</a:t>
            </a:r>
          </a:p>
          <a:p>
            <a:pPr>
              <a:buNone/>
            </a:pPr>
            <a:r>
              <a:rPr lang="en-US" dirty="0"/>
              <a:t>LIME &amp; SHAP: Applied for model interpretability, helping to explain feature importance and individual prediction behavior.</a:t>
            </a:r>
          </a:p>
          <a:p>
            <a:pPr>
              <a:buNone/>
            </a:pPr>
            <a:r>
              <a:rPr lang="en-US" dirty="0"/>
              <a:t>ARIMA &amp; LSTM: ARIMA for time-series trend analysis; LSTM for capturing temporal dependencies in sequential weather-energy data.</a:t>
            </a:r>
          </a:p>
          <a:p>
            <a:pPr>
              <a:buNone/>
            </a:pPr>
            <a:r>
              <a:rPr lang="en-US" dirty="0"/>
              <a:t>Transformer-Based Models: Employed for advanced sequence modeling and handling long-term dependencies in climate data.</a:t>
            </a:r>
          </a:p>
          <a:p>
            <a:pPr>
              <a:buNone/>
            </a:pPr>
            <a:r>
              <a:rPr lang="en-US" dirty="0"/>
              <a:t>Random Forest: Chosen for its robustness to overfitting and ability to handle non-linear relationships in energy prediction.</a:t>
            </a:r>
          </a:p>
          <a:p>
            <a:pPr>
              <a:buNone/>
            </a:pPr>
            <a:r>
              <a:rPr lang="en-US" dirty="0"/>
              <a:t>Why you chose them:</a:t>
            </a:r>
          </a:p>
          <a:p>
            <a:pPr>
              <a:buNone/>
            </a:pPr>
            <a:r>
              <a:rPr lang="en-US" dirty="0"/>
              <a:t>Model Diversity: Combined classical (ARIMA, PCA), machine learning (Random Forest), and deep learning (LSTM, Transformer) to compare effectiveness.</a:t>
            </a:r>
          </a:p>
          <a:p>
            <a:pPr>
              <a:buNone/>
            </a:pPr>
            <a:r>
              <a:rPr lang="en-US" dirty="0"/>
              <a:t>Interpretability vs. Performance: LIME/SHAP provided transparency, while LSTM/Transformer improved prediction accuracy.</a:t>
            </a:r>
          </a:p>
          <a:p>
            <a:pPr>
              <a:buNone/>
            </a:pPr>
            <a:r>
              <a:rPr lang="en-US" dirty="0"/>
              <a:t>Time-Series Adaptability: ARIMA and LSTM were well-suited for the time-based nature of energy and climate data.</a:t>
            </a:r>
          </a:p>
          <a:p>
            <a:pPr>
              <a:buNone/>
            </a:pPr>
            <a:r>
              <a:rPr lang="en-US" dirty="0"/>
              <a:t>Evaluation metrics used:</a:t>
            </a:r>
          </a:p>
          <a:p>
            <a:pPr>
              <a:buNone/>
            </a:pPr>
            <a:r>
              <a:rPr lang="en-US" dirty="0"/>
              <a:t>MAE (Mean Absolute Error): Measures average magnitude of errors without considering direction—good for intuitive interpretability.</a:t>
            </a:r>
          </a:p>
          <a:p>
            <a:pPr>
              <a:buNone/>
            </a:pPr>
            <a:r>
              <a:rPr lang="en-US" dirty="0"/>
              <a:t>RMSE (Root Mean Square Error): Penalizes larger errors more heavily—useful for assessing impact of large prediction deviations.</a:t>
            </a:r>
          </a:p>
          <a:p>
            <a:r>
              <a:rPr lang="en-US" dirty="0"/>
              <a:t>R² Score (Optional): Sometimes used to assess proportion of variance explained by the model (used in Random Forest or regression models).</a:t>
            </a:r>
          </a:p>
          <a:p>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9</a:t>
            </a:fld>
            <a:endParaRPr lang="en-IN"/>
          </a:p>
        </p:txBody>
      </p:sp>
    </p:spTree>
    <p:extLst>
      <p:ext uri="{BB962C8B-B14F-4D97-AF65-F5344CB8AC3E}">
        <p14:creationId xmlns:p14="http://schemas.microsoft.com/office/powerpoint/2010/main" val="266454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findings and model performance:</a:t>
            </a:r>
          </a:p>
          <a:p>
            <a:endParaRPr lang="en-US" dirty="0"/>
          </a:p>
          <a:p>
            <a:r>
              <a:rPr lang="en-US" dirty="0"/>
              <a:t>LSTM proved to be more accurate as compared to ARIMA because LSTM had less MAE (35.78) and RMSE (76.77), as compared to ARIMA model which had MAE of 36.81 and RMSE of 80.75.</a:t>
            </a:r>
          </a:p>
          <a:p>
            <a:r>
              <a:rPr lang="en-US" dirty="0"/>
              <a:t>Organization Overweight: LSTM was even better in capturing temporal patterns which are complex in nature compared to other traditional statistical models.</a:t>
            </a:r>
          </a:p>
          <a:p>
            <a:r>
              <a:rPr lang="en-US" dirty="0"/>
              <a:t>– An aspect of model robustness: Moreover, performance difference reveals the fact that the modern sequence models such as LSTM are more effective in terms of climate driven energy prediction task.</a:t>
            </a:r>
          </a:p>
          <a:p>
            <a:endParaRPr lang="en-US" dirty="0"/>
          </a:p>
          <a:p>
            <a:r>
              <a:rPr lang="en-US" dirty="0"/>
              <a:t>Interpretation of the results:</a:t>
            </a:r>
          </a:p>
          <a:p>
            <a:endParaRPr lang="en-US" dirty="0"/>
          </a:p>
          <a:p>
            <a:r>
              <a:rPr lang="en-US" dirty="0"/>
              <a:t>Lower Error Metrics: Addresses the factors improving LSTM’s performance in different climate conditions as well as the performance of energy output forecast.</a:t>
            </a:r>
          </a:p>
          <a:p>
            <a:r>
              <a:rPr lang="en-US" dirty="0"/>
              <a:t>Temporal Awareness: LSTM models gained temporal awareness of the weather data source and therefore drove enhanced forecast accuracy.</a:t>
            </a:r>
          </a:p>
          <a:p>
            <a:r>
              <a:rPr lang="en-US" dirty="0"/>
              <a:t>ARIMA Limitation: Also, known to have some problems with non-linear and complex interaction phenomena which made it quite challenging to work with regularly.</a:t>
            </a:r>
          </a:p>
          <a:p>
            <a:endParaRPr lang="en-US" dirty="0"/>
          </a:p>
          <a:p>
            <a:r>
              <a:rPr lang="en-US" dirty="0"/>
              <a:t>That is exactly how they solve the initial issue:</a:t>
            </a:r>
          </a:p>
          <a:p>
            <a:endParaRPr lang="en-US" dirty="0"/>
          </a:p>
          <a:p>
            <a:r>
              <a:rPr lang="en-US" dirty="0"/>
              <a:t>–Better forecast: The LSTM model enables accurate predictions of renewable energy sources in relation to climatic variables, because it tackles variability of energy.</a:t>
            </a:r>
          </a:p>
          <a:p>
            <a:r>
              <a:rPr lang="en-US" dirty="0"/>
              <a:t>Employed in Grid Planning: Electricity consumption and production forecasts help the providers to better balance the supply and demand and incorporate renewable resources.</a:t>
            </a:r>
          </a:p>
          <a:p>
            <a:r>
              <a:rPr lang="en-US" dirty="0"/>
              <a:t>Data Driven Decisions: Results enable the stakeholders to be more knowledgeable on great resource allocation and the reduced utilization of fossil backup systems.</a:t>
            </a:r>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10</a:t>
            </a:fld>
            <a:endParaRPr lang="en-IN"/>
          </a:p>
        </p:txBody>
      </p:sp>
    </p:spTree>
    <p:extLst>
      <p:ext uri="{BB962C8B-B14F-4D97-AF65-F5344CB8AC3E}">
        <p14:creationId xmlns:p14="http://schemas.microsoft.com/office/powerpoint/2010/main" val="137831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of insights:</a:t>
            </a:r>
          </a:p>
          <a:p>
            <a:endParaRPr lang="en-US" dirty="0"/>
          </a:p>
          <a:p>
            <a:r>
              <a:rPr lang="en-US" dirty="0"/>
              <a:t>Climate Changes: They influence the amounts of energy the assets produce and can impact them, for instance, temperature, humidity, and wind speed existent in weather conditions.</a:t>
            </a:r>
          </a:p>
          <a:p>
            <a:r>
              <a:rPr lang="en-US" dirty="0"/>
              <a:t>LSTM Effectiveness: LSTM models gave out the highest accuracy of predictions, meaning that deep learning is good for time-series energy forecasting.</a:t>
            </a:r>
          </a:p>
          <a:p>
            <a:endParaRPr lang="en-US" dirty="0"/>
          </a:p>
          <a:p>
            <a:r>
              <a:rPr lang="en-US" dirty="0"/>
              <a:t>Actionable recommendations:</a:t>
            </a:r>
          </a:p>
          <a:p>
            <a:endParaRPr lang="en-US" dirty="0"/>
          </a:p>
          <a:p>
            <a:r>
              <a:rPr lang="en-US" dirty="0"/>
              <a:t>– Extend the Infrastructure: Incorporate the functionalities of LSTM into the energy grid so as enhance the load forecasting.</a:t>
            </a:r>
          </a:p>
          <a:p>
            <a:r>
              <a:rPr lang="en-US" dirty="0"/>
              <a:t>- Weather-Driven Planning: It is a type of planning that incorporates climate predictions to estimate the controllability of renewable owing and productive uses of energy.</a:t>
            </a:r>
          </a:p>
          <a:p>
            <a:endParaRPr lang="en-US" dirty="0"/>
          </a:p>
          <a:p>
            <a:r>
              <a:rPr lang="en-US" dirty="0"/>
              <a:t>Business or practical implications:</a:t>
            </a:r>
          </a:p>
          <a:p>
            <a:endParaRPr lang="en-US" dirty="0"/>
          </a:p>
          <a:p>
            <a:r>
              <a:rPr lang="en-US" dirty="0"/>
              <a:t>– Cost savings: due to better forecast, there will be decreased consumption of expensive backup power, improved operations.</a:t>
            </a:r>
          </a:p>
          <a:p>
            <a:r>
              <a:rPr lang="en-US" dirty="0"/>
              <a:t>Stability of the grid: Precise forecasts ensure that measures of supply and demand come in handy in the sustainable management of energy infrastructure.</a:t>
            </a:r>
          </a:p>
          <a:p>
            <a:endParaRPr lang="en-US" dirty="0"/>
          </a:p>
          <a:p>
            <a:r>
              <a:rPr lang="en-US" dirty="0"/>
              <a:t>What could be improved?</a:t>
            </a:r>
          </a:p>
          <a:p>
            <a:endParaRPr lang="en-US" dirty="0"/>
          </a:p>
          <a:p>
            <a:r>
              <a:rPr lang="en-US" dirty="0"/>
              <a:t>– Model Understanding Methods: Explainability again can be improved through the help of techniques like SHAP or LIME for Building Trust.</a:t>
            </a:r>
          </a:p>
          <a:p>
            <a:r>
              <a:rPr lang="en-US" dirty="0"/>
              <a:t>-Enhancement: Additive features of the model such as the amendment of integrating solar radiation, wind direction or energy usage history to improve the results.</a:t>
            </a:r>
          </a:p>
          <a:p>
            <a:endParaRPr lang="en-US" dirty="0"/>
          </a:p>
          <a:p>
            <a:r>
              <a:rPr lang="en-US" dirty="0"/>
              <a:t>What would you do if you have more time to process information or more information to process in a given time?</a:t>
            </a:r>
          </a:p>
          <a:p>
            <a:endParaRPr lang="en-US" dirty="0"/>
          </a:p>
          <a:p>
            <a:r>
              <a:rPr lang="en-US" dirty="0"/>
              <a:t>– Geographic Extension: It is important to apply the model in other geographic areas to establish generalization results across different climate zones.</a:t>
            </a:r>
          </a:p>
          <a:p>
            <a:r>
              <a:rPr lang="en-US" dirty="0"/>
              <a:t>- Hybrid Model Implementation: Try to integrate LSTM with the Transformer models or other ensemble methods to improve the model’s performance and resilience.</a:t>
            </a:r>
            <a:endParaRPr lang="en-IN" dirty="0"/>
          </a:p>
        </p:txBody>
      </p:sp>
      <p:sp>
        <p:nvSpPr>
          <p:cNvPr id="4" name="Slide Number Placeholder 3"/>
          <p:cNvSpPr>
            <a:spLocks noGrp="1"/>
          </p:cNvSpPr>
          <p:nvPr>
            <p:ph type="sldNum" sz="quarter" idx="5"/>
          </p:nvPr>
        </p:nvSpPr>
        <p:spPr/>
        <p:txBody>
          <a:bodyPr/>
          <a:lstStyle/>
          <a:p>
            <a:fld id="{D105C58B-D0D4-4929-B1D4-3B2F6B2985E3}" type="slidenum">
              <a:rPr lang="en-IN" smtClean="0"/>
              <a:t>13</a:t>
            </a:fld>
            <a:endParaRPr lang="en-IN"/>
          </a:p>
        </p:txBody>
      </p:sp>
    </p:spTree>
    <p:extLst>
      <p:ext uri="{BB962C8B-B14F-4D97-AF65-F5344CB8AC3E}">
        <p14:creationId xmlns:p14="http://schemas.microsoft.com/office/powerpoint/2010/main" val="398251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78166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1F96E-62AD-3B49-A6E9-AE320B75599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07977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514239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5591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30178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256981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54067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656025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47910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3959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77489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F96E-62AD-3B49-A6E9-AE320B75599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67777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F96E-62AD-3B49-A6E9-AE320B75599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640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13018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96242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09580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1F96E-62AD-3B49-A6E9-AE320B75599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81057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1F96E-62AD-3B49-A6E9-AE320B755994}" type="datetimeFigureOut">
              <a:rPr lang="en-US" smtClean="0"/>
              <a:t>4/24/2025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542DDA-4243-7B4F-AC08-472006431C4E}" type="slidenum">
              <a:rPr lang="en-US" smtClean="0"/>
              <a:t>‹#›</a:t>
            </a:fld>
            <a:endParaRPr lang="en-US"/>
          </a:p>
        </p:txBody>
      </p:sp>
    </p:spTree>
    <p:extLst>
      <p:ext uri="{BB962C8B-B14F-4D97-AF65-F5344CB8AC3E}">
        <p14:creationId xmlns:p14="http://schemas.microsoft.com/office/powerpoint/2010/main" val="1000010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Yakubreddy2000/Yakub_Capstone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CAA2-E03D-38A2-BD03-74BAC5CB4615}"/>
              </a:ext>
            </a:extLst>
          </p:cNvPr>
          <p:cNvSpPr>
            <a:spLocks noGrp="1"/>
          </p:cNvSpPr>
          <p:nvPr>
            <p:ph type="ctrTitle"/>
          </p:nvPr>
        </p:nvSpPr>
        <p:spPr/>
        <p:txBody>
          <a:bodyPr>
            <a:normAutofit/>
          </a:bodyPr>
          <a:lstStyle/>
          <a:p>
            <a:pPr algn="ctr">
              <a:lnSpc>
                <a:spcPct val="107000"/>
              </a:lnSpc>
              <a:spcAft>
                <a:spcPts val="800"/>
              </a:spcAft>
            </a:pPr>
            <a:r>
              <a:rPr lang="en-IN" sz="4800" kern="100" dirty="0">
                <a:effectLst/>
                <a:latin typeface="Times New Roman" panose="02020603050405020304" pitchFamily="18" charset="0"/>
                <a:ea typeface="Calibri" panose="020F0502020204030204" pitchFamily="34" charset="0"/>
                <a:cs typeface="Times New Roman" panose="02020603050405020304" pitchFamily="18" charset="0"/>
              </a:rPr>
              <a:t>Predicting Renewable Energy Production Based on Climate Conditions</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E3176AF5-3DD4-1124-B88F-5A522EB66EC7}"/>
              </a:ext>
            </a:extLst>
          </p:cNvPr>
          <p:cNvSpPr>
            <a:spLocks noGrp="1"/>
          </p:cNvSpPr>
          <p:nvPr>
            <p:ph type="subTitle" idx="1"/>
          </p:nvPr>
        </p:nvSpPr>
        <p:spPr/>
        <p:txBody>
          <a:bodyPr>
            <a:normAutofit/>
          </a:bodyPr>
          <a:lstStyle/>
          <a:p>
            <a:r>
              <a:rPr lang="en-US" b="1" dirty="0"/>
              <a:t>YAKUB </a:t>
            </a:r>
            <a:r>
              <a:rPr lang="en-US" b="1"/>
              <a:t>REDDY ADLA</a:t>
            </a:r>
            <a:endParaRPr lang="en-US" b="1" dirty="0"/>
          </a:p>
          <a:p>
            <a:r>
              <a:rPr lang="en-US" dirty="0">
                <a:hlinkClick r:id="rId2"/>
              </a:rPr>
              <a:t>GitHub/Yakubreddy2000/</a:t>
            </a:r>
            <a:r>
              <a:rPr lang="en-US" dirty="0" err="1">
                <a:hlinkClick r:id="rId2"/>
              </a:rPr>
              <a:t>Yakub_Capstone_Project</a:t>
            </a:r>
            <a:endParaRPr lang="en-US" dirty="0"/>
          </a:p>
        </p:txBody>
      </p:sp>
    </p:spTree>
    <p:extLst>
      <p:ext uri="{BB962C8B-B14F-4D97-AF65-F5344CB8AC3E}">
        <p14:creationId xmlns:p14="http://schemas.microsoft.com/office/powerpoint/2010/main" val="259261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76C3-0B13-89E9-03BF-DD5FD392486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CBA72A9-EE0D-1CA4-FADD-97720348EDDC}"/>
              </a:ext>
            </a:extLst>
          </p:cNvPr>
          <p:cNvSpPr>
            <a:spLocks noGrp="1"/>
          </p:cNvSpPr>
          <p:nvPr>
            <p:ph idx="1"/>
          </p:nvPr>
        </p:nvSpPr>
        <p:spPr/>
        <p:txBody>
          <a:bodyPr>
            <a:normAutofit fontScale="92500" lnSpcReduction="20000"/>
          </a:bodyPr>
          <a:lstStyle/>
          <a:p>
            <a:r>
              <a:rPr lang="en-US" dirty="0"/>
              <a:t>Key findings and model performance</a:t>
            </a:r>
          </a:p>
          <a:p>
            <a:pPr lvl="1"/>
            <a:r>
              <a:rPr lang="en-US" dirty="0"/>
              <a:t>LSTM outperformed ARIMA</a:t>
            </a:r>
          </a:p>
          <a:p>
            <a:pPr lvl="1"/>
            <a:r>
              <a:rPr lang="en-US" dirty="0"/>
              <a:t>Deep Learning Advantages</a:t>
            </a:r>
          </a:p>
          <a:p>
            <a:pPr lvl="1"/>
            <a:r>
              <a:rPr lang="en-US" dirty="0"/>
              <a:t>Model Robustness</a:t>
            </a:r>
          </a:p>
          <a:p>
            <a:r>
              <a:rPr lang="en-US" dirty="0"/>
              <a:t>Interpretation of the results</a:t>
            </a:r>
          </a:p>
          <a:p>
            <a:pPr lvl="1"/>
            <a:r>
              <a:rPr lang="en-US" dirty="0"/>
              <a:t>Lower Error Metrics</a:t>
            </a:r>
          </a:p>
          <a:p>
            <a:pPr lvl="1"/>
            <a:r>
              <a:rPr lang="en-US" dirty="0"/>
              <a:t>Temporal Awareness</a:t>
            </a:r>
          </a:p>
          <a:p>
            <a:pPr lvl="1"/>
            <a:r>
              <a:rPr lang="en-US" dirty="0"/>
              <a:t>ARIMA Limitation</a:t>
            </a:r>
          </a:p>
          <a:p>
            <a:r>
              <a:rPr lang="en-US" dirty="0"/>
              <a:t>How they address the original problem</a:t>
            </a:r>
          </a:p>
          <a:p>
            <a:pPr lvl="1"/>
            <a:r>
              <a:rPr lang="en-US" dirty="0"/>
              <a:t>Improved Forecasting</a:t>
            </a:r>
          </a:p>
          <a:p>
            <a:pPr lvl="1"/>
            <a:r>
              <a:rPr lang="en-US" dirty="0"/>
              <a:t>Support Grid Planning</a:t>
            </a:r>
          </a:p>
          <a:p>
            <a:pPr lvl="1"/>
            <a:r>
              <a:rPr lang="en-US" dirty="0"/>
              <a:t>Data Driven Decision</a:t>
            </a:r>
          </a:p>
        </p:txBody>
      </p:sp>
    </p:spTree>
    <p:extLst>
      <p:ext uri="{BB962C8B-B14F-4D97-AF65-F5344CB8AC3E}">
        <p14:creationId xmlns:p14="http://schemas.microsoft.com/office/powerpoint/2010/main" val="108426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E641-B161-B6C9-E6C5-4FAE6F84F510}"/>
              </a:ext>
            </a:extLst>
          </p:cNvPr>
          <p:cNvSpPr>
            <a:spLocks noGrp="1"/>
          </p:cNvSpPr>
          <p:nvPr>
            <p:ph type="title"/>
          </p:nvPr>
        </p:nvSpPr>
        <p:spPr/>
        <p:txBody>
          <a:bodyPr/>
          <a:lstStyle/>
          <a:p>
            <a:r>
              <a:rPr lang="en-US" b="1" dirty="0"/>
              <a:t>Visualization &amp; Dashboard (if applicable)</a:t>
            </a:r>
            <a:br>
              <a:rPr lang="en-US" b="1" dirty="0"/>
            </a:br>
            <a:endParaRPr lang="en-US" dirty="0"/>
          </a:p>
        </p:txBody>
      </p:sp>
      <p:pic>
        <p:nvPicPr>
          <p:cNvPr id="7" name="Content Placeholder 6">
            <a:extLst>
              <a:ext uri="{FF2B5EF4-FFF2-40B4-BE49-F238E27FC236}">
                <a16:creationId xmlns:a16="http://schemas.microsoft.com/office/drawing/2014/main" id="{9B97C3C6-B8FE-9DF3-C4A1-52ACAF0C83D8}"/>
              </a:ext>
            </a:extLst>
          </p:cNvPr>
          <p:cNvPicPr>
            <a:picLocks noGrp="1" noChangeAspect="1"/>
          </p:cNvPicPr>
          <p:nvPr>
            <p:ph idx="1"/>
          </p:nvPr>
        </p:nvPicPr>
        <p:blipFill>
          <a:blip r:embed="rId2"/>
          <a:stretch>
            <a:fillRect/>
          </a:stretch>
        </p:blipFill>
        <p:spPr>
          <a:xfrm>
            <a:off x="646111" y="1853248"/>
            <a:ext cx="11015178" cy="4708917"/>
          </a:xfrm>
        </p:spPr>
      </p:pic>
    </p:spTree>
    <p:extLst>
      <p:ext uri="{BB962C8B-B14F-4D97-AF65-F5344CB8AC3E}">
        <p14:creationId xmlns:p14="http://schemas.microsoft.com/office/powerpoint/2010/main" val="51845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0A5C-CCB2-E321-75DB-C45190F19D2F}"/>
              </a:ext>
            </a:extLst>
          </p:cNvPr>
          <p:cNvSpPr>
            <a:spLocks noGrp="1"/>
          </p:cNvSpPr>
          <p:nvPr>
            <p:ph type="title"/>
          </p:nvPr>
        </p:nvSpPr>
        <p:spPr/>
        <p:txBody>
          <a:bodyPr/>
          <a:lstStyle/>
          <a:p>
            <a:r>
              <a:rPr lang="en-US" dirty="0"/>
              <a:t>Dashboard 2</a:t>
            </a:r>
            <a:endParaRPr lang="en-IN" dirty="0"/>
          </a:p>
        </p:txBody>
      </p:sp>
      <p:pic>
        <p:nvPicPr>
          <p:cNvPr id="5" name="Content Placeholder 4">
            <a:extLst>
              <a:ext uri="{FF2B5EF4-FFF2-40B4-BE49-F238E27FC236}">
                <a16:creationId xmlns:a16="http://schemas.microsoft.com/office/drawing/2014/main" id="{AD5EFE37-78BA-CB97-3686-937C8A53668F}"/>
              </a:ext>
            </a:extLst>
          </p:cNvPr>
          <p:cNvPicPr>
            <a:picLocks noGrp="1" noChangeAspect="1"/>
          </p:cNvPicPr>
          <p:nvPr>
            <p:ph idx="1"/>
          </p:nvPr>
        </p:nvPicPr>
        <p:blipFill>
          <a:blip r:embed="rId2"/>
          <a:stretch>
            <a:fillRect/>
          </a:stretch>
        </p:blipFill>
        <p:spPr>
          <a:xfrm>
            <a:off x="727753" y="2117184"/>
            <a:ext cx="10481715" cy="4195762"/>
          </a:xfrm>
        </p:spPr>
      </p:pic>
    </p:spTree>
    <p:extLst>
      <p:ext uri="{BB962C8B-B14F-4D97-AF65-F5344CB8AC3E}">
        <p14:creationId xmlns:p14="http://schemas.microsoft.com/office/powerpoint/2010/main" val="36888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F14E-8F26-E05A-D659-B1DE2916FBD7}"/>
              </a:ext>
            </a:extLst>
          </p:cNvPr>
          <p:cNvSpPr>
            <a:spLocks noGrp="1"/>
          </p:cNvSpPr>
          <p:nvPr>
            <p:ph type="title"/>
          </p:nvPr>
        </p:nvSpPr>
        <p:spPr/>
        <p:txBody>
          <a:bodyPr/>
          <a:lstStyle/>
          <a:p>
            <a:r>
              <a:rPr lang="en-US" dirty="0"/>
              <a:t>Conclusion &amp; Recommendations</a:t>
            </a:r>
          </a:p>
        </p:txBody>
      </p:sp>
      <p:sp>
        <p:nvSpPr>
          <p:cNvPr id="3" name="Content Placeholder 2">
            <a:extLst>
              <a:ext uri="{FF2B5EF4-FFF2-40B4-BE49-F238E27FC236}">
                <a16:creationId xmlns:a16="http://schemas.microsoft.com/office/drawing/2014/main" id="{EDC1138D-AB82-DB40-0C5D-FFF97F9D83D7}"/>
              </a:ext>
            </a:extLst>
          </p:cNvPr>
          <p:cNvSpPr>
            <a:spLocks noGrp="1"/>
          </p:cNvSpPr>
          <p:nvPr>
            <p:ph idx="1"/>
          </p:nvPr>
        </p:nvSpPr>
        <p:spPr/>
        <p:txBody>
          <a:bodyPr>
            <a:normAutofit fontScale="62500" lnSpcReduction="20000"/>
          </a:bodyPr>
          <a:lstStyle/>
          <a:p>
            <a:r>
              <a:rPr lang="en-US" dirty="0"/>
              <a:t>Summary of insights:</a:t>
            </a:r>
          </a:p>
          <a:p>
            <a:pPr lvl="1"/>
            <a:r>
              <a:rPr lang="en-US" dirty="0"/>
              <a:t>Climate Changes</a:t>
            </a:r>
          </a:p>
          <a:p>
            <a:pPr lvl="1"/>
            <a:r>
              <a:rPr lang="en-US" dirty="0"/>
              <a:t>LSTM Effectiveness</a:t>
            </a:r>
          </a:p>
          <a:p>
            <a:r>
              <a:rPr lang="en-US" dirty="0"/>
              <a:t>Actionable recommendations:</a:t>
            </a:r>
          </a:p>
          <a:p>
            <a:pPr lvl="1"/>
            <a:r>
              <a:rPr lang="en-US" dirty="0"/>
              <a:t>Extend the Infrastructure: </a:t>
            </a:r>
          </a:p>
          <a:p>
            <a:pPr lvl="1"/>
            <a:r>
              <a:rPr lang="en-US" dirty="0"/>
              <a:t>Weather-Driven Planning</a:t>
            </a:r>
          </a:p>
          <a:p>
            <a:r>
              <a:rPr lang="en-US" dirty="0"/>
              <a:t>Business or practical implications:</a:t>
            </a:r>
          </a:p>
          <a:p>
            <a:pPr lvl="1"/>
            <a:r>
              <a:rPr lang="en-US" dirty="0"/>
              <a:t>Cost savings</a:t>
            </a:r>
          </a:p>
          <a:p>
            <a:pPr lvl="1"/>
            <a:r>
              <a:rPr lang="en-US" dirty="0"/>
              <a:t>Stability of the grid</a:t>
            </a:r>
          </a:p>
          <a:p>
            <a:r>
              <a:rPr lang="en-US" dirty="0"/>
              <a:t>What could be improved?</a:t>
            </a:r>
          </a:p>
          <a:p>
            <a:pPr lvl="1"/>
            <a:r>
              <a:rPr lang="en-US" dirty="0"/>
              <a:t>Model Understanding Methods</a:t>
            </a:r>
          </a:p>
          <a:p>
            <a:pPr lvl="1"/>
            <a:r>
              <a:rPr lang="en-US" dirty="0"/>
              <a:t>Enhancement</a:t>
            </a:r>
          </a:p>
          <a:p>
            <a:r>
              <a:rPr lang="en-US" dirty="0"/>
              <a:t>What would you do if you have more time to process information or more information to process in a given time?</a:t>
            </a:r>
          </a:p>
          <a:p>
            <a:pPr lvl="1"/>
            <a:r>
              <a:rPr lang="en-US" dirty="0"/>
              <a:t>Geographic Extension</a:t>
            </a:r>
          </a:p>
          <a:p>
            <a:pPr lvl="1"/>
            <a:r>
              <a:rPr lang="en-US" dirty="0"/>
              <a:t>Hybrid Model Implementation</a:t>
            </a:r>
            <a:endParaRPr lang="en-IN" dirty="0"/>
          </a:p>
        </p:txBody>
      </p:sp>
    </p:spTree>
    <p:extLst>
      <p:ext uri="{BB962C8B-B14F-4D97-AF65-F5344CB8AC3E}">
        <p14:creationId xmlns:p14="http://schemas.microsoft.com/office/powerpoint/2010/main" val="157482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DF39-41BC-8C95-8B7D-5F85B4EE5AF1}"/>
              </a:ext>
            </a:extLst>
          </p:cNvPr>
          <p:cNvSpPr>
            <a:spLocks noGrp="1"/>
          </p:cNvSpPr>
          <p:nvPr>
            <p:ph type="title"/>
          </p:nvPr>
        </p:nvSpPr>
        <p:spPr/>
        <p:txBody>
          <a:bodyPr/>
          <a:lstStyle/>
          <a:p>
            <a:r>
              <a:rPr lang="en-US" b="1" dirty="0"/>
              <a:t>Introduction / Problem Statement</a:t>
            </a:r>
            <a:endParaRPr lang="en-US" dirty="0"/>
          </a:p>
        </p:txBody>
      </p:sp>
      <p:sp>
        <p:nvSpPr>
          <p:cNvPr id="3" name="Content Placeholder 2">
            <a:extLst>
              <a:ext uri="{FF2B5EF4-FFF2-40B4-BE49-F238E27FC236}">
                <a16:creationId xmlns:a16="http://schemas.microsoft.com/office/drawing/2014/main" id="{7AF2AB0F-2504-931E-7FA9-41664FD7F5B6}"/>
              </a:ext>
            </a:extLst>
          </p:cNvPr>
          <p:cNvSpPr>
            <a:spLocks noGrp="1"/>
          </p:cNvSpPr>
          <p:nvPr>
            <p:ph idx="1"/>
          </p:nvPr>
        </p:nvSpPr>
        <p:spPr/>
        <p:txBody>
          <a:bodyPr>
            <a:normAutofit/>
          </a:bodyPr>
          <a:lstStyle/>
          <a:p>
            <a:pPr>
              <a:buFont typeface="Arial" panose="020B0604020202020204" pitchFamily="34" charset="0"/>
              <a:buChar char="•"/>
            </a:pPr>
            <a:r>
              <a:rPr lang="en-US" dirty="0"/>
              <a:t>What problem are you solving?</a:t>
            </a:r>
          </a:p>
          <a:p>
            <a:pPr lvl="1"/>
            <a:r>
              <a:rPr lang="en-US" dirty="0"/>
              <a:t>Reduced Cost</a:t>
            </a:r>
          </a:p>
          <a:p>
            <a:pPr lvl="1"/>
            <a:r>
              <a:rPr lang="en-US" dirty="0"/>
              <a:t>Grid Reliability</a:t>
            </a:r>
          </a:p>
          <a:p>
            <a:pPr>
              <a:buFont typeface="Arial" panose="020B0604020202020204" pitchFamily="34" charset="0"/>
              <a:buChar char="•"/>
            </a:pPr>
            <a:r>
              <a:rPr lang="en-US" dirty="0"/>
              <a:t>Why is it important?</a:t>
            </a:r>
          </a:p>
          <a:p>
            <a:pPr lvl="1"/>
            <a:r>
              <a:rPr lang="en-US" dirty="0"/>
              <a:t>New Product</a:t>
            </a:r>
          </a:p>
          <a:p>
            <a:pPr lvl="1"/>
            <a:r>
              <a:rPr lang="en-US" dirty="0"/>
              <a:t>Industry Demand</a:t>
            </a:r>
          </a:p>
          <a:p>
            <a:pPr>
              <a:buFont typeface="Arial" panose="020B0604020202020204" pitchFamily="34" charset="0"/>
              <a:buChar char="•"/>
            </a:pPr>
            <a:r>
              <a:rPr lang="en-US" dirty="0"/>
              <a:t>Who are the Stakeholders?</a:t>
            </a:r>
          </a:p>
          <a:p>
            <a:pPr lvl="1"/>
            <a:r>
              <a:rPr lang="en-US" dirty="0"/>
              <a:t>Retail Companies</a:t>
            </a:r>
          </a:p>
          <a:p>
            <a:pPr lvl="1"/>
            <a:r>
              <a:rPr lang="en-US" dirty="0"/>
              <a:t>Policy Makers &amp; Researchers</a:t>
            </a:r>
          </a:p>
        </p:txBody>
      </p:sp>
    </p:spTree>
    <p:extLst>
      <p:ext uri="{BB962C8B-B14F-4D97-AF65-F5344CB8AC3E}">
        <p14:creationId xmlns:p14="http://schemas.microsoft.com/office/powerpoint/2010/main" val="19288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C7C1-80C6-B8C0-4758-438E5ADDC7F9}"/>
              </a:ext>
            </a:extLst>
          </p:cNvPr>
          <p:cNvSpPr>
            <a:spLocks noGrp="1"/>
          </p:cNvSpPr>
          <p:nvPr>
            <p:ph type="title"/>
          </p:nvPr>
        </p:nvSpPr>
        <p:spPr/>
        <p:txBody>
          <a:bodyPr/>
          <a:lstStyle/>
          <a:p>
            <a:r>
              <a:rPr lang="en-US" dirty="0"/>
              <a:t>Objectives / Research Questions</a:t>
            </a:r>
          </a:p>
        </p:txBody>
      </p:sp>
      <p:sp>
        <p:nvSpPr>
          <p:cNvPr id="3" name="Content Placeholder 2">
            <a:extLst>
              <a:ext uri="{FF2B5EF4-FFF2-40B4-BE49-F238E27FC236}">
                <a16:creationId xmlns:a16="http://schemas.microsoft.com/office/drawing/2014/main" id="{643D852A-3F7E-5A70-E029-933421C6A2E5}"/>
              </a:ext>
            </a:extLst>
          </p:cNvPr>
          <p:cNvSpPr>
            <a:spLocks noGrp="1"/>
          </p:cNvSpPr>
          <p:nvPr>
            <p:ph idx="1"/>
          </p:nvPr>
        </p:nvSpPr>
        <p:spPr/>
        <p:txBody>
          <a:bodyPr>
            <a:normAutofit/>
          </a:bodyPr>
          <a:lstStyle/>
          <a:p>
            <a:r>
              <a:rPr lang="en-US" dirty="0"/>
              <a:t>Clear, concise goals you achieved:</a:t>
            </a:r>
          </a:p>
          <a:p>
            <a:pPr lvl="1"/>
            <a:r>
              <a:rPr lang="en-US" dirty="0"/>
              <a:t>Energy Forecasting Accuracy</a:t>
            </a:r>
          </a:p>
          <a:p>
            <a:pPr lvl="1"/>
            <a:r>
              <a:rPr lang="en-US" dirty="0"/>
              <a:t>Data Driven Insights</a:t>
            </a:r>
          </a:p>
          <a:p>
            <a:pPr lvl="1"/>
            <a:r>
              <a:rPr lang="en-US" dirty="0"/>
              <a:t>Optimized Planning</a:t>
            </a:r>
          </a:p>
          <a:p>
            <a:r>
              <a:rPr lang="en-US" dirty="0"/>
              <a:t>Specific questions you aim to answer with data</a:t>
            </a:r>
          </a:p>
          <a:p>
            <a:pPr lvl="1"/>
            <a:r>
              <a:rPr lang="en-US" dirty="0"/>
              <a:t>Effect of Climatology</a:t>
            </a:r>
          </a:p>
          <a:p>
            <a:pPr lvl="1"/>
            <a:r>
              <a:rPr lang="en-IN" dirty="0"/>
              <a:t>Optimal Energy Output Prediction</a:t>
            </a:r>
            <a:endParaRPr lang="en-US" dirty="0"/>
          </a:p>
          <a:p>
            <a:pPr lvl="1"/>
            <a:r>
              <a:rPr lang="en-US" dirty="0"/>
              <a:t>Energy Generation Efficiency</a:t>
            </a:r>
          </a:p>
        </p:txBody>
      </p:sp>
    </p:spTree>
    <p:extLst>
      <p:ext uri="{BB962C8B-B14F-4D97-AF65-F5344CB8AC3E}">
        <p14:creationId xmlns:p14="http://schemas.microsoft.com/office/powerpoint/2010/main" val="5112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A4E0-9E97-ECAF-730E-E706857764F1}"/>
              </a:ext>
            </a:extLst>
          </p:cNvPr>
          <p:cNvSpPr>
            <a:spLocks noGrp="1"/>
          </p:cNvSpPr>
          <p:nvPr>
            <p:ph type="title"/>
          </p:nvPr>
        </p:nvSpPr>
        <p:spPr/>
        <p:txBody>
          <a:bodyPr/>
          <a:lstStyle/>
          <a:p>
            <a:r>
              <a:rPr lang="en-US" dirty="0"/>
              <a:t>Data Collection &amp; Sources</a:t>
            </a:r>
          </a:p>
        </p:txBody>
      </p:sp>
      <p:sp>
        <p:nvSpPr>
          <p:cNvPr id="3" name="Content Placeholder 2">
            <a:extLst>
              <a:ext uri="{FF2B5EF4-FFF2-40B4-BE49-F238E27FC236}">
                <a16:creationId xmlns:a16="http://schemas.microsoft.com/office/drawing/2014/main" id="{FD724D09-B100-239F-7BB0-51B4A47CD7BB}"/>
              </a:ext>
            </a:extLst>
          </p:cNvPr>
          <p:cNvSpPr>
            <a:spLocks noGrp="1"/>
          </p:cNvSpPr>
          <p:nvPr>
            <p:ph idx="1"/>
          </p:nvPr>
        </p:nvSpPr>
        <p:spPr/>
        <p:txBody>
          <a:bodyPr>
            <a:normAutofit/>
          </a:bodyPr>
          <a:lstStyle/>
          <a:p>
            <a:pPr>
              <a:buNone/>
            </a:pPr>
            <a:r>
              <a:rPr lang="en-US" b="1" dirty="0"/>
              <a:t>Where did your data come from?</a:t>
            </a:r>
            <a:endParaRPr lang="en-US" dirty="0"/>
          </a:p>
          <a:p>
            <a:pPr lvl="1">
              <a:buFont typeface="Arial" panose="020B0604020202020204" pitchFamily="34" charset="0"/>
              <a:buChar char="•"/>
            </a:pPr>
            <a:r>
              <a:rPr lang="en-US" b="1" dirty="0"/>
              <a:t>Kaggle Dataset</a:t>
            </a:r>
          </a:p>
          <a:p>
            <a:pPr lvl="1">
              <a:buFont typeface="Arial" panose="020B0604020202020204" pitchFamily="34" charset="0"/>
              <a:buChar char="•"/>
            </a:pPr>
            <a:r>
              <a:rPr lang="en-US" b="1" dirty="0"/>
              <a:t>Weather &amp; Energy Data</a:t>
            </a:r>
          </a:p>
          <a:p>
            <a:pPr>
              <a:buFont typeface="Arial" panose="020B0604020202020204" pitchFamily="34" charset="0"/>
              <a:buChar char="•"/>
            </a:pPr>
            <a:r>
              <a:rPr lang="en-US" b="1" dirty="0"/>
              <a:t>How much data did you collect?</a:t>
            </a:r>
            <a:endParaRPr lang="en-US" dirty="0"/>
          </a:p>
          <a:p>
            <a:pPr lvl="1">
              <a:buFont typeface="Arial" panose="020B0604020202020204" pitchFamily="34" charset="0"/>
              <a:buChar char="•"/>
            </a:pPr>
            <a:r>
              <a:rPr lang="en-US" b="1" dirty="0"/>
              <a:t>Data Volume</a:t>
            </a:r>
          </a:p>
          <a:p>
            <a:pPr lvl="1">
              <a:buFont typeface="Arial" panose="020B0604020202020204" pitchFamily="34" charset="0"/>
              <a:buChar char="•"/>
            </a:pPr>
            <a:r>
              <a:rPr lang="en-US" b="1" dirty="0"/>
              <a:t>Granularity</a:t>
            </a:r>
          </a:p>
          <a:p>
            <a:pPr>
              <a:buFont typeface="Arial" panose="020B0604020202020204" pitchFamily="34" charset="0"/>
              <a:buChar char="•"/>
            </a:pPr>
            <a:r>
              <a:rPr lang="en-US" b="1" dirty="0"/>
              <a:t>Any challenges or limitations in getting the data?</a:t>
            </a:r>
            <a:endParaRPr lang="en-US" dirty="0"/>
          </a:p>
          <a:p>
            <a:pPr lvl="1">
              <a:buFont typeface="Arial" panose="020B0604020202020204" pitchFamily="34" charset="0"/>
              <a:buChar char="•"/>
            </a:pPr>
            <a:r>
              <a:rPr lang="en-US" b="1" dirty="0"/>
              <a:t>Data Completeness</a:t>
            </a:r>
            <a:endParaRPr lang="en-US" dirty="0"/>
          </a:p>
          <a:p>
            <a:pPr lvl="1">
              <a:buFont typeface="Arial" panose="020B0604020202020204" pitchFamily="34" charset="0"/>
              <a:buChar char="•"/>
            </a:pPr>
            <a:r>
              <a:rPr lang="en-US" b="1" dirty="0"/>
              <a:t>Data Granularity</a:t>
            </a:r>
          </a:p>
          <a:p>
            <a:pPr lvl="1">
              <a:buFont typeface="Arial" panose="020B0604020202020204" pitchFamily="34" charset="0"/>
              <a:buChar char="•"/>
            </a:pPr>
            <a:r>
              <a:rPr lang="en-US" b="1" dirty="0"/>
              <a:t>Data Variety</a:t>
            </a:r>
            <a:endParaRPr lang="en-IN" dirty="0"/>
          </a:p>
        </p:txBody>
      </p:sp>
    </p:spTree>
    <p:extLst>
      <p:ext uri="{BB962C8B-B14F-4D97-AF65-F5344CB8AC3E}">
        <p14:creationId xmlns:p14="http://schemas.microsoft.com/office/powerpoint/2010/main" val="325507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29DC-18F6-C681-9EC1-E2D141134EB3}"/>
              </a:ext>
            </a:extLst>
          </p:cNvPr>
          <p:cNvSpPr>
            <a:spLocks noGrp="1"/>
          </p:cNvSpPr>
          <p:nvPr>
            <p:ph type="title"/>
          </p:nvPr>
        </p:nvSpPr>
        <p:spPr/>
        <p:txBody>
          <a:bodyPr/>
          <a:lstStyle/>
          <a:p>
            <a:r>
              <a:rPr lang="en-US" dirty="0"/>
              <a:t>Data Cleaning &amp; Preparation</a:t>
            </a:r>
          </a:p>
        </p:txBody>
      </p:sp>
      <p:sp>
        <p:nvSpPr>
          <p:cNvPr id="3" name="Content Placeholder 2">
            <a:extLst>
              <a:ext uri="{FF2B5EF4-FFF2-40B4-BE49-F238E27FC236}">
                <a16:creationId xmlns:a16="http://schemas.microsoft.com/office/drawing/2014/main" id="{FE055685-1AA1-B18F-5BB3-B86D034E82A8}"/>
              </a:ext>
            </a:extLst>
          </p:cNvPr>
          <p:cNvSpPr>
            <a:spLocks noGrp="1"/>
          </p:cNvSpPr>
          <p:nvPr>
            <p:ph idx="1"/>
          </p:nvPr>
        </p:nvSpPr>
        <p:spPr/>
        <p:txBody>
          <a:bodyPr>
            <a:normAutofit fontScale="92500" lnSpcReduction="20000"/>
          </a:bodyPr>
          <a:lstStyle/>
          <a:p>
            <a:r>
              <a:rPr lang="en-US" dirty="0"/>
              <a:t>How did you handle missing values, outliers, or inconsistent formats?</a:t>
            </a:r>
          </a:p>
          <a:p>
            <a:pPr lvl="1"/>
            <a:r>
              <a:rPr lang="en-US" dirty="0"/>
              <a:t>Missing Values</a:t>
            </a:r>
          </a:p>
          <a:p>
            <a:pPr lvl="1"/>
            <a:r>
              <a:rPr lang="en-US" dirty="0"/>
              <a:t>Outliers</a:t>
            </a:r>
          </a:p>
          <a:p>
            <a:pPr lvl="1"/>
            <a:r>
              <a:rPr lang="en-US" dirty="0"/>
              <a:t>Inconsistent Formats</a:t>
            </a:r>
          </a:p>
          <a:p>
            <a:r>
              <a:rPr lang="en-US" dirty="0"/>
              <a:t>Feature engineering or transformation techniques:</a:t>
            </a:r>
          </a:p>
          <a:p>
            <a:pPr lvl="1"/>
            <a:r>
              <a:rPr lang="en-US" dirty="0"/>
              <a:t>Datetime Features</a:t>
            </a:r>
          </a:p>
          <a:p>
            <a:pPr lvl="1"/>
            <a:r>
              <a:rPr lang="en-US" dirty="0"/>
              <a:t>Weather-Energy Interaction</a:t>
            </a:r>
          </a:p>
          <a:p>
            <a:pPr lvl="1"/>
            <a:r>
              <a:rPr lang="en-US"/>
              <a:t>Normalization</a:t>
            </a:r>
            <a:r>
              <a:rPr lang="en-US" dirty="0"/>
              <a:t>/Scaling</a:t>
            </a:r>
          </a:p>
          <a:p>
            <a:r>
              <a:rPr lang="en-US" dirty="0"/>
              <a:t>Tools/libraries used:</a:t>
            </a:r>
          </a:p>
          <a:p>
            <a:r>
              <a:rPr lang="en-US" dirty="0"/>
              <a:t>- Pandas &amp; NumPy</a:t>
            </a:r>
          </a:p>
          <a:p>
            <a:r>
              <a:rPr lang="en-US" dirty="0"/>
              <a:t>- Scikit-learn</a:t>
            </a:r>
          </a:p>
          <a:p>
            <a:r>
              <a:rPr lang="en-US" dirty="0"/>
              <a:t>- Matplotlib &amp; Seaborn</a:t>
            </a:r>
          </a:p>
        </p:txBody>
      </p:sp>
    </p:spTree>
    <p:extLst>
      <p:ext uri="{BB962C8B-B14F-4D97-AF65-F5344CB8AC3E}">
        <p14:creationId xmlns:p14="http://schemas.microsoft.com/office/powerpoint/2010/main" val="216413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2DB6-CE57-1184-D2E4-FE873F97FBDF}"/>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675A95E2-4392-B44C-8DEA-9EB05DB31624}"/>
              </a:ext>
            </a:extLst>
          </p:cNvPr>
          <p:cNvSpPr>
            <a:spLocks noGrp="1"/>
          </p:cNvSpPr>
          <p:nvPr>
            <p:ph idx="1"/>
          </p:nvPr>
        </p:nvSpPr>
        <p:spPr/>
        <p:txBody>
          <a:bodyPr>
            <a:normAutofit/>
          </a:bodyPr>
          <a:lstStyle/>
          <a:p>
            <a:r>
              <a:rPr lang="en-US" b="1" dirty="0"/>
              <a:t>1. Issues Identified in the Data</a:t>
            </a:r>
          </a:p>
          <a:p>
            <a:pPr>
              <a:buFont typeface="Arial" panose="020B0604020202020204" pitchFamily="34" charset="0"/>
              <a:buChar char="•"/>
            </a:pPr>
            <a:r>
              <a:rPr lang="en-US" b="1" dirty="0"/>
              <a:t>Missing Values</a:t>
            </a:r>
          </a:p>
          <a:p>
            <a:pPr>
              <a:buFont typeface="Arial" panose="020B0604020202020204" pitchFamily="34" charset="0"/>
              <a:buChar char="•"/>
            </a:pPr>
            <a:r>
              <a:rPr lang="en-US" b="1" dirty="0"/>
              <a:t>Outliers</a:t>
            </a:r>
          </a:p>
          <a:p>
            <a:pPr>
              <a:buFont typeface="Arial" panose="020B0604020202020204" pitchFamily="34" charset="0"/>
              <a:buChar char="•"/>
            </a:pPr>
            <a:r>
              <a:rPr lang="en-US" b="1" dirty="0"/>
              <a:t>Feature Relationships</a:t>
            </a:r>
          </a:p>
          <a:p>
            <a:pPr>
              <a:buFont typeface="Arial" panose="020B0604020202020204" pitchFamily="34" charset="0"/>
              <a:buChar char="•"/>
            </a:pPr>
            <a:r>
              <a:rPr lang="en-US" b="1" dirty="0"/>
              <a:t>Skewed Distributions</a:t>
            </a:r>
            <a:endParaRPr lang="en-IN" dirty="0"/>
          </a:p>
        </p:txBody>
      </p:sp>
      <p:pic>
        <p:nvPicPr>
          <p:cNvPr id="4" name="Picture 3">
            <a:extLst>
              <a:ext uri="{FF2B5EF4-FFF2-40B4-BE49-F238E27FC236}">
                <a16:creationId xmlns:a16="http://schemas.microsoft.com/office/drawing/2014/main" id="{35F0E7DF-12AC-A11D-6892-D7BC5B6E4D5D}"/>
              </a:ext>
            </a:extLst>
          </p:cNvPr>
          <p:cNvPicPr>
            <a:picLocks noChangeAspect="1"/>
          </p:cNvPicPr>
          <p:nvPr/>
        </p:nvPicPr>
        <p:blipFill>
          <a:blip r:embed="rId3"/>
          <a:stretch>
            <a:fillRect/>
          </a:stretch>
        </p:blipFill>
        <p:spPr>
          <a:xfrm>
            <a:off x="5576582" y="2419557"/>
            <a:ext cx="6339840" cy="4108539"/>
          </a:xfrm>
          <a:prstGeom prst="rect">
            <a:avLst/>
          </a:prstGeom>
        </p:spPr>
      </p:pic>
    </p:spTree>
    <p:extLst>
      <p:ext uri="{BB962C8B-B14F-4D97-AF65-F5344CB8AC3E}">
        <p14:creationId xmlns:p14="http://schemas.microsoft.com/office/powerpoint/2010/main" val="246840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9F12-4775-7CBA-1A0D-7A93E7B1DAD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675E80B3-E55B-F5F8-4E3F-DF9130BB24EC}"/>
              </a:ext>
            </a:extLst>
          </p:cNvPr>
          <p:cNvPicPr>
            <a:picLocks noChangeAspect="1"/>
          </p:cNvPicPr>
          <p:nvPr/>
        </p:nvPicPr>
        <p:blipFill>
          <a:blip r:embed="rId2"/>
          <a:stretch>
            <a:fillRect/>
          </a:stretch>
        </p:blipFill>
        <p:spPr>
          <a:xfrm>
            <a:off x="193041" y="318351"/>
            <a:ext cx="5519270" cy="6351389"/>
          </a:xfrm>
          <a:prstGeom prst="rect">
            <a:avLst/>
          </a:prstGeom>
        </p:spPr>
      </p:pic>
      <p:pic>
        <p:nvPicPr>
          <p:cNvPr id="5" name="Content Placeholder 4">
            <a:extLst>
              <a:ext uri="{FF2B5EF4-FFF2-40B4-BE49-F238E27FC236}">
                <a16:creationId xmlns:a16="http://schemas.microsoft.com/office/drawing/2014/main" id="{0755D6E1-E693-CE68-0E43-77AFCD988DD8}"/>
              </a:ext>
            </a:extLst>
          </p:cNvPr>
          <p:cNvPicPr>
            <a:picLocks noGrp="1" noChangeAspect="1"/>
          </p:cNvPicPr>
          <p:nvPr>
            <p:ph idx="1"/>
          </p:nvPr>
        </p:nvPicPr>
        <p:blipFill>
          <a:blip r:embed="rId3"/>
          <a:stretch>
            <a:fillRect/>
          </a:stretch>
        </p:blipFill>
        <p:spPr>
          <a:xfrm>
            <a:off x="5919719" y="167743"/>
            <a:ext cx="6079240" cy="6501997"/>
          </a:xfrm>
        </p:spPr>
      </p:pic>
    </p:spTree>
    <p:extLst>
      <p:ext uri="{BB962C8B-B14F-4D97-AF65-F5344CB8AC3E}">
        <p14:creationId xmlns:p14="http://schemas.microsoft.com/office/powerpoint/2010/main" val="279797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4E00-6591-6CCF-15DD-41D538FA61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673C53-4FB4-31A0-A688-1462254357B8}"/>
              </a:ext>
            </a:extLst>
          </p:cNvPr>
          <p:cNvSpPr>
            <a:spLocks noGrp="1"/>
          </p:cNvSpPr>
          <p:nvPr>
            <p:ph idx="1"/>
          </p:nvPr>
        </p:nvSpPr>
        <p:spPr/>
        <p:txBody>
          <a:bodyPr/>
          <a:lstStyle/>
          <a:p>
            <a:endParaRPr lang="en-IN" dirty="0"/>
          </a:p>
        </p:txBody>
      </p:sp>
      <p:pic>
        <p:nvPicPr>
          <p:cNvPr id="4" name="Content Placeholder 4">
            <a:extLst>
              <a:ext uri="{FF2B5EF4-FFF2-40B4-BE49-F238E27FC236}">
                <a16:creationId xmlns:a16="http://schemas.microsoft.com/office/drawing/2014/main" id="{F2F81633-1FBB-879D-0450-976D52735F41}"/>
              </a:ext>
            </a:extLst>
          </p:cNvPr>
          <p:cNvPicPr>
            <a:picLocks noChangeAspect="1"/>
          </p:cNvPicPr>
          <p:nvPr/>
        </p:nvPicPr>
        <p:blipFill>
          <a:blip r:embed="rId2"/>
          <a:stretch>
            <a:fillRect/>
          </a:stretch>
        </p:blipFill>
        <p:spPr>
          <a:xfrm>
            <a:off x="284826" y="123984"/>
            <a:ext cx="6460219" cy="6502727"/>
          </a:xfrm>
          <a:prstGeom prst="rect">
            <a:avLst/>
          </a:prstGeom>
        </p:spPr>
      </p:pic>
      <p:pic>
        <p:nvPicPr>
          <p:cNvPr id="5" name="Picture 4">
            <a:extLst>
              <a:ext uri="{FF2B5EF4-FFF2-40B4-BE49-F238E27FC236}">
                <a16:creationId xmlns:a16="http://schemas.microsoft.com/office/drawing/2014/main" id="{9240D589-54EE-7D96-6179-D2DF6572AE74}"/>
              </a:ext>
            </a:extLst>
          </p:cNvPr>
          <p:cNvPicPr>
            <a:picLocks noChangeAspect="1"/>
          </p:cNvPicPr>
          <p:nvPr/>
        </p:nvPicPr>
        <p:blipFill>
          <a:blip r:embed="rId3"/>
          <a:stretch>
            <a:fillRect/>
          </a:stretch>
        </p:blipFill>
        <p:spPr>
          <a:xfrm>
            <a:off x="6928774" y="123984"/>
            <a:ext cx="4978400" cy="6502726"/>
          </a:xfrm>
          <a:prstGeom prst="rect">
            <a:avLst/>
          </a:prstGeom>
        </p:spPr>
      </p:pic>
    </p:spTree>
    <p:extLst>
      <p:ext uri="{BB962C8B-B14F-4D97-AF65-F5344CB8AC3E}">
        <p14:creationId xmlns:p14="http://schemas.microsoft.com/office/powerpoint/2010/main" val="231994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262A-2F89-B50B-8243-DE23464B4654}"/>
              </a:ext>
            </a:extLst>
          </p:cNvPr>
          <p:cNvSpPr>
            <a:spLocks noGrp="1"/>
          </p:cNvSpPr>
          <p:nvPr>
            <p:ph type="title"/>
          </p:nvPr>
        </p:nvSpPr>
        <p:spPr/>
        <p:txBody>
          <a:bodyPr/>
          <a:lstStyle/>
          <a:p>
            <a:r>
              <a:rPr lang="en-US" dirty="0"/>
              <a:t>Modeling / Analysis Techniques</a:t>
            </a:r>
          </a:p>
        </p:txBody>
      </p:sp>
      <p:sp>
        <p:nvSpPr>
          <p:cNvPr id="3" name="Content Placeholder 2">
            <a:extLst>
              <a:ext uri="{FF2B5EF4-FFF2-40B4-BE49-F238E27FC236}">
                <a16:creationId xmlns:a16="http://schemas.microsoft.com/office/drawing/2014/main" id="{10A61754-2EEA-9F95-13DF-C98C52424D83}"/>
              </a:ext>
            </a:extLst>
          </p:cNvPr>
          <p:cNvSpPr>
            <a:spLocks noGrp="1"/>
          </p:cNvSpPr>
          <p:nvPr>
            <p:ph idx="1"/>
          </p:nvPr>
        </p:nvSpPr>
        <p:spPr/>
        <p:txBody>
          <a:bodyPr>
            <a:normAutofit fontScale="85000" lnSpcReduction="20000"/>
          </a:bodyPr>
          <a:lstStyle/>
          <a:p>
            <a:r>
              <a:rPr lang="en-US" dirty="0"/>
              <a:t>Algorithms or statistical methods used</a:t>
            </a:r>
          </a:p>
          <a:p>
            <a:pPr lvl="1"/>
            <a:r>
              <a:rPr lang="en-US" dirty="0"/>
              <a:t>PCA (Principal Component Analysis)</a:t>
            </a:r>
          </a:p>
          <a:p>
            <a:pPr lvl="1"/>
            <a:r>
              <a:rPr lang="en-US" dirty="0"/>
              <a:t>LIME &amp; SHAP</a:t>
            </a:r>
          </a:p>
          <a:p>
            <a:pPr lvl="1"/>
            <a:r>
              <a:rPr lang="en-US" dirty="0"/>
              <a:t>ARIMA &amp; LSTM</a:t>
            </a:r>
          </a:p>
          <a:p>
            <a:pPr lvl="1"/>
            <a:r>
              <a:rPr lang="en-US" dirty="0"/>
              <a:t>Transformer-Based Models</a:t>
            </a:r>
          </a:p>
          <a:p>
            <a:pPr lvl="1"/>
            <a:r>
              <a:rPr lang="en-US" dirty="0"/>
              <a:t>Random Forest</a:t>
            </a:r>
          </a:p>
          <a:p>
            <a:r>
              <a:rPr lang="en-US" dirty="0"/>
              <a:t>Why you chose them</a:t>
            </a:r>
          </a:p>
          <a:p>
            <a:pPr lvl="1"/>
            <a:r>
              <a:rPr lang="en-US" dirty="0"/>
              <a:t>Model Diversity</a:t>
            </a:r>
          </a:p>
          <a:p>
            <a:pPr lvl="1"/>
            <a:r>
              <a:rPr lang="en-US" dirty="0"/>
              <a:t>Interpretability vs. Performance</a:t>
            </a:r>
          </a:p>
          <a:p>
            <a:pPr lvl="1"/>
            <a:r>
              <a:rPr lang="en-US" dirty="0"/>
              <a:t>Time-Series Adaptability</a:t>
            </a:r>
          </a:p>
          <a:p>
            <a:r>
              <a:rPr lang="en-US" dirty="0"/>
              <a:t>Evaluation metrics used</a:t>
            </a:r>
          </a:p>
          <a:p>
            <a:pPr lvl="1"/>
            <a:r>
              <a:rPr lang="en-US" dirty="0"/>
              <a:t>MAE </a:t>
            </a:r>
          </a:p>
          <a:p>
            <a:pPr lvl="1"/>
            <a:r>
              <a:rPr lang="en-US" dirty="0"/>
              <a:t>RMSE </a:t>
            </a:r>
          </a:p>
        </p:txBody>
      </p:sp>
    </p:spTree>
    <p:extLst>
      <p:ext uri="{BB962C8B-B14F-4D97-AF65-F5344CB8AC3E}">
        <p14:creationId xmlns:p14="http://schemas.microsoft.com/office/powerpoint/2010/main" val="3035265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339</TotalTime>
  <Words>1966</Words>
  <Application>Microsoft Office PowerPoint</Application>
  <PresentationFormat>Widescreen</PresentationFormat>
  <Paragraphs>219</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vt:lpstr>
      <vt:lpstr>Predicting Renewable Energy Production Based on Climate Conditions</vt:lpstr>
      <vt:lpstr>Introduction / Problem Statement</vt:lpstr>
      <vt:lpstr>Objectives / Research Questions</vt:lpstr>
      <vt:lpstr>Data Collection &amp; Sources</vt:lpstr>
      <vt:lpstr>Data Cleaning &amp; Preparation</vt:lpstr>
      <vt:lpstr>Exploratory Data Analysis (EDA)</vt:lpstr>
      <vt:lpstr>PowerPoint Presentation</vt:lpstr>
      <vt:lpstr>PowerPoint Presentation</vt:lpstr>
      <vt:lpstr>Modeling / Analysis Techniques</vt:lpstr>
      <vt:lpstr>Results</vt:lpstr>
      <vt:lpstr>Visualization &amp; Dashboard (if applicable) </vt:lpstr>
      <vt:lpstr>Dashboard 2</vt:lpstr>
      <vt:lpstr>Conclusion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Ganis, Prof. Matthew Robert</dc:creator>
  <cp:lastModifiedBy>Yakub Reddy Adla</cp:lastModifiedBy>
  <cp:revision>11</cp:revision>
  <dcterms:created xsi:type="dcterms:W3CDTF">2025-02-27T16:58:38Z</dcterms:created>
  <dcterms:modified xsi:type="dcterms:W3CDTF">2025-04-24T18:36:17Z</dcterms:modified>
</cp:coreProperties>
</file>