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4" r:id="rId17"/>
    <p:sldId id="275" r:id="rId18"/>
    <p:sldId id="272"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KUBU A" initials="YA" lastIdx="1" clrIdx="0">
    <p:extLst>
      <p:ext uri="{19B8F6BF-5375-455C-9EA6-DF929625EA0E}">
        <p15:presenceInfo xmlns:p15="http://schemas.microsoft.com/office/powerpoint/2012/main" userId="8639506e2559d2e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04D099-EBAF-465C-B557-2587F3695F4F}" type="datetimeFigureOut">
              <a:rPr lang="en-US" smtClean="0"/>
              <a:t>05-Apr-25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6A3F9A-C1FE-49FA-B6CF-3FAA41F9B82B}" type="slidenum">
              <a:rPr lang="en-US" smtClean="0"/>
              <a:t>‹#›</a:t>
            </a:fld>
            <a:endParaRPr lang="en-US"/>
          </a:p>
        </p:txBody>
      </p:sp>
    </p:spTree>
    <p:extLst>
      <p:ext uri="{BB962C8B-B14F-4D97-AF65-F5344CB8AC3E}">
        <p14:creationId xmlns:p14="http://schemas.microsoft.com/office/powerpoint/2010/main" val="2496072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EB54D-7F9A-EB24-054B-E86D10AE30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5DB0295-EE6D-3AFE-A998-FD7C5DE448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F4AE757-D9B1-F291-722D-C226358FD229}"/>
              </a:ext>
            </a:extLst>
          </p:cNvPr>
          <p:cNvSpPr>
            <a:spLocks noGrp="1"/>
          </p:cNvSpPr>
          <p:nvPr>
            <p:ph type="dt" sz="half" idx="10"/>
          </p:nvPr>
        </p:nvSpPr>
        <p:spPr/>
        <p:txBody>
          <a:bodyPr/>
          <a:lstStyle/>
          <a:p>
            <a:fld id="{1A439722-DCF2-430A-96F0-4672E69CA24B}" type="datetime1">
              <a:rPr lang="en-US" smtClean="0"/>
              <a:t>05-Apr-25</a:t>
            </a:fld>
            <a:endParaRPr lang="en-US"/>
          </a:p>
        </p:txBody>
      </p:sp>
      <p:sp>
        <p:nvSpPr>
          <p:cNvPr id="5" name="Footer Placeholder 4">
            <a:extLst>
              <a:ext uri="{FF2B5EF4-FFF2-40B4-BE49-F238E27FC236}">
                <a16:creationId xmlns:a16="http://schemas.microsoft.com/office/drawing/2014/main" id="{32F88FEA-2227-EEA2-C602-1746076B8A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DFFA17-FBF9-0380-55F0-CF75C154A5E3}"/>
              </a:ext>
            </a:extLst>
          </p:cNvPr>
          <p:cNvSpPr>
            <a:spLocks noGrp="1"/>
          </p:cNvSpPr>
          <p:nvPr>
            <p:ph type="sldNum" sz="quarter" idx="12"/>
          </p:nvPr>
        </p:nvSpPr>
        <p:spPr/>
        <p:txBody>
          <a:bodyPr/>
          <a:lstStyle/>
          <a:p>
            <a:fld id="{2093F854-0747-4A9C-9E0E-CC0C8B35D905}" type="slidenum">
              <a:rPr lang="en-US" smtClean="0"/>
              <a:t>‹#›</a:t>
            </a:fld>
            <a:endParaRPr lang="en-US"/>
          </a:p>
        </p:txBody>
      </p:sp>
    </p:spTree>
    <p:extLst>
      <p:ext uri="{BB962C8B-B14F-4D97-AF65-F5344CB8AC3E}">
        <p14:creationId xmlns:p14="http://schemas.microsoft.com/office/powerpoint/2010/main" val="797395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4C5DD-67E3-E44B-0A51-FB9435479D7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7A3BD0-3B23-C4D2-BF1B-EF79A7899D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6C4FC0-CC7D-B4A9-5748-DC246695C785}"/>
              </a:ext>
            </a:extLst>
          </p:cNvPr>
          <p:cNvSpPr>
            <a:spLocks noGrp="1"/>
          </p:cNvSpPr>
          <p:nvPr>
            <p:ph type="dt" sz="half" idx="10"/>
          </p:nvPr>
        </p:nvSpPr>
        <p:spPr/>
        <p:txBody>
          <a:bodyPr/>
          <a:lstStyle/>
          <a:p>
            <a:fld id="{A7A39F9F-7B51-4FC1-BA3A-B6528AA0731A}" type="datetime1">
              <a:rPr lang="en-US" smtClean="0"/>
              <a:t>05-Apr-25</a:t>
            </a:fld>
            <a:endParaRPr lang="en-US"/>
          </a:p>
        </p:txBody>
      </p:sp>
      <p:sp>
        <p:nvSpPr>
          <p:cNvPr id="5" name="Footer Placeholder 4">
            <a:extLst>
              <a:ext uri="{FF2B5EF4-FFF2-40B4-BE49-F238E27FC236}">
                <a16:creationId xmlns:a16="http://schemas.microsoft.com/office/drawing/2014/main" id="{B59DF3EB-8735-A510-24C9-C04085AD96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DC1F44-4210-CEB2-6959-36536F6CC1E5}"/>
              </a:ext>
            </a:extLst>
          </p:cNvPr>
          <p:cNvSpPr>
            <a:spLocks noGrp="1"/>
          </p:cNvSpPr>
          <p:nvPr>
            <p:ph type="sldNum" sz="quarter" idx="12"/>
          </p:nvPr>
        </p:nvSpPr>
        <p:spPr/>
        <p:txBody>
          <a:bodyPr/>
          <a:lstStyle/>
          <a:p>
            <a:fld id="{2093F854-0747-4A9C-9E0E-CC0C8B35D905}" type="slidenum">
              <a:rPr lang="en-US" smtClean="0"/>
              <a:t>‹#›</a:t>
            </a:fld>
            <a:endParaRPr lang="en-US"/>
          </a:p>
        </p:txBody>
      </p:sp>
    </p:spTree>
    <p:extLst>
      <p:ext uri="{BB962C8B-B14F-4D97-AF65-F5344CB8AC3E}">
        <p14:creationId xmlns:p14="http://schemas.microsoft.com/office/powerpoint/2010/main" val="1555206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52A037-A773-C904-C40D-28951A453D0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48FECD3-5C4A-2DA0-3F68-A06F31D2BC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5A3315-B9F3-65F3-6688-62210C1B95E7}"/>
              </a:ext>
            </a:extLst>
          </p:cNvPr>
          <p:cNvSpPr>
            <a:spLocks noGrp="1"/>
          </p:cNvSpPr>
          <p:nvPr>
            <p:ph type="dt" sz="half" idx="10"/>
          </p:nvPr>
        </p:nvSpPr>
        <p:spPr/>
        <p:txBody>
          <a:bodyPr/>
          <a:lstStyle/>
          <a:p>
            <a:fld id="{EDA32798-C506-42E7-93C6-1EBA61232606}" type="datetime1">
              <a:rPr lang="en-US" smtClean="0"/>
              <a:t>05-Apr-25</a:t>
            </a:fld>
            <a:endParaRPr lang="en-US"/>
          </a:p>
        </p:txBody>
      </p:sp>
      <p:sp>
        <p:nvSpPr>
          <p:cNvPr id="5" name="Footer Placeholder 4">
            <a:extLst>
              <a:ext uri="{FF2B5EF4-FFF2-40B4-BE49-F238E27FC236}">
                <a16:creationId xmlns:a16="http://schemas.microsoft.com/office/drawing/2014/main" id="{BA9068AA-6C9A-5CF7-6D62-7E90A438FA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E38268-FDF6-EAE5-7E2B-FB0AA540B912}"/>
              </a:ext>
            </a:extLst>
          </p:cNvPr>
          <p:cNvSpPr>
            <a:spLocks noGrp="1"/>
          </p:cNvSpPr>
          <p:nvPr>
            <p:ph type="sldNum" sz="quarter" idx="12"/>
          </p:nvPr>
        </p:nvSpPr>
        <p:spPr/>
        <p:txBody>
          <a:bodyPr/>
          <a:lstStyle/>
          <a:p>
            <a:fld id="{2093F854-0747-4A9C-9E0E-CC0C8B35D905}" type="slidenum">
              <a:rPr lang="en-US" smtClean="0"/>
              <a:t>‹#›</a:t>
            </a:fld>
            <a:endParaRPr lang="en-US"/>
          </a:p>
        </p:txBody>
      </p:sp>
    </p:spTree>
    <p:extLst>
      <p:ext uri="{BB962C8B-B14F-4D97-AF65-F5344CB8AC3E}">
        <p14:creationId xmlns:p14="http://schemas.microsoft.com/office/powerpoint/2010/main" val="411607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F0AE3-0536-73C7-BA70-64411AF6D5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C9B86F-E748-3F07-5A95-FA4260CED5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9CE8BD-7F79-9E3F-3732-333CE04CFFCD}"/>
              </a:ext>
            </a:extLst>
          </p:cNvPr>
          <p:cNvSpPr>
            <a:spLocks noGrp="1"/>
          </p:cNvSpPr>
          <p:nvPr>
            <p:ph type="dt" sz="half" idx="10"/>
          </p:nvPr>
        </p:nvSpPr>
        <p:spPr/>
        <p:txBody>
          <a:bodyPr/>
          <a:lstStyle/>
          <a:p>
            <a:fld id="{EFBBD563-4E6B-4A6C-991E-AF9E2615E0A4}" type="datetime1">
              <a:rPr lang="en-US" smtClean="0"/>
              <a:t>05-Apr-25</a:t>
            </a:fld>
            <a:endParaRPr lang="en-US"/>
          </a:p>
        </p:txBody>
      </p:sp>
      <p:sp>
        <p:nvSpPr>
          <p:cNvPr id="5" name="Footer Placeholder 4">
            <a:extLst>
              <a:ext uri="{FF2B5EF4-FFF2-40B4-BE49-F238E27FC236}">
                <a16:creationId xmlns:a16="http://schemas.microsoft.com/office/drawing/2014/main" id="{6342E60D-9AAE-4DDD-F9E4-10FCF083D3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182EB6-9899-7F01-90B9-04EFBD6ACAA0}"/>
              </a:ext>
            </a:extLst>
          </p:cNvPr>
          <p:cNvSpPr>
            <a:spLocks noGrp="1"/>
          </p:cNvSpPr>
          <p:nvPr>
            <p:ph type="sldNum" sz="quarter" idx="12"/>
          </p:nvPr>
        </p:nvSpPr>
        <p:spPr/>
        <p:txBody>
          <a:bodyPr/>
          <a:lstStyle/>
          <a:p>
            <a:fld id="{2093F854-0747-4A9C-9E0E-CC0C8B35D905}" type="slidenum">
              <a:rPr lang="en-US" smtClean="0"/>
              <a:t>‹#›</a:t>
            </a:fld>
            <a:endParaRPr lang="en-US"/>
          </a:p>
        </p:txBody>
      </p:sp>
    </p:spTree>
    <p:extLst>
      <p:ext uri="{BB962C8B-B14F-4D97-AF65-F5344CB8AC3E}">
        <p14:creationId xmlns:p14="http://schemas.microsoft.com/office/powerpoint/2010/main" val="310391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54933-CC07-BF3C-D330-C59AD7A6D8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BD04F5C-9E15-6A9A-E4E2-9EBF93391B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7505195-B02B-3431-2CF4-F17EF05CEC3F}"/>
              </a:ext>
            </a:extLst>
          </p:cNvPr>
          <p:cNvSpPr>
            <a:spLocks noGrp="1"/>
          </p:cNvSpPr>
          <p:nvPr>
            <p:ph type="dt" sz="half" idx="10"/>
          </p:nvPr>
        </p:nvSpPr>
        <p:spPr/>
        <p:txBody>
          <a:bodyPr/>
          <a:lstStyle/>
          <a:p>
            <a:fld id="{E1403905-43C3-4E36-B305-4113E24DDAC3}" type="datetime1">
              <a:rPr lang="en-US" smtClean="0"/>
              <a:t>05-Apr-25</a:t>
            </a:fld>
            <a:endParaRPr lang="en-US"/>
          </a:p>
        </p:txBody>
      </p:sp>
      <p:sp>
        <p:nvSpPr>
          <p:cNvPr id="5" name="Footer Placeholder 4">
            <a:extLst>
              <a:ext uri="{FF2B5EF4-FFF2-40B4-BE49-F238E27FC236}">
                <a16:creationId xmlns:a16="http://schemas.microsoft.com/office/drawing/2014/main" id="{73183042-982D-EBBB-7E86-B688DA0032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C3DBA1-C249-46DB-6A1F-95892EBA6FE8}"/>
              </a:ext>
            </a:extLst>
          </p:cNvPr>
          <p:cNvSpPr>
            <a:spLocks noGrp="1"/>
          </p:cNvSpPr>
          <p:nvPr>
            <p:ph type="sldNum" sz="quarter" idx="12"/>
          </p:nvPr>
        </p:nvSpPr>
        <p:spPr/>
        <p:txBody>
          <a:bodyPr/>
          <a:lstStyle/>
          <a:p>
            <a:fld id="{2093F854-0747-4A9C-9E0E-CC0C8B35D905}" type="slidenum">
              <a:rPr lang="en-US" smtClean="0"/>
              <a:t>‹#›</a:t>
            </a:fld>
            <a:endParaRPr lang="en-US"/>
          </a:p>
        </p:txBody>
      </p:sp>
    </p:spTree>
    <p:extLst>
      <p:ext uri="{BB962C8B-B14F-4D97-AF65-F5344CB8AC3E}">
        <p14:creationId xmlns:p14="http://schemas.microsoft.com/office/powerpoint/2010/main" val="1169771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E564D-CBBE-545D-E23E-9CA02FB12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5DFF20-9D4F-F0A7-74ED-7C513C9F42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02F8602-DD87-06A3-E97E-ABA6BBBE48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241ADE3-9399-BD1F-3688-0AE9094E5932}"/>
              </a:ext>
            </a:extLst>
          </p:cNvPr>
          <p:cNvSpPr>
            <a:spLocks noGrp="1"/>
          </p:cNvSpPr>
          <p:nvPr>
            <p:ph type="dt" sz="half" idx="10"/>
          </p:nvPr>
        </p:nvSpPr>
        <p:spPr/>
        <p:txBody>
          <a:bodyPr/>
          <a:lstStyle/>
          <a:p>
            <a:fld id="{6563B619-AA35-4093-A8C8-CB36B1085F1F}" type="datetime1">
              <a:rPr lang="en-US" smtClean="0"/>
              <a:t>05-Apr-25</a:t>
            </a:fld>
            <a:endParaRPr lang="en-US"/>
          </a:p>
        </p:txBody>
      </p:sp>
      <p:sp>
        <p:nvSpPr>
          <p:cNvPr id="6" name="Footer Placeholder 5">
            <a:extLst>
              <a:ext uri="{FF2B5EF4-FFF2-40B4-BE49-F238E27FC236}">
                <a16:creationId xmlns:a16="http://schemas.microsoft.com/office/drawing/2014/main" id="{031178D8-3645-25D9-BEF5-4798876B75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F7D7A1-A6FA-3DA4-504A-574DAD363079}"/>
              </a:ext>
            </a:extLst>
          </p:cNvPr>
          <p:cNvSpPr>
            <a:spLocks noGrp="1"/>
          </p:cNvSpPr>
          <p:nvPr>
            <p:ph type="sldNum" sz="quarter" idx="12"/>
          </p:nvPr>
        </p:nvSpPr>
        <p:spPr/>
        <p:txBody>
          <a:bodyPr/>
          <a:lstStyle/>
          <a:p>
            <a:fld id="{2093F854-0747-4A9C-9E0E-CC0C8B35D905}" type="slidenum">
              <a:rPr lang="en-US" smtClean="0"/>
              <a:t>‹#›</a:t>
            </a:fld>
            <a:endParaRPr lang="en-US"/>
          </a:p>
        </p:txBody>
      </p:sp>
    </p:spTree>
    <p:extLst>
      <p:ext uri="{BB962C8B-B14F-4D97-AF65-F5344CB8AC3E}">
        <p14:creationId xmlns:p14="http://schemas.microsoft.com/office/powerpoint/2010/main" val="1765197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9BA25-F2C5-FEA6-0E6D-89DE8B1CFB2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4125CD-E3BA-E5BF-C147-E70D2CBE3B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04FF59-9579-A4FA-0571-E2622B3A5C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49F7E1-B4DA-F2E4-D5FE-91A5CC02C9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C2CBD1-6822-C727-72E0-4975CE6BE6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954E7D2-AD04-003B-0EB5-6D1542335AAA}"/>
              </a:ext>
            </a:extLst>
          </p:cNvPr>
          <p:cNvSpPr>
            <a:spLocks noGrp="1"/>
          </p:cNvSpPr>
          <p:nvPr>
            <p:ph type="dt" sz="half" idx="10"/>
          </p:nvPr>
        </p:nvSpPr>
        <p:spPr/>
        <p:txBody>
          <a:bodyPr/>
          <a:lstStyle/>
          <a:p>
            <a:fld id="{6C61C981-55E6-4F49-924D-4D9F19779EE0}" type="datetime1">
              <a:rPr lang="en-US" smtClean="0"/>
              <a:t>05-Apr-25</a:t>
            </a:fld>
            <a:endParaRPr lang="en-US"/>
          </a:p>
        </p:txBody>
      </p:sp>
      <p:sp>
        <p:nvSpPr>
          <p:cNvPr id="8" name="Footer Placeholder 7">
            <a:extLst>
              <a:ext uri="{FF2B5EF4-FFF2-40B4-BE49-F238E27FC236}">
                <a16:creationId xmlns:a16="http://schemas.microsoft.com/office/drawing/2014/main" id="{23FAAE23-1E12-A573-43AA-0509F5E3FF0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C2882FD-55BE-2803-6D70-ECEC1937EFA8}"/>
              </a:ext>
            </a:extLst>
          </p:cNvPr>
          <p:cNvSpPr>
            <a:spLocks noGrp="1"/>
          </p:cNvSpPr>
          <p:nvPr>
            <p:ph type="sldNum" sz="quarter" idx="12"/>
          </p:nvPr>
        </p:nvSpPr>
        <p:spPr/>
        <p:txBody>
          <a:bodyPr/>
          <a:lstStyle/>
          <a:p>
            <a:fld id="{2093F854-0747-4A9C-9E0E-CC0C8B35D905}" type="slidenum">
              <a:rPr lang="en-US" smtClean="0"/>
              <a:t>‹#›</a:t>
            </a:fld>
            <a:endParaRPr lang="en-US"/>
          </a:p>
        </p:txBody>
      </p:sp>
    </p:spTree>
    <p:extLst>
      <p:ext uri="{BB962C8B-B14F-4D97-AF65-F5344CB8AC3E}">
        <p14:creationId xmlns:p14="http://schemas.microsoft.com/office/powerpoint/2010/main" val="3243683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154FC-4F4F-9E1B-85C1-21E4EC9B25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ACE201-4B63-C2F1-7570-41AEB446307E}"/>
              </a:ext>
            </a:extLst>
          </p:cNvPr>
          <p:cNvSpPr>
            <a:spLocks noGrp="1"/>
          </p:cNvSpPr>
          <p:nvPr>
            <p:ph type="dt" sz="half" idx="10"/>
          </p:nvPr>
        </p:nvSpPr>
        <p:spPr/>
        <p:txBody>
          <a:bodyPr/>
          <a:lstStyle/>
          <a:p>
            <a:fld id="{25371C81-A035-47CA-9346-C81A15F5C1E2}" type="datetime1">
              <a:rPr lang="en-US" smtClean="0"/>
              <a:t>05-Apr-25</a:t>
            </a:fld>
            <a:endParaRPr lang="en-US"/>
          </a:p>
        </p:txBody>
      </p:sp>
      <p:sp>
        <p:nvSpPr>
          <p:cNvPr id="4" name="Footer Placeholder 3">
            <a:extLst>
              <a:ext uri="{FF2B5EF4-FFF2-40B4-BE49-F238E27FC236}">
                <a16:creationId xmlns:a16="http://schemas.microsoft.com/office/drawing/2014/main" id="{68DFDBAE-533C-65EA-9FA3-6E2491EA2C9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99B15A5-EB32-AA22-19FA-A5C56A2E291A}"/>
              </a:ext>
            </a:extLst>
          </p:cNvPr>
          <p:cNvSpPr>
            <a:spLocks noGrp="1"/>
          </p:cNvSpPr>
          <p:nvPr>
            <p:ph type="sldNum" sz="quarter" idx="12"/>
          </p:nvPr>
        </p:nvSpPr>
        <p:spPr/>
        <p:txBody>
          <a:bodyPr/>
          <a:lstStyle/>
          <a:p>
            <a:fld id="{2093F854-0747-4A9C-9E0E-CC0C8B35D905}" type="slidenum">
              <a:rPr lang="en-US" smtClean="0"/>
              <a:t>‹#›</a:t>
            </a:fld>
            <a:endParaRPr lang="en-US"/>
          </a:p>
        </p:txBody>
      </p:sp>
    </p:spTree>
    <p:extLst>
      <p:ext uri="{BB962C8B-B14F-4D97-AF65-F5344CB8AC3E}">
        <p14:creationId xmlns:p14="http://schemas.microsoft.com/office/powerpoint/2010/main" val="2510177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C31EA4-5568-D28D-8E1B-F967E00852D6}"/>
              </a:ext>
            </a:extLst>
          </p:cNvPr>
          <p:cNvSpPr>
            <a:spLocks noGrp="1"/>
          </p:cNvSpPr>
          <p:nvPr>
            <p:ph type="dt" sz="half" idx="10"/>
          </p:nvPr>
        </p:nvSpPr>
        <p:spPr/>
        <p:txBody>
          <a:bodyPr/>
          <a:lstStyle/>
          <a:p>
            <a:fld id="{72C63CF0-5E24-47BA-82B4-A0C298C140C7}" type="datetime1">
              <a:rPr lang="en-US" smtClean="0"/>
              <a:t>05-Apr-25</a:t>
            </a:fld>
            <a:endParaRPr lang="en-US"/>
          </a:p>
        </p:txBody>
      </p:sp>
      <p:sp>
        <p:nvSpPr>
          <p:cNvPr id="3" name="Footer Placeholder 2">
            <a:extLst>
              <a:ext uri="{FF2B5EF4-FFF2-40B4-BE49-F238E27FC236}">
                <a16:creationId xmlns:a16="http://schemas.microsoft.com/office/drawing/2014/main" id="{A0D0C769-F736-8123-4064-5B2EFB7FBD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70AC4A-108B-F444-53CA-CCB18134E107}"/>
              </a:ext>
            </a:extLst>
          </p:cNvPr>
          <p:cNvSpPr>
            <a:spLocks noGrp="1"/>
          </p:cNvSpPr>
          <p:nvPr>
            <p:ph type="sldNum" sz="quarter" idx="12"/>
          </p:nvPr>
        </p:nvSpPr>
        <p:spPr/>
        <p:txBody>
          <a:bodyPr/>
          <a:lstStyle/>
          <a:p>
            <a:fld id="{2093F854-0747-4A9C-9E0E-CC0C8B35D905}" type="slidenum">
              <a:rPr lang="en-US" smtClean="0"/>
              <a:t>‹#›</a:t>
            </a:fld>
            <a:endParaRPr lang="en-US"/>
          </a:p>
        </p:txBody>
      </p:sp>
    </p:spTree>
    <p:extLst>
      <p:ext uri="{BB962C8B-B14F-4D97-AF65-F5344CB8AC3E}">
        <p14:creationId xmlns:p14="http://schemas.microsoft.com/office/powerpoint/2010/main" val="2962643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9CA2B-9649-4725-8658-FD1355DE5E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E7D9380-0503-17A4-1401-B43CC17099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40D5BFC-746F-FBB3-28EC-8B37AFE4DC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52E374-8B37-830C-5A79-2BFD030C5D52}"/>
              </a:ext>
            </a:extLst>
          </p:cNvPr>
          <p:cNvSpPr>
            <a:spLocks noGrp="1"/>
          </p:cNvSpPr>
          <p:nvPr>
            <p:ph type="dt" sz="half" idx="10"/>
          </p:nvPr>
        </p:nvSpPr>
        <p:spPr/>
        <p:txBody>
          <a:bodyPr/>
          <a:lstStyle/>
          <a:p>
            <a:fld id="{F95BCBCE-D979-4332-8442-C258A86E38CC}" type="datetime1">
              <a:rPr lang="en-US" smtClean="0"/>
              <a:t>05-Apr-25</a:t>
            </a:fld>
            <a:endParaRPr lang="en-US"/>
          </a:p>
        </p:txBody>
      </p:sp>
      <p:sp>
        <p:nvSpPr>
          <p:cNvPr id="6" name="Footer Placeholder 5">
            <a:extLst>
              <a:ext uri="{FF2B5EF4-FFF2-40B4-BE49-F238E27FC236}">
                <a16:creationId xmlns:a16="http://schemas.microsoft.com/office/drawing/2014/main" id="{6EAE3A8F-1AD8-384B-E346-FD1790CBFD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6AABD6-DB2B-F927-516D-3D2EA79E034D}"/>
              </a:ext>
            </a:extLst>
          </p:cNvPr>
          <p:cNvSpPr>
            <a:spLocks noGrp="1"/>
          </p:cNvSpPr>
          <p:nvPr>
            <p:ph type="sldNum" sz="quarter" idx="12"/>
          </p:nvPr>
        </p:nvSpPr>
        <p:spPr/>
        <p:txBody>
          <a:bodyPr/>
          <a:lstStyle/>
          <a:p>
            <a:fld id="{2093F854-0747-4A9C-9E0E-CC0C8B35D905}" type="slidenum">
              <a:rPr lang="en-US" smtClean="0"/>
              <a:t>‹#›</a:t>
            </a:fld>
            <a:endParaRPr lang="en-US"/>
          </a:p>
        </p:txBody>
      </p:sp>
    </p:spTree>
    <p:extLst>
      <p:ext uri="{BB962C8B-B14F-4D97-AF65-F5344CB8AC3E}">
        <p14:creationId xmlns:p14="http://schemas.microsoft.com/office/powerpoint/2010/main" val="3709760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00922-4F60-8F63-C2DE-235BA60EC9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BA057F-A11C-16CD-CBE0-C4BB8B29F3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C76E6F-80A8-0A78-D67C-E3FD79D9F5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18EF2E-D698-347C-36F6-5B5DE17A8516}"/>
              </a:ext>
            </a:extLst>
          </p:cNvPr>
          <p:cNvSpPr>
            <a:spLocks noGrp="1"/>
          </p:cNvSpPr>
          <p:nvPr>
            <p:ph type="dt" sz="half" idx="10"/>
          </p:nvPr>
        </p:nvSpPr>
        <p:spPr/>
        <p:txBody>
          <a:bodyPr/>
          <a:lstStyle/>
          <a:p>
            <a:fld id="{959D7F87-B884-4256-BA84-2B8040D07BDB}" type="datetime1">
              <a:rPr lang="en-US" smtClean="0"/>
              <a:t>05-Apr-25</a:t>
            </a:fld>
            <a:endParaRPr lang="en-US"/>
          </a:p>
        </p:txBody>
      </p:sp>
      <p:sp>
        <p:nvSpPr>
          <p:cNvPr id="6" name="Footer Placeholder 5">
            <a:extLst>
              <a:ext uri="{FF2B5EF4-FFF2-40B4-BE49-F238E27FC236}">
                <a16:creationId xmlns:a16="http://schemas.microsoft.com/office/drawing/2014/main" id="{8EB462AE-3A35-7D8E-7B82-6AD33CA558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40D888-7489-3BBB-5DE1-09DF5E460BD2}"/>
              </a:ext>
            </a:extLst>
          </p:cNvPr>
          <p:cNvSpPr>
            <a:spLocks noGrp="1"/>
          </p:cNvSpPr>
          <p:nvPr>
            <p:ph type="sldNum" sz="quarter" idx="12"/>
          </p:nvPr>
        </p:nvSpPr>
        <p:spPr/>
        <p:txBody>
          <a:bodyPr/>
          <a:lstStyle/>
          <a:p>
            <a:fld id="{2093F854-0747-4A9C-9E0E-CC0C8B35D905}" type="slidenum">
              <a:rPr lang="en-US" smtClean="0"/>
              <a:t>‹#›</a:t>
            </a:fld>
            <a:endParaRPr lang="en-US"/>
          </a:p>
        </p:txBody>
      </p:sp>
    </p:spTree>
    <p:extLst>
      <p:ext uri="{BB962C8B-B14F-4D97-AF65-F5344CB8AC3E}">
        <p14:creationId xmlns:p14="http://schemas.microsoft.com/office/powerpoint/2010/main" val="3346832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99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C1A1EC-05C3-AC54-4256-FE2FEF58D3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5DB7360-2D6D-79A6-38E8-85B71270DC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2D2243B-D6D0-6517-F8D4-CF660152F8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3E9696-3785-44BA-A997-28486F9746CA}" type="datetime1">
              <a:rPr lang="en-US" smtClean="0"/>
              <a:t>05-Apr-25</a:t>
            </a:fld>
            <a:endParaRPr lang="en-US"/>
          </a:p>
        </p:txBody>
      </p:sp>
      <p:sp>
        <p:nvSpPr>
          <p:cNvPr id="5" name="Footer Placeholder 4">
            <a:extLst>
              <a:ext uri="{FF2B5EF4-FFF2-40B4-BE49-F238E27FC236}">
                <a16:creationId xmlns:a16="http://schemas.microsoft.com/office/drawing/2014/main" id="{7B0009FF-861F-160F-4C4B-91C11280FB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7" name="Flowchart: Punched Tape 6">
            <a:extLst>
              <a:ext uri="{FF2B5EF4-FFF2-40B4-BE49-F238E27FC236}">
                <a16:creationId xmlns:a16="http://schemas.microsoft.com/office/drawing/2014/main" id="{0C06CE61-09A2-24A3-10CB-25FA14967BAC}"/>
              </a:ext>
            </a:extLst>
          </p:cNvPr>
          <p:cNvSpPr/>
          <p:nvPr userDrawn="1"/>
        </p:nvSpPr>
        <p:spPr>
          <a:xfrm>
            <a:off x="11469188" y="6310312"/>
            <a:ext cx="444138" cy="365125"/>
          </a:xfrm>
          <a:prstGeom prst="flowChartPunchedTape">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5B8E37AD-8C42-EC7C-C681-F176998DE3BB}"/>
              </a:ext>
            </a:extLst>
          </p:cNvPr>
          <p:cNvSpPr>
            <a:spLocks noGrp="1"/>
          </p:cNvSpPr>
          <p:nvPr>
            <p:ph type="sldNum" sz="quarter" idx="4"/>
          </p:nvPr>
        </p:nvSpPr>
        <p:spPr>
          <a:xfrm>
            <a:off x="11271069" y="6306955"/>
            <a:ext cx="642257" cy="365125"/>
          </a:xfrm>
          <a:prstGeom prst="rect">
            <a:avLst/>
          </a:prstGeom>
        </p:spPr>
        <p:txBody>
          <a:bodyPr vert="horz" lIns="91440" tIns="45720" rIns="91440" bIns="45720" rtlCol="0" anchor="ctr"/>
          <a:lstStyle>
            <a:lvl1pPr algn="r">
              <a:defRPr sz="1800" b="1">
                <a:solidFill>
                  <a:schemeClr val="tx1"/>
                </a:solidFill>
              </a:defRPr>
            </a:lvl1pPr>
          </a:lstStyle>
          <a:p>
            <a:fld id="{2093F854-0747-4A9C-9E0E-CC0C8B35D905}" type="slidenum">
              <a:rPr lang="en-US" smtClean="0"/>
              <a:pPr/>
              <a:t>‹#›</a:t>
            </a:fld>
            <a:endParaRPr lang="en-US"/>
          </a:p>
        </p:txBody>
      </p:sp>
    </p:spTree>
    <p:extLst>
      <p:ext uri="{BB962C8B-B14F-4D97-AF65-F5344CB8AC3E}">
        <p14:creationId xmlns:p14="http://schemas.microsoft.com/office/powerpoint/2010/main" val="36337190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yakubuandrew17@gmail.com" TargetMode="External"/><Relationship Id="rId7"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jpg"/><Relationship Id="rId4" Type="http://schemas.openxmlformats.org/officeDocument/2006/relationships/hyperlink" Target="https://www.linkedin.com/in/andrew-yakubu-64119a27b"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mailto:yakubuandrew17@gmail.com" TargetMode="External"/><Relationship Id="rId7" Type="http://schemas.openxmlformats.org/officeDocument/2006/relationships/image" Target="../media/image4.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jpg"/><Relationship Id="rId4" Type="http://schemas.openxmlformats.org/officeDocument/2006/relationships/hyperlink" Target="https://www.linkedin.com/in/andrew-yakubu-64119a27b"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1ED6-10A6-7398-B05E-750B56616232}"/>
              </a:ext>
            </a:extLst>
          </p:cNvPr>
          <p:cNvSpPr>
            <a:spLocks noGrp="1"/>
          </p:cNvSpPr>
          <p:nvPr>
            <p:ph type="ctrTitle"/>
          </p:nvPr>
        </p:nvSpPr>
        <p:spPr>
          <a:xfrm>
            <a:off x="0" y="0"/>
            <a:ext cx="12192000" cy="1236322"/>
          </a:xfrm>
          <a:solidFill>
            <a:schemeClr val="accent1">
              <a:alpha val="97000"/>
            </a:schemeClr>
          </a:solidFill>
        </p:spPr>
        <p:txBody>
          <a:bodyPr>
            <a:normAutofit/>
          </a:bodyPr>
          <a:lstStyle/>
          <a:p>
            <a:r>
              <a:rPr lang="en-US" sz="2800" b="1" dirty="0">
                <a:solidFill>
                  <a:schemeClr val="bg1">
                    <a:lumMod val="95000"/>
                  </a:schemeClr>
                </a:solidFill>
                <a:latin typeface="Times New Roman" panose="02020603050405020304" pitchFamily="18" charset="0"/>
                <a:cs typeface="Times New Roman" panose="02020603050405020304" pitchFamily="18" charset="0"/>
              </a:rPr>
              <a:t>LEVERAGING HOSPITAL DATA TO EFFECTIVELY ENHANCE PERFROMANCE.</a:t>
            </a:r>
          </a:p>
        </p:txBody>
      </p:sp>
      <p:sp>
        <p:nvSpPr>
          <p:cNvPr id="3" name="Subtitle 2">
            <a:extLst>
              <a:ext uri="{FF2B5EF4-FFF2-40B4-BE49-F238E27FC236}">
                <a16:creationId xmlns:a16="http://schemas.microsoft.com/office/drawing/2014/main" id="{9FFBB82D-0130-EAEC-E6CA-A8D240ABC24B}"/>
              </a:ext>
            </a:extLst>
          </p:cNvPr>
          <p:cNvSpPr>
            <a:spLocks noGrp="1"/>
          </p:cNvSpPr>
          <p:nvPr>
            <p:ph type="subTitle" idx="1"/>
          </p:nvPr>
        </p:nvSpPr>
        <p:spPr>
          <a:xfrm>
            <a:off x="1524000" y="1236323"/>
            <a:ext cx="9144000" cy="690952"/>
          </a:xfrm>
          <a:solidFill>
            <a:schemeClr val="accent1"/>
          </a:solidFill>
        </p:spPr>
        <p:txBody>
          <a:bodyPr>
            <a:normAutofit/>
          </a:bodyPr>
          <a:lstStyle/>
          <a:p>
            <a:r>
              <a:rPr lang="en-US" sz="1800" b="1" dirty="0">
                <a:solidFill>
                  <a:schemeClr val="bg1">
                    <a:lumMod val="95000"/>
                  </a:schemeClr>
                </a:solidFill>
                <a:latin typeface="Times New Roman" panose="02020603050405020304" pitchFamily="18" charset="0"/>
                <a:cs typeface="Times New Roman" panose="02020603050405020304" pitchFamily="18" charset="0"/>
              </a:rPr>
              <a:t>(A DETAILTED ANALYSIS OF HOSPITAL DATA)</a:t>
            </a:r>
          </a:p>
        </p:txBody>
      </p:sp>
      <p:sp>
        <p:nvSpPr>
          <p:cNvPr id="7" name="TextBox 6">
            <a:extLst>
              <a:ext uri="{FF2B5EF4-FFF2-40B4-BE49-F238E27FC236}">
                <a16:creationId xmlns:a16="http://schemas.microsoft.com/office/drawing/2014/main" id="{8C3A5CE2-2484-69DA-E720-C5667129A2F9}"/>
              </a:ext>
            </a:extLst>
          </p:cNvPr>
          <p:cNvSpPr txBox="1"/>
          <p:nvPr/>
        </p:nvSpPr>
        <p:spPr>
          <a:xfrm>
            <a:off x="200466" y="3499565"/>
            <a:ext cx="4825219" cy="2862322"/>
          </a:xfrm>
          <a:prstGeom prst="rect">
            <a:avLst/>
          </a:prstGeom>
          <a:noFill/>
        </p:spPr>
        <p:txBody>
          <a:bodyPr wrap="square" rtlCol="0">
            <a:spAutoFit/>
          </a:bodyPr>
          <a:lstStyle/>
          <a:p>
            <a:endParaRPr lang="en-US" dirty="0"/>
          </a:p>
          <a:p>
            <a:r>
              <a:rPr lang="en-US" dirty="0"/>
              <a:t>                </a:t>
            </a:r>
            <a:r>
              <a:rPr lang="en-US" b="1" dirty="0">
                <a:hlinkClick r:id="rId3"/>
              </a:rPr>
              <a:t>yakubuandrew17@gmail.com</a:t>
            </a:r>
            <a:endParaRPr lang="en-US" b="1" dirty="0"/>
          </a:p>
          <a:p>
            <a:endParaRPr lang="en-US" dirty="0"/>
          </a:p>
          <a:p>
            <a:r>
              <a:rPr lang="en-US" dirty="0"/>
              <a:t>               </a:t>
            </a:r>
            <a:r>
              <a:rPr lang="en-US" b="1" dirty="0">
                <a:hlinkClick r:id="rId4"/>
              </a:rPr>
              <a:t>LinkedIn</a:t>
            </a:r>
            <a:endParaRPr lang="en-US" b="1" dirty="0"/>
          </a:p>
          <a:p>
            <a:endParaRPr lang="en-US" dirty="0"/>
          </a:p>
          <a:p>
            <a:endParaRPr lang="en-US" dirty="0"/>
          </a:p>
          <a:p>
            <a:r>
              <a:rPr lang="en-US" b="1" dirty="0"/>
              <a:t>              </a:t>
            </a:r>
            <a:r>
              <a:rPr lang="en-US" b="1" dirty="0">
                <a:solidFill>
                  <a:schemeClr val="accent5">
                    <a:lumMod val="75000"/>
                  </a:schemeClr>
                </a:solidFill>
              </a:rPr>
              <a:t>+2349031965446</a:t>
            </a:r>
          </a:p>
          <a:p>
            <a:endParaRPr lang="en-US" dirty="0"/>
          </a:p>
          <a:p>
            <a:endParaRPr lang="en-US" dirty="0"/>
          </a:p>
          <a:p>
            <a:endParaRPr lang="en-US" dirty="0"/>
          </a:p>
        </p:txBody>
      </p:sp>
      <p:pic>
        <p:nvPicPr>
          <p:cNvPr id="11" name="Picture 10">
            <a:extLst>
              <a:ext uri="{FF2B5EF4-FFF2-40B4-BE49-F238E27FC236}">
                <a16:creationId xmlns:a16="http://schemas.microsoft.com/office/drawing/2014/main" id="{A1F4BA41-1B9D-D7A0-8116-510328D9F20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6438" y="3857434"/>
            <a:ext cx="379828" cy="235267"/>
          </a:xfrm>
          <a:prstGeom prst="rect">
            <a:avLst/>
          </a:prstGeom>
        </p:spPr>
      </p:pic>
      <p:pic>
        <p:nvPicPr>
          <p:cNvPr id="13" name="Picture 12">
            <a:extLst>
              <a:ext uri="{FF2B5EF4-FFF2-40B4-BE49-F238E27FC236}">
                <a16:creationId xmlns:a16="http://schemas.microsoft.com/office/drawing/2014/main" id="{D02D33FE-276F-0AA0-0B3F-C1D4861A37F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6438" y="4396295"/>
            <a:ext cx="379828" cy="379828"/>
          </a:xfrm>
          <a:prstGeom prst="rect">
            <a:avLst/>
          </a:prstGeom>
        </p:spPr>
      </p:pic>
      <p:pic>
        <p:nvPicPr>
          <p:cNvPr id="17" name="Picture 16">
            <a:extLst>
              <a:ext uri="{FF2B5EF4-FFF2-40B4-BE49-F238E27FC236}">
                <a16:creationId xmlns:a16="http://schemas.microsoft.com/office/drawing/2014/main" id="{7FDA465E-1520-498E-30BD-676F3234F36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5549" y="4993639"/>
            <a:ext cx="478694" cy="478694"/>
          </a:xfrm>
          <a:prstGeom prst="rect">
            <a:avLst/>
          </a:prstGeom>
        </p:spPr>
      </p:pic>
      <p:sp>
        <p:nvSpPr>
          <p:cNvPr id="18" name="TextBox 17">
            <a:extLst>
              <a:ext uri="{FF2B5EF4-FFF2-40B4-BE49-F238E27FC236}">
                <a16:creationId xmlns:a16="http://schemas.microsoft.com/office/drawing/2014/main" id="{706773F3-A1F8-8C2A-1D09-371310A18846}"/>
              </a:ext>
            </a:extLst>
          </p:cNvPr>
          <p:cNvSpPr txBox="1"/>
          <p:nvPr/>
        </p:nvSpPr>
        <p:spPr>
          <a:xfrm>
            <a:off x="98474" y="2725931"/>
            <a:ext cx="3812344" cy="646331"/>
          </a:xfrm>
          <a:prstGeom prst="rect">
            <a:avLst/>
          </a:prstGeom>
          <a:solidFill>
            <a:schemeClr val="accent1">
              <a:alpha val="75000"/>
            </a:schemeClr>
          </a:solidFill>
        </p:spPr>
        <p:txBody>
          <a:bodyPr wrap="square" rtlCol="0">
            <a:spAutoFit/>
          </a:bodyPr>
          <a:lstStyle/>
          <a:p>
            <a:r>
              <a:rPr lang="en-US" dirty="0">
                <a:solidFill>
                  <a:schemeClr val="bg1"/>
                </a:solidFill>
              </a:rPr>
              <a:t>ANALYSIS AND PRESENTATION BY:</a:t>
            </a:r>
          </a:p>
          <a:p>
            <a:r>
              <a:rPr lang="en-US" b="1" dirty="0">
                <a:solidFill>
                  <a:schemeClr val="bg1"/>
                </a:solidFill>
              </a:rPr>
              <a:t>ANDREW YAKUBU</a:t>
            </a:r>
          </a:p>
        </p:txBody>
      </p:sp>
      <p:sp>
        <p:nvSpPr>
          <p:cNvPr id="4" name="Slide Number Placeholder 3">
            <a:extLst>
              <a:ext uri="{FF2B5EF4-FFF2-40B4-BE49-F238E27FC236}">
                <a16:creationId xmlns:a16="http://schemas.microsoft.com/office/drawing/2014/main" id="{B47B900C-8031-A00A-8534-2DEB8F8A1AA1}"/>
              </a:ext>
            </a:extLst>
          </p:cNvPr>
          <p:cNvSpPr>
            <a:spLocks noGrp="1"/>
          </p:cNvSpPr>
          <p:nvPr>
            <p:ph type="sldNum" sz="quarter" idx="12"/>
          </p:nvPr>
        </p:nvSpPr>
        <p:spPr>
          <a:xfrm>
            <a:off x="11463130" y="6295627"/>
            <a:ext cx="450574" cy="365125"/>
          </a:xfrm>
        </p:spPr>
        <p:txBody>
          <a:bodyPr/>
          <a:lstStyle/>
          <a:p>
            <a:fld id="{2093F854-0747-4A9C-9E0E-CC0C8B35D905}" type="slidenum">
              <a:rPr lang="en-US" smtClean="0">
                <a:solidFill>
                  <a:schemeClr val="tx1"/>
                </a:solidFill>
              </a:rPr>
              <a:t>1</a:t>
            </a:fld>
            <a:endParaRPr lang="en-US" dirty="0">
              <a:solidFill>
                <a:schemeClr val="tx1"/>
              </a:solidFill>
            </a:endParaRPr>
          </a:p>
        </p:txBody>
      </p:sp>
    </p:spTree>
    <p:extLst>
      <p:ext uri="{BB962C8B-B14F-4D97-AF65-F5344CB8AC3E}">
        <p14:creationId xmlns:p14="http://schemas.microsoft.com/office/powerpoint/2010/main" val="3906981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20B4633-FEFF-B1C0-FAF5-D804FA865FB0}"/>
              </a:ext>
            </a:extLst>
          </p:cNvPr>
          <p:cNvSpPr txBox="1"/>
          <p:nvPr/>
        </p:nvSpPr>
        <p:spPr>
          <a:xfrm>
            <a:off x="3348110" y="186784"/>
            <a:ext cx="6766561" cy="523220"/>
          </a:xfrm>
          <a:prstGeom prst="rect">
            <a:avLst/>
          </a:prstGeom>
          <a:solidFill>
            <a:schemeClr val="bg1">
              <a:lumMod val="85000"/>
            </a:schemeClr>
          </a:solidFill>
        </p:spPr>
        <p:txBody>
          <a:bodyPr wrap="square" rtlCol="0">
            <a:spAutoFit/>
          </a:bodyPr>
          <a:lstStyle/>
          <a:p>
            <a:r>
              <a:rPr lang="en-US" sz="2800" b="1" dirty="0">
                <a:latin typeface="Times New Roman" panose="02020603050405020304" pitchFamily="18" charset="0"/>
                <a:cs typeface="Times New Roman" panose="02020603050405020304" pitchFamily="18" charset="0"/>
              </a:rPr>
              <a:t>3.1 INSIGHT AND RECOMMENDATION</a:t>
            </a:r>
          </a:p>
        </p:txBody>
      </p:sp>
      <p:sp>
        <p:nvSpPr>
          <p:cNvPr id="5" name="TextBox 4">
            <a:extLst>
              <a:ext uri="{FF2B5EF4-FFF2-40B4-BE49-F238E27FC236}">
                <a16:creationId xmlns:a16="http://schemas.microsoft.com/office/drawing/2014/main" id="{7D8926D2-8049-A438-E509-1E3A0931E4DA}"/>
              </a:ext>
            </a:extLst>
          </p:cNvPr>
          <p:cNvSpPr txBox="1"/>
          <p:nvPr/>
        </p:nvSpPr>
        <p:spPr>
          <a:xfrm>
            <a:off x="490542" y="865903"/>
            <a:ext cx="7162282" cy="646331"/>
          </a:xfrm>
          <a:prstGeom prst="rect">
            <a:avLst/>
          </a:prstGeom>
          <a:noFill/>
        </p:spPr>
        <p:txBody>
          <a:bodyPr wrap="square" rtlCol="0">
            <a:spAutoFit/>
          </a:bodyPr>
          <a:lstStyle/>
          <a:p>
            <a:r>
              <a:rPr lang="en-US" sz="1800" kern="100" dirty="0">
                <a:effectLst/>
                <a:latin typeface="Aptos"/>
                <a:ea typeface="Aptos"/>
                <a:cs typeface="Times New Roman" panose="02020603050405020304" pitchFamily="18" charset="0"/>
              </a:rPr>
              <a:t>3.1.1.Analyze patient demographics in relation to hospital outcomes.</a:t>
            </a:r>
          </a:p>
          <a:p>
            <a:endParaRPr lang="en-US" dirty="0"/>
          </a:p>
        </p:txBody>
      </p:sp>
      <p:pic>
        <p:nvPicPr>
          <p:cNvPr id="7" name="Picture 6">
            <a:extLst>
              <a:ext uri="{FF2B5EF4-FFF2-40B4-BE49-F238E27FC236}">
                <a16:creationId xmlns:a16="http://schemas.microsoft.com/office/drawing/2014/main" id="{90FF4F64-965B-10CB-DBE7-EB48B84F75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46" y="1189068"/>
            <a:ext cx="3593029" cy="2860603"/>
          </a:xfrm>
          <a:prstGeom prst="rect">
            <a:avLst/>
          </a:prstGeom>
        </p:spPr>
      </p:pic>
      <p:sp>
        <p:nvSpPr>
          <p:cNvPr id="8" name="TextBox 7">
            <a:extLst>
              <a:ext uri="{FF2B5EF4-FFF2-40B4-BE49-F238E27FC236}">
                <a16:creationId xmlns:a16="http://schemas.microsoft.com/office/drawing/2014/main" id="{89806AFC-675B-AB42-513E-0E87D7DF6660}"/>
              </a:ext>
            </a:extLst>
          </p:cNvPr>
          <p:cNvSpPr txBox="1"/>
          <p:nvPr/>
        </p:nvSpPr>
        <p:spPr>
          <a:xfrm>
            <a:off x="6018110" y="1668134"/>
            <a:ext cx="5922499" cy="3970318"/>
          </a:xfrm>
          <a:prstGeom prst="rect">
            <a:avLst/>
          </a:prstGeom>
          <a:noFill/>
        </p:spPr>
        <p:txBody>
          <a:bodyPr wrap="square" rtlCol="0">
            <a:spAutoFit/>
          </a:bodyPr>
          <a:lstStyle/>
          <a:p>
            <a:r>
              <a:rPr lang="en-US" u="sng" dirty="0"/>
              <a:t>INSIGHT</a:t>
            </a:r>
          </a:p>
          <a:p>
            <a:endParaRPr lang="en-US" u="sng" dirty="0"/>
          </a:p>
          <a:p>
            <a:pPr marL="285750" indent="-285750">
              <a:buFont typeface="Arial" panose="020B0604020202020204" pitchFamily="34" charset="0"/>
              <a:buChar char="•"/>
            </a:pPr>
            <a:r>
              <a:rPr lang="en-US" dirty="0"/>
              <a:t>Majority of the patients are within the ages of 40-79 years</a:t>
            </a:r>
          </a:p>
          <a:p>
            <a:pPr marL="285750" indent="-285750">
              <a:buFont typeface="Arial" panose="020B0604020202020204" pitchFamily="34" charset="0"/>
              <a:buChar char="•"/>
            </a:pPr>
            <a:r>
              <a:rPr lang="en-US" dirty="0"/>
              <a:t>A large proportion of admitted patients are traders and retirees</a:t>
            </a:r>
          </a:p>
          <a:p>
            <a:pPr marL="285750" indent="-285750">
              <a:buFont typeface="Arial" panose="020B0604020202020204" pitchFamily="34" charset="0"/>
              <a:buChar char="•"/>
            </a:pPr>
            <a:endParaRPr lang="en-US" u="sng" dirty="0"/>
          </a:p>
          <a:p>
            <a:pPr marL="285750" indent="-285750">
              <a:buFont typeface="Arial" panose="020B0604020202020204" pitchFamily="34" charset="0"/>
              <a:buChar char="•"/>
            </a:pPr>
            <a:endParaRPr lang="en-US" u="sng" dirty="0"/>
          </a:p>
          <a:p>
            <a:r>
              <a:rPr lang="en-US" u="sng" dirty="0"/>
              <a:t>RECOMMENDATION</a:t>
            </a:r>
          </a:p>
          <a:p>
            <a:endParaRPr lang="en-US" u="sng" dirty="0"/>
          </a:p>
          <a:p>
            <a:pPr marL="285750" indent="-285750">
              <a:buFont typeface="Arial" panose="020B0604020202020204" pitchFamily="34" charset="0"/>
              <a:buChar char="•"/>
            </a:pPr>
            <a:r>
              <a:rPr lang="en-US" dirty="0"/>
              <a:t>Seeing that this age range falls within the active working age of individuals, and their major occupation is trading, sensitization campaigns should be held to create awareness on the danger of DAMA. </a:t>
            </a:r>
          </a:p>
          <a:p>
            <a:endParaRPr lang="en-US" u="sng" dirty="0"/>
          </a:p>
        </p:txBody>
      </p:sp>
      <p:pic>
        <p:nvPicPr>
          <p:cNvPr id="10" name="Picture 9">
            <a:extLst>
              <a:ext uri="{FF2B5EF4-FFF2-40B4-BE49-F238E27FC236}">
                <a16:creationId xmlns:a16="http://schemas.microsoft.com/office/drawing/2014/main" id="{EF5BA7C0-D44A-52A8-4CFC-EE02ACCC84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247" y="4251292"/>
            <a:ext cx="3593029" cy="2759863"/>
          </a:xfrm>
          <a:prstGeom prst="rect">
            <a:avLst/>
          </a:prstGeom>
        </p:spPr>
      </p:pic>
      <p:sp>
        <p:nvSpPr>
          <p:cNvPr id="11" name="Slide Number Placeholder 10">
            <a:extLst>
              <a:ext uri="{FF2B5EF4-FFF2-40B4-BE49-F238E27FC236}">
                <a16:creationId xmlns:a16="http://schemas.microsoft.com/office/drawing/2014/main" id="{E6030B8B-BE9A-BFDA-C4AF-AC954682A16E}"/>
              </a:ext>
            </a:extLst>
          </p:cNvPr>
          <p:cNvSpPr>
            <a:spLocks noGrp="1"/>
          </p:cNvSpPr>
          <p:nvPr>
            <p:ph type="sldNum" sz="quarter" idx="12"/>
          </p:nvPr>
        </p:nvSpPr>
        <p:spPr/>
        <p:txBody>
          <a:bodyPr/>
          <a:lstStyle/>
          <a:p>
            <a:fld id="{2093F854-0747-4A9C-9E0E-CC0C8B35D905}" type="slidenum">
              <a:rPr lang="en-US" smtClean="0"/>
              <a:t>10</a:t>
            </a:fld>
            <a:endParaRPr lang="en-US"/>
          </a:p>
        </p:txBody>
      </p:sp>
    </p:spTree>
    <p:extLst>
      <p:ext uri="{BB962C8B-B14F-4D97-AF65-F5344CB8AC3E}">
        <p14:creationId xmlns:p14="http://schemas.microsoft.com/office/powerpoint/2010/main" val="2800286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1F5ADD4-2C65-12D3-0088-346B46A89899}"/>
              </a:ext>
            </a:extLst>
          </p:cNvPr>
          <p:cNvSpPr txBox="1"/>
          <p:nvPr/>
        </p:nvSpPr>
        <p:spPr>
          <a:xfrm>
            <a:off x="3348110" y="186784"/>
            <a:ext cx="6766561" cy="523220"/>
          </a:xfrm>
          <a:prstGeom prst="rect">
            <a:avLst/>
          </a:prstGeom>
          <a:solidFill>
            <a:schemeClr val="bg1">
              <a:lumMod val="85000"/>
            </a:schemeClr>
          </a:solidFill>
        </p:spPr>
        <p:txBody>
          <a:bodyPr wrap="square" rtlCol="0">
            <a:spAutoFit/>
          </a:bodyPr>
          <a:lstStyle/>
          <a:p>
            <a:r>
              <a:rPr lang="en-US" sz="2800" b="1" dirty="0">
                <a:latin typeface="Times New Roman" panose="02020603050405020304" pitchFamily="18" charset="0"/>
                <a:cs typeface="Times New Roman" panose="02020603050405020304" pitchFamily="18" charset="0"/>
              </a:rPr>
              <a:t>3.1 INSIGHT AND RECOMMENDATION</a:t>
            </a:r>
          </a:p>
        </p:txBody>
      </p:sp>
      <p:sp>
        <p:nvSpPr>
          <p:cNvPr id="5" name="TextBox 4">
            <a:extLst>
              <a:ext uri="{FF2B5EF4-FFF2-40B4-BE49-F238E27FC236}">
                <a16:creationId xmlns:a16="http://schemas.microsoft.com/office/drawing/2014/main" id="{DF80DB86-2A66-3BF5-685D-0AD748D13708}"/>
              </a:ext>
            </a:extLst>
          </p:cNvPr>
          <p:cNvSpPr txBox="1"/>
          <p:nvPr/>
        </p:nvSpPr>
        <p:spPr>
          <a:xfrm>
            <a:off x="687489" y="1034715"/>
            <a:ext cx="7162282" cy="923330"/>
          </a:xfrm>
          <a:prstGeom prst="rect">
            <a:avLst/>
          </a:prstGeom>
          <a:noFill/>
        </p:spPr>
        <p:txBody>
          <a:bodyPr wrap="square" rtlCol="0">
            <a:spAutoFit/>
          </a:bodyPr>
          <a:lstStyle/>
          <a:p>
            <a:r>
              <a:rPr lang="en-US" sz="1800" kern="100" dirty="0">
                <a:effectLst/>
                <a:latin typeface="Aptos"/>
                <a:ea typeface="Aptos"/>
                <a:cs typeface="Times New Roman" panose="02020603050405020304" pitchFamily="18" charset="0"/>
              </a:rPr>
              <a:t>3.1.2.Identify common reasons for discharge against medical advice (DAMA) and their impact on mortality.</a:t>
            </a:r>
          </a:p>
          <a:p>
            <a:endParaRPr lang="en-US" dirty="0"/>
          </a:p>
        </p:txBody>
      </p:sp>
      <p:pic>
        <p:nvPicPr>
          <p:cNvPr id="8" name="Picture 7">
            <a:extLst>
              <a:ext uri="{FF2B5EF4-FFF2-40B4-BE49-F238E27FC236}">
                <a16:creationId xmlns:a16="http://schemas.microsoft.com/office/drawing/2014/main" id="{FA3499B0-1B9F-9B9B-0594-8C0AD622CE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729" y="1958045"/>
            <a:ext cx="5089550" cy="2987631"/>
          </a:xfrm>
          <a:prstGeom prst="rect">
            <a:avLst/>
          </a:prstGeom>
        </p:spPr>
      </p:pic>
      <p:sp>
        <p:nvSpPr>
          <p:cNvPr id="9" name="TextBox 8">
            <a:extLst>
              <a:ext uri="{FF2B5EF4-FFF2-40B4-BE49-F238E27FC236}">
                <a16:creationId xmlns:a16="http://schemas.microsoft.com/office/drawing/2014/main" id="{3CD90F37-D21D-6C25-3C73-7E4B58F5821C}"/>
              </a:ext>
            </a:extLst>
          </p:cNvPr>
          <p:cNvSpPr txBox="1"/>
          <p:nvPr/>
        </p:nvSpPr>
        <p:spPr>
          <a:xfrm>
            <a:off x="6096000" y="2166425"/>
            <a:ext cx="5774271" cy="2862322"/>
          </a:xfrm>
          <a:prstGeom prst="rect">
            <a:avLst/>
          </a:prstGeom>
          <a:noFill/>
        </p:spPr>
        <p:txBody>
          <a:bodyPr wrap="square" rtlCol="0">
            <a:spAutoFit/>
          </a:bodyPr>
          <a:lstStyle/>
          <a:p>
            <a:r>
              <a:rPr lang="en-US" u="sng" dirty="0"/>
              <a:t>INSIGHT</a:t>
            </a:r>
          </a:p>
          <a:p>
            <a:endParaRPr lang="en-US" u="sng" dirty="0"/>
          </a:p>
          <a:p>
            <a:pPr marL="285750" indent="-285750">
              <a:buFont typeface="Arial" panose="020B0604020202020204" pitchFamily="34" charset="0"/>
              <a:buChar char="•"/>
            </a:pPr>
            <a:r>
              <a:rPr lang="en-US" dirty="0"/>
              <a:t>Financial constraint shows the highest reason for DAMA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r>
              <a:rPr lang="en-US" u="sng" dirty="0"/>
              <a:t>RECOMMENDATION</a:t>
            </a:r>
          </a:p>
          <a:p>
            <a:endParaRPr lang="en-US" u="sng" dirty="0"/>
          </a:p>
          <a:p>
            <a:pPr marL="285750" indent="-285750">
              <a:buFont typeface="Arial" panose="020B0604020202020204" pitchFamily="34" charset="0"/>
              <a:buChar char="•"/>
            </a:pPr>
            <a:r>
              <a:rPr lang="en-US" dirty="0"/>
              <a:t>Financial intervention strategies should be implemented to assist patients. The Hospital can partner with Government agencies and NGOs.</a:t>
            </a:r>
          </a:p>
        </p:txBody>
      </p:sp>
      <p:sp>
        <p:nvSpPr>
          <p:cNvPr id="10" name="Slide Number Placeholder 9">
            <a:extLst>
              <a:ext uri="{FF2B5EF4-FFF2-40B4-BE49-F238E27FC236}">
                <a16:creationId xmlns:a16="http://schemas.microsoft.com/office/drawing/2014/main" id="{D1B5BCC6-6C77-BF69-FCFB-51B16BC0D213}"/>
              </a:ext>
            </a:extLst>
          </p:cNvPr>
          <p:cNvSpPr>
            <a:spLocks noGrp="1"/>
          </p:cNvSpPr>
          <p:nvPr>
            <p:ph type="sldNum" sz="quarter" idx="12"/>
          </p:nvPr>
        </p:nvSpPr>
        <p:spPr/>
        <p:txBody>
          <a:bodyPr/>
          <a:lstStyle/>
          <a:p>
            <a:fld id="{2093F854-0747-4A9C-9E0E-CC0C8B35D905}" type="slidenum">
              <a:rPr lang="en-US" smtClean="0"/>
              <a:t>11</a:t>
            </a:fld>
            <a:endParaRPr lang="en-US"/>
          </a:p>
        </p:txBody>
      </p:sp>
    </p:spTree>
    <p:extLst>
      <p:ext uri="{BB962C8B-B14F-4D97-AF65-F5344CB8AC3E}">
        <p14:creationId xmlns:p14="http://schemas.microsoft.com/office/powerpoint/2010/main" val="2365343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86777EC-8FC7-5F6F-283A-40C64A4D42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21457"/>
            <a:ext cx="3457025" cy="2834138"/>
          </a:xfrm>
          <a:prstGeom prst="rect">
            <a:avLst/>
          </a:prstGeom>
        </p:spPr>
      </p:pic>
      <p:sp>
        <p:nvSpPr>
          <p:cNvPr id="6" name="TextBox 5">
            <a:extLst>
              <a:ext uri="{FF2B5EF4-FFF2-40B4-BE49-F238E27FC236}">
                <a16:creationId xmlns:a16="http://schemas.microsoft.com/office/drawing/2014/main" id="{E8ACA0E6-BF91-6E63-1051-C37A6863FAB1}"/>
              </a:ext>
            </a:extLst>
          </p:cNvPr>
          <p:cNvSpPr txBox="1"/>
          <p:nvPr/>
        </p:nvSpPr>
        <p:spPr>
          <a:xfrm>
            <a:off x="3348110" y="186784"/>
            <a:ext cx="6766561" cy="523220"/>
          </a:xfrm>
          <a:prstGeom prst="rect">
            <a:avLst/>
          </a:prstGeom>
          <a:solidFill>
            <a:schemeClr val="bg1">
              <a:lumMod val="85000"/>
            </a:schemeClr>
          </a:solidFill>
        </p:spPr>
        <p:txBody>
          <a:bodyPr wrap="square" rtlCol="0">
            <a:spAutoFit/>
          </a:bodyPr>
          <a:lstStyle/>
          <a:p>
            <a:r>
              <a:rPr lang="en-US" sz="2800" b="1" dirty="0">
                <a:latin typeface="Times New Roman" panose="02020603050405020304" pitchFamily="18" charset="0"/>
                <a:cs typeface="Times New Roman" panose="02020603050405020304" pitchFamily="18" charset="0"/>
              </a:rPr>
              <a:t>3.1 INSIGHT AND RECOMMENDATION</a:t>
            </a:r>
          </a:p>
        </p:txBody>
      </p:sp>
      <p:sp>
        <p:nvSpPr>
          <p:cNvPr id="7" name="TextBox 6">
            <a:extLst>
              <a:ext uri="{FF2B5EF4-FFF2-40B4-BE49-F238E27FC236}">
                <a16:creationId xmlns:a16="http://schemas.microsoft.com/office/drawing/2014/main" id="{2AE5725D-3B80-8580-C2AB-3721A88F8C89}"/>
              </a:ext>
            </a:extLst>
          </p:cNvPr>
          <p:cNvSpPr txBox="1"/>
          <p:nvPr/>
        </p:nvSpPr>
        <p:spPr>
          <a:xfrm>
            <a:off x="974447" y="800930"/>
            <a:ext cx="7471773" cy="646331"/>
          </a:xfrm>
          <a:prstGeom prst="rect">
            <a:avLst/>
          </a:prstGeom>
          <a:noFill/>
        </p:spPr>
        <p:txBody>
          <a:bodyPr wrap="square" rtlCol="0">
            <a:spAutoFit/>
          </a:bodyPr>
          <a:lstStyle/>
          <a:p>
            <a:r>
              <a:rPr lang="en-US" sz="1800" kern="100" dirty="0">
                <a:effectLst/>
                <a:latin typeface="Aptos"/>
                <a:ea typeface="Aptos"/>
                <a:cs typeface="Times New Roman" panose="02020603050405020304" pitchFamily="18" charset="0"/>
              </a:rPr>
              <a:t>3.1.3.Examine the prevalence and impact of chronic illnesses among patients.</a:t>
            </a:r>
          </a:p>
          <a:p>
            <a:endParaRPr lang="en-US" dirty="0"/>
          </a:p>
        </p:txBody>
      </p:sp>
      <p:sp>
        <p:nvSpPr>
          <p:cNvPr id="8" name="TextBox 7">
            <a:extLst>
              <a:ext uri="{FF2B5EF4-FFF2-40B4-BE49-F238E27FC236}">
                <a16:creationId xmlns:a16="http://schemas.microsoft.com/office/drawing/2014/main" id="{47CF275B-6CEF-BD4B-1CE3-6CBC77A19A66}"/>
              </a:ext>
            </a:extLst>
          </p:cNvPr>
          <p:cNvSpPr txBox="1"/>
          <p:nvPr/>
        </p:nvSpPr>
        <p:spPr>
          <a:xfrm>
            <a:off x="5326967" y="1582340"/>
            <a:ext cx="6443003" cy="3693319"/>
          </a:xfrm>
          <a:prstGeom prst="rect">
            <a:avLst/>
          </a:prstGeom>
          <a:noFill/>
        </p:spPr>
        <p:txBody>
          <a:bodyPr wrap="square" rtlCol="0">
            <a:spAutoFit/>
          </a:bodyPr>
          <a:lstStyle/>
          <a:p>
            <a:r>
              <a:rPr lang="en-US" u="sng" dirty="0"/>
              <a:t>INSIGHT</a:t>
            </a:r>
          </a:p>
          <a:p>
            <a:endParaRPr lang="en-US" u="sng" dirty="0"/>
          </a:p>
          <a:p>
            <a:pPr marL="285750" indent="-285750">
              <a:buFont typeface="Arial" panose="020B0604020202020204" pitchFamily="34" charset="0"/>
              <a:buChar char="•"/>
            </a:pPr>
            <a:r>
              <a:rPr lang="en-US" dirty="0"/>
              <a:t>Stroke and CKD has the highest prevalence.</a:t>
            </a:r>
          </a:p>
          <a:p>
            <a:pPr marL="285750" indent="-285750">
              <a:buFont typeface="Arial" panose="020B0604020202020204" pitchFamily="34" charset="0"/>
              <a:buChar char="•"/>
            </a:pPr>
            <a:endParaRPr lang="en-US" dirty="0"/>
          </a:p>
          <a:p>
            <a:r>
              <a:rPr lang="en-US" u="sng" dirty="0"/>
              <a:t>RECOMMENDATION</a:t>
            </a:r>
          </a:p>
          <a:p>
            <a:endParaRPr lang="en-US" u="sng" dirty="0"/>
          </a:p>
          <a:p>
            <a:pPr marL="285750" indent="-285750">
              <a:buFont typeface="Arial" panose="020B0604020202020204" pitchFamily="34" charset="0"/>
              <a:buChar char="•"/>
            </a:pPr>
            <a:r>
              <a:rPr lang="en-US" dirty="0"/>
              <a:t>Quick response can reduce stroke related disabilities and deaths.</a:t>
            </a:r>
          </a:p>
          <a:p>
            <a:pPr marL="285750" indent="-285750">
              <a:buFont typeface="Arial" panose="020B0604020202020204" pitchFamily="34" charset="0"/>
              <a:buChar char="•"/>
            </a:pPr>
            <a:r>
              <a:rPr lang="en-US" dirty="0"/>
              <a:t>Neurologists and rehab specialists should be trained to diagnose and treat stroke rapidly. Thrombolysis should carried out for ischemic stroke within 4-5 hours of admission.</a:t>
            </a:r>
          </a:p>
          <a:p>
            <a:pPr marL="285750" indent="-285750">
              <a:buFont typeface="Arial" panose="020B0604020202020204" pitchFamily="34" charset="0"/>
              <a:buChar char="•"/>
            </a:pPr>
            <a:r>
              <a:rPr lang="en-US" dirty="0"/>
              <a:t>For CKD, necessary equipment and trainings for early detection should be put in place.</a:t>
            </a:r>
          </a:p>
        </p:txBody>
      </p:sp>
      <p:pic>
        <p:nvPicPr>
          <p:cNvPr id="10" name="Picture 9">
            <a:extLst>
              <a:ext uri="{FF2B5EF4-FFF2-40B4-BE49-F238E27FC236}">
                <a16:creationId xmlns:a16="http://schemas.microsoft.com/office/drawing/2014/main" id="{C15F256E-F312-4D38-BBA7-48A0BFBCA1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249324"/>
            <a:ext cx="3457025" cy="2663943"/>
          </a:xfrm>
          <a:prstGeom prst="rect">
            <a:avLst/>
          </a:prstGeom>
        </p:spPr>
      </p:pic>
      <p:sp>
        <p:nvSpPr>
          <p:cNvPr id="11" name="Slide Number Placeholder 10">
            <a:extLst>
              <a:ext uri="{FF2B5EF4-FFF2-40B4-BE49-F238E27FC236}">
                <a16:creationId xmlns:a16="http://schemas.microsoft.com/office/drawing/2014/main" id="{B76646E6-80EE-5E4E-9D06-DFB20BB695F2}"/>
              </a:ext>
            </a:extLst>
          </p:cNvPr>
          <p:cNvSpPr>
            <a:spLocks noGrp="1"/>
          </p:cNvSpPr>
          <p:nvPr>
            <p:ph type="sldNum" sz="quarter" idx="12"/>
          </p:nvPr>
        </p:nvSpPr>
        <p:spPr/>
        <p:txBody>
          <a:bodyPr/>
          <a:lstStyle/>
          <a:p>
            <a:fld id="{2093F854-0747-4A9C-9E0E-CC0C8B35D905}" type="slidenum">
              <a:rPr lang="en-US" smtClean="0"/>
              <a:t>12</a:t>
            </a:fld>
            <a:endParaRPr lang="en-US"/>
          </a:p>
        </p:txBody>
      </p:sp>
    </p:spTree>
    <p:extLst>
      <p:ext uri="{BB962C8B-B14F-4D97-AF65-F5344CB8AC3E}">
        <p14:creationId xmlns:p14="http://schemas.microsoft.com/office/powerpoint/2010/main" val="26238228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8CCF261-7C50-02F3-56AC-725C33CEDC3A}"/>
              </a:ext>
            </a:extLst>
          </p:cNvPr>
          <p:cNvSpPr txBox="1"/>
          <p:nvPr/>
        </p:nvSpPr>
        <p:spPr>
          <a:xfrm>
            <a:off x="3348110" y="186784"/>
            <a:ext cx="6766561" cy="523220"/>
          </a:xfrm>
          <a:prstGeom prst="rect">
            <a:avLst/>
          </a:prstGeom>
          <a:solidFill>
            <a:schemeClr val="bg1">
              <a:lumMod val="85000"/>
            </a:schemeClr>
          </a:solid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3.1 INSIGHT AND RECOMMENDATION</a:t>
            </a:r>
          </a:p>
        </p:txBody>
      </p:sp>
      <p:sp>
        <p:nvSpPr>
          <p:cNvPr id="5" name="TextBox 4">
            <a:extLst>
              <a:ext uri="{FF2B5EF4-FFF2-40B4-BE49-F238E27FC236}">
                <a16:creationId xmlns:a16="http://schemas.microsoft.com/office/drawing/2014/main" id="{EC8DC78D-9203-A6F7-64E1-33D42C7B3703}"/>
              </a:ext>
            </a:extLst>
          </p:cNvPr>
          <p:cNvSpPr txBox="1"/>
          <p:nvPr/>
        </p:nvSpPr>
        <p:spPr>
          <a:xfrm>
            <a:off x="974447" y="800930"/>
            <a:ext cx="7471773" cy="646331"/>
          </a:xfrm>
          <a:prstGeom prst="rect">
            <a:avLst/>
          </a:prstGeom>
          <a:noFill/>
        </p:spPr>
        <p:txBody>
          <a:bodyPr wrap="square" rtlCol="0">
            <a:spAutoFit/>
          </a:bodyPr>
          <a:lstStyle/>
          <a:p>
            <a:r>
              <a:rPr lang="en-US" sz="1800" kern="100" dirty="0">
                <a:effectLst/>
                <a:latin typeface="Aptos"/>
                <a:ea typeface="Aptos"/>
                <a:cs typeface="Times New Roman" panose="02020603050405020304" pitchFamily="18" charset="0"/>
              </a:rPr>
              <a:t>3.1.3.Examine the prevalence and impact of chronic illnesses among patients.</a:t>
            </a:r>
          </a:p>
          <a:p>
            <a:endParaRPr lang="en-US" dirty="0"/>
          </a:p>
        </p:txBody>
      </p:sp>
      <p:pic>
        <p:nvPicPr>
          <p:cNvPr id="7" name="Picture 6">
            <a:extLst>
              <a:ext uri="{FF2B5EF4-FFF2-40B4-BE49-F238E27FC236}">
                <a16:creationId xmlns:a16="http://schemas.microsoft.com/office/drawing/2014/main" id="{F7039704-2754-2D6F-5F01-9F6DAC64B9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38187"/>
            <a:ext cx="5698294" cy="3469911"/>
          </a:xfrm>
          <a:prstGeom prst="rect">
            <a:avLst/>
          </a:prstGeom>
        </p:spPr>
      </p:pic>
      <p:sp>
        <p:nvSpPr>
          <p:cNvPr id="8" name="TextBox 7">
            <a:extLst>
              <a:ext uri="{FF2B5EF4-FFF2-40B4-BE49-F238E27FC236}">
                <a16:creationId xmlns:a16="http://schemas.microsoft.com/office/drawing/2014/main" id="{81A1E815-127D-3219-0081-886EDB565332}"/>
              </a:ext>
            </a:extLst>
          </p:cNvPr>
          <p:cNvSpPr txBox="1"/>
          <p:nvPr/>
        </p:nvSpPr>
        <p:spPr>
          <a:xfrm>
            <a:off x="5870917" y="1927274"/>
            <a:ext cx="6096000" cy="2308324"/>
          </a:xfrm>
          <a:prstGeom prst="rect">
            <a:avLst/>
          </a:prstGeom>
          <a:noFill/>
        </p:spPr>
        <p:txBody>
          <a:bodyPr wrap="square" rtlCol="0">
            <a:spAutoFit/>
          </a:bodyPr>
          <a:lstStyle/>
          <a:p>
            <a:r>
              <a:rPr lang="en-US" u="sng" dirty="0"/>
              <a:t>INSIGHT</a:t>
            </a:r>
          </a:p>
          <a:p>
            <a:endParaRPr lang="en-US" u="sng" dirty="0"/>
          </a:p>
          <a:p>
            <a:pPr marL="285750" indent="-285750">
              <a:buFont typeface="Arial" panose="020B0604020202020204" pitchFamily="34" charset="0"/>
              <a:buChar char="•"/>
            </a:pPr>
            <a:r>
              <a:rPr lang="en-US" dirty="0"/>
              <a:t>Cancer has the highest percentage by death.</a:t>
            </a:r>
          </a:p>
          <a:p>
            <a:pPr marL="285750" indent="-285750">
              <a:buFont typeface="Arial" panose="020B0604020202020204" pitchFamily="34" charset="0"/>
              <a:buChar char="•"/>
            </a:pPr>
            <a:endParaRPr lang="en-US" dirty="0"/>
          </a:p>
          <a:p>
            <a:endParaRPr lang="en-US" dirty="0"/>
          </a:p>
          <a:p>
            <a:r>
              <a:rPr lang="en-US" u="sng" dirty="0"/>
              <a:t>RECOMMENDATION</a:t>
            </a:r>
            <a:endParaRPr lang="en-US" dirty="0"/>
          </a:p>
          <a:p>
            <a:endParaRPr lang="en-US" u="sng" dirty="0"/>
          </a:p>
          <a:p>
            <a:pPr marL="285750" indent="-285750">
              <a:buFont typeface="Arial" panose="020B0604020202020204" pitchFamily="34" charset="0"/>
              <a:buChar char="•"/>
            </a:pPr>
            <a:r>
              <a:rPr lang="en-US" dirty="0"/>
              <a:t>Oncology services should be expanded.</a:t>
            </a:r>
          </a:p>
        </p:txBody>
      </p:sp>
      <p:sp>
        <p:nvSpPr>
          <p:cNvPr id="9" name="Slide Number Placeholder 8">
            <a:extLst>
              <a:ext uri="{FF2B5EF4-FFF2-40B4-BE49-F238E27FC236}">
                <a16:creationId xmlns:a16="http://schemas.microsoft.com/office/drawing/2014/main" id="{1A720E36-4EF2-E468-D5D6-56577E80AE4C}"/>
              </a:ext>
            </a:extLst>
          </p:cNvPr>
          <p:cNvSpPr>
            <a:spLocks noGrp="1"/>
          </p:cNvSpPr>
          <p:nvPr>
            <p:ph type="sldNum" sz="quarter" idx="12"/>
          </p:nvPr>
        </p:nvSpPr>
        <p:spPr/>
        <p:txBody>
          <a:bodyPr/>
          <a:lstStyle/>
          <a:p>
            <a:fld id="{2093F854-0747-4A9C-9E0E-CC0C8B35D905}" type="slidenum">
              <a:rPr lang="en-US" smtClean="0"/>
              <a:t>13</a:t>
            </a:fld>
            <a:endParaRPr lang="en-US"/>
          </a:p>
        </p:txBody>
      </p:sp>
    </p:spTree>
    <p:extLst>
      <p:ext uri="{BB962C8B-B14F-4D97-AF65-F5344CB8AC3E}">
        <p14:creationId xmlns:p14="http://schemas.microsoft.com/office/powerpoint/2010/main" val="1330335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6813636-202A-5533-EA48-93D7033B21E9}"/>
              </a:ext>
            </a:extLst>
          </p:cNvPr>
          <p:cNvSpPr txBox="1"/>
          <p:nvPr/>
        </p:nvSpPr>
        <p:spPr>
          <a:xfrm>
            <a:off x="3305907" y="277710"/>
            <a:ext cx="6766561" cy="523220"/>
          </a:xfrm>
          <a:prstGeom prst="rect">
            <a:avLst/>
          </a:prstGeom>
          <a:solidFill>
            <a:schemeClr val="bg1">
              <a:lumMod val="85000"/>
            </a:schemeClr>
          </a:solid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3.1 INSIGHT AND RECOMMENDATION</a:t>
            </a:r>
          </a:p>
        </p:txBody>
      </p:sp>
      <p:sp>
        <p:nvSpPr>
          <p:cNvPr id="5" name="TextBox 4">
            <a:extLst>
              <a:ext uri="{FF2B5EF4-FFF2-40B4-BE49-F238E27FC236}">
                <a16:creationId xmlns:a16="http://schemas.microsoft.com/office/drawing/2014/main" id="{F200A9A7-C74F-2E25-CE7B-2012304F7477}"/>
              </a:ext>
            </a:extLst>
          </p:cNvPr>
          <p:cNvSpPr txBox="1"/>
          <p:nvPr/>
        </p:nvSpPr>
        <p:spPr>
          <a:xfrm>
            <a:off x="974447" y="800930"/>
            <a:ext cx="7471773" cy="1200329"/>
          </a:xfrm>
          <a:prstGeom prst="rect">
            <a:avLst/>
          </a:prstGeom>
          <a:noFill/>
        </p:spPr>
        <p:txBody>
          <a:bodyPr wrap="square" rtlCol="0">
            <a:spAutoFit/>
          </a:bodyPr>
          <a:lstStyle/>
          <a:p>
            <a:r>
              <a:rPr lang="en-US" sz="1800" kern="100" dirty="0">
                <a:effectLst/>
                <a:latin typeface="Aptos"/>
                <a:ea typeface="Aptos"/>
                <a:cs typeface="Times New Roman" panose="02020603050405020304" pitchFamily="18" charset="0"/>
              </a:rPr>
              <a:t>3.1.4. Evaluate the performance of the doctors based on patient outcomes, specialization, and workload.</a:t>
            </a:r>
          </a:p>
          <a:p>
            <a:endParaRPr lang="en-US" sz="1800" kern="100" dirty="0">
              <a:effectLst/>
              <a:latin typeface="Aptos"/>
              <a:ea typeface="Aptos"/>
              <a:cs typeface="Times New Roman" panose="02020603050405020304" pitchFamily="18" charset="0"/>
            </a:endParaRPr>
          </a:p>
          <a:p>
            <a:endParaRPr lang="en-US" dirty="0"/>
          </a:p>
        </p:txBody>
      </p:sp>
      <p:pic>
        <p:nvPicPr>
          <p:cNvPr id="7" name="Picture 6">
            <a:extLst>
              <a:ext uri="{FF2B5EF4-FFF2-40B4-BE49-F238E27FC236}">
                <a16:creationId xmlns:a16="http://schemas.microsoft.com/office/drawing/2014/main" id="{B76E0143-6B2B-4B94-E223-E37A1CAFAE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91769"/>
            <a:ext cx="5804350" cy="3164973"/>
          </a:xfrm>
          <a:prstGeom prst="rect">
            <a:avLst/>
          </a:prstGeom>
        </p:spPr>
      </p:pic>
      <p:sp>
        <p:nvSpPr>
          <p:cNvPr id="9" name="TextBox 8">
            <a:extLst>
              <a:ext uri="{FF2B5EF4-FFF2-40B4-BE49-F238E27FC236}">
                <a16:creationId xmlns:a16="http://schemas.microsoft.com/office/drawing/2014/main" id="{10CF1F29-8306-ED5A-8D46-FED0653FB0C0}"/>
              </a:ext>
            </a:extLst>
          </p:cNvPr>
          <p:cNvSpPr txBox="1"/>
          <p:nvPr/>
        </p:nvSpPr>
        <p:spPr>
          <a:xfrm>
            <a:off x="5955323" y="2001259"/>
            <a:ext cx="6096000" cy="3693319"/>
          </a:xfrm>
          <a:prstGeom prst="rect">
            <a:avLst/>
          </a:prstGeom>
          <a:noFill/>
        </p:spPr>
        <p:txBody>
          <a:bodyPr wrap="square" rtlCol="0">
            <a:spAutoFit/>
          </a:bodyPr>
          <a:lstStyle/>
          <a:p>
            <a:r>
              <a:rPr lang="en-US" u="sng" dirty="0"/>
              <a:t>INSIGHT</a:t>
            </a:r>
          </a:p>
          <a:p>
            <a:endParaRPr lang="en-US" u="sng" dirty="0"/>
          </a:p>
          <a:p>
            <a:pPr marL="285750" indent="-285750">
              <a:buFont typeface="Arial" panose="020B0604020202020204" pitchFamily="34" charset="0"/>
              <a:buChar char="•"/>
            </a:pPr>
            <a:r>
              <a:rPr lang="en-US" dirty="0"/>
              <a:t>Nephrology has the highest success rate while General surgery has the least success rate.</a:t>
            </a:r>
          </a:p>
          <a:p>
            <a:pPr marL="285750" indent="-285750">
              <a:buFont typeface="Arial" panose="020B0604020202020204" pitchFamily="34" charset="0"/>
              <a:buChar char="•"/>
            </a:pPr>
            <a:endParaRPr lang="en-US" dirty="0"/>
          </a:p>
          <a:p>
            <a:endParaRPr lang="en-US" dirty="0"/>
          </a:p>
          <a:p>
            <a:r>
              <a:rPr lang="en-US" u="sng" dirty="0"/>
              <a:t>RECOMMENDATION</a:t>
            </a:r>
            <a:endParaRPr lang="en-US" dirty="0"/>
          </a:p>
          <a:p>
            <a:endParaRPr lang="en-US" u="sng" dirty="0"/>
          </a:p>
          <a:p>
            <a:pPr marL="285750" indent="-285750">
              <a:buFont typeface="Arial" panose="020B0604020202020204" pitchFamily="34" charset="0"/>
              <a:buChar char="•"/>
            </a:pPr>
            <a:r>
              <a:rPr lang="en-US" dirty="0"/>
              <a:t>Further trainings should be conducted for health practitioners in General surgery.</a:t>
            </a:r>
          </a:p>
          <a:p>
            <a:pPr marL="285750" indent="-285750">
              <a:buFont typeface="Arial" panose="020B0604020202020204" pitchFamily="34" charset="0"/>
              <a:buChar char="•"/>
            </a:pPr>
            <a:r>
              <a:rPr lang="en-US" dirty="0"/>
              <a:t>High performing doctors should be rewarded.</a:t>
            </a:r>
          </a:p>
          <a:p>
            <a:pPr marL="285750" indent="-285750">
              <a:buFont typeface="Arial" panose="020B0604020202020204" pitchFamily="34" charset="0"/>
              <a:buChar char="•"/>
            </a:pPr>
            <a:r>
              <a:rPr lang="en-US" dirty="0"/>
              <a:t>Workload across these specializations should be examined to see areas that need more hands.</a:t>
            </a:r>
          </a:p>
        </p:txBody>
      </p:sp>
      <p:sp>
        <p:nvSpPr>
          <p:cNvPr id="10" name="Slide Number Placeholder 9">
            <a:extLst>
              <a:ext uri="{FF2B5EF4-FFF2-40B4-BE49-F238E27FC236}">
                <a16:creationId xmlns:a16="http://schemas.microsoft.com/office/drawing/2014/main" id="{8F4A4F9E-F619-AFD0-6785-9F449C701DCE}"/>
              </a:ext>
            </a:extLst>
          </p:cNvPr>
          <p:cNvSpPr>
            <a:spLocks noGrp="1"/>
          </p:cNvSpPr>
          <p:nvPr>
            <p:ph type="sldNum" sz="quarter" idx="12"/>
          </p:nvPr>
        </p:nvSpPr>
        <p:spPr/>
        <p:txBody>
          <a:bodyPr/>
          <a:lstStyle/>
          <a:p>
            <a:fld id="{2093F854-0747-4A9C-9E0E-CC0C8B35D905}" type="slidenum">
              <a:rPr lang="en-US" smtClean="0"/>
              <a:t>14</a:t>
            </a:fld>
            <a:endParaRPr lang="en-US"/>
          </a:p>
        </p:txBody>
      </p:sp>
    </p:spTree>
    <p:extLst>
      <p:ext uri="{BB962C8B-B14F-4D97-AF65-F5344CB8AC3E}">
        <p14:creationId xmlns:p14="http://schemas.microsoft.com/office/powerpoint/2010/main" val="1593160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D2DF49-E860-10D3-8218-D9874655F3CE}"/>
              </a:ext>
            </a:extLst>
          </p:cNvPr>
          <p:cNvSpPr txBox="1"/>
          <p:nvPr/>
        </p:nvSpPr>
        <p:spPr>
          <a:xfrm>
            <a:off x="3305907" y="277710"/>
            <a:ext cx="6766561" cy="523220"/>
          </a:xfrm>
          <a:prstGeom prst="rect">
            <a:avLst/>
          </a:prstGeom>
          <a:solidFill>
            <a:schemeClr val="bg1">
              <a:lumMod val="85000"/>
            </a:schemeClr>
          </a:solid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3.2 RECOMMENDATION SUMMARY</a:t>
            </a:r>
          </a:p>
        </p:txBody>
      </p:sp>
      <p:sp>
        <p:nvSpPr>
          <p:cNvPr id="5" name="TextBox 4">
            <a:extLst>
              <a:ext uri="{FF2B5EF4-FFF2-40B4-BE49-F238E27FC236}">
                <a16:creationId xmlns:a16="http://schemas.microsoft.com/office/drawing/2014/main" id="{893837CD-5F6E-E429-5D9A-3A79B939BFB9}"/>
              </a:ext>
            </a:extLst>
          </p:cNvPr>
          <p:cNvSpPr txBox="1"/>
          <p:nvPr/>
        </p:nvSpPr>
        <p:spPr>
          <a:xfrm>
            <a:off x="478302" y="1645920"/>
            <a:ext cx="10002129" cy="2585323"/>
          </a:xfrm>
          <a:prstGeom prst="rect">
            <a:avLst/>
          </a:prstGeom>
          <a:noFill/>
        </p:spPr>
        <p:txBody>
          <a:bodyPr wrap="square" rtlCol="0">
            <a:spAutoFit/>
          </a:bodyPr>
          <a:lstStyle/>
          <a:p>
            <a:pPr marL="285750" indent="-285750">
              <a:buFont typeface="Arial" panose="020B0604020202020204" pitchFamily="34" charset="0"/>
              <a:buChar char="•"/>
            </a:pPr>
            <a:r>
              <a:rPr lang="en-US" dirty="0"/>
              <a:t>The top DAMA reason, being Financial constraint should be addressed with targeted financial support systems by partnering with Government agencies, NGOs and Foreign health schemes.</a:t>
            </a:r>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r>
              <a:rPr lang="en-US" dirty="0"/>
              <a:t>More resources should be allocated to the prevalent Chronic illness being CKD (Chronic Kidney disease) .</a:t>
            </a:r>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r>
              <a:rPr lang="en-US" dirty="0"/>
              <a:t>Best practices should be implemented for best performing doctors to improve overall performance.</a:t>
            </a:r>
          </a:p>
        </p:txBody>
      </p:sp>
      <p:sp>
        <p:nvSpPr>
          <p:cNvPr id="6" name="Slide Number Placeholder 5">
            <a:extLst>
              <a:ext uri="{FF2B5EF4-FFF2-40B4-BE49-F238E27FC236}">
                <a16:creationId xmlns:a16="http://schemas.microsoft.com/office/drawing/2014/main" id="{567D3DD3-0A11-43BC-F16B-99685DD90924}"/>
              </a:ext>
            </a:extLst>
          </p:cNvPr>
          <p:cNvSpPr>
            <a:spLocks noGrp="1"/>
          </p:cNvSpPr>
          <p:nvPr>
            <p:ph type="sldNum" sz="quarter" idx="12"/>
          </p:nvPr>
        </p:nvSpPr>
        <p:spPr/>
        <p:txBody>
          <a:bodyPr/>
          <a:lstStyle/>
          <a:p>
            <a:fld id="{2093F854-0747-4A9C-9E0E-CC0C8B35D905}" type="slidenum">
              <a:rPr lang="en-US" smtClean="0"/>
              <a:t>15</a:t>
            </a:fld>
            <a:endParaRPr lang="en-US"/>
          </a:p>
        </p:txBody>
      </p:sp>
    </p:spTree>
    <p:extLst>
      <p:ext uri="{BB962C8B-B14F-4D97-AF65-F5344CB8AC3E}">
        <p14:creationId xmlns:p14="http://schemas.microsoft.com/office/powerpoint/2010/main" val="1470967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7BBC89D-C217-C1F4-2EA6-C46E3C7BA0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363" y="659538"/>
            <a:ext cx="11893273" cy="5538923"/>
          </a:xfrm>
          <a:prstGeom prst="rect">
            <a:avLst/>
          </a:prstGeom>
        </p:spPr>
      </p:pic>
      <p:sp>
        <p:nvSpPr>
          <p:cNvPr id="6" name="TextBox 5">
            <a:extLst>
              <a:ext uri="{FF2B5EF4-FFF2-40B4-BE49-F238E27FC236}">
                <a16:creationId xmlns:a16="http://schemas.microsoft.com/office/drawing/2014/main" id="{133EE3AB-C8E6-90AA-8FD8-62E625FC0EFF}"/>
              </a:ext>
            </a:extLst>
          </p:cNvPr>
          <p:cNvSpPr txBox="1"/>
          <p:nvPr/>
        </p:nvSpPr>
        <p:spPr>
          <a:xfrm>
            <a:off x="3458309" y="14216"/>
            <a:ext cx="4391463" cy="461665"/>
          </a:xfrm>
          <a:prstGeom prst="rect">
            <a:avLst/>
          </a:prstGeom>
          <a:solidFill>
            <a:schemeClr val="bg1">
              <a:lumMod val="85000"/>
            </a:schemeClr>
          </a:solid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4.1 DASHBOARD</a:t>
            </a:r>
          </a:p>
        </p:txBody>
      </p:sp>
      <p:sp>
        <p:nvSpPr>
          <p:cNvPr id="7" name="Slide Number Placeholder 6">
            <a:extLst>
              <a:ext uri="{FF2B5EF4-FFF2-40B4-BE49-F238E27FC236}">
                <a16:creationId xmlns:a16="http://schemas.microsoft.com/office/drawing/2014/main" id="{6B9AC958-C88A-BCC4-3EC4-8B105B8A8400}"/>
              </a:ext>
            </a:extLst>
          </p:cNvPr>
          <p:cNvSpPr>
            <a:spLocks noGrp="1"/>
          </p:cNvSpPr>
          <p:nvPr>
            <p:ph type="sldNum" sz="quarter" idx="12"/>
          </p:nvPr>
        </p:nvSpPr>
        <p:spPr/>
        <p:txBody>
          <a:bodyPr/>
          <a:lstStyle/>
          <a:p>
            <a:fld id="{2093F854-0747-4A9C-9E0E-CC0C8B35D905}" type="slidenum">
              <a:rPr lang="en-US" smtClean="0"/>
              <a:t>16</a:t>
            </a:fld>
            <a:endParaRPr lang="en-US"/>
          </a:p>
        </p:txBody>
      </p:sp>
    </p:spTree>
    <p:extLst>
      <p:ext uri="{BB962C8B-B14F-4D97-AF65-F5344CB8AC3E}">
        <p14:creationId xmlns:p14="http://schemas.microsoft.com/office/powerpoint/2010/main" val="22767881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41806A-63C9-D903-D438-62157F8D9E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143" y="650672"/>
            <a:ext cx="10826079" cy="6105599"/>
          </a:xfrm>
          <a:prstGeom prst="rect">
            <a:avLst/>
          </a:prstGeom>
        </p:spPr>
      </p:pic>
      <p:sp>
        <p:nvSpPr>
          <p:cNvPr id="6" name="TextBox 5">
            <a:extLst>
              <a:ext uri="{FF2B5EF4-FFF2-40B4-BE49-F238E27FC236}">
                <a16:creationId xmlns:a16="http://schemas.microsoft.com/office/drawing/2014/main" id="{9B1EA408-7F44-F449-E008-81B589620BB0}"/>
              </a:ext>
            </a:extLst>
          </p:cNvPr>
          <p:cNvSpPr txBox="1"/>
          <p:nvPr/>
        </p:nvSpPr>
        <p:spPr>
          <a:xfrm>
            <a:off x="3697458" y="101729"/>
            <a:ext cx="3856891" cy="461665"/>
          </a:xfrm>
          <a:prstGeom prst="rect">
            <a:avLst/>
          </a:prstGeom>
          <a:solidFill>
            <a:schemeClr val="bg1">
              <a:lumMod val="85000"/>
            </a:schemeClr>
          </a:solid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4.2 DASHBOARD</a:t>
            </a:r>
          </a:p>
        </p:txBody>
      </p:sp>
      <p:sp>
        <p:nvSpPr>
          <p:cNvPr id="7" name="Slide Number Placeholder 6">
            <a:extLst>
              <a:ext uri="{FF2B5EF4-FFF2-40B4-BE49-F238E27FC236}">
                <a16:creationId xmlns:a16="http://schemas.microsoft.com/office/drawing/2014/main" id="{BB113FDE-CC74-4FCD-9345-48B49F8CD2AD}"/>
              </a:ext>
            </a:extLst>
          </p:cNvPr>
          <p:cNvSpPr>
            <a:spLocks noGrp="1"/>
          </p:cNvSpPr>
          <p:nvPr>
            <p:ph type="sldNum" sz="quarter" idx="12"/>
          </p:nvPr>
        </p:nvSpPr>
        <p:spPr/>
        <p:txBody>
          <a:bodyPr/>
          <a:lstStyle/>
          <a:p>
            <a:fld id="{2093F854-0747-4A9C-9E0E-CC0C8B35D905}" type="slidenum">
              <a:rPr lang="en-US" smtClean="0"/>
              <a:t>17</a:t>
            </a:fld>
            <a:endParaRPr lang="en-US"/>
          </a:p>
        </p:txBody>
      </p:sp>
    </p:spTree>
    <p:extLst>
      <p:ext uri="{BB962C8B-B14F-4D97-AF65-F5344CB8AC3E}">
        <p14:creationId xmlns:p14="http://schemas.microsoft.com/office/powerpoint/2010/main" val="10779203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E0A1192-8ADE-9487-F4D6-20B71974AB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2635" y="112542"/>
            <a:ext cx="1547203" cy="1659988"/>
          </a:xfrm>
          <a:prstGeom prst="rect">
            <a:avLst/>
          </a:prstGeom>
        </p:spPr>
      </p:pic>
      <p:sp>
        <p:nvSpPr>
          <p:cNvPr id="7" name="TextBox 6">
            <a:extLst>
              <a:ext uri="{FF2B5EF4-FFF2-40B4-BE49-F238E27FC236}">
                <a16:creationId xmlns:a16="http://schemas.microsoft.com/office/drawing/2014/main" id="{D2E27169-D2E9-0055-72D6-4DEA5375A84B}"/>
              </a:ext>
            </a:extLst>
          </p:cNvPr>
          <p:cNvSpPr txBox="1"/>
          <p:nvPr/>
        </p:nvSpPr>
        <p:spPr>
          <a:xfrm>
            <a:off x="1034531" y="545438"/>
            <a:ext cx="7181001" cy="1077218"/>
          </a:xfrm>
          <a:prstGeom prst="rect">
            <a:avLst/>
          </a:prstGeom>
          <a:solidFill>
            <a:schemeClr val="accent1">
              <a:alpha val="75000"/>
            </a:schemeClr>
          </a:solidFill>
        </p:spPr>
        <p:txBody>
          <a:bodyPr wrap="square" rtlCol="0">
            <a:spAutoFit/>
          </a:bodyPr>
          <a:lstStyle/>
          <a:p>
            <a:pPr algn="ctr"/>
            <a:r>
              <a:rPr lang="en-US" sz="3200" dirty="0">
                <a:solidFill>
                  <a:schemeClr val="bg1"/>
                </a:solidFill>
                <a:latin typeface="Times New Roman" panose="02020603050405020304" pitchFamily="18" charset="0"/>
                <a:cs typeface="Times New Roman" panose="02020603050405020304" pitchFamily="18" charset="0"/>
              </a:rPr>
              <a:t>ANALYSIS AND PRESENTATION BY:</a:t>
            </a:r>
          </a:p>
          <a:p>
            <a:pPr algn="ctr"/>
            <a:r>
              <a:rPr lang="en-US" sz="3200" b="1" dirty="0">
                <a:solidFill>
                  <a:schemeClr val="bg1"/>
                </a:solidFill>
                <a:latin typeface="Times New Roman" panose="02020603050405020304" pitchFamily="18" charset="0"/>
                <a:cs typeface="Times New Roman" panose="02020603050405020304" pitchFamily="18" charset="0"/>
              </a:rPr>
              <a:t>ANDREW YAKUBU</a:t>
            </a:r>
          </a:p>
        </p:txBody>
      </p:sp>
      <p:sp>
        <p:nvSpPr>
          <p:cNvPr id="8" name="TextBox 7">
            <a:extLst>
              <a:ext uri="{FF2B5EF4-FFF2-40B4-BE49-F238E27FC236}">
                <a16:creationId xmlns:a16="http://schemas.microsoft.com/office/drawing/2014/main" id="{8F8F1157-FC50-16DA-979F-368BD147A501}"/>
              </a:ext>
            </a:extLst>
          </p:cNvPr>
          <p:cNvSpPr txBox="1"/>
          <p:nvPr/>
        </p:nvSpPr>
        <p:spPr>
          <a:xfrm>
            <a:off x="2212421" y="2543906"/>
            <a:ext cx="4825219" cy="3046988"/>
          </a:xfrm>
          <a:prstGeom prst="rect">
            <a:avLst/>
          </a:prstGeom>
          <a:noFill/>
        </p:spPr>
        <p:txBody>
          <a:bodyPr wrap="square" rtlCol="0">
            <a:spAutoFit/>
          </a:bodyPr>
          <a:lstStyle/>
          <a:p>
            <a:endParaRPr lang="en-US" dirty="0"/>
          </a:p>
          <a:p>
            <a:r>
              <a:rPr lang="en-US" sz="2000" dirty="0"/>
              <a:t>                </a:t>
            </a:r>
            <a:r>
              <a:rPr lang="en-US" sz="2000" b="1" dirty="0">
                <a:hlinkClick r:id="rId3"/>
              </a:rPr>
              <a:t>yakubuandrew17@gmail.com</a:t>
            </a:r>
            <a:endParaRPr lang="en-US" sz="2000" b="1" dirty="0"/>
          </a:p>
          <a:p>
            <a:endParaRPr lang="en-US" sz="2000" dirty="0"/>
          </a:p>
          <a:p>
            <a:r>
              <a:rPr lang="en-US" sz="2000" dirty="0"/>
              <a:t>               </a:t>
            </a:r>
            <a:r>
              <a:rPr lang="en-US" sz="2000" b="1" dirty="0">
                <a:hlinkClick r:id="rId4"/>
              </a:rPr>
              <a:t>LinkedIn</a:t>
            </a:r>
            <a:endParaRPr lang="en-US" sz="2000" b="1" dirty="0"/>
          </a:p>
          <a:p>
            <a:endParaRPr lang="en-US" sz="2000" dirty="0"/>
          </a:p>
          <a:p>
            <a:endParaRPr lang="en-US" sz="2000" dirty="0"/>
          </a:p>
          <a:p>
            <a:r>
              <a:rPr lang="en-US" sz="2000" b="1" dirty="0"/>
              <a:t>              </a:t>
            </a:r>
            <a:r>
              <a:rPr lang="en-US" sz="2000" b="1" dirty="0">
                <a:solidFill>
                  <a:schemeClr val="accent5">
                    <a:lumMod val="75000"/>
                  </a:schemeClr>
                </a:solidFill>
              </a:rPr>
              <a:t>+2349031965446</a:t>
            </a:r>
          </a:p>
          <a:p>
            <a:endParaRPr lang="en-US" dirty="0"/>
          </a:p>
          <a:p>
            <a:endParaRPr lang="en-US" dirty="0"/>
          </a:p>
          <a:p>
            <a:endParaRPr lang="en-US" dirty="0"/>
          </a:p>
        </p:txBody>
      </p:sp>
      <p:pic>
        <p:nvPicPr>
          <p:cNvPr id="9" name="Picture 8">
            <a:extLst>
              <a:ext uri="{FF2B5EF4-FFF2-40B4-BE49-F238E27FC236}">
                <a16:creationId xmlns:a16="http://schemas.microsoft.com/office/drawing/2014/main" id="{8E889BAE-B4FF-7C4C-7FEA-08B569E4E54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94184" y="2885334"/>
            <a:ext cx="379828" cy="235267"/>
          </a:xfrm>
          <a:prstGeom prst="rect">
            <a:avLst/>
          </a:prstGeom>
        </p:spPr>
      </p:pic>
      <p:pic>
        <p:nvPicPr>
          <p:cNvPr id="10" name="Picture 9">
            <a:extLst>
              <a:ext uri="{FF2B5EF4-FFF2-40B4-BE49-F238E27FC236}">
                <a16:creationId xmlns:a16="http://schemas.microsoft.com/office/drawing/2014/main" id="{A84C265E-76D2-8020-84A1-5D9E5C208FD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83357" y="3503139"/>
            <a:ext cx="379828" cy="379828"/>
          </a:xfrm>
          <a:prstGeom prst="rect">
            <a:avLst/>
          </a:prstGeom>
        </p:spPr>
      </p:pic>
      <p:pic>
        <p:nvPicPr>
          <p:cNvPr id="11" name="Picture 10">
            <a:extLst>
              <a:ext uri="{FF2B5EF4-FFF2-40B4-BE49-F238E27FC236}">
                <a16:creationId xmlns:a16="http://schemas.microsoft.com/office/drawing/2014/main" id="{08C2C934-3CB1-7886-E76F-838F9210EB6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33924" y="4265505"/>
            <a:ext cx="478694" cy="478694"/>
          </a:xfrm>
          <a:prstGeom prst="rect">
            <a:avLst/>
          </a:prstGeom>
        </p:spPr>
      </p:pic>
      <p:sp>
        <p:nvSpPr>
          <p:cNvPr id="12" name="Slide Number Placeholder 11">
            <a:extLst>
              <a:ext uri="{FF2B5EF4-FFF2-40B4-BE49-F238E27FC236}">
                <a16:creationId xmlns:a16="http://schemas.microsoft.com/office/drawing/2014/main" id="{214B403E-4496-410F-117E-43A36A5D1F9A}"/>
              </a:ext>
            </a:extLst>
          </p:cNvPr>
          <p:cNvSpPr>
            <a:spLocks noGrp="1"/>
          </p:cNvSpPr>
          <p:nvPr>
            <p:ph type="sldNum" sz="quarter" idx="12"/>
          </p:nvPr>
        </p:nvSpPr>
        <p:spPr/>
        <p:txBody>
          <a:bodyPr/>
          <a:lstStyle/>
          <a:p>
            <a:fld id="{2093F854-0747-4A9C-9E0E-CC0C8B35D905}" type="slidenum">
              <a:rPr lang="en-US" smtClean="0"/>
              <a:t>18</a:t>
            </a:fld>
            <a:endParaRPr lang="en-US"/>
          </a:p>
        </p:txBody>
      </p:sp>
    </p:spTree>
    <p:extLst>
      <p:ext uri="{BB962C8B-B14F-4D97-AF65-F5344CB8AC3E}">
        <p14:creationId xmlns:p14="http://schemas.microsoft.com/office/powerpoint/2010/main" val="6434916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9616CB-6435-C113-CA9C-AA0FC9A1D90A}"/>
              </a:ext>
            </a:extLst>
          </p:cNvPr>
          <p:cNvSpPr>
            <a:spLocks noGrp="1"/>
          </p:cNvSpPr>
          <p:nvPr>
            <p:ph idx="1"/>
          </p:nvPr>
        </p:nvSpPr>
        <p:spPr>
          <a:xfrm>
            <a:off x="2526323" y="2205453"/>
            <a:ext cx="7602416" cy="1691299"/>
          </a:xfrm>
        </p:spPr>
        <p:txBody>
          <a:bodyPr>
            <a:normAutofit/>
          </a:bodyPr>
          <a:lstStyle/>
          <a:p>
            <a:pPr marL="0" indent="0">
              <a:buNone/>
            </a:pPr>
            <a:r>
              <a:rPr lang="en-US" sz="9600" dirty="0">
                <a:latin typeface="Times New Roman" panose="02020603050405020304" pitchFamily="18" charset="0"/>
                <a:cs typeface="Times New Roman" panose="02020603050405020304" pitchFamily="18" charset="0"/>
              </a:rPr>
              <a:t>THANK YOU</a:t>
            </a:r>
          </a:p>
        </p:txBody>
      </p:sp>
      <p:pic>
        <p:nvPicPr>
          <p:cNvPr id="5" name="Picture 4">
            <a:extLst>
              <a:ext uri="{FF2B5EF4-FFF2-40B4-BE49-F238E27FC236}">
                <a16:creationId xmlns:a16="http://schemas.microsoft.com/office/drawing/2014/main" id="{5ADBEAEA-E0C3-2B21-5DCD-F46186E100F4}"/>
              </a:ext>
            </a:extLst>
          </p:cNvPr>
          <p:cNvPicPr>
            <a:picLocks noChangeAspect="1"/>
          </p:cNvPicPr>
          <p:nvPr/>
        </p:nvPicPr>
        <p:blipFill>
          <a:blip r:embed="rId2"/>
          <a:stretch>
            <a:fillRect/>
          </a:stretch>
        </p:blipFill>
        <p:spPr>
          <a:xfrm>
            <a:off x="10287637" y="0"/>
            <a:ext cx="1548518" cy="1664352"/>
          </a:xfrm>
          <a:prstGeom prst="rect">
            <a:avLst/>
          </a:prstGeom>
        </p:spPr>
      </p:pic>
      <p:sp>
        <p:nvSpPr>
          <p:cNvPr id="6" name="Slide Number Placeholder 5">
            <a:extLst>
              <a:ext uri="{FF2B5EF4-FFF2-40B4-BE49-F238E27FC236}">
                <a16:creationId xmlns:a16="http://schemas.microsoft.com/office/drawing/2014/main" id="{F5D56CF8-B488-D476-7EB4-7A0254F31655}"/>
              </a:ext>
            </a:extLst>
          </p:cNvPr>
          <p:cNvSpPr>
            <a:spLocks noGrp="1"/>
          </p:cNvSpPr>
          <p:nvPr>
            <p:ph type="sldNum" sz="quarter" idx="12"/>
          </p:nvPr>
        </p:nvSpPr>
        <p:spPr/>
        <p:txBody>
          <a:bodyPr/>
          <a:lstStyle/>
          <a:p>
            <a:fld id="{2093F854-0747-4A9C-9E0E-CC0C8B35D905}" type="slidenum">
              <a:rPr lang="en-US" smtClean="0"/>
              <a:t>19</a:t>
            </a:fld>
            <a:endParaRPr lang="en-US"/>
          </a:p>
        </p:txBody>
      </p:sp>
    </p:spTree>
    <p:extLst>
      <p:ext uri="{BB962C8B-B14F-4D97-AF65-F5344CB8AC3E}">
        <p14:creationId xmlns:p14="http://schemas.microsoft.com/office/powerpoint/2010/main" val="2877961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E4C99-A392-01FB-0A45-F6967C818E4A}"/>
              </a:ext>
            </a:extLst>
          </p:cNvPr>
          <p:cNvSpPr>
            <a:spLocks noGrp="1"/>
          </p:cNvSpPr>
          <p:nvPr>
            <p:ph type="title"/>
          </p:nvPr>
        </p:nvSpPr>
        <p:spPr>
          <a:xfrm>
            <a:off x="3272814" y="277524"/>
            <a:ext cx="5835326" cy="707405"/>
          </a:xfrm>
          <a:solidFill>
            <a:schemeClr val="bg1">
              <a:lumMod val="85000"/>
            </a:schemeClr>
          </a:solidFill>
        </p:spPr>
        <p:txBody>
          <a:bodyPr>
            <a:normAutofit fontScale="90000"/>
          </a:bodyPr>
          <a:lstStyle/>
          <a:p>
            <a:r>
              <a:rPr lang="en-US" sz="3200" b="1" dirty="0">
                <a:latin typeface="Times New Roman" panose="02020603050405020304" pitchFamily="18" charset="0"/>
                <a:cs typeface="Times New Roman" panose="02020603050405020304" pitchFamily="18" charset="0"/>
              </a:rPr>
              <a:t>1.1  PROBLEM STATEMENT…</a:t>
            </a:r>
          </a:p>
        </p:txBody>
      </p:sp>
      <p:pic>
        <p:nvPicPr>
          <p:cNvPr id="11" name="Content Placeholder 10">
            <a:extLst>
              <a:ext uri="{FF2B5EF4-FFF2-40B4-BE49-F238E27FC236}">
                <a16:creationId xmlns:a16="http://schemas.microsoft.com/office/drawing/2014/main" id="{40005FC7-C808-6F89-AD86-C8489D523E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981" y="157947"/>
            <a:ext cx="796525" cy="840859"/>
          </a:xfrm>
        </p:spPr>
      </p:pic>
      <p:pic>
        <p:nvPicPr>
          <p:cNvPr id="12" name="Content Placeholder 10">
            <a:extLst>
              <a:ext uri="{FF2B5EF4-FFF2-40B4-BE49-F238E27FC236}">
                <a16:creationId xmlns:a16="http://schemas.microsoft.com/office/drawing/2014/main" id="{C328F05F-819E-A63B-8D5B-3233443B94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968" y="157947"/>
            <a:ext cx="796525" cy="840859"/>
          </a:xfrm>
          <a:prstGeom prst="rect">
            <a:avLst/>
          </a:prstGeom>
        </p:spPr>
      </p:pic>
      <p:pic>
        <p:nvPicPr>
          <p:cNvPr id="13" name="Content Placeholder 10">
            <a:extLst>
              <a:ext uri="{FF2B5EF4-FFF2-40B4-BE49-F238E27FC236}">
                <a16:creationId xmlns:a16="http://schemas.microsoft.com/office/drawing/2014/main" id="{E6E6B96C-7737-4175-5786-C7B1334504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0955" y="157948"/>
            <a:ext cx="896651" cy="946558"/>
          </a:xfrm>
          <a:prstGeom prst="rect">
            <a:avLst/>
          </a:prstGeom>
        </p:spPr>
      </p:pic>
      <p:sp>
        <p:nvSpPr>
          <p:cNvPr id="17" name="Oval 16">
            <a:extLst>
              <a:ext uri="{FF2B5EF4-FFF2-40B4-BE49-F238E27FC236}">
                <a16:creationId xmlns:a16="http://schemas.microsoft.com/office/drawing/2014/main" id="{E363FEAB-8FFA-DC0D-D441-B8F086F2AAFE}"/>
              </a:ext>
            </a:extLst>
          </p:cNvPr>
          <p:cNvSpPr/>
          <p:nvPr/>
        </p:nvSpPr>
        <p:spPr>
          <a:xfrm>
            <a:off x="253218" y="1104506"/>
            <a:ext cx="11296357" cy="5834699"/>
          </a:xfrm>
          <a:prstGeom prst="ellipse">
            <a:avLst/>
          </a:prstGeom>
          <a:solidFill>
            <a:schemeClr val="bg1">
              <a:lumMod val="85000"/>
              <a:alpha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356A3888-6B27-FE55-602E-1D0A80B48355}"/>
              </a:ext>
            </a:extLst>
          </p:cNvPr>
          <p:cNvSpPr txBox="1"/>
          <p:nvPr/>
        </p:nvSpPr>
        <p:spPr>
          <a:xfrm>
            <a:off x="1674056" y="2607390"/>
            <a:ext cx="9115864" cy="2879763"/>
          </a:xfrm>
          <a:prstGeom prst="rect">
            <a:avLst/>
          </a:prstGeom>
          <a:noFill/>
        </p:spPr>
        <p:txBody>
          <a:bodyPr wrap="square" rtlCol="0">
            <a:spAutoFit/>
          </a:bodyPr>
          <a:lstStyle/>
          <a:p>
            <a:pPr marL="0" marR="0">
              <a:lnSpc>
                <a:spcPct val="107000"/>
              </a:lnSpc>
              <a:spcAft>
                <a:spcPts val="800"/>
              </a:spcAft>
            </a:pPr>
            <a:r>
              <a:rPr lang="en-US" sz="2000" kern="100" dirty="0">
                <a:effectLst/>
                <a:latin typeface="Aptos"/>
                <a:ea typeface="Aptos"/>
                <a:cs typeface="Times New Roman" panose="02020603050405020304" pitchFamily="18" charset="0"/>
              </a:rPr>
              <a:t>Faith Specialist Hospital  is a bustling healthcare facility serving a diverse population. Over the years, the hospital has accumulated a wealth of patient data, ranging from demographic details to admission records and health outcomes. However, the hospital is facing significant challenges in leveraging this data effectively.</a:t>
            </a:r>
          </a:p>
          <a:p>
            <a:pPr marL="0" marR="0">
              <a:lnSpc>
                <a:spcPct val="107000"/>
              </a:lnSpc>
              <a:spcAft>
                <a:spcPts val="800"/>
              </a:spcAft>
            </a:pPr>
            <a:r>
              <a:rPr lang="en-US" sz="2000" kern="100" dirty="0">
                <a:effectLst/>
                <a:latin typeface="Aptos"/>
                <a:ea typeface="Aptos"/>
                <a:cs typeface="Times New Roman" panose="02020603050405020304" pitchFamily="18" charset="0"/>
              </a:rPr>
              <a:t>The management has noticed an increasing number of patients being discharged against medical advice, a rising trend in chronic diseases as well as a concerning mortality rate among certain patient groups. </a:t>
            </a:r>
          </a:p>
          <a:p>
            <a:endParaRPr lang="en-US" dirty="0"/>
          </a:p>
        </p:txBody>
      </p:sp>
      <p:sp>
        <p:nvSpPr>
          <p:cNvPr id="3" name="Slide Number Placeholder 2">
            <a:extLst>
              <a:ext uri="{FF2B5EF4-FFF2-40B4-BE49-F238E27FC236}">
                <a16:creationId xmlns:a16="http://schemas.microsoft.com/office/drawing/2014/main" id="{45F04DC1-4442-38D8-B810-D633F70ADCA4}"/>
              </a:ext>
            </a:extLst>
          </p:cNvPr>
          <p:cNvSpPr>
            <a:spLocks noGrp="1"/>
          </p:cNvSpPr>
          <p:nvPr>
            <p:ph type="sldNum" sz="quarter" idx="12"/>
          </p:nvPr>
        </p:nvSpPr>
        <p:spPr/>
        <p:txBody>
          <a:bodyPr/>
          <a:lstStyle/>
          <a:p>
            <a:fld id="{2093F854-0747-4A9C-9E0E-CC0C8B35D905}" type="slidenum">
              <a:rPr lang="en-US" smtClean="0"/>
              <a:t>2</a:t>
            </a:fld>
            <a:endParaRPr lang="en-US"/>
          </a:p>
        </p:txBody>
      </p:sp>
    </p:spTree>
    <p:extLst>
      <p:ext uri="{BB962C8B-B14F-4D97-AF65-F5344CB8AC3E}">
        <p14:creationId xmlns:p14="http://schemas.microsoft.com/office/powerpoint/2010/main" val="449670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6ABA2-9064-C132-E948-79D19D7A77DA}"/>
              </a:ext>
            </a:extLst>
          </p:cNvPr>
          <p:cNvSpPr>
            <a:spLocks noGrp="1"/>
          </p:cNvSpPr>
          <p:nvPr>
            <p:ph type="title"/>
          </p:nvPr>
        </p:nvSpPr>
        <p:spPr>
          <a:xfrm>
            <a:off x="3845092" y="270739"/>
            <a:ext cx="4112608" cy="698258"/>
          </a:xfrm>
          <a:solidFill>
            <a:schemeClr val="bg1">
              <a:lumMod val="85000"/>
            </a:schemeClr>
          </a:solidFill>
        </p:spPr>
        <p:txBody>
          <a:bodyPr>
            <a:normAutofit/>
          </a:bodyPr>
          <a:lstStyle/>
          <a:p>
            <a:r>
              <a:rPr lang="en-US" sz="3200" b="1" dirty="0">
                <a:latin typeface="Times New Roman" panose="02020603050405020304" pitchFamily="18" charset="0"/>
                <a:cs typeface="Times New Roman" panose="02020603050405020304" pitchFamily="18" charset="0"/>
              </a:rPr>
              <a:t>1.2   OBJECTIVE..  </a:t>
            </a:r>
          </a:p>
        </p:txBody>
      </p:sp>
      <p:sp>
        <p:nvSpPr>
          <p:cNvPr id="6" name="Oval 5">
            <a:extLst>
              <a:ext uri="{FF2B5EF4-FFF2-40B4-BE49-F238E27FC236}">
                <a16:creationId xmlns:a16="http://schemas.microsoft.com/office/drawing/2014/main" id="{3293D14E-5B74-2A9D-53D7-21376B8EE30A}"/>
              </a:ext>
            </a:extLst>
          </p:cNvPr>
          <p:cNvSpPr/>
          <p:nvPr/>
        </p:nvSpPr>
        <p:spPr>
          <a:xfrm>
            <a:off x="295421" y="1121511"/>
            <a:ext cx="11296357" cy="5672501"/>
          </a:xfrm>
          <a:prstGeom prst="ellipse">
            <a:avLst/>
          </a:prstGeom>
          <a:solidFill>
            <a:schemeClr val="bg1">
              <a:lumMod val="85000"/>
              <a:alpha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B1287E8A-8F3E-300D-031F-57E0411F2956}"/>
              </a:ext>
            </a:extLst>
          </p:cNvPr>
          <p:cNvSpPr txBox="1"/>
          <p:nvPr/>
        </p:nvSpPr>
        <p:spPr>
          <a:xfrm>
            <a:off x="1772528" y="2124222"/>
            <a:ext cx="8581293" cy="3554563"/>
          </a:xfrm>
          <a:prstGeom prst="rect">
            <a:avLst/>
          </a:prstGeom>
          <a:noFill/>
        </p:spPr>
        <p:txBody>
          <a:bodyPr wrap="square" rtlCol="0">
            <a:spAutoFit/>
          </a:bodyPr>
          <a:lstStyle/>
          <a:p>
            <a:pPr marL="0" marR="0">
              <a:lnSpc>
                <a:spcPct val="107000"/>
              </a:lnSpc>
              <a:spcAft>
                <a:spcPts val="800"/>
              </a:spcAft>
            </a:pPr>
            <a:r>
              <a:rPr lang="en-US" sz="2000" kern="100" dirty="0">
                <a:effectLst/>
                <a:latin typeface="Aptos"/>
                <a:ea typeface="Aptos"/>
                <a:cs typeface="Times New Roman" panose="02020603050405020304" pitchFamily="18" charset="0"/>
              </a:rPr>
              <a:t>1.Analyze patient demographics in relation to hospital outcomes.</a:t>
            </a:r>
          </a:p>
          <a:p>
            <a:pPr marL="0" marR="0">
              <a:lnSpc>
                <a:spcPct val="107000"/>
              </a:lnSpc>
              <a:spcAft>
                <a:spcPts val="800"/>
              </a:spcAft>
            </a:pPr>
            <a:r>
              <a:rPr lang="en-US" sz="2000" kern="100" dirty="0">
                <a:effectLst/>
                <a:latin typeface="Aptos"/>
                <a:ea typeface="Aptos"/>
                <a:cs typeface="Times New Roman" panose="02020603050405020304" pitchFamily="18" charset="0"/>
              </a:rPr>
              <a:t>2.Identify common reasons for discharge against medical advice (DAMA) and their impact on mortality.</a:t>
            </a:r>
          </a:p>
          <a:p>
            <a:pPr marL="0" marR="0">
              <a:lnSpc>
                <a:spcPct val="107000"/>
              </a:lnSpc>
              <a:spcAft>
                <a:spcPts val="800"/>
              </a:spcAft>
            </a:pPr>
            <a:r>
              <a:rPr lang="en-US" sz="2000" kern="100" dirty="0">
                <a:effectLst/>
                <a:latin typeface="Aptos"/>
                <a:ea typeface="Aptos"/>
                <a:cs typeface="Times New Roman" panose="02020603050405020304" pitchFamily="18" charset="0"/>
              </a:rPr>
              <a:t>3.Examine the prevalence and impact of chronic illnesses among patients.</a:t>
            </a:r>
          </a:p>
          <a:p>
            <a:pPr marL="0" marR="0">
              <a:lnSpc>
                <a:spcPct val="107000"/>
              </a:lnSpc>
              <a:spcAft>
                <a:spcPts val="800"/>
              </a:spcAft>
            </a:pPr>
            <a:r>
              <a:rPr lang="en-US" sz="2000" kern="100" dirty="0">
                <a:effectLst/>
                <a:latin typeface="Aptos"/>
                <a:ea typeface="Aptos"/>
                <a:cs typeface="Times New Roman" panose="02020603050405020304" pitchFamily="18" charset="0"/>
              </a:rPr>
              <a:t>4. Assess the impact of lifestyle factors on hospital outcomes.</a:t>
            </a:r>
          </a:p>
          <a:p>
            <a:pPr marL="0" marR="0">
              <a:lnSpc>
                <a:spcPct val="107000"/>
              </a:lnSpc>
              <a:spcAft>
                <a:spcPts val="800"/>
              </a:spcAft>
            </a:pPr>
            <a:r>
              <a:rPr lang="en-US" sz="2000" kern="100" dirty="0">
                <a:effectLst/>
                <a:latin typeface="Aptos"/>
                <a:ea typeface="Aptos"/>
                <a:cs typeface="Times New Roman" panose="02020603050405020304" pitchFamily="18" charset="0"/>
              </a:rPr>
              <a:t>5. Evaluate the performance of the doctors based on patient outcomes, specialization, and workload.</a:t>
            </a:r>
          </a:p>
          <a:p>
            <a:pPr marL="0" marR="0">
              <a:lnSpc>
                <a:spcPct val="107000"/>
              </a:lnSpc>
              <a:spcAft>
                <a:spcPts val="800"/>
              </a:spcAft>
            </a:pPr>
            <a:r>
              <a:rPr lang="en-US" sz="2000" kern="100" dirty="0">
                <a:effectLst/>
                <a:latin typeface="Aptos"/>
                <a:ea typeface="Aptos"/>
                <a:cs typeface="Times New Roman" panose="02020603050405020304" pitchFamily="18" charset="0"/>
              </a:rPr>
              <a:t>6. Provide data-driven insights that can help improve hospital management and patient care </a:t>
            </a:r>
          </a:p>
        </p:txBody>
      </p:sp>
      <p:pic>
        <p:nvPicPr>
          <p:cNvPr id="11" name="Picture 10">
            <a:extLst>
              <a:ext uri="{FF2B5EF4-FFF2-40B4-BE49-F238E27FC236}">
                <a16:creationId xmlns:a16="http://schemas.microsoft.com/office/drawing/2014/main" id="{7317CCC0-EB88-3461-BA2C-759B0AFF38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45" y="0"/>
            <a:ext cx="767196" cy="872197"/>
          </a:xfrm>
          <a:prstGeom prst="rect">
            <a:avLst/>
          </a:prstGeom>
        </p:spPr>
      </p:pic>
      <p:sp>
        <p:nvSpPr>
          <p:cNvPr id="3" name="Slide Number Placeholder 2">
            <a:extLst>
              <a:ext uri="{FF2B5EF4-FFF2-40B4-BE49-F238E27FC236}">
                <a16:creationId xmlns:a16="http://schemas.microsoft.com/office/drawing/2014/main" id="{91B86252-13AF-2A86-E303-E58ACD3508F7}"/>
              </a:ext>
            </a:extLst>
          </p:cNvPr>
          <p:cNvSpPr>
            <a:spLocks noGrp="1"/>
          </p:cNvSpPr>
          <p:nvPr>
            <p:ph type="sldNum" sz="quarter" idx="12"/>
          </p:nvPr>
        </p:nvSpPr>
        <p:spPr/>
        <p:txBody>
          <a:bodyPr/>
          <a:lstStyle/>
          <a:p>
            <a:fld id="{2093F854-0747-4A9C-9E0E-CC0C8B35D905}" type="slidenum">
              <a:rPr lang="en-US" smtClean="0"/>
              <a:t>3</a:t>
            </a:fld>
            <a:endParaRPr lang="en-US"/>
          </a:p>
        </p:txBody>
      </p:sp>
    </p:spTree>
    <p:extLst>
      <p:ext uri="{BB962C8B-B14F-4D97-AF65-F5344CB8AC3E}">
        <p14:creationId xmlns:p14="http://schemas.microsoft.com/office/powerpoint/2010/main" val="966600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99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F9259FA-C6D7-D4E3-EDFA-49A8CD887B9E}"/>
              </a:ext>
            </a:extLst>
          </p:cNvPr>
          <p:cNvSpPr txBox="1"/>
          <p:nvPr/>
        </p:nvSpPr>
        <p:spPr>
          <a:xfrm>
            <a:off x="3273928" y="243866"/>
            <a:ext cx="3896749" cy="584775"/>
          </a:xfrm>
          <a:prstGeom prst="rect">
            <a:avLst/>
          </a:prstGeom>
          <a:solidFill>
            <a:schemeClr val="bg1">
              <a:lumMod val="85000"/>
            </a:schemeClr>
          </a:solidFill>
        </p:spPr>
        <p:txBody>
          <a:bodyPr wrap="square" rtlCol="0">
            <a:spAutoFit/>
          </a:bodyPr>
          <a:lstStyle/>
          <a:p>
            <a:r>
              <a:rPr lang="en-US" sz="3200" b="1" dirty="0">
                <a:latin typeface="Times New Roman" panose="02020603050405020304" pitchFamily="18" charset="0"/>
                <a:cs typeface="Times New Roman" panose="02020603050405020304" pitchFamily="18" charset="0"/>
              </a:rPr>
              <a:t>2.1  ANALYSIS…</a:t>
            </a:r>
          </a:p>
        </p:txBody>
      </p:sp>
      <p:sp>
        <p:nvSpPr>
          <p:cNvPr id="5" name="Oval 4">
            <a:extLst>
              <a:ext uri="{FF2B5EF4-FFF2-40B4-BE49-F238E27FC236}">
                <a16:creationId xmlns:a16="http://schemas.microsoft.com/office/drawing/2014/main" id="{1BADBD08-CDF2-DE6E-24D8-9F57134EDA3A}"/>
              </a:ext>
            </a:extLst>
          </p:cNvPr>
          <p:cNvSpPr/>
          <p:nvPr/>
        </p:nvSpPr>
        <p:spPr>
          <a:xfrm>
            <a:off x="0" y="1039424"/>
            <a:ext cx="9045526" cy="5574710"/>
          </a:xfrm>
          <a:prstGeom prst="ellipse">
            <a:avLst/>
          </a:prstGeom>
          <a:solidFill>
            <a:schemeClr val="bg1">
              <a:lumMod val="85000"/>
              <a:alpha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72B15018-BBD4-F6A8-2AD8-7AAAD62E4DFF}"/>
              </a:ext>
            </a:extLst>
          </p:cNvPr>
          <p:cNvSpPr txBox="1"/>
          <p:nvPr/>
        </p:nvSpPr>
        <p:spPr>
          <a:xfrm>
            <a:off x="1944858" y="1967691"/>
            <a:ext cx="5549705" cy="4093428"/>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2.1.1 </a:t>
            </a:r>
            <a:r>
              <a:rPr lang="en-US" sz="2400" b="1" dirty="0">
                <a:latin typeface="Times New Roman" panose="02020603050405020304" pitchFamily="18" charset="0"/>
                <a:cs typeface="Times New Roman" panose="02020603050405020304" pitchFamily="18" charset="0"/>
              </a:rPr>
              <a:t>DATA CLEANING</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given data sets (</a:t>
            </a:r>
            <a:r>
              <a:rPr lang="en-US" sz="2400" dirty="0" err="1">
                <a:latin typeface="Times New Roman" panose="02020603050405020304" pitchFamily="18" charset="0"/>
                <a:cs typeface="Times New Roman" panose="02020603050405020304" pitchFamily="18" charset="0"/>
              </a:rPr>
              <a:t>patients_data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admission_data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doctors_data</a:t>
            </a:r>
            <a:r>
              <a:rPr lang="en-US" sz="2400" dirty="0">
                <a:latin typeface="Times New Roman" panose="02020603050405020304" pitchFamily="18" charset="0"/>
                <a:cs typeface="Times New Roman" panose="02020603050405020304" pitchFamily="18" charset="0"/>
              </a:rPr>
              <a:t> and </a:t>
            </a:r>
            <a:r>
              <a:rPr lang="en-US" sz="2400" dirty="0" err="1">
                <a:latin typeface="Times New Roman" panose="02020603050405020304" pitchFamily="18" charset="0"/>
                <a:cs typeface="Times New Roman" panose="02020603050405020304" pitchFamily="18" charset="0"/>
              </a:rPr>
              <a:t>risk_factor_data</a:t>
            </a:r>
            <a:r>
              <a:rPr lang="en-US" sz="2400" dirty="0">
                <a:latin typeface="Times New Roman" panose="02020603050405020304" pitchFamily="18" charset="0"/>
                <a:cs typeface="Times New Roman" panose="02020603050405020304" pitchFamily="18" charset="0"/>
              </a:rPr>
              <a:t>) were imported into excel for cleaning.</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Data consistency was ensured.</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Missing values and duplicates were cleaned and rectified.</a:t>
            </a:r>
          </a:p>
          <a:p>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5185CA7C-C2E6-59F4-D93E-38F681BA9C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47543" y="341345"/>
            <a:ext cx="3344457" cy="2045883"/>
          </a:xfrm>
          <a:prstGeom prst="rect">
            <a:avLst/>
          </a:prstGeom>
        </p:spPr>
      </p:pic>
      <p:pic>
        <p:nvPicPr>
          <p:cNvPr id="8" name="Picture 7">
            <a:extLst>
              <a:ext uri="{FF2B5EF4-FFF2-40B4-BE49-F238E27FC236}">
                <a16:creationId xmlns:a16="http://schemas.microsoft.com/office/drawing/2014/main" id="{F805FFA7-F452-276D-C00E-3A40B8A769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47542" y="4751865"/>
            <a:ext cx="3344457" cy="2045883"/>
          </a:xfrm>
          <a:prstGeom prst="rect">
            <a:avLst/>
          </a:prstGeom>
        </p:spPr>
      </p:pic>
      <p:pic>
        <p:nvPicPr>
          <p:cNvPr id="10" name="Picture 9">
            <a:extLst>
              <a:ext uri="{FF2B5EF4-FFF2-40B4-BE49-F238E27FC236}">
                <a16:creationId xmlns:a16="http://schemas.microsoft.com/office/drawing/2014/main" id="{B3533F6D-6582-B246-D25C-8341C13957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550" y="1"/>
            <a:ext cx="735173" cy="835790"/>
          </a:xfrm>
          <a:prstGeom prst="rect">
            <a:avLst/>
          </a:prstGeom>
        </p:spPr>
      </p:pic>
      <p:pic>
        <p:nvPicPr>
          <p:cNvPr id="11" name="Picture 10">
            <a:extLst>
              <a:ext uri="{FF2B5EF4-FFF2-40B4-BE49-F238E27FC236}">
                <a16:creationId xmlns:a16="http://schemas.microsoft.com/office/drawing/2014/main" id="{9C4F4967-7006-D1A3-49C1-E4531BCC5C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1064" y="149113"/>
            <a:ext cx="735174" cy="835791"/>
          </a:xfrm>
          <a:prstGeom prst="rect">
            <a:avLst/>
          </a:prstGeom>
        </p:spPr>
      </p:pic>
      <p:sp>
        <p:nvSpPr>
          <p:cNvPr id="2" name="Slide Number Placeholder 1">
            <a:extLst>
              <a:ext uri="{FF2B5EF4-FFF2-40B4-BE49-F238E27FC236}">
                <a16:creationId xmlns:a16="http://schemas.microsoft.com/office/drawing/2014/main" id="{55F07043-FF31-9081-93D5-E028598A8920}"/>
              </a:ext>
            </a:extLst>
          </p:cNvPr>
          <p:cNvSpPr>
            <a:spLocks noGrp="1"/>
          </p:cNvSpPr>
          <p:nvPr>
            <p:ph type="sldNum" sz="quarter" idx="12"/>
          </p:nvPr>
        </p:nvSpPr>
        <p:spPr/>
        <p:txBody>
          <a:bodyPr/>
          <a:lstStyle/>
          <a:p>
            <a:fld id="{2093F854-0747-4A9C-9E0E-CC0C8B35D905}" type="slidenum">
              <a:rPr lang="en-US" smtClean="0"/>
              <a:t>4</a:t>
            </a:fld>
            <a:endParaRPr lang="en-US"/>
          </a:p>
        </p:txBody>
      </p:sp>
    </p:spTree>
    <p:extLst>
      <p:ext uri="{BB962C8B-B14F-4D97-AF65-F5344CB8AC3E}">
        <p14:creationId xmlns:p14="http://schemas.microsoft.com/office/powerpoint/2010/main" val="942082120"/>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227B9E5C-2DEB-A129-E136-BCDCCA896785}"/>
              </a:ext>
            </a:extLst>
          </p:cNvPr>
          <p:cNvSpPr/>
          <p:nvPr/>
        </p:nvSpPr>
        <p:spPr>
          <a:xfrm>
            <a:off x="1329090" y="1604602"/>
            <a:ext cx="10067779" cy="5066614"/>
          </a:xfrm>
          <a:prstGeom prst="ellipse">
            <a:avLst/>
          </a:prstGeom>
          <a:solidFill>
            <a:schemeClr val="bg1">
              <a:lumMod val="85000"/>
              <a:alpha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4CA31E35-151D-2BF1-4B29-D7EA7E916C6B}"/>
              </a:ext>
            </a:extLst>
          </p:cNvPr>
          <p:cNvSpPr txBox="1"/>
          <p:nvPr/>
        </p:nvSpPr>
        <p:spPr>
          <a:xfrm>
            <a:off x="3348110" y="186784"/>
            <a:ext cx="6766561" cy="523220"/>
          </a:xfrm>
          <a:prstGeom prst="rect">
            <a:avLst/>
          </a:prstGeom>
          <a:solidFill>
            <a:schemeClr val="bg1">
              <a:lumMod val="85000"/>
            </a:schemeClr>
          </a:solidFill>
        </p:spPr>
        <p:txBody>
          <a:bodyPr wrap="square" rtlCol="0">
            <a:spAutoFit/>
          </a:bodyPr>
          <a:lstStyle/>
          <a:p>
            <a:r>
              <a:rPr lang="en-US" sz="2800" b="1" dirty="0">
                <a:latin typeface="Times New Roman" panose="02020603050405020304" pitchFamily="18" charset="0"/>
                <a:cs typeface="Times New Roman" panose="02020603050405020304" pitchFamily="18" charset="0"/>
              </a:rPr>
              <a:t>2.2 SQL COMMANDS AND QUERIES…</a:t>
            </a:r>
          </a:p>
        </p:txBody>
      </p:sp>
      <p:pic>
        <p:nvPicPr>
          <p:cNvPr id="6" name="Picture 5">
            <a:extLst>
              <a:ext uri="{FF2B5EF4-FFF2-40B4-BE49-F238E27FC236}">
                <a16:creationId xmlns:a16="http://schemas.microsoft.com/office/drawing/2014/main" id="{C58F9711-410E-F386-A7A7-E55F1F0661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35173" cy="835790"/>
          </a:xfrm>
          <a:prstGeom prst="rect">
            <a:avLst/>
          </a:prstGeom>
        </p:spPr>
      </p:pic>
      <p:pic>
        <p:nvPicPr>
          <p:cNvPr id="7" name="Picture 6">
            <a:extLst>
              <a:ext uri="{FF2B5EF4-FFF2-40B4-BE49-F238E27FC236}">
                <a16:creationId xmlns:a16="http://schemas.microsoft.com/office/drawing/2014/main" id="{B9A56C84-BC6A-3D35-A56F-B506AC68C3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566" y="63988"/>
            <a:ext cx="735173" cy="835790"/>
          </a:xfrm>
          <a:prstGeom prst="rect">
            <a:avLst/>
          </a:prstGeom>
        </p:spPr>
      </p:pic>
      <p:pic>
        <p:nvPicPr>
          <p:cNvPr id="8" name="Picture 7">
            <a:extLst>
              <a:ext uri="{FF2B5EF4-FFF2-40B4-BE49-F238E27FC236}">
                <a16:creationId xmlns:a16="http://schemas.microsoft.com/office/drawing/2014/main" id="{4B6BBD08-8CB7-88F7-65FA-231ADAA72F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6582" y="142861"/>
            <a:ext cx="735173" cy="835790"/>
          </a:xfrm>
          <a:prstGeom prst="rect">
            <a:avLst/>
          </a:prstGeom>
        </p:spPr>
      </p:pic>
      <p:sp>
        <p:nvSpPr>
          <p:cNvPr id="3" name="TextBox 2">
            <a:extLst>
              <a:ext uri="{FF2B5EF4-FFF2-40B4-BE49-F238E27FC236}">
                <a16:creationId xmlns:a16="http://schemas.microsoft.com/office/drawing/2014/main" id="{69E43DDF-599D-A6FC-F57E-33DD3E4F181E}"/>
              </a:ext>
            </a:extLst>
          </p:cNvPr>
          <p:cNvSpPr txBox="1"/>
          <p:nvPr/>
        </p:nvSpPr>
        <p:spPr>
          <a:xfrm>
            <a:off x="406136" y="1067524"/>
            <a:ext cx="4232125" cy="369332"/>
          </a:xfrm>
          <a:prstGeom prst="rect">
            <a:avLst/>
          </a:prstGeom>
          <a:noFill/>
        </p:spPr>
        <p:txBody>
          <a:bodyPr wrap="square" rtlCol="0">
            <a:spAutoFit/>
          </a:bodyPr>
          <a:lstStyle/>
          <a:p>
            <a:r>
              <a:rPr lang="en-US" dirty="0"/>
              <a:t>2.2.1 TABLE CREATION – DOCTOR’S TABLE</a:t>
            </a:r>
          </a:p>
        </p:txBody>
      </p:sp>
      <p:pic>
        <p:nvPicPr>
          <p:cNvPr id="10" name="Picture 9">
            <a:extLst>
              <a:ext uri="{FF2B5EF4-FFF2-40B4-BE49-F238E27FC236}">
                <a16:creationId xmlns:a16="http://schemas.microsoft.com/office/drawing/2014/main" id="{1132C772-40D8-EA19-6810-55FF328EA9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0856" y="2692711"/>
            <a:ext cx="7523815" cy="2560687"/>
          </a:xfrm>
          <a:prstGeom prst="rect">
            <a:avLst/>
          </a:prstGeom>
        </p:spPr>
      </p:pic>
      <p:sp>
        <p:nvSpPr>
          <p:cNvPr id="11" name="Slide Number Placeholder 10">
            <a:extLst>
              <a:ext uri="{FF2B5EF4-FFF2-40B4-BE49-F238E27FC236}">
                <a16:creationId xmlns:a16="http://schemas.microsoft.com/office/drawing/2014/main" id="{1B854D0D-C9F5-C64A-D23F-80D497707191}"/>
              </a:ext>
            </a:extLst>
          </p:cNvPr>
          <p:cNvSpPr>
            <a:spLocks noGrp="1"/>
          </p:cNvSpPr>
          <p:nvPr>
            <p:ph type="sldNum" sz="quarter" idx="12"/>
          </p:nvPr>
        </p:nvSpPr>
        <p:spPr/>
        <p:txBody>
          <a:bodyPr/>
          <a:lstStyle/>
          <a:p>
            <a:fld id="{2093F854-0747-4A9C-9E0E-CC0C8B35D905}" type="slidenum">
              <a:rPr lang="en-US" smtClean="0"/>
              <a:t>5</a:t>
            </a:fld>
            <a:endParaRPr lang="en-US"/>
          </a:p>
        </p:txBody>
      </p:sp>
    </p:spTree>
    <p:extLst>
      <p:ext uri="{BB962C8B-B14F-4D97-AF65-F5344CB8AC3E}">
        <p14:creationId xmlns:p14="http://schemas.microsoft.com/office/powerpoint/2010/main" val="23256536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755EEE6-6A8C-B11E-CCC7-819727CAAE3E}"/>
              </a:ext>
            </a:extLst>
          </p:cNvPr>
          <p:cNvSpPr txBox="1"/>
          <p:nvPr/>
        </p:nvSpPr>
        <p:spPr>
          <a:xfrm>
            <a:off x="3348110" y="186784"/>
            <a:ext cx="6766561" cy="523220"/>
          </a:xfrm>
          <a:prstGeom prst="rect">
            <a:avLst/>
          </a:prstGeom>
          <a:solidFill>
            <a:schemeClr val="bg1">
              <a:lumMod val="85000"/>
            </a:schemeClr>
          </a:solidFill>
        </p:spPr>
        <p:txBody>
          <a:bodyPr wrap="square" rtlCol="0">
            <a:spAutoFit/>
          </a:bodyPr>
          <a:lstStyle/>
          <a:p>
            <a:r>
              <a:rPr lang="en-US" sz="2800" b="1" dirty="0">
                <a:latin typeface="Times New Roman" panose="02020603050405020304" pitchFamily="18" charset="0"/>
                <a:cs typeface="Times New Roman" panose="02020603050405020304" pitchFamily="18" charset="0"/>
              </a:rPr>
              <a:t>2.2 SQL COMMANDS AND QUERIES…</a:t>
            </a:r>
          </a:p>
        </p:txBody>
      </p:sp>
      <p:pic>
        <p:nvPicPr>
          <p:cNvPr id="5" name="Picture 4">
            <a:extLst>
              <a:ext uri="{FF2B5EF4-FFF2-40B4-BE49-F238E27FC236}">
                <a16:creationId xmlns:a16="http://schemas.microsoft.com/office/drawing/2014/main" id="{CDEF3AED-A86E-309D-1241-B4CA476C38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35173" cy="835790"/>
          </a:xfrm>
          <a:prstGeom prst="rect">
            <a:avLst/>
          </a:prstGeom>
        </p:spPr>
      </p:pic>
      <p:pic>
        <p:nvPicPr>
          <p:cNvPr id="8" name="Picture 7">
            <a:extLst>
              <a:ext uri="{FF2B5EF4-FFF2-40B4-BE49-F238E27FC236}">
                <a16:creationId xmlns:a16="http://schemas.microsoft.com/office/drawing/2014/main" id="{8CB27FD0-19B8-0FC9-73F7-26E6856280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566" y="63988"/>
            <a:ext cx="735173" cy="835790"/>
          </a:xfrm>
          <a:prstGeom prst="rect">
            <a:avLst/>
          </a:prstGeom>
        </p:spPr>
      </p:pic>
      <p:pic>
        <p:nvPicPr>
          <p:cNvPr id="9" name="Picture 8">
            <a:extLst>
              <a:ext uri="{FF2B5EF4-FFF2-40B4-BE49-F238E27FC236}">
                <a16:creationId xmlns:a16="http://schemas.microsoft.com/office/drawing/2014/main" id="{80777BFD-DCDA-0590-48AF-40FEB973B7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6582" y="142861"/>
            <a:ext cx="735173" cy="835790"/>
          </a:xfrm>
          <a:prstGeom prst="rect">
            <a:avLst/>
          </a:prstGeom>
        </p:spPr>
      </p:pic>
      <p:sp>
        <p:nvSpPr>
          <p:cNvPr id="10" name="TextBox 9">
            <a:extLst>
              <a:ext uri="{FF2B5EF4-FFF2-40B4-BE49-F238E27FC236}">
                <a16:creationId xmlns:a16="http://schemas.microsoft.com/office/drawing/2014/main" id="{B0CEA5E4-7AF2-005C-6C45-268C5F0C27B3}"/>
              </a:ext>
            </a:extLst>
          </p:cNvPr>
          <p:cNvSpPr txBox="1"/>
          <p:nvPr/>
        </p:nvSpPr>
        <p:spPr>
          <a:xfrm>
            <a:off x="406136" y="1067524"/>
            <a:ext cx="4232125" cy="369332"/>
          </a:xfrm>
          <a:prstGeom prst="rect">
            <a:avLst/>
          </a:prstGeom>
          <a:noFill/>
        </p:spPr>
        <p:txBody>
          <a:bodyPr wrap="square" rtlCol="0">
            <a:spAutoFit/>
          </a:bodyPr>
          <a:lstStyle/>
          <a:p>
            <a:r>
              <a:rPr lang="en-US" dirty="0"/>
              <a:t>2.2.2 TABLE CREATION – PATIENT’S TABLE</a:t>
            </a:r>
          </a:p>
        </p:txBody>
      </p:sp>
      <p:sp>
        <p:nvSpPr>
          <p:cNvPr id="11" name="Oval 10">
            <a:extLst>
              <a:ext uri="{FF2B5EF4-FFF2-40B4-BE49-F238E27FC236}">
                <a16:creationId xmlns:a16="http://schemas.microsoft.com/office/drawing/2014/main" id="{0990CA93-D70F-4B83-1CB9-3AAE5530D774}"/>
              </a:ext>
            </a:extLst>
          </p:cNvPr>
          <p:cNvSpPr/>
          <p:nvPr/>
        </p:nvSpPr>
        <p:spPr>
          <a:xfrm>
            <a:off x="1329090" y="1604602"/>
            <a:ext cx="10067779" cy="5066614"/>
          </a:xfrm>
          <a:prstGeom prst="ellipse">
            <a:avLst/>
          </a:prstGeom>
          <a:solidFill>
            <a:schemeClr val="bg1">
              <a:lumMod val="85000"/>
              <a:alpha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8AF6B61B-A622-8854-23C9-DFE773B87F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2545" y="2486199"/>
            <a:ext cx="6894162" cy="3053517"/>
          </a:xfrm>
          <a:prstGeom prst="rect">
            <a:avLst/>
          </a:prstGeom>
        </p:spPr>
      </p:pic>
      <p:sp>
        <p:nvSpPr>
          <p:cNvPr id="14" name="Slide Number Placeholder 13">
            <a:extLst>
              <a:ext uri="{FF2B5EF4-FFF2-40B4-BE49-F238E27FC236}">
                <a16:creationId xmlns:a16="http://schemas.microsoft.com/office/drawing/2014/main" id="{43A261EF-A445-B2C6-6DB0-4597A1C0ACCE}"/>
              </a:ext>
            </a:extLst>
          </p:cNvPr>
          <p:cNvSpPr>
            <a:spLocks noGrp="1"/>
          </p:cNvSpPr>
          <p:nvPr>
            <p:ph type="sldNum" sz="quarter" idx="12"/>
          </p:nvPr>
        </p:nvSpPr>
        <p:spPr/>
        <p:txBody>
          <a:bodyPr/>
          <a:lstStyle/>
          <a:p>
            <a:fld id="{2093F854-0747-4A9C-9E0E-CC0C8B35D905}" type="slidenum">
              <a:rPr lang="en-US" smtClean="0"/>
              <a:t>6</a:t>
            </a:fld>
            <a:endParaRPr lang="en-US"/>
          </a:p>
        </p:txBody>
      </p:sp>
    </p:spTree>
    <p:extLst>
      <p:ext uri="{BB962C8B-B14F-4D97-AF65-F5344CB8AC3E}">
        <p14:creationId xmlns:p14="http://schemas.microsoft.com/office/powerpoint/2010/main" val="697178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7CA4226-F955-7EF2-577D-5A868617560F}"/>
              </a:ext>
            </a:extLst>
          </p:cNvPr>
          <p:cNvSpPr txBox="1"/>
          <p:nvPr/>
        </p:nvSpPr>
        <p:spPr>
          <a:xfrm>
            <a:off x="3348110" y="186784"/>
            <a:ext cx="6766561" cy="523220"/>
          </a:xfrm>
          <a:prstGeom prst="rect">
            <a:avLst/>
          </a:prstGeom>
          <a:solidFill>
            <a:schemeClr val="bg1">
              <a:lumMod val="85000"/>
            </a:schemeClr>
          </a:solidFill>
        </p:spPr>
        <p:txBody>
          <a:bodyPr wrap="square" rtlCol="0">
            <a:spAutoFit/>
          </a:bodyPr>
          <a:lstStyle/>
          <a:p>
            <a:r>
              <a:rPr lang="en-US" sz="2800" b="1" dirty="0">
                <a:latin typeface="Times New Roman" panose="02020603050405020304" pitchFamily="18" charset="0"/>
                <a:cs typeface="Times New Roman" panose="02020603050405020304" pitchFamily="18" charset="0"/>
              </a:rPr>
              <a:t>2.2 SQL COMMANDS AND QUERIES…</a:t>
            </a:r>
          </a:p>
        </p:txBody>
      </p:sp>
      <p:pic>
        <p:nvPicPr>
          <p:cNvPr id="5" name="Picture 4">
            <a:extLst>
              <a:ext uri="{FF2B5EF4-FFF2-40B4-BE49-F238E27FC236}">
                <a16:creationId xmlns:a16="http://schemas.microsoft.com/office/drawing/2014/main" id="{1809F28E-2312-FBCA-6395-C4AFB8ECC6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35173" cy="835790"/>
          </a:xfrm>
          <a:prstGeom prst="rect">
            <a:avLst/>
          </a:prstGeom>
        </p:spPr>
      </p:pic>
      <p:pic>
        <p:nvPicPr>
          <p:cNvPr id="6" name="Picture 5">
            <a:extLst>
              <a:ext uri="{FF2B5EF4-FFF2-40B4-BE49-F238E27FC236}">
                <a16:creationId xmlns:a16="http://schemas.microsoft.com/office/drawing/2014/main" id="{F730C8CF-344C-6B84-59C7-7FA033FFAE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566" y="63988"/>
            <a:ext cx="735173" cy="835790"/>
          </a:xfrm>
          <a:prstGeom prst="rect">
            <a:avLst/>
          </a:prstGeom>
        </p:spPr>
      </p:pic>
      <p:pic>
        <p:nvPicPr>
          <p:cNvPr id="7" name="Picture 6">
            <a:extLst>
              <a:ext uri="{FF2B5EF4-FFF2-40B4-BE49-F238E27FC236}">
                <a16:creationId xmlns:a16="http://schemas.microsoft.com/office/drawing/2014/main" id="{19EACCD5-6BF8-6313-A93F-25217D28FE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6582" y="142861"/>
            <a:ext cx="735173" cy="835790"/>
          </a:xfrm>
          <a:prstGeom prst="rect">
            <a:avLst/>
          </a:prstGeom>
        </p:spPr>
      </p:pic>
      <p:sp>
        <p:nvSpPr>
          <p:cNvPr id="8" name="TextBox 7">
            <a:extLst>
              <a:ext uri="{FF2B5EF4-FFF2-40B4-BE49-F238E27FC236}">
                <a16:creationId xmlns:a16="http://schemas.microsoft.com/office/drawing/2014/main" id="{A7FB77FD-1B24-EB68-776F-BD393175847F}"/>
              </a:ext>
            </a:extLst>
          </p:cNvPr>
          <p:cNvSpPr txBox="1"/>
          <p:nvPr/>
        </p:nvSpPr>
        <p:spPr>
          <a:xfrm>
            <a:off x="406136" y="1067524"/>
            <a:ext cx="4475353" cy="369332"/>
          </a:xfrm>
          <a:prstGeom prst="rect">
            <a:avLst/>
          </a:prstGeom>
          <a:noFill/>
        </p:spPr>
        <p:txBody>
          <a:bodyPr wrap="square" rtlCol="0">
            <a:spAutoFit/>
          </a:bodyPr>
          <a:lstStyle/>
          <a:p>
            <a:r>
              <a:rPr lang="en-US" dirty="0"/>
              <a:t>2.2.3 TABLE CREATION – RISK FACTOR TABLE</a:t>
            </a:r>
          </a:p>
        </p:txBody>
      </p:sp>
      <p:sp>
        <p:nvSpPr>
          <p:cNvPr id="9" name="Oval 8">
            <a:extLst>
              <a:ext uri="{FF2B5EF4-FFF2-40B4-BE49-F238E27FC236}">
                <a16:creationId xmlns:a16="http://schemas.microsoft.com/office/drawing/2014/main" id="{FC94A2A5-14DD-1DF6-A620-CC13921161F9}"/>
              </a:ext>
            </a:extLst>
          </p:cNvPr>
          <p:cNvSpPr/>
          <p:nvPr/>
        </p:nvSpPr>
        <p:spPr>
          <a:xfrm>
            <a:off x="1329090" y="1604602"/>
            <a:ext cx="10067779" cy="5066614"/>
          </a:xfrm>
          <a:prstGeom prst="ellipse">
            <a:avLst/>
          </a:prstGeom>
          <a:solidFill>
            <a:schemeClr val="bg1">
              <a:lumMod val="85000"/>
              <a:alpha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406C57F3-6AAB-1D63-11A2-2F440D3433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2115" y="2653019"/>
            <a:ext cx="7502556" cy="2777109"/>
          </a:xfrm>
          <a:prstGeom prst="rect">
            <a:avLst/>
          </a:prstGeom>
        </p:spPr>
      </p:pic>
      <p:sp>
        <p:nvSpPr>
          <p:cNvPr id="12" name="Slide Number Placeholder 11">
            <a:extLst>
              <a:ext uri="{FF2B5EF4-FFF2-40B4-BE49-F238E27FC236}">
                <a16:creationId xmlns:a16="http://schemas.microsoft.com/office/drawing/2014/main" id="{B34E3407-DCF3-CE50-7A60-74CFCD472158}"/>
              </a:ext>
            </a:extLst>
          </p:cNvPr>
          <p:cNvSpPr>
            <a:spLocks noGrp="1"/>
          </p:cNvSpPr>
          <p:nvPr>
            <p:ph type="sldNum" sz="quarter" idx="12"/>
          </p:nvPr>
        </p:nvSpPr>
        <p:spPr/>
        <p:txBody>
          <a:bodyPr/>
          <a:lstStyle/>
          <a:p>
            <a:fld id="{2093F854-0747-4A9C-9E0E-CC0C8B35D905}" type="slidenum">
              <a:rPr lang="en-US" smtClean="0"/>
              <a:t>7</a:t>
            </a:fld>
            <a:endParaRPr lang="en-US"/>
          </a:p>
        </p:txBody>
      </p:sp>
    </p:spTree>
    <p:extLst>
      <p:ext uri="{BB962C8B-B14F-4D97-AF65-F5344CB8AC3E}">
        <p14:creationId xmlns:p14="http://schemas.microsoft.com/office/powerpoint/2010/main" val="70443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C7A36F4-08D9-08DF-A522-E4E6EF92E61C}"/>
              </a:ext>
            </a:extLst>
          </p:cNvPr>
          <p:cNvSpPr txBox="1"/>
          <p:nvPr/>
        </p:nvSpPr>
        <p:spPr>
          <a:xfrm>
            <a:off x="3348110" y="186784"/>
            <a:ext cx="6766561" cy="523220"/>
          </a:xfrm>
          <a:prstGeom prst="rect">
            <a:avLst/>
          </a:prstGeom>
          <a:solidFill>
            <a:schemeClr val="bg1">
              <a:lumMod val="85000"/>
            </a:schemeClr>
          </a:solidFill>
        </p:spPr>
        <p:txBody>
          <a:bodyPr wrap="square" rtlCol="0">
            <a:spAutoFit/>
          </a:bodyPr>
          <a:lstStyle/>
          <a:p>
            <a:r>
              <a:rPr lang="en-US" sz="2800" b="1" dirty="0">
                <a:latin typeface="Times New Roman" panose="02020603050405020304" pitchFamily="18" charset="0"/>
                <a:cs typeface="Times New Roman" panose="02020603050405020304" pitchFamily="18" charset="0"/>
              </a:rPr>
              <a:t>2.2 SQL COMMANDS AND QUERIES…</a:t>
            </a:r>
          </a:p>
        </p:txBody>
      </p:sp>
      <p:pic>
        <p:nvPicPr>
          <p:cNvPr id="5" name="Picture 4">
            <a:extLst>
              <a:ext uri="{FF2B5EF4-FFF2-40B4-BE49-F238E27FC236}">
                <a16:creationId xmlns:a16="http://schemas.microsoft.com/office/drawing/2014/main" id="{6D943307-0E43-5D8E-5112-E921A2DB35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35173" cy="835790"/>
          </a:xfrm>
          <a:prstGeom prst="rect">
            <a:avLst/>
          </a:prstGeom>
        </p:spPr>
      </p:pic>
      <p:pic>
        <p:nvPicPr>
          <p:cNvPr id="6" name="Picture 5">
            <a:extLst>
              <a:ext uri="{FF2B5EF4-FFF2-40B4-BE49-F238E27FC236}">
                <a16:creationId xmlns:a16="http://schemas.microsoft.com/office/drawing/2014/main" id="{6ECCFCC4-58AA-9851-C334-25655721B3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566" y="63988"/>
            <a:ext cx="735173" cy="835790"/>
          </a:xfrm>
          <a:prstGeom prst="rect">
            <a:avLst/>
          </a:prstGeom>
        </p:spPr>
      </p:pic>
      <p:pic>
        <p:nvPicPr>
          <p:cNvPr id="7" name="Picture 6">
            <a:extLst>
              <a:ext uri="{FF2B5EF4-FFF2-40B4-BE49-F238E27FC236}">
                <a16:creationId xmlns:a16="http://schemas.microsoft.com/office/drawing/2014/main" id="{3BAF98F0-DAF9-258C-D4DB-8BAEB7D03C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6582" y="142861"/>
            <a:ext cx="735173" cy="835790"/>
          </a:xfrm>
          <a:prstGeom prst="rect">
            <a:avLst/>
          </a:prstGeom>
        </p:spPr>
      </p:pic>
      <p:sp>
        <p:nvSpPr>
          <p:cNvPr id="8" name="TextBox 7">
            <a:extLst>
              <a:ext uri="{FF2B5EF4-FFF2-40B4-BE49-F238E27FC236}">
                <a16:creationId xmlns:a16="http://schemas.microsoft.com/office/drawing/2014/main" id="{D67C750D-B71A-19AB-A220-A86BF11026B2}"/>
              </a:ext>
            </a:extLst>
          </p:cNvPr>
          <p:cNvSpPr txBox="1"/>
          <p:nvPr/>
        </p:nvSpPr>
        <p:spPr>
          <a:xfrm>
            <a:off x="406136" y="1067524"/>
            <a:ext cx="4475353" cy="369332"/>
          </a:xfrm>
          <a:prstGeom prst="rect">
            <a:avLst/>
          </a:prstGeom>
          <a:noFill/>
        </p:spPr>
        <p:txBody>
          <a:bodyPr wrap="square" rtlCol="0">
            <a:spAutoFit/>
          </a:bodyPr>
          <a:lstStyle/>
          <a:p>
            <a:r>
              <a:rPr lang="en-US" dirty="0"/>
              <a:t>2.2.4 TABLE CREATION – ADMISSION TABLE</a:t>
            </a:r>
          </a:p>
        </p:txBody>
      </p:sp>
      <p:sp>
        <p:nvSpPr>
          <p:cNvPr id="9" name="Oval 8">
            <a:extLst>
              <a:ext uri="{FF2B5EF4-FFF2-40B4-BE49-F238E27FC236}">
                <a16:creationId xmlns:a16="http://schemas.microsoft.com/office/drawing/2014/main" id="{5D54769D-04F6-5559-DB8E-697CB51478E8}"/>
              </a:ext>
            </a:extLst>
          </p:cNvPr>
          <p:cNvSpPr/>
          <p:nvPr/>
        </p:nvSpPr>
        <p:spPr>
          <a:xfrm>
            <a:off x="1329090" y="1604602"/>
            <a:ext cx="10067779" cy="5066614"/>
          </a:xfrm>
          <a:prstGeom prst="ellipse">
            <a:avLst/>
          </a:prstGeom>
          <a:solidFill>
            <a:schemeClr val="bg1">
              <a:lumMod val="85000"/>
              <a:alpha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1AC86F92-F854-E176-F568-84E3D42CFF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8110" y="2206610"/>
            <a:ext cx="5895158" cy="3686502"/>
          </a:xfrm>
          <a:prstGeom prst="rect">
            <a:avLst/>
          </a:prstGeom>
        </p:spPr>
      </p:pic>
      <p:sp>
        <p:nvSpPr>
          <p:cNvPr id="12" name="Slide Number Placeholder 11">
            <a:extLst>
              <a:ext uri="{FF2B5EF4-FFF2-40B4-BE49-F238E27FC236}">
                <a16:creationId xmlns:a16="http://schemas.microsoft.com/office/drawing/2014/main" id="{39AF63E0-9E4E-68F5-FB2C-4A35E25DC34F}"/>
              </a:ext>
            </a:extLst>
          </p:cNvPr>
          <p:cNvSpPr>
            <a:spLocks noGrp="1"/>
          </p:cNvSpPr>
          <p:nvPr>
            <p:ph type="sldNum" sz="quarter" idx="12"/>
          </p:nvPr>
        </p:nvSpPr>
        <p:spPr/>
        <p:txBody>
          <a:bodyPr/>
          <a:lstStyle/>
          <a:p>
            <a:fld id="{2093F854-0747-4A9C-9E0E-CC0C8B35D905}" type="slidenum">
              <a:rPr lang="en-US" smtClean="0"/>
              <a:t>8</a:t>
            </a:fld>
            <a:endParaRPr lang="en-US"/>
          </a:p>
        </p:txBody>
      </p:sp>
    </p:spTree>
    <p:extLst>
      <p:ext uri="{BB962C8B-B14F-4D97-AF65-F5344CB8AC3E}">
        <p14:creationId xmlns:p14="http://schemas.microsoft.com/office/powerpoint/2010/main" val="3670318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6FC4A06-52CB-C5B0-33D6-1E0ACE6FE834}"/>
              </a:ext>
            </a:extLst>
          </p:cNvPr>
          <p:cNvSpPr txBox="1"/>
          <p:nvPr/>
        </p:nvSpPr>
        <p:spPr>
          <a:xfrm>
            <a:off x="3348110" y="186784"/>
            <a:ext cx="6766561" cy="523220"/>
          </a:xfrm>
          <a:prstGeom prst="rect">
            <a:avLst/>
          </a:prstGeom>
          <a:solidFill>
            <a:schemeClr val="bg1">
              <a:lumMod val="85000"/>
            </a:schemeClr>
          </a:solidFill>
        </p:spPr>
        <p:txBody>
          <a:bodyPr wrap="square" rtlCol="0">
            <a:spAutoFit/>
          </a:bodyPr>
          <a:lstStyle/>
          <a:p>
            <a:r>
              <a:rPr lang="en-US" sz="2800" b="1" dirty="0">
                <a:latin typeface="Times New Roman" panose="02020603050405020304" pitchFamily="18" charset="0"/>
                <a:cs typeface="Times New Roman" panose="02020603050405020304" pitchFamily="18" charset="0"/>
              </a:rPr>
              <a:t>2.3 SQL COMMANDS AND QUERIES…</a:t>
            </a:r>
          </a:p>
        </p:txBody>
      </p:sp>
      <p:pic>
        <p:nvPicPr>
          <p:cNvPr id="5" name="Picture 4">
            <a:extLst>
              <a:ext uri="{FF2B5EF4-FFF2-40B4-BE49-F238E27FC236}">
                <a16:creationId xmlns:a16="http://schemas.microsoft.com/office/drawing/2014/main" id="{E951062E-9441-C80A-23C8-A4AA377D08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35173" cy="835790"/>
          </a:xfrm>
          <a:prstGeom prst="rect">
            <a:avLst/>
          </a:prstGeom>
        </p:spPr>
      </p:pic>
      <p:pic>
        <p:nvPicPr>
          <p:cNvPr id="6" name="Picture 5">
            <a:extLst>
              <a:ext uri="{FF2B5EF4-FFF2-40B4-BE49-F238E27FC236}">
                <a16:creationId xmlns:a16="http://schemas.microsoft.com/office/drawing/2014/main" id="{94CEB162-7DBC-D69C-33DF-25F125BF6A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566" y="63988"/>
            <a:ext cx="735173" cy="835790"/>
          </a:xfrm>
          <a:prstGeom prst="rect">
            <a:avLst/>
          </a:prstGeom>
        </p:spPr>
      </p:pic>
      <p:pic>
        <p:nvPicPr>
          <p:cNvPr id="7" name="Picture 6">
            <a:extLst>
              <a:ext uri="{FF2B5EF4-FFF2-40B4-BE49-F238E27FC236}">
                <a16:creationId xmlns:a16="http://schemas.microsoft.com/office/drawing/2014/main" id="{6BF43C43-C020-74C3-30A0-333B200119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6582" y="142861"/>
            <a:ext cx="735173" cy="835790"/>
          </a:xfrm>
          <a:prstGeom prst="rect">
            <a:avLst/>
          </a:prstGeom>
        </p:spPr>
      </p:pic>
      <p:sp>
        <p:nvSpPr>
          <p:cNvPr id="8" name="TextBox 7">
            <a:extLst>
              <a:ext uri="{FF2B5EF4-FFF2-40B4-BE49-F238E27FC236}">
                <a16:creationId xmlns:a16="http://schemas.microsoft.com/office/drawing/2014/main" id="{923A13F9-7CCA-74C3-8CDA-9808C7558461}"/>
              </a:ext>
            </a:extLst>
          </p:cNvPr>
          <p:cNvSpPr txBox="1"/>
          <p:nvPr/>
        </p:nvSpPr>
        <p:spPr>
          <a:xfrm>
            <a:off x="406136" y="1067524"/>
            <a:ext cx="4475353" cy="369332"/>
          </a:xfrm>
          <a:prstGeom prst="rect">
            <a:avLst/>
          </a:prstGeom>
          <a:noFill/>
        </p:spPr>
        <p:txBody>
          <a:bodyPr wrap="square" rtlCol="0">
            <a:spAutoFit/>
          </a:bodyPr>
          <a:lstStyle/>
          <a:p>
            <a:r>
              <a:rPr lang="en-US" dirty="0"/>
              <a:t>2.3.1 QUERIES..</a:t>
            </a:r>
          </a:p>
        </p:txBody>
      </p:sp>
      <p:sp>
        <p:nvSpPr>
          <p:cNvPr id="9" name="Oval 8">
            <a:extLst>
              <a:ext uri="{FF2B5EF4-FFF2-40B4-BE49-F238E27FC236}">
                <a16:creationId xmlns:a16="http://schemas.microsoft.com/office/drawing/2014/main" id="{67513CFA-62B4-6188-41DB-72BFA55CC821}"/>
              </a:ext>
            </a:extLst>
          </p:cNvPr>
          <p:cNvSpPr/>
          <p:nvPr/>
        </p:nvSpPr>
        <p:spPr>
          <a:xfrm>
            <a:off x="1329090" y="1604602"/>
            <a:ext cx="10067779" cy="5066614"/>
          </a:xfrm>
          <a:prstGeom prst="ellipse">
            <a:avLst/>
          </a:prstGeom>
          <a:solidFill>
            <a:schemeClr val="bg1">
              <a:lumMod val="85000"/>
              <a:alpha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7E72F88E-C99C-5D24-A5A1-7C35179338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4774" y="2519890"/>
            <a:ext cx="6887536" cy="2943636"/>
          </a:xfrm>
          <a:prstGeom prst="rect">
            <a:avLst/>
          </a:prstGeom>
        </p:spPr>
      </p:pic>
      <p:sp>
        <p:nvSpPr>
          <p:cNvPr id="12" name="Slide Number Placeholder 11">
            <a:extLst>
              <a:ext uri="{FF2B5EF4-FFF2-40B4-BE49-F238E27FC236}">
                <a16:creationId xmlns:a16="http://schemas.microsoft.com/office/drawing/2014/main" id="{C47B42E7-F554-E0D3-7DE8-6A969DE9015F}"/>
              </a:ext>
            </a:extLst>
          </p:cNvPr>
          <p:cNvSpPr>
            <a:spLocks noGrp="1"/>
          </p:cNvSpPr>
          <p:nvPr>
            <p:ph type="sldNum" sz="quarter" idx="12"/>
          </p:nvPr>
        </p:nvSpPr>
        <p:spPr/>
        <p:txBody>
          <a:bodyPr/>
          <a:lstStyle/>
          <a:p>
            <a:fld id="{2093F854-0747-4A9C-9E0E-CC0C8B35D905}" type="slidenum">
              <a:rPr lang="en-US" smtClean="0"/>
              <a:t>9</a:t>
            </a:fld>
            <a:endParaRPr lang="en-US"/>
          </a:p>
        </p:txBody>
      </p:sp>
    </p:spTree>
    <p:extLst>
      <p:ext uri="{BB962C8B-B14F-4D97-AF65-F5344CB8AC3E}">
        <p14:creationId xmlns:p14="http://schemas.microsoft.com/office/powerpoint/2010/main" val="39758055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374</TotalTime>
  <Words>739</Words>
  <Application>Microsoft Office PowerPoint</Application>
  <PresentationFormat>Widescreen</PresentationFormat>
  <Paragraphs>132</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Aptos</vt:lpstr>
      <vt:lpstr>Arial</vt:lpstr>
      <vt:lpstr>Calibri</vt:lpstr>
      <vt:lpstr>Calibri Light</vt:lpstr>
      <vt:lpstr>Times New Roman</vt:lpstr>
      <vt:lpstr>Office Theme</vt:lpstr>
      <vt:lpstr>LEVERAGING HOSPITAL DATA TO EFFECTIVELY ENHANCE PERFROMANCE.</vt:lpstr>
      <vt:lpstr>1.1  PROBLEM STATEMENT…</vt:lpstr>
      <vt:lpstr>1.2   OBJECTIVE..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YAKUBU A</dc:creator>
  <cp:lastModifiedBy>YAKUBU A</cp:lastModifiedBy>
  <cp:revision>13</cp:revision>
  <dcterms:created xsi:type="dcterms:W3CDTF">2025-03-27T09:54:08Z</dcterms:created>
  <dcterms:modified xsi:type="dcterms:W3CDTF">2025-04-05T09:39:35Z</dcterms:modified>
</cp:coreProperties>
</file>