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3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tr-TR" smtClean="0"/>
              <a:t>Asıl başlık stili için tıklatın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88F0BBD-148F-426B-A239-649C0DF20029}" type="datetimeFigureOut">
              <a:rPr lang="tr-TR" smtClean="0"/>
              <a:t>18.12.2024</a:t>
            </a:fld>
            <a:endParaRPr lang="tr-TR"/>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tr-T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F851217-8897-4B07-901C-7C1F9CB157CF}" type="slidenum">
              <a:rPr lang="tr-TR" smtClean="0"/>
              <a:t>‹#›</a:t>
            </a:fld>
            <a:endParaRPr lang="tr-TR"/>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3827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88F0BBD-148F-426B-A239-649C0DF20029}" type="datetimeFigureOut">
              <a:rPr lang="tr-TR" smtClean="0"/>
              <a:t>18.12.2024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F851217-8897-4B07-901C-7C1F9CB157CF}" type="slidenum">
              <a:rPr lang="tr-TR" smtClean="0"/>
              <a:t>‹#›</a:t>
            </a:fld>
            <a:endParaRPr lang="tr-TR"/>
          </a:p>
        </p:txBody>
      </p:sp>
    </p:spTree>
    <p:extLst>
      <p:ext uri="{BB962C8B-B14F-4D97-AF65-F5344CB8AC3E}">
        <p14:creationId xmlns:p14="http://schemas.microsoft.com/office/powerpoint/2010/main" val="100750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88F0BBD-148F-426B-A239-649C0DF20029}" type="datetimeFigureOut">
              <a:rPr lang="tr-TR" smtClean="0"/>
              <a:t>18.12.2024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F851217-8897-4B07-901C-7C1F9CB157CF}" type="slidenum">
              <a:rPr lang="tr-TR" smtClean="0"/>
              <a:t>‹#›</a:t>
            </a:fld>
            <a:endParaRPr lang="tr-TR"/>
          </a:p>
        </p:txBody>
      </p:sp>
    </p:spTree>
    <p:extLst>
      <p:ext uri="{BB962C8B-B14F-4D97-AF65-F5344CB8AC3E}">
        <p14:creationId xmlns:p14="http://schemas.microsoft.com/office/powerpoint/2010/main" val="2602797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88F0BBD-148F-426B-A239-649C0DF20029}" type="datetimeFigureOut">
              <a:rPr lang="tr-TR" smtClean="0"/>
              <a:t>18.12.2024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F851217-8897-4B07-901C-7C1F9CB157CF}" type="slidenum">
              <a:rPr lang="tr-TR" smtClean="0"/>
              <a:t>‹#›</a:t>
            </a:fld>
            <a:endParaRPr lang="tr-TR"/>
          </a:p>
        </p:txBody>
      </p:sp>
    </p:spTree>
    <p:extLst>
      <p:ext uri="{BB962C8B-B14F-4D97-AF65-F5344CB8AC3E}">
        <p14:creationId xmlns:p14="http://schemas.microsoft.com/office/powerpoint/2010/main" val="4212923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88F0BBD-148F-426B-A239-649C0DF20029}" type="datetimeFigureOut">
              <a:rPr lang="tr-TR" smtClean="0"/>
              <a:t>18.12.2024</a:t>
            </a:fld>
            <a:endParaRPr lang="tr-TR"/>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F851217-8897-4B07-901C-7C1F9CB157CF}" type="slidenum">
              <a:rPr lang="tr-TR" smtClean="0"/>
              <a:t>‹#›</a:t>
            </a:fld>
            <a:endParaRPr lang="tr-TR"/>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3026446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688F0BBD-148F-426B-A239-649C0DF20029}" type="datetimeFigureOut">
              <a:rPr lang="tr-TR" smtClean="0"/>
              <a:t>18.12.2024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F851217-8897-4B07-901C-7C1F9CB157CF}" type="slidenum">
              <a:rPr lang="tr-TR" smtClean="0"/>
              <a:t>‹#›</a:t>
            </a:fld>
            <a:endParaRPr lang="tr-TR"/>
          </a:p>
        </p:txBody>
      </p:sp>
    </p:spTree>
    <p:extLst>
      <p:ext uri="{BB962C8B-B14F-4D97-AF65-F5344CB8AC3E}">
        <p14:creationId xmlns:p14="http://schemas.microsoft.com/office/powerpoint/2010/main" val="1023014012"/>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257300" y="2909102"/>
            <a:ext cx="4800600" cy="299639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633864" y="2909102"/>
            <a:ext cx="4800600" cy="299639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688F0BBD-148F-426B-A239-649C0DF20029}" type="datetimeFigureOut">
              <a:rPr lang="tr-TR" smtClean="0"/>
              <a:t>18.12.2024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F851217-8897-4B07-901C-7C1F9CB157CF}" type="slidenum">
              <a:rPr lang="tr-TR" smtClean="0"/>
              <a:t>‹#›</a:t>
            </a:fld>
            <a:endParaRPr lang="tr-TR"/>
          </a:p>
        </p:txBody>
      </p:sp>
    </p:spTree>
    <p:extLst>
      <p:ext uri="{BB962C8B-B14F-4D97-AF65-F5344CB8AC3E}">
        <p14:creationId xmlns:p14="http://schemas.microsoft.com/office/powerpoint/2010/main" val="311843156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688F0BBD-148F-426B-A239-649C0DF20029}" type="datetimeFigureOut">
              <a:rPr lang="tr-TR" smtClean="0"/>
              <a:t>18.12.2024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F851217-8897-4B07-901C-7C1F9CB157CF}" type="slidenum">
              <a:rPr lang="tr-TR" smtClean="0"/>
              <a:t>‹#›</a:t>
            </a:fld>
            <a:endParaRPr lang="tr-TR"/>
          </a:p>
        </p:txBody>
      </p:sp>
    </p:spTree>
    <p:extLst>
      <p:ext uri="{BB962C8B-B14F-4D97-AF65-F5344CB8AC3E}">
        <p14:creationId xmlns:p14="http://schemas.microsoft.com/office/powerpoint/2010/main" val="105033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F0BBD-148F-426B-A239-649C0DF20029}" type="datetimeFigureOut">
              <a:rPr lang="tr-TR" smtClean="0"/>
              <a:t>18.12.2024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F851217-8897-4B07-901C-7C1F9CB157CF}" type="slidenum">
              <a:rPr lang="tr-TR" smtClean="0"/>
              <a:t>‹#›</a:t>
            </a:fld>
            <a:endParaRPr lang="tr-TR"/>
          </a:p>
        </p:txBody>
      </p:sp>
    </p:spTree>
    <p:extLst>
      <p:ext uri="{BB962C8B-B14F-4D97-AF65-F5344CB8AC3E}">
        <p14:creationId xmlns:p14="http://schemas.microsoft.com/office/powerpoint/2010/main" val="236923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tr-TR" smtClean="0"/>
              <a:t>Asıl başlık stili için tıklatın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65051" y="6375679"/>
            <a:ext cx="1233355" cy="348462"/>
          </a:xfrm>
        </p:spPr>
        <p:txBody>
          <a:bodyPr/>
          <a:lstStyle/>
          <a:p>
            <a:fld id="{688F0BBD-148F-426B-A239-649C0DF20029}" type="datetimeFigureOut">
              <a:rPr lang="tr-TR" smtClean="0"/>
              <a:t>18.12.2024</a:t>
            </a:fld>
            <a:endParaRPr lang="tr-TR"/>
          </a:p>
        </p:txBody>
      </p:sp>
      <p:sp>
        <p:nvSpPr>
          <p:cNvPr id="6" name="Footer Placeholder 5"/>
          <p:cNvSpPr>
            <a:spLocks noGrp="1"/>
          </p:cNvSpPr>
          <p:nvPr>
            <p:ph type="ftr" sz="quarter" idx="11"/>
          </p:nvPr>
        </p:nvSpPr>
        <p:spPr>
          <a:xfrm>
            <a:off x="2103620" y="6375679"/>
            <a:ext cx="3482179" cy="345796"/>
          </a:xfrm>
        </p:spPr>
        <p:txBody>
          <a:bodyPr/>
          <a:lstStyle/>
          <a:p>
            <a:endParaRPr lang="tr-TR"/>
          </a:p>
        </p:txBody>
      </p:sp>
      <p:sp>
        <p:nvSpPr>
          <p:cNvPr id="7" name="Slide Number Placeholder 6"/>
          <p:cNvSpPr>
            <a:spLocks noGrp="1"/>
          </p:cNvSpPr>
          <p:nvPr>
            <p:ph type="sldNum" sz="quarter" idx="12"/>
          </p:nvPr>
        </p:nvSpPr>
        <p:spPr>
          <a:xfrm>
            <a:off x="5691014" y="6375679"/>
            <a:ext cx="1232456" cy="345796"/>
          </a:xfrm>
        </p:spPr>
        <p:txBody>
          <a:bodyPr/>
          <a:lstStyle/>
          <a:p>
            <a:fld id="{8F851217-8897-4B07-901C-7C1F9CB157CF}" type="slidenum">
              <a:rPr lang="tr-TR" smtClean="0"/>
              <a:t>‹#›</a:t>
            </a:fld>
            <a:endParaRPr lang="tr-TR"/>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19380757"/>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65950" y="6375679"/>
            <a:ext cx="1232456" cy="348462"/>
          </a:xfrm>
        </p:spPr>
        <p:txBody>
          <a:bodyPr/>
          <a:lstStyle/>
          <a:p>
            <a:fld id="{688F0BBD-148F-426B-A239-649C0DF20029}" type="datetimeFigureOut">
              <a:rPr lang="tr-TR" smtClean="0"/>
              <a:t>18.12.2024</a:t>
            </a:fld>
            <a:endParaRPr lang="tr-TR"/>
          </a:p>
        </p:txBody>
      </p:sp>
      <p:sp>
        <p:nvSpPr>
          <p:cNvPr id="6" name="Footer Placeholder 5"/>
          <p:cNvSpPr>
            <a:spLocks noGrp="1"/>
          </p:cNvSpPr>
          <p:nvPr>
            <p:ph type="ftr" sz="quarter" idx="11"/>
          </p:nvPr>
        </p:nvSpPr>
        <p:spPr>
          <a:xfrm>
            <a:off x="2103621" y="6375679"/>
            <a:ext cx="3482178" cy="345796"/>
          </a:xfrm>
        </p:spPr>
        <p:txBody>
          <a:bodyPr/>
          <a:lstStyle/>
          <a:p>
            <a:endParaRPr lang="tr-TR"/>
          </a:p>
        </p:txBody>
      </p:sp>
      <p:sp>
        <p:nvSpPr>
          <p:cNvPr id="7" name="Slide Number Placeholder 6"/>
          <p:cNvSpPr>
            <a:spLocks noGrp="1"/>
          </p:cNvSpPr>
          <p:nvPr>
            <p:ph type="sldNum" sz="quarter" idx="12"/>
          </p:nvPr>
        </p:nvSpPr>
        <p:spPr>
          <a:xfrm>
            <a:off x="5687568" y="6375679"/>
            <a:ext cx="1234440" cy="345796"/>
          </a:xfrm>
        </p:spPr>
        <p:txBody>
          <a:bodyPr/>
          <a:lstStyle/>
          <a:p>
            <a:fld id="{8F851217-8897-4B07-901C-7C1F9CB157CF}" type="slidenum">
              <a:rPr lang="tr-TR" smtClean="0"/>
              <a:t>‹#›</a:t>
            </a:fld>
            <a:endParaRPr lang="tr-TR"/>
          </a:p>
        </p:txBody>
      </p:sp>
    </p:spTree>
    <p:extLst>
      <p:ext uri="{BB962C8B-B14F-4D97-AF65-F5344CB8AC3E}">
        <p14:creationId xmlns:p14="http://schemas.microsoft.com/office/powerpoint/2010/main" val="354569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88F0BBD-148F-426B-A239-649C0DF20029}" type="datetimeFigureOut">
              <a:rPr lang="tr-TR" smtClean="0"/>
              <a:t>18.12.2024</a:t>
            </a:fld>
            <a:endParaRPr lang="tr-TR"/>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tr-T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F851217-8897-4B07-901C-7C1F9CB157CF}" type="slidenum">
              <a:rPr lang="tr-TR" smtClean="0"/>
              <a:t>‹#›</a:t>
            </a:fld>
            <a:endParaRPr lang="tr-TR"/>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30288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emlakjet.com/satilik-konut/elazig-merkez/"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87148" y="1023743"/>
            <a:ext cx="10318418" cy="4394988"/>
          </a:xfrm>
        </p:spPr>
        <p:txBody>
          <a:bodyPr/>
          <a:lstStyle/>
          <a:p>
            <a:r>
              <a:rPr lang="tr-TR" dirty="0" smtClean="0"/>
              <a:t>Elazığ satılık EV FİYAT TAHMİNİ</a:t>
            </a:r>
            <a:endParaRPr lang="tr-TR" dirty="0"/>
          </a:p>
        </p:txBody>
      </p:sp>
      <p:sp>
        <p:nvSpPr>
          <p:cNvPr id="3" name="Alt Başlık 2"/>
          <p:cNvSpPr>
            <a:spLocks noGrp="1"/>
          </p:cNvSpPr>
          <p:nvPr>
            <p:ph type="subTitle" idx="1"/>
          </p:nvPr>
        </p:nvSpPr>
        <p:spPr>
          <a:xfrm>
            <a:off x="2215044" y="5831457"/>
            <a:ext cx="8045373" cy="806043"/>
          </a:xfrm>
        </p:spPr>
        <p:txBody>
          <a:bodyPr>
            <a:normAutofit fontScale="70000" lnSpcReduction="20000"/>
          </a:bodyPr>
          <a:lstStyle/>
          <a:p>
            <a:r>
              <a:rPr lang="tr-TR" dirty="0"/>
              <a:t>Ayşe </a:t>
            </a:r>
            <a:r>
              <a:rPr lang="tr-TR" dirty="0" smtClean="0"/>
              <a:t>koç</a:t>
            </a:r>
          </a:p>
          <a:p>
            <a:r>
              <a:rPr lang="tr-TR" dirty="0" smtClean="0"/>
              <a:t>Tuğçe aydın</a:t>
            </a:r>
          </a:p>
          <a:p>
            <a:r>
              <a:rPr lang="tr-TR" dirty="0" smtClean="0"/>
              <a:t>Yakup kağan bülbül</a:t>
            </a:r>
          </a:p>
          <a:p>
            <a:endParaRPr lang="tr-TR" dirty="0"/>
          </a:p>
        </p:txBody>
      </p:sp>
    </p:spTree>
    <p:extLst>
      <p:ext uri="{BB962C8B-B14F-4D97-AF65-F5344CB8AC3E}">
        <p14:creationId xmlns:p14="http://schemas.microsoft.com/office/powerpoint/2010/main" val="2143204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MODELİN EĞİTİLMESİ</a:t>
            </a:r>
            <a:endParaRPr lang="tr-TR" dirty="0"/>
          </a:p>
        </p:txBody>
      </p:sp>
      <p:sp>
        <p:nvSpPr>
          <p:cNvPr id="3" name="İçerik Yer Tutucusu 2"/>
          <p:cNvSpPr>
            <a:spLocks noGrp="1"/>
          </p:cNvSpPr>
          <p:nvPr>
            <p:ph idx="1"/>
          </p:nvPr>
        </p:nvSpPr>
        <p:spPr>
          <a:xfrm>
            <a:off x="1251678" y="1390263"/>
            <a:ext cx="10178322" cy="1203648"/>
          </a:xfrm>
        </p:spPr>
        <p:txBody>
          <a:bodyPr/>
          <a:lstStyle/>
          <a:p>
            <a:pPr marL="0" indent="0">
              <a:buNone/>
            </a:pPr>
            <a:r>
              <a:rPr lang="tr-TR" dirty="0" err="1" smtClean="0"/>
              <a:t>Emlakjet</a:t>
            </a:r>
            <a:r>
              <a:rPr lang="tr-TR" dirty="0" smtClean="0"/>
              <a:t> sitesinden çektiğimiz verilerden oluşturduğumuz veri setimizi kullanarak model eğitimine başladık. Böylelikle Elazığ ili için merkezde bulunan evler için fiyat tahmini yapma işlemini gerçekleştirebiliriz.</a:t>
            </a:r>
            <a:endParaRPr lang="tr-TR" dirty="0"/>
          </a:p>
        </p:txBody>
      </p:sp>
      <p:sp>
        <p:nvSpPr>
          <p:cNvPr id="4" name="Metin kutusu 3"/>
          <p:cNvSpPr txBox="1"/>
          <p:nvPr/>
        </p:nvSpPr>
        <p:spPr>
          <a:xfrm>
            <a:off x="1251678" y="2724538"/>
            <a:ext cx="7509767" cy="3416320"/>
          </a:xfrm>
          <a:prstGeom prst="rect">
            <a:avLst/>
          </a:prstGeom>
          <a:noFill/>
        </p:spPr>
        <p:txBody>
          <a:bodyPr wrap="square" rtlCol="0">
            <a:spAutoFit/>
          </a:bodyPr>
          <a:lstStyle/>
          <a:p>
            <a:r>
              <a:rPr lang="tr-TR" dirty="0" smtClean="0"/>
              <a:t>Gerekli Kütüphanelerin İçe Aktarılması</a:t>
            </a:r>
          </a:p>
          <a:p>
            <a:endParaRPr lang="tr-TR" dirty="0"/>
          </a:p>
          <a:p>
            <a:r>
              <a:rPr lang="tr-TR" dirty="0" err="1"/>
              <a:t>import</a:t>
            </a:r>
            <a:r>
              <a:rPr lang="tr-TR" dirty="0"/>
              <a:t> </a:t>
            </a:r>
            <a:r>
              <a:rPr lang="tr-TR" dirty="0" err="1"/>
              <a:t>pandas</a:t>
            </a:r>
            <a:r>
              <a:rPr lang="tr-TR" dirty="0"/>
              <a:t> as </a:t>
            </a:r>
            <a:r>
              <a:rPr lang="tr-TR" dirty="0" err="1"/>
              <a:t>pd</a:t>
            </a:r>
            <a:endParaRPr lang="tr-TR" dirty="0"/>
          </a:p>
          <a:p>
            <a:r>
              <a:rPr lang="tr-TR" dirty="0" err="1"/>
              <a:t>from</a:t>
            </a:r>
            <a:r>
              <a:rPr lang="tr-TR" dirty="0"/>
              <a:t> </a:t>
            </a:r>
            <a:r>
              <a:rPr lang="tr-TR" dirty="0" err="1"/>
              <a:t>sklearn.model_selection</a:t>
            </a:r>
            <a:r>
              <a:rPr lang="tr-TR" dirty="0"/>
              <a:t> </a:t>
            </a:r>
            <a:r>
              <a:rPr lang="tr-TR" dirty="0" err="1"/>
              <a:t>import</a:t>
            </a:r>
            <a:r>
              <a:rPr lang="tr-TR" dirty="0"/>
              <a:t> </a:t>
            </a:r>
            <a:r>
              <a:rPr lang="tr-TR" dirty="0" err="1"/>
              <a:t>train_test_split</a:t>
            </a:r>
            <a:endParaRPr lang="tr-TR" dirty="0"/>
          </a:p>
          <a:p>
            <a:r>
              <a:rPr lang="tr-TR" dirty="0" err="1"/>
              <a:t>from</a:t>
            </a:r>
            <a:r>
              <a:rPr lang="tr-TR" dirty="0"/>
              <a:t> </a:t>
            </a:r>
            <a:r>
              <a:rPr lang="tr-TR" dirty="0" err="1"/>
              <a:t>sklearn.ensemble</a:t>
            </a:r>
            <a:r>
              <a:rPr lang="tr-TR" dirty="0"/>
              <a:t> </a:t>
            </a:r>
            <a:r>
              <a:rPr lang="tr-TR" dirty="0" err="1"/>
              <a:t>import</a:t>
            </a:r>
            <a:r>
              <a:rPr lang="tr-TR" dirty="0"/>
              <a:t> </a:t>
            </a:r>
            <a:r>
              <a:rPr lang="tr-TR" dirty="0" err="1"/>
              <a:t>RandomForestRegressor</a:t>
            </a:r>
            <a:endParaRPr lang="tr-TR" dirty="0"/>
          </a:p>
          <a:p>
            <a:r>
              <a:rPr lang="tr-TR" dirty="0" err="1"/>
              <a:t>from</a:t>
            </a:r>
            <a:r>
              <a:rPr lang="tr-TR" dirty="0"/>
              <a:t> </a:t>
            </a:r>
            <a:r>
              <a:rPr lang="tr-TR" dirty="0" err="1"/>
              <a:t>sklearn.preprocessing</a:t>
            </a:r>
            <a:r>
              <a:rPr lang="tr-TR" dirty="0"/>
              <a:t> </a:t>
            </a:r>
            <a:r>
              <a:rPr lang="tr-TR" dirty="0" err="1"/>
              <a:t>import</a:t>
            </a:r>
            <a:r>
              <a:rPr lang="tr-TR" dirty="0"/>
              <a:t> </a:t>
            </a:r>
            <a:r>
              <a:rPr lang="tr-TR" dirty="0" err="1"/>
              <a:t>OneHotEncoder</a:t>
            </a:r>
            <a:r>
              <a:rPr lang="tr-TR" dirty="0"/>
              <a:t>, </a:t>
            </a:r>
            <a:r>
              <a:rPr lang="tr-TR" dirty="0" err="1"/>
              <a:t>StandardScaler</a:t>
            </a:r>
            <a:endParaRPr lang="tr-TR" dirty="0"/>
          </a:p>
          <a:p>
            <a:r>
              <a:rPr lang="tr-TR" dirty="0" err="1"/>
              <a:t>from</a:t>
            </a:r>
            <a:r>
              <a:rPr lang="tr-TR" dirty="0"/>
              <a:t> </a:t>
            </a:r>
            <a:r>
              <a:rPr lang="tr-TR" dirty="0" err="1"/>
              <a:t>sklearn.compose</a:t>
            </a:r>
            <a:r>
              <a:rPr lang="tr-TR" dirty="0"/>
              <a:t> </a:t>
            </a:r>
            <a:r>
              <a:rPr lang="tr-TR" dirty="0" err="1"/>
              <a:t>import</a:t>
            </a:r>
            <a:r>
              <a:rPr lang="tr-TR" dirty="0"/>
              <a:t> </a:t>
            </a:r>
            <a:r>
              <a:rPr lang="tr-TR" dirty="0" err="1"/>
              <a:t>ColumnTransformer</a:t>
            </a:r>
            <a:endParaRPr lang="tr-TR" dirty="0"/>
          </a:p>
          <a:p>
            <a:r>
              <a:rPr lang="tr-TR" dirty="0" err="1"/>
              <a:t>from</a:t>
            </a:r>
            <a:r>
              <a:rPr lang="tr-TR" dirty="0"/>
              <a:t> </a:t>
            </a:r>
            <a:r>
              <a:rPr lang="tr-TR" dirty="0" err="1"/>
              <a:t>sklearn.pipeline</a:t>
            </a:r>
            <a:r>
              <a:rPr lang="tr-TR" dirty="0"/>
              <a:t> </a:t>
            </a:r>
            <a:r>
              <a:rPr lang="tr-TR" dirty="0" err="1"/>
              <a:t>import</a:t>
            </a:r>
            <a:r>
              <a:rPr lang="tr-TR" dirty="0"/>
              <a:t> </a:t>
            </a:r>
            <a:r>
              <a:rPr lang="tr-TR" dirty="0" err="1"/>
              <a:t>Pipeline</a:t>
            </a:r>
            <a:endParaRPr lang="tr-TR" dirty="0"/>
          </a:p>
          <a:p>
            <a:r>
              <a:rPr lang="tr-TR" dirty="0" err="1"/>
              <a:t>from</a:t>
            </a:r>
            <a:r>
              <a:rPr lang="tr-TR" dirty="0"/>
              <a:t> </a:t>
            </a:r>
            <a:r>
              <a:rPr lang="tr-TR" dirty="0" err="1"/>
              <a:t>sklearn.impute</a:t>
            </a:r>
            <a:r>
              <a:rPr lang="tr-TR" dirty="0"/>
              <a:t> </a:t>
            </a:r>
            <a:r>
              <a:rPr lang="tr-TR" dirty="0" err="1"/>
              <a:t>import</a:t>
            </a:r>
            <a:r>
              <a:rPr lang="tr-TR" dirty="0"/>
              <a:t> </a:t>
            </a:r>
            <a:r>
              <a:rPr lang="tr-TR" dirty="0" err="1"/>
              <a:t>SimpleImputer</a:t>
            </a:r>
            <a:endParaRPr lang="tr-TR" dirty="0"/>
          </a:p>
          <a:p>
            <a:r>
              <a:rPr lang="tr-TR" dirty="0" err="1"/>
              <a:t>import</a:t>
            </a:r>
            <a:r>
              <a:rPr lang="tr-TR" dirty="0"/>
              <a:t> </a:t>
            </a:r>
            <a:r>
              <a:rPr lang="tr-TR" dirty="0" err="1"/>
              <a:t>joblib</a:t>
            </a:r>
            <a:endParaRPr lang="tr-TR" dirty="0"/>
          </a:p>
          <a:p>
            <a:endParaRPr lang="tr-TR" dirty="0" smtClean="0"/>
          </a:p>
          <a:p>
            <a:endParaRPr lang="tr-TR" dirty="0"/>
          </a:p>
        </p:txBody>
      </p:sp>
    </p:spTree>
    <p:extLst>
      <p:ext uri="{BB962C8B-B14F-4D97-AF65-F5344CB8AC3E}">
        <p14:creationId xmlns:p14="http://schemas.microsoft.com/office/powerpoint/2010/main" val="3747306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372976" y="1931719"/>
            <a:ext cx="917828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err="1" smtClean="0">
                <a:ln>
                  <a:noFill/>
                </a:ln>
                <a:solidFill>
                  <a:schemeClr val="tx1"/>
                </a:solidFill>
                <a:effectLst/>
              </a:rPr>
              <a:t>Pandas</a:t>
            </a:r>
            <a:r>
              <a:rPr kumimoji="0" lang="tr-TR" altLang="tr-TR" sz="1800" b="0" i="0" u="none" strike="noStrike" cap="none" normalizeH="0" baseline="0" dirty="0" smtClean="0">
                <a:ln>
                  <a:noFill/>
                </a:ln>
                <a:solidFill>
                  <a:schemeClr val="tx1"/>
                </a:solidFill>
                <a:effectLst/>
              </a:rPr>
              <a:t>: Veri setini yüklemek ve işlemek için.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err="1" smtClean="0">
                <a:ln>
                  <a:noFill/>
                </a:ln>
                <a:solidFill>
                  <a:schemeClr val="tx1"/>
                </a:solidFill>
                <a:effectLst/>
              </a:rPr>
              <a:t>train_test_split</a:t>
            </a:r>
            <a:r>
              <a:rPr kumimoji="0" lang="tr-TR" altLang="tr-TR" sz="1800" b="0" i="0" u="none" strike="noStrike" cap="none" normalizeH="0" baseline="0" dirty="0" smtClean="0">
                <a:ln>
                  <a:noFill/>
                </a:ln>
                <a:solidFill>
                  <a:schemeClr val="tx1"/>
                </a:solidFill>
                <a:effectLst/>
              </a:rPr>
              <a:t>: Veriyi eğitim ve test setlerine ayırmak için.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err="1" smtClean="0">
                <a:ln>
                  <a:noFill/>
                </a:ln>
                <a:solidFill>
                  <a:schemeClr val="tx1"/>
                </a:solidFill>
                <a:effectLst/>
              </a:rPr>
              <a:t>RandomForestRegressor</a:t>
            </a:r>
            <a:r>
              <a:rPr kumimoji="0" lang="tr-TR" altLang="tr-TR" sz="1800" b="0" i="0" u="none" strike="noStrike" cap="none" normalizeH="0" baseline="0" dirty="0" smtClean="0">
                <a:ln>
                  <a:noFill/>
                </a:ln>
                <a:solidFill>
                  <a:schemeClr val="tx1"/>
                </a:solidFill>
                <a:effectLst/>
              </a:rPr>
              <a:t>: Regresyon (sürekli değer tahmini) için </a:t>
            </a:r>
            <a:r>
              <a:rPr kumimoji="0" lang="tr-TR" altLang="tr-TR" sz="1800" b="0" i="0" u="none" strike="noStrike" cap="none" normalizeH="0" baseline="0" dirty="0" err="1" smtClean="0">
                <a:ln>
                  <a:noFill/>
                </a:ln>
                <a:solidFill>
                  <a:schemeClr val="tx1"/>
                </a:solidFill>
                <a:effectLst/>
              </a:rPr>
              <a:t>Random</a:t>
            </a:r>
            <a:r>
              <a:rPr kumimoji="0" lang="tr-TR" altLang="tr-TR" sz="1800" b="0" i="0" u="none" strike="noStrike" cap="none" normalizeH="0" baseline="0" dirty="0" smtClean="0">
                <a:ln>
                  <a:noFill/>
                </a:ln>
                <a:solidFill>
                  <a:schemeClr val="tx1"/>
                </a:solidFill>
                <a:effectLst/>
              </a:rPr>
              <a:t> </a:t>
            </a:r>
            <a:r>
              <a:rPr kumimoji="0" lang="tr-TR" altLang="tr-TR" sz="1800" b="0" i="0" u="none" strike="noStrike" cap="none" normalizeH="0" baseline="0" dirty="0" err="1" smtClean="0">
                <a:ln>
                  <a:noFill/>
                </a:ln>
                <a:solidFill>
                  <a:schemeClr val="tx1"/>
                </a:solidFill>
                <a:effectLst/>
              </a:rPr>
              <a:t>Forest</a:t>
            </a:r>
            <a:r>
              <a:rPr kumimoji="0" lang="tr-TR" altLang="tr-TR" sz="1800" b="0" i="0" u="none" strike="noStrike" cap="none" normalizeH="0" baseline="0" dirty="0" smtClean="0">
                <a:ln>
                  <a:noFill/>
                </a:ln>
                <a:solidFill>
                  <a:schemeClr val="tx1"/>
                </a:solidFill>
                <a:effectLst/>
              </a:rPr>
              <a:t> algoritması.</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err="1" smtClean="0">
                <a:ln>
                  <a:noFill/>
                </a:ln>
                <a:solidFill>
                  <a:schemeClr val="tx1"/>
                </a:solidFill>
                <a:effectLst/>
              </a:rPr>
              <a:t>OneHotEncoder</a:t>
            </a:r>
            <a:r>
              <a:rPr kumimoji="0" lang="tr-TR" altLang="tr-TR" sz="1800" b="0" i="0" u="none" strike="noStrike" cap="none" normalizeH="0" baseline="0" dirty="0" smtClean="0">
                <a:ln>
                  <a:noFill/>
                </a:ln>
                <a:solidFill>
                  <a:schemeClr val="tx1"/>
                </a:solidFill>
                <a:effectLst/>
              </a:rPr>
              <a:t>: Kategorik verileri sayısallaştırmak için.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err="1" smtClean="0">
                <a:ln>
                  <a:noFill/>
                </a:ln>
                <a:solidFill>
                  <a:schemeClr val="tx1"/>
                </a:solidFill>
                <a:effectLst/>
              </a:rPr>
              <a:t>StandardScaler</a:t>
            </a:r>
            <a:r>
              <a:rPr kumimoji="0" lang="tr-TR" altLang="tr-TR" sz="1800" b="0" i="0" u="none" strike="noStrike" cap="none" normalizeH="0" baseline="0" dirty="0" smtClean="0">
                <a:ln>
                  <a:noFill/>
                </a:ln>
                <a:solidFill>
                  <a:schemeClr val="tx1"/>
                </a:solidFill>
                <a:effectLst/>
              </a:rPr>
              <a:t>: Sayısal verileri ölçeklendirmek için.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err="1" smtClean="0">
                <a:ln>
                  <a:noFill/>
                </a:ln>
                <a:solidFill>
                  <a:schemeClr val="tx1"/>
                </a:solidFill>
                <a:effectLst/>
              </a:rPr>
              <a:t>ColumnTransformer</a:t>
            </a:r>
            <a:r>
              <a:rPr kumimoji="0" lang="tr-TR" altLang="tr-TR" sz="1800" b="0" i="0" u="none" strike="noStrike" cap="none" normalizeH="0" baseline="0" dirty="0" smtClean="0">
                <a:ln>
                  <a:noFill/>
                </a:ln>
                <a:solidFill>
                  <a:schemeClr val="tx1"/>
                </a:solidFill>
                <a:effectLst/>
              </a:rPr>
              <a:t>: Farklı veri türleri için dönüşümleri bir arada uygulamak için.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err="1" smtClean="0">
                <a:ln>
                  <a:noFill/>
                </a:ln>
                <a:solidFill>
                  <a:schemeClr val="tx1"/>
                </a:solidFill>
                <a:effectLst/>
              </a:rPr>
              <a:t>Pipeline</a:t>
            </a:r>
            <a:r>
              <a:rPr kumimoji="0" lang="tr-TR" altLang="tr-TR" sz="1800" b="0" i="0" u="none" strike="noStrike" cap="none" normalizeH="0" baseline="0" dirty="0" smtClean="0">
                <a:ln>
                  <a:noFill/>
                </a:ln>
                <a:solidFill>
                  <a:schemeClr val="tx1"/>
                </a:solidFill>
                <a:effectLst/>
              </a:rPr>
              <a:t>: Veri ön işleme ve modeli tek bir işlem hattında birleştirmek için.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err="1" smtClean="0">
                <a:ln>
                  <a:noFill/>
                </a:ln>
                <a:solidFill>
                  <a:schemeClr val="tx1"/>
                </a:solidFill>
                <a:effectLst/>
              </a:rPr>
              <a:t>SimpleImputer</a:t>
            </a:r>
            <a:r>
              <a:rPr kumimoji="0" lang="tr-TR" altLang="tr-TR" sz="1800" b="0" i="0" u="none" strike="noStrike" cap="none" normalizeH="0" baseline="0" dirty="0" smtClean="0">
                <a:ln>
                  <a:noFill/>
                </a:ln>
                <a:solidFill>
                  <a:schemeClr val="tx1"/>
                </a:solidFill>
                <a:effectLst/>
              </a:rPr>
              <a:t>: Eksik verileri doldurmak için.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err="1" smtClean="0">
                <a:ln>
                  <a:noFill/>
                </a:ln>
                <a:solidFill>
                  <a:schemeClr val="tx1"/>
                </a:solidFill>
                <a:effectLst/>
              </a:rPr>
              <a:t>joblib</a:t>
            </a:r>
            <a:r>
              <a:rPr kumimoji="0" lang="tr-TR" altLang="tr-TR" sz="1800" b="0" i="0" u="none" strike="noStrike" cap="none" normalizeH="0" baseline="0" dirty="0" smtClean="0">
                <a:ln>
                  <a:noFill/>
                </a:ln>
                <a:solidFill>
                  <a:schemeClr val="tx1"/>
                </a:solidFill>
                <a:effectLst/>
              </a:rPr>
              <a:t>: Eğitilmiş modeli dosyaya kaydetmek için </a:t>
            </a:r>
          </a:p>
        </p:txBody>
      </p:sp>
    </p:spTree>
    <p:extLst>
      <p:ext uri="{BB962C8B-B14F-4D97-AF65-F5344CB8AC3E}">
        <p14:creationId xmlns:p14="http://schemas.microsoft.com/office/powerpoint/2010/main" val="2610648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306286" y="457200"/>
            <a:ext cx="8742783" cy="1477328"/>
          </a:xfrm>
          <a:prstGeom prst="rect">
            <a:avLst/>
          </a:prstGeom>
          <a:noFill/>
        </p:spPr>
        <p:txBody>
          <a:bodyPr wrap="square" rtlCol="0">
            <a:spAutoFit/>
          </a:bodyPr>
          <a:lstStyle/>
          <a:p>
            <a:r>
              <a:rPr lang="tr-TR" dirty="0" smtClean="0"/>
              <a:t>Veri Setimizin Yüklenmesi:</a:t>
            </a:r>
          </a:p>
          <a:p>
            <a:endParaRPr lang="tr-TR" dirty="0"/>
          </a:p>
          <a:p>
            <a:r>
              <a:rPr lang="tr-TR" dirty="0" err="1"/>
              <a:t>file_path</a:t>
            </a:r>
            <a:r>
              <a:rPr lang="tr-TR" dirty="0"/>
              <a:t> = </a:t>
            </a:r>
            <a:r>
              <a:rPr lang="tr-TR" dirty="0" err="1"/>
              <a:t>r"D</a:t>
            </a:r>
            <a:r>
              <a:rPr lang="tr-TR" dirty="0"/>
              <a:t>:\ev_fiyat\verilerson.csv"</a:t>
            </a:r>
          </a:p>
          <a:p>
            <a:r>
              <a:rPr lang="tr-TR" dirty="0"/>
              <a:t>data = </a:t>
            </a:r>
            <a:r>
              <a:rPr lang="tr-TR" dirty="0" err="1"/>
              <a:t>pd.read_csv</a:t>
            </a:r>
            <a:r>
              <a:rPr lang="tr-TR" dirty="0"/>
              <a:t>(</a:t>
            </a:r>
            <a:r>
              <a:rPr lang="tr-TR" dirty="0" err="1"/>
              <a:t>file_path</a:t>
            </a:r>
            <a:r>
              <a:rPr lang="tr-TR" dirty="0"/>
              <a:t>)</a:t>
            </a:r>
          </a:p>
          <a:p>
            <a:endParaRPr lang="tr-TR" dirty="0"/>
          </a:p>
        </p:txBody>
      </p:sp>
      <p:sp>
        <p:nvSpPr>
          <p:cNvPr id="5" name="Metin kutusu 4"/>
          <p:cNvSpPr txBox="1"/>
          <p:nvPr/>
        </p:nvSpPr>
        <p:spPr>
          <a:xfrm flipH="1">
            <a:off x="1463972" y="2080727"/>
            <a:ext cx="7549400" cy="2585323"/>
          </a:xfrm>
          <a:prstGeom prst="rect">
            <a:avLst/>
          </a:prstGeom>
          <a:noFill/>
        </p:spPr>
        <p:txBody>
          <a:bodyPr wrap="square" rtlCol="0">
            <a:spAutoFit/>
          </a:bodyPr>
          <a:lstStyle/>
          <a:p>
            <a:r>
              <a:rPr lang="tr-TR" dirty="0" smtClean="0"/>
              <a:t>Veri Temizlenmesi:</a:t>
            </a:r>
          </a:p>
          <a:p>
            <a:endParaRPr lang="tr-TR" dirty="0" smtClean="0"/>
          </a:p>
          <a:p>
            <a:r>
              <a:rPr lang="tr-TR" dirty="0"/>
              <a:t>data['</a:t>
            </a:r>
            <a:r>
              <a:rPr lang="tr-TR" dirty="0" err="1"/>
              <a:t>Binanin</a:t>
            </a:r>
            <a:r>
              <a:rPr lang="tr-TR" dirty="0"/>
              <a:t> Kat </a:t>
            </a:r>
            <a:r>
              <a:rPr lang="tr-TR" dirty="0" err="1"/>
              <a:t>Sayisi</a:t>
            </a:r>
            <a:r>
              <a:rPr lang="tr-TR" dirty="0"/>
              <a:t>'] = </a:t>
            </a:r>
            <a:r>
              <a:rPr lang="tr-TR" dirty="0" err="1"/>
              <a:t>pd.to_numeric</a:t>
            </a:r>
            <a:r>
              <a:rPr lang="tr-TR" dirty="0"/>
              <a:t>(data['</a:t>
            </a:r>
            <a:r>
              <a:rPr lang="tr-TR" dirty="0" err="1"/>
              <a:t>Binanin</a:t>
            </a:r>
            <a:r>
              <a:rPr lang="tr-TR" dirty="0"/>
              <a:t> Kat </a:t>
            </a:r>
            <a:r>
              <a:rPr lang="tr-TR" dirty="0" err="1"/>
              <a:t>Sayisi</a:t>
            </a:r>
            <a:r>
              <a:rPr lang="tr-TR" dirty="0"/>
              <a:t>'], </a:t>
            </a:r>
            <a:r>
              <a:rPr lang="tr-TR" dirty="0" err="1"/>
              <a:t>errors</a:t>
            </a:r>
            <a:r>
              <a:rPr lang="tr-TR" dirty="0"/>
              <a:t>='</a:t>
            </a:r>
            <a:r>
              <a:rPr lang="tr-TR" dirty="0" err="1"/>
              <a:t>coerce</a:t>
            </a:r>
            <a:r>
              <a:rPr lang="tr-TR" dirty="0"/>
              <a:t>')</a:t>
            </a:r>
          </a:p>
          <a:p>
            <a:r>
              <a:rPr lang="tr-TR" dirty="0"/>
              <a:t>data['</a:t>
            </a:r>
            <a:r>
              <a:rPr lang="tr-TR" dirty="0" err="1"/>
              <a:t>Binanin</a:t>
            </a:r>
            <a:r>
              <a:rPr lang="tr-TR" dirty="0"/>
              <a:t> Kat </a:t>
            </a:r>
            <a:r>
              <a:rPr lang="tr-TR" dirty="0" err="1"/>
              <a:t>Sayisi</a:t>
            </a:r>
            <a:r>
              <a:rPr lang="tr-TR" dirty="0"/>
              <a:t>'].</a:t>
            </a:r>
            <a:r>
              <a:rPr lang="tr-TR" dirty="0" err="1"/>
              <a:t>fillna</a:t>
            </a:r>
            <a:r>
              <a:rPr lang="tr-TR" dirty="0"/>
              <a:t>(data['</a:t>
            </a:r>
            <a:r>
              <a:rPr lang="tr-TR" dirty="0" err="1"/>
              <a:t>Binanin</a:t>
            </a:r>
            <a:r>
              <a:rPr lang="tr-TR" dirty="0"/>
              <a:t> Kat </a:t>
            </a:r>
            <a:r>
              <a:rPr lang="tr-TR" dirty="0" err="1"/>
              <a:t>Sayisi</a:t>
            </a:r>
            <a:r>
              <a:rPr lang="tr-TR" dirty="0"/>
              <a:t>'].</a:t>
            </a:r>
            <a:r>
              <a:rPr lang="tr-TR" dirty="0" err="1"/>
              <a:t>median</a:t>
            </a:r>
            <a:r>
              <a:rPr lang="tr-TR" dirty="0"/>
              <a:t>(), </a:t>
            </a:r>
            <a:r>
              <a:rPr lang="tr-TR" dirty="0" err="1"/>
              <a:t>inplace</a:t>
            </a:r>
            <a:r>
              <a:rPr lang="tr-TR" dirty="0"/>
              <a:t>=True)</a:t>
            </a:r>
          </a:p>
          <a:p>
            <a:endParaRPr lang="tr-TR" dirty="0" smtClean="0"/>
          </a:p>
          <a:p>
            <a:r>
              <a:rPr lang="tr-TR" dirty="0" err="1" smtClean="0"/>
              <a:t>pd.to_numeric</a:t>
            </a:r>
            <a:r>
              <a:rPr lang="tr-TR" dirty="0" smtClean="0"/>
              <a:t>: Binanın katsayısı sütunu sayısal formata dönüştürülür. Eğer dönüştürülmezse eksik değer olarak işaretlenir. Eksik olan değerler binanın katsayısı sütunun medyan değerine göre doldurulur.</a:t>
            </a:r>
            <a:endParaRPr lang="tr-TR" dirty="0"/>
          </a:p>
        </p:txBody>
      </p:sp>
      <p:sp>
        <p:nvSpPr>
          <p:cNvPr id="6" name="Metin kutusu 5"/>
          <p:cNvSpPr txBox="1"/>
          <p:nvPr/>
        </p:nvSpPr>
        <p:spPr>
          <a:xfrm>
            <a:off x="1463972" y="5010539"/>
            <a:ext cx="8697065" cy="2031325"/>
          </a:xfrm>
          <a:prstGeom prst="rect">
            <a:avLst/>
          </a:prstGeom>
          <a:noFill/>
        </p:spPr>
        <p:txBody>
          <a:bodyPr wrap="square" rtlCol="0">
            <a:spAutoFit/>
          </a:bodyPr>
          <a:lstStyle/>
          <a:p>
            <a:r>
              <a:rPr lang="tr-TR" dirty="0" smtClean="0"/>
              <a:t>Bağımlı ve Bağımsız Değişkenlerin Ayrılması:</a:t>
            </a:r>
          </a:p>
          <a:p>
            <a:endParaRPr lang="tr-TR" dirty="0"/>
          </a:p>
          <a:p>
            <a:r>
              <a:rPr lang="tr-TR" dirty="0" smtClean="0"/>
              <a:t>x</a:t>
            </a:r>
            <a:r>
              <a:rPr lang="en-US" dirty="0" smtClean="0"/>
              <a:t> </a:t>
            </a:r>
            <a:r>
              <a:rPr lang="en-US" dirty="0"/>
              <a:t>= </a:t>
            </a:r>
            <a:r>
              <a:rPr lang="en-US" dirty="0" err="1"/>
              <a:t>data.drop</a:t>
            </a:r>
            <a:r>
              <a:rPr lang="en-US" dirty="0"/>
              <a:t>(columns=["</a:t>
            </a:r>
            <a:r>
              <a:rPr lang="en-US" dirty="0" err="1"/>
              <a:t>Fiyat</a:t>
            </a:r>
            <a:r>
              <a:rPr lang="en-US" dirty="0"/>
              <a:t>"])</a:t>
            </a:r>
          </a:p>
          <a:p>
            <a:r>
              <a:rPr lang="en-US" dirty="0"/>
              <a:t>y = data["</a:t>
            </a:r>
            <a:r>
              <a:rPr lang="en-US" dirty="0" err="1"/>
              <a:t>Fiyat</a:t>
            </a:r>
            <a:r>
              <a:rPr lang="en-US" dirty="0" smtClean="0"/>
              <a:t>"]</a:t>
            </a:r>
            <a:endParaRPr lang="tr-TR" dirty="0" smtClean="0"/>
          </a:p>
          <a:p>
            <a:endParaRPr lang="tr-TR" dirty="0"/>
          </a:p>
          <a:p>
            <a:r>
              <a:rPr lang="tr-TR" dirty="0" smtClean="0"/>
              <a:t>Bağımlı değişkenimiz Fiyat değişkenimizdir.</a:t>
            </a:r>
            <a:endParaRPr lang="en-US" dirty="0"/>
          </a:p>
          <a:p>
            <a:endParaRPr lang="tr-TR" dirty="0"/>
          </a:p>
        </p:txBody>
      </p:sp>
    </p:spTree>
    <p:extLst>
      <p:ext uri="{BB962C8B-B14F-4D97-AF65-F5344CB8AC3E}">
        <p14:creationId xmlns:p14="http://schemas.microsoft.com/office/powerpoint/2010/main" val="37448303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138335" y="0"/>
            <a:ext cx="8574832" cy="1754326"/>
          </a:xfrm>
          <a:prstGeom prst="rect">
            <a:avLst/>
          </a:prstGeom>
          <a:noFill/>
        </p:spPr>
        <p:txBody>
          <a:bodyPr wrap="square" rtlCol="0">
            <a:spAutoFit/>
          </a:bodyPr>
          <a:lstStyle/>
          <a:p>
            <a:r>
              <a:rPr lang="tr-TR" dirty="0" smtClean="0"/>
              <a:t>Sayısal ve Kategorik Sütunların Belirlenmesi:</a:t>
            </a:r>
          </a:p>
          <a:p>
            <a:endParaRPr lang="tr-TR" dirty="0"/>
          </a:p>
          <a:p>
            <a:r>
              <a:rPr lang="tr-TR" dirty="0" err="1"/>
              <a:t>numeric_features</a:t>
            </a:r>
            <a:r>
              <a:rPr lang="tr-TR" dirty="0"/>
              <a:t> = ["Net Metrekare", "</a:t>
            </a:r>
            <a:r>
              <a:rPr lang="tr-TR" dirty="0" err="1"/>
              <a:t>Brut</a:t>
            </a:r>
            <a:r>
              <a:rPr lang="tr-TR" dirty="0"/>
              <a:t> Metrekare", "</a:t>
            </a:r>
            <a:r>
              <a:rPr lang="tr-TR" dirty="0" err="1"/>
              <a:t>Binanin</a:t>
            </a:r>
            <a:r>
              <a:rPr lang="tr-TR" dirty="0"/>
              <a:t> Kat </a:t>
            </a:r>
            <a:r>
              <a:rPr lang="tr-TR" dirty="0" err="1"/>
              <a:t>Sayisi</a:t>
            </a:r>
            <a:r>
              <a:rPr lang="tr-TR" dirty="0"/>
              <a:t>"]</a:t>
            </a:r>
          </a:p>
          <a:p>
            <a:r>
              <a:rPr lang="tr-TR" dirty="0" err="1"/>
              <a:t>categorical_features</a:t>
            </a:r>
            <a:r>
              <a:rPr lang="tr-TR" dirty="0"/>
              <a:t> = ["Oda </a:t>
            </a:r>
            <a:r>
              <a:rPr lang="tr-TR" dirty="0" err="1"/>
              <a:t>Sayisi</a:t>
            </a:r>
            <a:r>
              <a:rPr lang="tr-TR" dirty="0"/>
              <a:t>", "</a:t>
            </a:r>
            <a:r>
              <a:rPr lang="tr-TR" dirty="0" err="1"/>
              <a:t>Bulundugu</a:t>
            </a:r>
            <a:r>
              <a:rPr lang="tr-TR" dirty="0"/>
              <a:t> Kat", "</a:t>
            </a:r>
            <a:r>
              <a:rPr lang="tr-TR" dirty="0" err="1"/>
              <a:t>Binanin</a:t>
            </a:r>
            <a:r>
              <a:rPr lang="tr-TR" dirty="0"/>
              <a:t> </a:t>
            </a:r>
            <a:r>
              <a:rPr lang="tr-TR" dirty="0" err="1"/>
              <a:t>Yasi</a:t>
            </a:r>
            <a:r>
              <a:rPr lang="tr-TR" dirty="0"/>
              <a:t>", "</a:t>
            </a:r>
            <a:r>
              <a:rPr lang="tr-TR" dirty="0" err="1"/>
              <a:t>Isitma</a:t>
            </a:r>
            <a:r>
              <a:rPr lang="tr-TR" dirty="0"/>
              <a:t> Tipi", "</a:t>
            </a:r>
            <a:r>
              <a:rPr lang="tr-TR" dirty="0" err="1"/>
              <a:t>Kullanim</a:t>
            </a:r>
            <a:r>
              <a:rPr lang="tr-TR" dirty="0"/>
              <a:t> Durumu", "Adres"]</a:t>
            </a:r>
          </a:p>
          <a:p>
            <a:endParaRPr lang="tr-TR" dirty="0"/>
          </a:p>
        </p:txBody>
      </p:sp>
      <p:sp>
        <p:nvSpPr>
          <p:cNvPr id="5" name="Metin kutusu 4"/>
          <p:cNvSpPr txBox="1"/>
          <p:nvPr/>
        </p:nvSpPr>
        <p:spPr>
          <a:xfrm>
            <a:off x="1399591" y="1549053"/>
            <a:ext cx="8920065" cy="6186309"/>
          </a:xfrm>
          <a:prstGeom prst="rect">
            <a:avLst/>
          </a:prstGeom>
          <a:noFill/>
        </p:spPr>
        <p:txBody>
          <a:bodyPr wrap="square" rtlCol="0">
            <a:spAutoFit/>
          </a:bodyPr>
          <a:lstStyle/>
          <a:p>
            <a:r>
              <a:rPr lang="tr-TR" dirty="0" err="1" smtClean="0"/>
              <a:t>Pipeline</a:t>
            </a:r>
            <a:r>
              <a:rPr lang="tr-TR" dirty="0" smtClean="0"/>
              <a:t> ile Veri Ön İşleme:</a:t>
            </a:r>
          </a:p>
          <a:p>
            <a:endParaRPr lang="tr-TR" dirty="0" smtClean="0"/>
          </a:p>
          <a:p>
            <a:r>
              <a:rPr lang="tr-TR" dirty="0" smtClean="0"/>
              <a:t>Sayısal Veriler için;</a:t>
            </a:r>
          </a:p>
          <a:p>
            <a:r>
              <a:rPr lang="tr-TR" dirty="0" err="1"/>
              <a:t>numeric_transformer</a:t>
            </a:r>
            <a:r>
              <a:rPr lang="tr-TR" dirty="0"/>
              <a:t> = </a:t>
            </a:r>
            <a:r>
              <a:rPr lang="tr-TR" dirty="0" err="1"/>
              <a:t>Pipeline</a:t>
            </a:r>
            <a:r>
              <a:rPr lang="tr-TR" dirty="0"/>
              <a:t>(</a:t>
            </a:r>
            <a:r>
              <a:rPr lang="tr-TR" dirty="0" err="1"/>
              <a:t>steps</a:t>
            </a:r>
            <a:r>
              <a:rPr lang="tr-TR" dirty="0" smtClean="0"/>
              <a:t>=[</a:t>
            </a:r>
          </a:p>
          <a:p>
            <a:r>
              <a:rPr lang="tr-TR" dirty="0"/>
              <a:t> </a:t>
            </a:r>
            <a:r>
              <a:rPr lang="tr-TR" dirty="0" smtClean="0"/>
              <a:t>    </a:t>
            </a:r>
            <a:r>
              <a:rPr lang="tr-TR" dirty="0"/>
              <a:t># Eksik değerleri </a:t>
            </a:r>
            <a:r>
              <a:rPr lang="tr-TR" dirty="0" smtClean="0"/>
              <a:t>doldur</a:t>
            </a:r>
            <a:endParaRPr lang="tr-TR" dirty="0"/>
          </a:p>
          <a:p>
            <a:r>
              <a:rPr lang="tr-TR" dirty="0"/>
              <a:t>    ('</a:t>
            </a:r>
            <a:r>
              <a:rPr lang="tr-TR" dirty="0" err="1"/>
              <a:t>imputer</a:t>
            </a:r>
            <a:r>
              <a:rPr lang="tr-TR" dirty="0"/>
              <a:t>', </a:t>
            </a:r>
            <a:r>
              <a:rPr lang="tr-TR" dirty="0" err="1"/>
              <a:t>SimpleImputer</a:t>
            </a:r>
            <a:r>
              <a:rPr lang="tr-TR" dirty="0"/>
              <a:t>(</a:t>
            </a:r>
            <a:r>
              <a:rPr lang="tr-TR" dirty="0" err="1"/>
              <a:t>strategy</a:t>
            </a:r>
            <a:r>
              <a:rPr lang="tr-TR" dirty="0"/>
              <a:t>='</a:t>
            </a:r>
            <a:r>
              <a:rPr lang="tr-TR" dirty="0" err="1"/>
              <a:t>median</a:t>
            </a:r>
            <a:r>
              <a:rPr lang="tr-TR" dirty="0"/>
              <a:t>')), </a:t>
            </a:r>
            <a:endParaRPr lang="tr-TR" dirty="0" smtClean="0"/>
          </a:p>
          <a:p>
            <a:r>
              <a:rPr lang="tr-TR" dirty="0" smtClean="0"/>
              <a:t>     </a:t>
            </a:r>
            <a:r>
              <a:rPr lang="tr-TR" dirty="0"/>
              <a:t># Veriyi </a:t>
            </a:r>
            <a:r>
              <a:rPr lang="tr-TR" dirty="0" smtClean="0"/>
              <a:t>ölçeklendir</a:t>
            </a:r>
          </a:p>
          <a:p>
            <a:r>
              <a:rPr lang="tr-TR" dirty="0"/>
              <a:t> </a:t>
            </a:r>
            <a:r>
              <a:rPr lang="tr-TR" dirty="0" smtClean="0"/>
              <a:t>   (</a:t>
            </a:r>
            <a:r>
              <a:rPr lang="tr-TR" dirty="0"/>
              <a:t>'</a:t>
            </a:r>
            <a:r>
              <a:rPr lang="tr-TR" dirty="0" err="1"/>
              <a:t>scaler</a:t>
            </a:r>
            <a:r>
              <a:rPr lang="tr-TR" dirty="0"/>
              <a:t>', </a:t>
            </a:r>
            <a:r>
              <a:rPr lang="tr-TR" dirty="0" err="1"/>
              <a:t>StandardScaler</a:t>
            </a:r>
            <a:r>
              <a:rPr lang="tr-TR" dirty="0" smtClean="0"/>
              <a:t>())])</a:t>
            </a:r>
          </a:p>
          <a:p>
            <a:endParaRPr lang="tr-TR" dirty="0"/>
          </a:p>
          <a:p>
            <a:r>
              <a:rPr lang="tr-TR" dirty="0" smtClean="0"/>
              <a:t>Kategorik Değişkenler için;</a:t>
            </a:r>
          </a:p>
          <a:p>
            <a:r>
              <a:rPr lang="tr-TR" dirty="0" err="1"/>
              <a:t>categorical_transformer</a:t>
            </a:r>
            <a:r>
              <a:rPr lang="tr-TR" dirty="0"/>
              <a:t> = </a:t>
            </a:r>
            <a:r>
              <a:rPr lang="tr-TR" dirty="0" err="1"/>
              <a:t>Pipeline</a:t>
            </a:r>
            <a:r>
              <a:rPr lang="tr-TR" dirty="0"/>
              <a:t>(</a:t>
            </a:r>
            <a:r>
              <a:rPr lang="tr-TR" dirty="0" err="1"/>
              <a:t>steps</a:t>
            </a:r>
            <a:r>
              <a:rPr lang="tr-TR" dirty="0"/>
              <a:t>=[</a:t>
            </a:r>
          </a:p>
          <a:p>
            <a:r>
              <a:rPr lang="tr-TR" dirty="0"/>
              <a:t>    ('</a:t>
            </a:r>
            <a:r>
              <a:rPr lang="tr-TR" dirty="0" err="1"/>
              <a:t>onehot</a:t>
            </a:r>
            <a:r>
              <a:rPr lang="tr-TR" dirty="0"/>
              <a:t>', </a:t>
            </a:r>
            <a:r>
              <a:rPr lang="tr-TR" dirty="0" err="1"/>
              <a:t>OneHotEncoder</a:t>
            </a:r>
            <a:r>
              <a:rPr lang="tr-TR" dirty="0"/>
              <a:t>(</a:t>
            </a:r>
            <a:r>
              <a:rPr lang="tr-TR" dirty="0" err="1"/>
              <a:t>handle_unknown</a:t>
            </a:r>
            <a:r>
              <a:rPr lang="tr-TR" dirty="0"/>
              <a:t>='</a:t>
            </a:r>
            <a:r>
              <a:rPr lang="tr-TR" dirty="0" err="1"/>
              <a:t>ignore</a:t>
            </a:r>
            <a:r>
              <a:rPr lang="tr-TR" dirty="0"/>
              <a:t>'))</a:t>
            </a:r>
          </a:p>
          <a:p>
            <a:r>
              <a:rPr lang="tr-TR" dirty="0"/>
              <a:t>])</a:t>
            </a:r>
          </a:p>
          <a:p>
            <a:r>
              <a:rPr lang="tr-TR" dirty="0" smtClean="0"/>
              <a:t>Dönüşümlerin Birleştirilmesi:</a:t>
            </a:r>
          </a:p>
          <a:p>
            <a:r>
              <a:rPr lang="tr-TR" dirty="0" err="1"/>
              <a:t>preprocessor</a:t>
            </a:r>
            <a:r>
              <a:rPr lang="tr-TR" dirty="0"/>
              <a:t> = </a:t>
            </a:r>
            <a:r>
              <a:rPr lang="tr-TR" dirty="0" err="1"/>
              <a:t>ColumnTransformer</a:t>
            </a:r>
            <a:r>
              <a:rPr lang="tr-TR" dirty="0"/>
              <a:t>(</a:t>
            </a:r>
          </a:p>
          <a:p>
            <a:r>
              <a:rPr lang="tr-TR" dirty="0"/>
              <a:t>    </a:t>
            </a:r>
            <a:r>
              <a:rPr lang="tr-TR" dirty="0" err="1"/>
              <a:t>transformers</a:t>
            </a:r>
            <a:r>
              <a:rPr lang="tr-TR" dirty="0"/>
              <a:t>=[</a:t>
            </a:r>
          </a:p>
          <a:p>
            <a:r>
              <a:rPr lang="tr-TR" dirty="0"/>
              <a:t>        ('</a:t>
            </a:r>
            <a:r>
              <a:rPr lang="tr-TR" dirty="0" err="1"/>
              <a:t>num</a:t>
            </a:r>
            <a:r>
              <a:rPr lang="tr-TR" dirty="0"/>
              <a:t>', </a:t>
            </a:r>
            <a:r>
              <a:rPr lang="tr-TR" dirty="0" err="1"/>
              <a:t>numeric_transformer</a:t>
            </a:r>
            <a:r>
              <a:rPr lang="tr-TR" dirty="0"/>
              <a:t>, </a:t>
            </a:r>
            <a:r>
              <a:rPr lang="tr-TR" dirty="0" err="1"/>
              <a:t>numeric_features</a:t>
            </a:r>
            <a:r>
              <a:rPr lang="tr-TR" dirty="0"/>
              <a:t>),</a:t>
            </a:r>
          </a:p>
          <a:p>
            <a:r>
              <a:rPr lang="tr-TR" dirty="0"/>
              <a:t>        ('</a:t>
            </a:r>
            <a:r>
              <a:rPr lang="tr-TR" dirty="0" err="1"/>
              <a:t>cat</a:t>
            </a:r>
            <a:r>
              <a:rPr lang="tr-TR" dirty="0"/>
              <a:t>', </a:t>
            </a:r>
            <a:r>
              <a:rPr lang="tr-TR" dirty="0" err="1"/>
              <a:t>categorical_transformer</a:t>
            </a:r>
            <a:r>
              <a:rPr lang="tr-TR" dirty="0"/>
              <a:t>, </a:t>
            </a:r>
            <a:r>
              <a:rPr lang="tr-TR" dirty="0" err="1"/>
              <a:t>categorical_features</a:t>
            </a:r>
            <a:r>
              <a:rPr lang="tr-TR" dirty="0"/>
              <a:t>)</a:t>
            </a:r>
          </a:p>
          <a:p>
            <a:r>
              <a:rPr lang="tr-TR" dirty="0"/>
              <a:t>    ]</a:t>
            </a:r>
          </a:p>
          <a:p>
            <a:r>
              <a:rPr lang="tr-TR" dirty="0"/>
              <a:t>)</a:t>
            </a:r>
          </a:p>
          <a:p>
            <a:endParaRPr lang="tr-TR" dirty="0"/>
          </a:p>
          <a:p>
            <a:endParaRPr lang="tr-TR" dirty="0"/>
          </a:p>
        </p:txBody>
      </p:sp>
    </p:spTree>
    <p:extLst>
      <p:ext uri="{BB962C8B-B14F-4D97-AF65-F5344CB8AC3E}">
        <p14:creationId xmlns:p14="http://schemas.microsoft.com/office/powerpoint/2010/main" val="3015353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063690" y="158620"/>
            <a:ext cx="10077061" cy="3139321"/>
          </a:xfrm>
          <a:prstGeom prst="rect">
            <a:avLst/>
          </a:prstGeom>
          <a:noFill/>
        </p:spPr>
        <p:txBody>
          <a:bodyPr wrap="square" rtlCol="0">
            <a:spAutoFit/>
          </a:bodyPr>
          <a:lstStyle/>
          <a:p>
            <a:r>
              <a:rPr lang="tr-TR" dirty="0" smtClean="0"/>
              <a:t>Model </a:t>
            </a:r>
            <a:r>
              <a:rPr lang="tr-TR" dirty="0" err="1" smtClean="0"/>
              <a:t>Pipeline’ı</a:t>
            </a:r>
            <a:r>
              <a:rPr lang="tr-TR" dirty="0" smtClean="0"/>
              <a:t> Oluşturma:</a:t>
            </a:r>
          </a:p>
          <a:p>
            <a:endParaRPr lang="tr-TR" dirty="0"/>
          </a:p>
          <a:p>
            <a:r>
              <a:rPr lang="tr-TR" dirty="0"/>
              <a:t>model = </a:t>
            </a:r>
            <a:r>
              <a:rPr lang="tr-TR" dirty="0" err="1"/>
              <a:t>Pipeline</a:t>
            </a:r>
            <a:r>
              <a:rPr lang="tr-TR" dirty="0"/>
              <a:t>(</a:t>
            </a:r>
            <a:r>
              <a:rPr lang="tr-TR" dirty="0" err="1"/>
              <a:t>steps</a:t>
            </a:r>
            <a:r>
              <a:rPr lang="tr-TR" dirty="0" smtClean="0"/>
              <a:t>=[</a:t>
            </a:r>
          </a:p>
          <a:p>
            <a:r>
              <a:rPr lang="tr-TR" dirty="0"/>
              <a:t> </a:t>
            </a:r>
            <a:r>
              <a:rPr lang="tr-TR" dirty="0" smtClean="0"/>
              <a:t>    </a:t>
            </a:r>
            <a:r>
              <a:rPr lang="tr-TR" dirty="0"/>
              <a:t># Veri ön işleme </a:t>
            </a:r>
            <a:r>
              <a:rPr lang="tr-TR" dirty="0" smtClean="0"/>
              <a:t>adımı</a:t>
            </a:r>
            <a:endParaRPr lang="tr-TR" dirty="0"/>
          </a:p>
          <a:p>
            <a:r>
              <a:rPr lang="tr-TR" dirty="0"/>
              <a:t>    ('</a:t>
            </a:r>
            <a:r>
              <a:rPr lang="tr-TR" dirty="0" err="1"/>
              <a:t>preprocessor</a:t>
            </a:r>
            <a:r>
              <a:rPr lang="tr-TR" dirty="0"/>
              <a:t>', </a:t>
            </a:r>
            <a:r>
              <a:rPr lang="tr-TR" dirty="0" err="1"/>
              <a:t>preprocessor</a:t>
            </a:r>
            <a:r>
              <a:rPr lang="tr-TR" dirty="0"/>
              <a:t>), </a:t>
            </a:r>
            <a:endParaRPr lang="tr-TR" dirty="0" smtClean="0"/>
          </a:p>
          <a:p>
            <a:r>
              <a:rPr lang="tr-TR" dirty="0"/>
              <a:t> </a:t>
            </a:r>
            <a:r>
              <a:rPr lang="tr-TR" dirty="0" smtClean="0"/>
              <a:t>    </a:t>
            </a:r>
            <a:r>
              <a:rPr lang="tr-TR" dirty="0"/>
              <a:t># </a:t>
            </a:r>
            <a:r>
              <a:rPr lang="tr-TR" dirty="0" smtClean="0"/>
              <a:t>Model</a:t>
            </a:r>
          </a:p>
          <a:p>
            <a:r>
              <a:rPr lang="tr-TR" dirty="0"/>
              <a:t> </a:t>
            </a:r>
            <a:r>
              <a:rPr lang="tr-TR" dirty="0" smtClean="0"/>
              <a:t>   (</a:t>
            </a:r>
            <a:r>
              <a:rPr lang="tr-TR" dirty="0"/>
              <a:t>'</a:t>
            </a:r>
            <a:r>
              <a:rPr lang="tr-TR" dirty="0" err="1"/>
              <a:t>regressor</a:t>
            </a:r>
            <a:r>
              <a:rPr lang="tr-TR" dirty="0"/>
              <a:t>', </a:t>
            </a:r>
            <a:r>
              <a:rPr lang="tr-TR" dirty="0" err="1"/>
              <a:t>RandomForestRegressor</a:t>
            </a:r>
            <a:r>
              <a:rPr lang="tr-TR" dirty="0"/>
              <a:t>(</a:t>
            </a:r>
            <a:r>
              <a:rPr lang="tr-TR" dirty="0" err="1"/>
              <a:t>random_state</a:t>
            </a:r>
            <a:r>
              <a:rPr lang="tr-TR" dirty="0"/>
              <a:t>=42</a:t>
            </a:r>
            <a:r>
              <a:rPr lang="tr-TR" dirty="0" smtClean="0"/>
              <a:t>))])</a:t>
            </a:r>
          </a:p>
          <a:p>
            <a:endParaRPr lang="tr-TR" dirty="0"/>
          </a:p>
          <a:p>
            <a:r>
              <a:rPr lang="tr-TR" b="1" dirty="0" err="1"/>
              <a:t>RandomForestRegressor</a:t>
            </a:r>
            <a:r>
              <a:rPr lang="tr-TR" dirty="0"/>
              <a:t>: Regresyon tahmin modeli oluşturur.</a:t>
            </a:r>
          </a:p>
          <a:p>
            <a:endParaRPr lang="tr-TR" dirty="0"/>
          </a:p>
          <a:p>
            <a:endParaRPr lang="tr-TR" dirty="0"/>
          </a:p>
        </p:txBody>
      </p:sp>
      <p:sp>
        <p:nvSpPr>
          <p:cNvPr id="5" name="Metin kutusu 4"/>
          <p:cNvSpPr txBox="1"/>
          <p:nvPr/>
        </p:nvSpPr>
        <p:spPr>
          <a:xfrm>
            <a:off x="1063690" y="3083337"/>
            <a:ext cx="8789437" cy="1477328"/>
          </a:xfrm>
          <a:prstGeom prst="rect">
            <a:avLst/>
          </a:prstGeom>
          <a:noFill/>
        </p:spPr>
        <p:txBody>
          <a:bodyPr wrap="square" rtlCol="0">
            <a:spAutoFit/>
          </a:bodyPr>
          <a:lstStyle/>
          <a:p>
            <a:r>
              <a:rPr lang="tr-TR" dirty="0" smtClean="0"/>
              <a:t> Veriyi Eğitim ve Test Setlerine Ayırma:</a:t>
            </a:r>
          </a:p>
          <a:p>
            <a:endParaRPr lang="tr-TR" dirty="0"/>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 </a:t>
            </a:r>
            <a:r>
              <a:rPr lang="en-US" dirty="0" err="1"/>
              <a:t>random_state</a:t>
            </a:r>
            <a:r>
              <a:rPr lang="en-US" dirty="0"/>
              <a:t>=42)</a:t>
            </a:r>
          </a:p>
          <a:p>
            <a:endParaRPr lang="tr-TR" dirty="0" smtClean="0"/>
          </a:p>
          <a:p>
            <a:r>
              <a:rPr lang="tr-TR" b="1" dirty="0" err="1"/>
              <a:t>random_state</a:t>
            </a:r>
            <a:r>
              <a:rPr lang="tr-TR" b="1" dirty="0"/>
              <a:t>=42</a:t>
            </a:r>
            <a:r>
              <a:rPr lang="tr-TR" dirty="0"/>
              <a:t>: Aynı veriyi ayırmak için sabit </a:t>
            </a:r>
            <a:r>
              <a:rPr lang="tr-TR" dirty="0" err="1"/>
              <a:t>rastgelelik</a:t>
            </a:r>
            <a:r>
              <a:rPr lang="tr-TR" dirty="0"/>
              <a:t> </a:t>
            </a:r>
            <a:r>
              <a:rPr lang="tr-TR" dirty="0" smtClean="0"/>
              <a:t>sağladık.</a:t>
            </a:r>
            <a:endParaRPr lang="tr-TR" dirty="0"/>
          </a:p>
        </p:txBody>
      </p:sp>
      <p:sp>
        <p:nvSpPr>
          <p:cNvPr id="6" name="Metin kutusu 5"/>
          <p:cNvSpPr txBox="1"/>
          <p:nvPr/>
        </p:nvSpPr>
        <p:spPr>
          <a:xfrm>
            <a:off x="1306286" y="4898571"/>
            <a:ext cx="6885992" cy="1200329"/>
          </a:xfrm>
          <a:prstGeom prst="rect">
            <a:avLst/>
          </a:prstGeom>
          <a:noFill/>
        </p:spPr>
        <p:txBody>
          <a:bodyPr wrap="square" rtlCol="0">
            <a:spAutoFit/>
          </a:bodyPr>
          <a:lstStyle/>
          <a:p>
            <a:r>
              <a:rPr lang="tr-TR" dirty="0" smtClean="0"/>
              <a:t>Model Eğitimi:</a:t>
            </a:r>
          </a:p>
          <a:p>
            <a:endParaRPr lang="tr-TR" dirty="0"/>
          </a:p>
          <a:p>
            <a:r>
              <a:rPr lang="tr-TR" dirty="0" err="1"/>
              <a:t>model.fit</a:t>
            </a:r>
            <a:r>
              <a:rPr lang="tr-TR" dirty="0"/>
              <a:t>(</a:t>
            </a:r>
            <a:r>
              <a:rPr lang="tr-TR" dirty="0" err="1"/>
              <a:t>X_train</a:t>
            </a:r>
            <a:r>
              <a:rPr lang="tr-TR" dirty="0"/>
              <a:t>, </a:t>
            </a:r>
            <a:r>
              <a:rPr lang="tr-TR" dirty="0" err="1"/>
              <a:t>y_train</a:t>
            </a:r>
            <a:r>
              <a:rPr lang="tr-TR" dirty="0"/>
              <a:t>)</a:t>
            </a:r>
          </a:p>
          <a:p>
            <a:endParaRPr lang="tr-TR" dirty="0"/>
          </a:p>
        </p:txBody>
      </p:sp>
    </p:spTree>
    <p:extLst>
      <p:ext uri="{BB962C8B-B14F-4D97-AF65-F5344CB8AC3E}">
        <p14:creationId xmlns:p14="http://schemas.microsoft.com/office/powerpoint/2010/main" val="1061985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660848" y="961054"/>
            <a:ext cx="8425543" cy="1200329"/>
          </a:xfrm>
          <a:prstGeom prst="rect">
            <a:avLst/>
          </a:prstGeom>
          <a:noFill/>
        </p:spPr>
        <p:txBody>
          <a:bodyPr wrap="square" rtlCol="0">
            <a:spAutoFit/>
          </a:bodyPr>
          <a:lstStyle/>
          <a:p>
            <a:r>
              <a:rPr lang="tr-TR" dirty="0" smtClean="0"/>
              <a:t>Modeli Kaydetme:</a:t>
            </a:r>
          </a:p>
          <a:p>
            <a:endParaRPr lang="tr-TR" dirty="0"/>
          </a:p>
          <a:p>
            <a:r>
              <a:rPr lang="tr-TR" dirty="0" err="1"/>
              <a:t>joblib.dump</a:t>
            </a:r>
            <a:r>
              <a:rPr lang="tr-TR" dirty="0"/>
              <a:t>(model, </a:t>
            </a:r>
            <a:r>
              <a:rPr lang="tr-TR" dirty="0" err="1"/>
              <a:t>r"D</a:t>
            </a:r>
            <a:r>
              <a:rPr lang="tr-TR" dirty="0"/>
              <a:t>:\ev_fiyat\ev_fiyat_tahmin_modeli.joblib")</a:t>
            </a:r>
          </a:p>
          <a:p>
            <a:endParaRPr lang="tr-TR" dirty="0"/>
          </a:p>
        </p:txBody>
      </p:sp>
      <p:sp>
        <p:nvSpPr>
          <p:cNvPr id="5" name="Metin kutusu 4"/>
          <p:cNvSpPr txBox="1"/>
          <p:nvPr/>
        </p:nvSpPr>
        <p:spPr>
          <a:xfrm>
            <a:off x="1660848" y="2161383"/>
            <a:ext cx="8556172" cy="2031325"/>
          </a:xfrm>
          <a:prstGeom prst="rect">
            <a:avLst/>
          </a:prstGeom>
          <a:noFill/>
        </p:spPr>
        <p:txBody>
          <a:bodyPr wrap="square" rtlCol="0">
            <a:spAutoFit/>
          </a:bodyPr>
          <a:lstStyle/>
          <a:p>
            <a:r>
              <a:rPr lang="tr-TR" dirty="0" smtClean="0"/>
              <a:t>Model Eğitim Sonucunu Görme:</a:t>
            </a:r>
          </a:p>
          <a:p>
            <a:endParaRPr lang="tr-TR" dirty="0"/>
          </a:p>
          <a:p>
            <a:r>
              <a:rPr lang="en-US" dirty="0" err="1"/>
              <a:t>def</a:t>
            </a:r>
            <a:r>
              <a:rPr lang="en-US" dirty="0"/>
              <a:t> </a:t>
            </a:r>
            <a:r>
              <a:rPr lang="en-US" dirty="0" err="1"/>
              <a:t>evaluate_model</a:t>
            </a:r>
            <a:r>
              <a:rPr lang="en-US" dirty="0"/>
              <a:t>():</a:t>
            </a:r>
          </a:p>
          <a:p>
            <a:r>
              <a:rPr lang="en-US" dirty="0"/>
              <a:t>    </a:t>
            </a:r>
            <a:r>
              <a:rPr lang="en-US" dirty="0" err="1"/>
              <a:t>test_score</a:t>
            </a:r>
            <a:r>
              <a:rPr lang="en-US" dirty="0"/>
              <a:t> = </a:t>
            </a:r>
            <a:r>
              <a:rPr lang="en-US" dirty="0" err="1"/>
              <a:t>model.score</a:t>
            </a:r>
            <a:r>
              <a:rPr lang="en-US" dirty="0"/>
              <a:t>(</a:t>
            </a:r>
            <a:r>
              <a:rPr lang="en-US" dirty="0" err="1"/>
              <a:t>X_test</a:t>
            </a:r>
            <a:r>
              <a:rPr lang="en-US" dirty="0"/>
              <a:t>, </a:t>
            </a:r>
            <a:r>
              <a:rPr lang="en-US" dirty="0" err="1"/>
              <a:t>y_test</a:t>
            </a:r>
            <a:r>
              <a:rPr lang="en-US" dirty="0"/>
              <a:t>)</a:t>
            </a:r>
          </a:p>
          <a:p>
            <a:r>
              <a:rPr lang="en-US" dirty="0"/>
              <a:t>    print(</a:t>
            </a:r>
            <a:r>
              <a:rPr lang="en-US" dirty="0" err="1"/>
              <a:t>f"Model</a:t>
            </a:r>
            <a:r>
              <a:rPr lang="en-US" dirty="0"/>
              <a:t> Test </a:t>
            </a:r>
            <a:r>
              <a:rPr lang="en-US" dirty="0" err="1"/>
              <a:t>Skoru</a:t>
            </a:r>
            <a:r>
              <a:rPr lang="en-US" dirty="0"/>
              <a:t>: {test_score:.2f}")</a:t>
            </a:r>
          </a:p>
          <a:p>
            <a:r>
              <a:rPr lang="en-US" dirty="0" err="1"/>
              <a:t>evaluate_model</a:t>
            </a:r>
            <a:r>
              <a:rPr lang="en-US" dirty="0"/>
              <a:t>()</a:t>
            </a:r>
          </a:p>
          <a:p>
            <a:endParaRPr lang="tr-TR" dirty="0"/>
          </a:p>
        </p:txBody>
      </p:sp>
      <p:sp>
        <p:nvSpPr>
          <p:cNvPr id="2" name="Metin kutusu 1"/>
          <p:cNvSpPr txBox="1"/>
          <p:nvPr/>
        </p:nvSpPr>
        <p:spPr>
          <a:xfrm>
            <a:off x="1660848" y="4494362"/>
            <a:ext cx="9234314" cy="1431161"/>
          </a:xfrm>
          <a:prstGeom prst="rect">
            <a:avLst/>
          </a:prstGeom>
          <a:noFill/>
        </p:spPr>
        <p:txBody>
          <a:bodyPr wrap="square" rtlCol="0">
            <a:spAutoFit/>
          </a:bodyPr>
          <a:lstStyle/>
          <a:p>
            <a:r>
              <a:rPr lang="tr-TR" dirty="0" smtClean="0"/>
              <a:t>Model Çıktısı:</a:t>
            </a:r>
          </a:p>
          <a:p>
            <a:r>
              <a:rPr lang="tr-TR" sz="1100" dirty="0">
                <a:solidFill>
                  <a:schemeClr val="tx1">
                    <a:lumMod val="75000"/>
                    <a:lumOff val="25000"/>
                  </a:schemeClr>
                </a:solidFill>
              </a:rPr>
              <a:t>Model Test Skoru: </a:t>
            </a:r>
            <a:r>
              <a:rPr lang="tr-TR" sz="1100" dirty="0" smtClean="0">
                <a:solidFill>
                  <a:schemeClr val="tx1">
                    <a:lumMod val="75000"/>
                    <a:lumOff val="25000"/>
                  </a:schemeClr>
                </a:solidFill>
              </a:rPr>
              <a:t>0.79</a:t>
            </a:r>
          </a:p>
          <a:p>
            <a:endParaRPr lang="tr-TR" sz="1100" dirty="0">
              <a:solidFill>
                <a:schemeClr val="tx1">
                  <a:lumMod val="75000"/>
                  <a:lumOff val="25000"/>
                </a:schemeClr>
              </a:solidFill>
            </a:endParaRPr>
          </a:p>
          <a:p>
            <a:endParaRPr lang="tr-TR" sz="1100" dirty="0" smtClean="0">
              <a:solidFill>
                <a:schemeClr val="tx1">
                  <a:lumMod val="75000"/>
                  <a:lumOff val="25000"/>
                </a:schemeClr>
              </a:solidFill>
            </a:endParaRPr>
          </a:p>
          <a:p>
            <a:r>
              <a:rPr lang="tr-TR" dirty="0" smtClean="0"/>
              <a:t>Bu çıktı, modelimiz regresyon modeli olduğu için test verilerinin %79 unu açıklayabiliyor olduğunu göstermektedir .Eğer modelimiz sınıflandırma modeli olsaydı doğruluk oranı diyebilirdik.</a:t>
            </a:r>
            <a:endParaRPr lang="tr-TR" dirty="0">
              <a:solidFill>
                <a:schemeClr val="tx1">
                  <a:lumMod val="75000"/>
                  <a:lumOff val="25000"/>
                </a:schemeClr>
              </a:solidFill>
            </a:endParaRPr>
          </a:p>
        </p:txBody>
      </p:sp>
    </p:spTree>
    <p:extLst>
      <p:ext uri="{BB962C8B-B14F-4D97-AF65-F5344CB8AC3E}">
        <p14:creationId xmlns:p14="http://schemas.microsoft.com/office/powerpoint/2010/main" val="790785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Streamlit</a:t>
            </a:r>
            <a:r>
              <a:rPr lang="tr-TR" dirty="0" smtClean="0"/>
              <a:t> ile </a:t>
            </a:r>
            <a:r>
              <a:rPr lang="tr-TR" dirty="0" err="1" smtClean="0"/>
              <a:t>arayüz</a:t>
            </a:r>
            <a:r>
              <a:rPr lang="tr-TR" dirty="0" smtClean="0"/>
              <a:t> tasarımı</a:t>
            </a:r>
            <a:endParaRPr lang="tr-TR" dirty="0"/>
          </a:p>
        </p:txBody>
      </p:sp>
      <p:sp>
        <p:nvSpPr>
          <p:cNvPr id="3" name="İçerik Yer Tutucusu 2"/>
          <p:cNvSpPr>
            <a:spLocks noGrp="1"/>
          </p:cNvSpPr>
          <p:nvPr>
            <p:ph idx="1"/>
          </p:nvPr>
        </p:nvSpPr>
        <p:spPr>
          <a:xfrm>
            <a:off x="1251678" y="1660850"/>
            <a:ext cx="10178322" cy="3593591"/>
          </a:xfrm>
        </p:spPr>
        <p:txBody>
          <a:bodyPr>
            <a:normAutofit lnSpcReduction="10000"/>
          </a:bodyPr>
          <a:lstStyle/>
          <a:p>
            <a:pPr marL="0" indent="0">
              <a:buNone/>
            </a:pPr>
            <a:r>
              <a:rPr lang="tr-TR" dirty="0" smtClean="0"/>
              <a:t>Modelimizi eğittikten sonra artık test edebilir hale geldik. Bunun için </a:t>
            </a:r>
            <a:r>
              <a:rPr lang="tr-TR" dirty="0" err="1" smtClean="0"/>
              <a:t>streamlit</a:t>
            </a:r>
            <a:r>
              <a:rPr lang="tr-TR" dirty="0" smtClean="0"/>
              <a:t> kullanarak web tabanlı bir </a:t>
            </a:r>
            <a:r>
              <a:rPr lang="tr-TR" dirty="0" err="1" smtClean="0"/>
              <a:t>arayüz</a:t>
            </a:r>
            <a:r>
              <a:rPr lang="tr-TR" dirty="0" smtClean="0"/>
              <a:t> oluşturduk. </a:t>
            </a:r>
          </a:p>
          <a:p>
            <a:pPr marL="0" indent="0">
              <a:buNone/>
            </a:pPr>
            <a:r>
              <a:rPr lang="tr-TR" dirty="0" err="1" smtClean="0"/>
              <a:t>Streamlit</a:t>
            </a:r>
            <a:r>
              <a:rPr lang="tr-TR" dirty="0"/>
              <a:t>: </a:t>
            </a:r>
            <a:r>
              <a:rPr lang="tr-TR" dirty="0" err="1"/>
              <a:t>Python</a:t>
            </a:r>
            <a:r>
              <a:rPr lang="tr-TR" dirty="0"/>
              <a:t> tabanlı bir </a:t>
            </a:r>
            <a:r>
              <a:rPr lang="tr-TR" b="1" dirty="0"/>
              <a:t>açık kaynaklı</a:t>
            </a:r>
            <a:r>
              <a:rPr lang="tr-TR" dirty="0"/>
              <a:t> web uygulaması </a:t>
            </a:r>
            <a:r>
              <a:rPr lang="tr-TR" dirty="0" err="1"/>
              <a:t>framework'üdür</a:t>
            </a:r>
            <a:r>
              <a:rPr lang="tr-TR" dirty="0"/>
              <a:t>. Veri bilimi projeleri, makine öğrenmesi modelleri ve veri görselleştirme araçları için hızlı ve kolay bir şekilde </a:t>
            </a:r>
            <a:r>
              <a:rPr lang="tr-TR" b="1" dirty="0"/>
              <a:t>etkileşimli web uygulamaları</a:t>
            </a:r>
            <a:r>
              <a:rPr lang="tr-TR" dirty="0"/>
              <a:t> oluşturmayı sağlar. </a:t>
            </a:r>
            <a:r>
              <a:rPr lang="tr-TR" dirty="0" err="1"/>
              <a:t>Streamlit</a:t>
            </a:r>
            <a:r>
              <a:rPr lang="tr-TR" dirty="0"/>
              <a:t> ile eğitimli makine öğrenmesi modellerinizi kullanıcıların test etmesi için bir </a:t>
            </a:r>
            <a:r>
              <a:rPr lang="tr-TR" dirty="0" err="1"/>
              <a:t>arayüz</a:t>
            </a:r>
            <a:r>
              <a:rPr lang="tr-TR" dirty="0"/>
              <a:t> </a:t>
            </a:r>
            <a:r>
              <a:rPr lang="tr-TR" dirty="0" smtClean="0"/>
              <a:t>oluşturulabilir.</a:t>
            </a:r>
          </a:p>
          <a:p>
            <a:pPr marL="0" indent="0">
              <a:buNone/>
            </a:pPr>
            <a:endParaRPr lang="tr-TR" dirty="0"/>
          </a:p>
          <a:p>
            <a:pPr marL="0" indent="0">
              <a:buNone/>
            </a:pPr>
            <a:r>
              <a:rPr lang="tr-TR" dirty="0" smtClean="0"/>
              <a:t>Kullanıcıdan istediği ev kriterlerine uygun olarak girdiler girmesini(seçmesini) sağlar. Bu bilgilere göre önceden eğitmiş olduğumuz modeli kullanarak bir fiyat </a:t>
            </a:r>
            <a:r>
              <a:rPr lang="tr-TR" dirty="0" err="1" smtClean="0"/>
              <a:t>tahmindinde</a:t>
            </a:r>
            <a:r>
              <a:rPr lang="tr-TR" dirty="0" smtClean="0"/>
              <a:t> bulunur ve tahmini ekranda gösterir. Biz bunu sağlayan işlemi gerçekleştirdik.</a:t>
            </a:r>
            <a:endParaRPr lang="tr-TR" dirty="0"/>
          </a:p>
        </p:txBody>
      </p:sp>
    </p:spTree>
    <p:extLst>
      <p:ext uri="{BB962C8B-B14F-4D97-AF65-F5344CB8AC3E}">
        <p14:creationId xmlns:p14="http://schemas.microsoft.com/office/powerpoint/2010/main" val="1188806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371600" y="270588"/>
            <a:ext cx="10282335" cy="1477328"/>
          </a:xfrm>
          <a:prstGeom prst="rect">
            <a:avLst/>
          </a:prstGeom>
          <a:noFill/>
        </p:spPr>
        <p:txBody>
          <a:bodyPr wrap="square" rtlCol="0">
            <a:spAutoFit/>
          </a:bodyPr>
          <a:lstStyle/>
          <a:p>
            <a:r>
              <a:rPr lang="tr-TR" dirty="0" smtClean="0"/>
              <a:t>Modelin Yüklenmesi:</a:t>
            </a:r>
          </a:p>
          <a:p>
            <a:endParaRPr lang="tr-TR" dirty="0"/>
          </a:p>
          <a:p>
            <a:r>
              <a:rPr lang="tr-TR" dirty="0" err="1"/>
              <a:t>model_path</a:t>
            </a:r>
            <a:r>
              <a:rPr lang="tr-TR" dirty="0"/>
              <a:t> = </a:t>
            </a:r>
            <a:r>
              <a:rPr lang="tr-TR" dirty="0" err="1"/>
              <a:t>r"D</a:t>
            </a:r>
            <a:r>
              <a:rPr lang="tr-TR" dirty="0"/>
              <a:t>:\ev_fiyat\ev_fiyat_tahmin_modeli.joblib"</a:t>
            </a:r>
          </a:p>
          <a:p>
            <a:r>
              <a:rPr lang="tr-TR" dirty="0"/>
              <a:t>model = </a:t>
            </a:r>
            <a:r>
              <a:rPr lang="tr-TR" dirty="0" err="1"/>
              <a:t>joblib.load</a:t>
            </a:r>
            <a:r>
              <a:rPr lang="tr-TR" dirty="0"/>
              <a:t>(</a:t>
            </a:r>
            <a:r>
              <a:rPr lang="tr-TR" dirty="0" err="1"/>
              <a:t>model_path</a:t>
            </a:r>
            <a:r>
              <a:rPr lang="tr-TR" dirty="0"/>
              <a:t>)</a:t>
            </a:r>
          </a:p>
          <a:p>
            <a:endParaRPr lang="tr-TR" dirty="0"/>
          </a:p>
        </p:txBody>
      </p:sp>
      <p:sp>
        <p:nvSpPr>
          <p:cNvPr id="5" name="Metin kutusu 4"/>
          <p:cNvSpPr txBox="1"/>
          <p:nvPr/>
        </p:nvSpPr>
        <p:spPr>
          <a:xfrm>
            <a:off x="1390261" y="1775908"/>
            <a:ext cx="10263674" cy="2031325"/>
          </a:xfrm>
          <a:prstGeom prst="rect">
            <a:avLst/>
          </a:prstGeom>
          <a:noFill/>
        </p:spPr>
        <p:txBody>
          <a:bodyPr wrap="square" rtlCol="0">
            <a:spAutoFit/>
          </a:bodyPr>
          <a:lstStyle/>
          <a:p>
            <a:r>
              <a:rPr lang="tr-TR" dirty="0" smtClean="0"/>
              <a:t>Kategorik Özellikler İçin Seçeneklerin Tanımlanması:</a:t>
            </a:r>
          </a:p>
          <a:p>
            <a:endParaRPr lang="tr-TR" dirty="0"/>
          </a:p>
          <a:p>
            <a:r>
              <a:rPr lang="tr-TR" dirty="0" err="1"/>
              <a:t>district_options</a:t>
            </a:r>
            <a:r>
              <a:rPr lang="tr-TR" dirty="0"/>
              <a:t> = ['Elazığ Merkez', 'Harput', 'Keban', 'Karakoçan']</a:t>
            </a:r>
          </a:p>
          <a:p>
            <a:r>
              <a:rPr lang="tr-TR" dirty="0" err="1"/>
              <a:t>heating_options</a:t>
            </a:r>
            <a:r>
              <a:rPr lang="tr-TR" dirty="0"/>
              <a:t> = ['Kombi </a:t>
            </a:r>
            <a:r>
              <a:rPr lang="tr-TR" dirty="0" err="1"/>
              <a:t>Dogalgaz</a:t>
            </a:r>
            <a:r>
              <a:rPr lang="tr-TR" dirty="0"/>
              <a:t>', 'Merkezi </a:t>
            </a:r>
            <a:r>
              <a:rPr lang="tr-TR" dirty="0" err="1"/>
              <a:t>Dogalgaz</a:t>
            </a:r>
            <a:r>
              <a:rPr lang="tr-TR" dirty="0"/>
              <a:t>', 'Merkezi (Pay </a:t>
            </a:r>
            <a:r>
              <a:rPr lang="tr-TR" dirty="0" err="1"/>
              <a:t>Olcer</a:t>
            </a:r>
            <a:r>
              <a:rPr lang="tr-TR" dirty="0"/>
              <a:t>)', 'Soba', '</a:t>
            </a:r>
            <a:r>
              <a:rPr lang="tr-TR" dirty="0" err="1"/>
              <a:t>Isitma</a:t>
            </a:r>
            <a:r>
              <a:rPr lang="tr-TR" dirty="0"/>
              <a:t> Yok']</a:t>
            </a:r>
          </a:p>
          <a:p>
            <a:r>
              <a:rPr lang="tr-TR" dirty="0" err="1"/>
              <a:t>building_age_options</a:t>
            </a:r>
            <a:r>
              <a:rPr lang="tr-TR" dirty="0"/>
              <a:t> = ['0 (Yeni)', '1-5', '5-10', '11-15', '16-20', '21 Ve </a:t>
            </a:r>
            <a:r>
              <a:rPr lang="tr-TR" dirty="0" err="1"/>
              <a:t>Uzeri</a:t>
            </a:r>
            <a:r>
              <a:rPr lang="tr-TR" dirty="0"/>
              <a:t>']</a:t>
            </a:r>
          </a:p>
          <a:p>
            <a:r>
              <a:rPr lang="tr-TR" dirty="0" err="1"/>
              <a:t>usage_status_options</a:t>
            </a:r>
            <a:r>
              <a:rPr lang="tr-TR" dirty="0"/>
              <a:t> = ['Boş', 'Mülk Sahibi Oturuyor', 'Kiracı Oturuyor']</a:t>
            </a:r>
          </a:p>
          <a:p>
            <a:endParaRPr lang="tr-TR" dirty="0"/>
          </a:p>
        </p:txBody>
      </p:sp>
      <p:sp>
        <p:nvSpPr>
          <p:cNvPr id="6" name="Metin kutusu 5"/>
          <p:cNvSpPr txBox="1"/>
          <p:nvPr/>
        </p:nvSpPr>
        <p:spPr>
          <a:xfrm>
            <a:off x="1390261" y="3779240"/>
            <a:ext cx="9927772" cy="2308324"/>
          </a:xfrm>
          <a:prstGeom prst="rect">
            <a:avLst/>
          </a:prstGeom>
          <a:noFill/>
        </p:spPr>
        <p:txBody>
          <a:bodyPr wrap="square" rtlCol="0">
            <a:spAutoFit/>
          </a:bodyPr>
          <a:lstStyle/>
          <a:p>
            <a:r>
              <a:rPr lang="tr-TR" dirty="0" smtClean="0"/>
              <a:t>STREAMLİT ARAYÜZÜN OLUŞTURULMASI:</a:t>
            </a:r>
          </a:p>
          <a:p>
            <a:endParaRPr lang="tr-TR" dirty="0"/>
          </a:p>
          <a:p>
            <a:r>
              <a:rPr lang="tr-TR" dirty="0" err="1"/>
              <a:t>st.title</a:t>
            </a:r>
            <a:r>
              <a:rPr lang="tr-TR" dirty="0"/>
              <a:t>("Ev Fiyat Tahmini Uygulaması")</a:t>
            </a:r>
          </a:p>
          <a:p>
            <a:r>
              <a:rPr lang="tr-TR" dirty="0" err="1"/>
              <a:t>st.write</a:t>
            </a:r>
            <a:r>
              <a:rPr lang="tr-TR" dirty="0"/>
              <a:t>("Lütfen aşağıdaki bilgileri doldurun ve ev fiyatını tahmin edin</a:t>
            </a:r>
            <a:r>
              <a:rPr lang="tr-TR" dirty="0" smtClean="0"/>
              <a:t>.")</a:t>
            </a:r>
          </a:p>
          <a:p>
            <a:endParaRPr lang="tr-TR" dirty="0"/>
          </a:p>
          <a:p>
            <a:r>
              <a:rPr lang="tr-TR" dirty="0" err="1"/>
              <a:t>with</a:t>
            </a:r>
            <a:r>
              <a:rPr lang="tr-TR" dirty="0"/>
              <a:t> </a:t>
            </a:r>
            <a:r>
              <a:rPr lang="tr-TR" dirty="0" err="1"/>
              <a:t>st.form</a:t>
            </a:r>
            <a:r>
              <a:rPr lang="tr-TR" dirty="0"/>
              <a:t>("</a:t>
            </a:r>
            <a:r>
              <a:rPr lang="tr-TR" dirty="0" err="1"/>
              <a:t>tahmin_formu</a:t>
            </a:r>
            <a:r>
              <a:rPr lang="tr-TR" dirty="0"/>
              <a:t>"):</a:t>
            </a:r>
          </a:p>
          <a:p>
            <a:r>
              <a:rPr lang="tr-TR" dirty="0"/>
              <a:t>    </a:t>
            </a:r>
            <a:r>
              <a:rPr lang="tr-TR" dirty="0" err="1"/>
              <a:t>st.header</a:t>
            </a:r>
            <a:r>
              <a:rPr lang="tr-TR" dirty="0"/>
              <a:t>("Ev Özelliklerini Girin")</a:t>
            </a:r>
          </a:p>
          <a:p>
            <a:endParaRPr lang="tr-TR" dirty="0"/>
          </a:p>
        </p:txBody>
      </p:sp>
    </p:spTree>
    <p:extLst>
      <p:ext uri="{BB962C8B-B14F-4D97-AF65-F5344CB8AC3E}">
        <p14:creationId xmlns:p14="http://schemas.microsoft.com/office/powerpoint/2010/main" val="3930292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233049" y="0"/>
            <a:ext cx="7361853" cy="7017306"/>
          </a:xfrm>
          <a:prstGeom prst="rect">
            <a:avLst/>
          </a:prstGeom>
          <a:noFill/>
        </p:spPr>
        <p:txBody>
          <a:bodyPr wrap="square" rtlCol="0">
            <a:spAutoFit/>
          </a:bodyPr>
          <a:lstStyle/>
          <a:p>
            <a:r>
              <a:rPr lang="tr-TR" dirty="0" smtClean="0"/>
              <a:t>MODELİN KULLANIMI:</a:t>
            </a:r>
            <a:endParaRPr lang="tr-TR" dirty="0"/>
          </a:p>
          <a:p>
            <a:r>
              <a:rPr lang="tr-TR" dirty="0" err="1"/>
              <a:t>input_data</a:t>
            </a:r>
            <a:r>
              <a:rPr lang="tr-TR" dirty="0"/>
              <a:t> = </a:t>
            </a:r>
            <a:r>
              <a:rPr lang="tr-TR" dirty="0" err="1"/>
              <a:t>pd.DataFrame</a:t>
            </a:r>
            <a:r>
              <a:rPr lang="tr-TR" dirty="0"/>
              <a:t>([{</a:t>
            </a:r>
          </a:p>
          <a:p>
            <a:r>
              <a:rPr lang="tr-TR" dirty="0"/>
              <a:t>    'Net Metrekare': </a:t>
            </a:r>
            <a:r>
              <a:rPr lang="tr-TR" dirty="0" err="1"/>
              <a:t>net_metrekare</a:t>
            </a:r>
            <a:r>
              <a:rPr lang="tr-TR" dirty="0"/>
              <a:t>,</a:t>
            </a:r>
          </a:p>
          <a:p>
            <a:r>
              <a:rPr lang="tr-TR" dirty="0"/>
              <a:t>    '</a:t>
            </a:r>
            <a:r>
              <a:rPr lang="tr-TR" dirty="0" err="1"/>
              <a:t>Brut</a:t>
            </a:r>
            <a:r>
              <a:rPr lang="tr-TR" dirty="0"/>
              <a:t> Metrekare': </a:t>
            </a:r>
            <a:r>
              <a:rPr lang="tr-TR" dirty="0" err="1"/>
              <a:t>brut_metrekare</a:t>
            </a:r>
            <a:r>
              <a:rPr lang="tr-TR" dirty="0"/>
              <a:t>,</a:t>
            </a:r>
          </a:p>
          <a:p>
            <a:r>
              <a:rPr lang="tr-TR" dirty="0"/>
              <a:t>    'Oda </a:t>
            </a:r>
            <a:r>
              <a:rPr lang="tr-TR" dirty="0" err="1"/>
              <a:t>Sayisi</a:t>
            </a:r>
            <a:r>
              <a:rPr lang="tr-TR" dirty="0"/>
              <a:t>': </a:t>
            </a:r>
            <a:r>
              <a:rPr lang="tr-TR" dirty="0" err="1"/>
              <a:t>oda_sayisi</a:t>
            </a:r>
            <a:r>
              <a:rPr lang="tr-TR" dirty="0"/>
              <a:t>,</a:t>
            </a:r>
          </a:p>
          <a:p>
            <a:r>
              <a:rPr lang="tr-TR" dirty="0"/>
              <a:t>    '</a:t>
            </a:r>
            <a:r>
              <a:rPr lang="tr-TR" dirty="0" err="1"/>
              <a:t>Bulundugu</a:t>
            </a:r>
            <a:r>
              <a:rPr lang="tr-TR" dirty="0"/>
              <a:t> Kat': </a:t>
            </a:r>
            <a:r>
              <a:rPr lang="tr-TR" dirty="0" err="1"/>
              <a:t>bulundugu_kat</a:t>
            </a:r>
            <a:r>
              <a:rPr lang="tr-TR" dirty="0"/>
              <a:t>,</a:t>
            </a:r>
          </a:p>
          <a:p>
            <a:r>
              <a:rPr lang="tr-TR" dirty="0"/>
              <a:t>    '</a:t>
            </a:r>
            <a:r>
              <a:rPr lang="tr-TR" dirty="0" err="1"/>
              <a:t>Isitma</a:t>
            </a:r>
            <a:r>
              <a:rPr lang="tr-TR" dirty="0"/>
              <a:t> Tipi': </a:t>
            </a:r>
            <a:r>
              <a:rPr lang="tr-TR" dirty="0" err="1"/>
              <a:t>isinma_tipi</a:t>
            </a:r>
            <a:r>
              <a:rPr lang="tr-TR" dirty="0"/>
              <a:t>,</a:t>
            </a:r>
          </a:p>
          <a:p>
            <a:r>
              <a:rPr lang="tr-TR" dirty="0"/>
              <a:t>    '</a:t>
            </a:r>
            <a:r>
              <a:rPr lang="tr-TR" dirty="0" err="1"/>
              <a:t>Binanin</a:t>
            </a:r>
            <a:r>
              <a:rPr lang="tr-TR" dirty="0"/>
              <a:t> </a:t>
            </a:r>
            <a:r>
              <a:rPr lang="tr-TR" dirty="0" err="1"/>
              <a:t>Yasi</a:t>
            </a:r>
            <a:r>
              <a:rPr lang="tr-TR" dirty="0"/>
              <a:t>': </a:t>
            </a:r>
            <a:r>
              <a:rPr lang="tr-TR" dirty="0" err="1"/>
              <a:t>bina_yasi</a:t>
            </a:r>
            <a:r>
              <a:rPr lang="tr-TR" dirty="0"/>
              <a:t>,</a:t>
            </a:r>
          </a:p>
          <a:p>
            <a:r>
              <a:rPr lang="tr-TR" dirty="0"/>
              <a:t>    '</a:t>
            </a:r>
            <a:r>
              <a:rPr lang="tr-TR" dirty="0" err="1"/>
              <a:t>Binanin</a:t>
            </a:r>
            <a:r>
              <a:rPr lang="tr-TR" dirty="0"/>
              <a:t> Kat </a:t>
            </a:r>
            <a:r>
              <a:rPr lang="tr-TR" dirty="0" err="1"/>
              <a:t>Sayisi</a:t>
            </a:r>
            <a:r>
              <a:rPr lang="tr-TR" dirty="0"/>
              <a:t>': </a:t>
            </a:r>
            <a:r>
              <a:rPr lang="tr-TR" dirty="0" err="1"/>
              <a:t>bina_kat_sayisi</a:t>
            </a:r>
            <a:r>
              <a:rPr lang="tr-TR" dirty="0"/>
              <a:t>,</a:t>
            </a:r>
          </a:p>
          <a:p>
            <a:r>
              <a:rPr lang="tr-TR" dirty="0"/>
              <a:t>    '</a:t>
            </a:r>
            <a:r>
              <a:rPr lang="tr-TR" dirty="0" err="1"/>
              <a:t>Kullanim</a:t>
            </a:r>
            <a:r>
              <a:rPr lang="tr-TR" dirty="0"/>
              <a:t> Durumu': </a:t>
            </a:r>
            <a:r>
              <a:rPr lang="tr-TR" dirty="0" err="1"/>
              <a:t>kullanin_durumu</a:t>
            </a:r>
            <a:r>
              <a:rPr lang="tr-TR" dirty="0"/>
              <a:t>,</a:t>
            </a:r>
          </a:p>
          <a:p>
            <a:r>
              <a:rPr lang="tr-TR" dirty="0"/>
              <a:t>    'Adres': ilce</a:t>
            </a:r>
          </a:p>
          <a:p>
            <a:r>
              <a:rPr lang="tr-TR" dirty="0" smtClean="0"/>
              <a:t>}])</a:t>
            </a:r>
          </a:p>
          <a:p>
            <a:r>
              <a:rPr lang="tr-TR" dirty="0"/>
              <a:t>Kullanıcıdan alınan bilgiler bir </a:t>
            </a:r>
            <a:r>
              <a:rPr lang="tr-TR" dirty="0" err="1"/>
              <a:t>pandas</a:t>
            </a:r>
            <a:r>
              <a:rPr lang="tr-TR" dirty="0"/>
              <a:t> </a:t>
            </a:r>
            <a:r>
              <a:rPr lang="tr-TR" dirty="0" err="1"/>
              <a:t>DataFrame'e</a:t>
            </a:r>
            <a:r>
              <a:rPr lang="tr-TR" dirty="0"/>
              <a:t> dönüştürülüyor. Model, bu tabloyu giriş olarak alır</a:t>
            </a:r>
            <a:r>
              <a:rPr lang="tr-TR" dirty="0" smtClean="0"/>
              <a:t>.</a:t>
            </a:r>
          </a:p>
          <a:p>
            <a:endParaRPr lang="tr-TR" dirty="0"/>
          </a:p>
          <a:p>
            <a:r>
              <a:rPr lang="tr-TR" dirty="0" smtClean="0"/>
              <a:t>Tahmin Yapılması:</a:t>
            </a:r>
          </a:p>
          <a:p>
            <a:r>
              <a:rPr lang="tr-TR" dirty="0" err="1" smtClean="0"/>
              <a:t>prediction</a:t>
            </a:r>
            <a:r>
              <a:rPr lang="tr-TR" dirty="0" smtClean="0"/>
              <a:t> </a:t>
            </a:r>
            <a:r>
              <a:rPr lang="tr-TR" dirty="0"/>
              <a:t>= </a:t>
            </a:r>
            <a:r>
              <a:rPr lang="tr-TR" dirty="0" err="1"/>
              <a:t>model.predict</a:t>
            </a:r>
            <a:r>
              <a:rPr lang="tr-TR" dirty="0"/>
              <a:t>(</a:t>
            </a:r>
            <a:r>
              <a:rPr lang="tr-TR" dirty="0" err="1"/>
              <a:t>input_data</a:t>
            </a:r>
            <a:r>
              <a:rPr lang="tr-TR" dirty="0"/>
              <a:t>)[0</a:t>
            </a:r>
            <a:r>
              <a:rPr lang="tr-TR" dirty="0" smtClean="0"/>
              <a:t>]</a:t>
            </a:r>
            <a:endParaRPr lang="tr-TR" dirty="0"/>
          </a:p>
          <a:p>
            <a:r>
              <a:rPr lang="tr-TR" dirty="0" smtClean="0"/>
              <a:t>Sonuçların Gösterilmesi:</a:t>
            </a:r>
          </a:p>
          <a:p>
            <a:r>
              <a:rPr lang="tr-TR" dirty="0" err="1"/>
              <a:t>st.success</a:t>
            </a:r>
            <a:r>
              <a:rPr lang="tr-TR" dirty="0"/>
              <a:t>(</a:t>
            </a:r>
            <a:r>
              <a:rPr lang="tr-TR" dirty="0" err="1"/>
              <a:t>f"Tahmini</a:t>
            </a:r>
            <a:r>
              <a:rPr lang="tr-TR" dirty="0"/>
              <a:t> Ev Fiyatı: *{prediction:,.2f} TL</a:t>
            </a:r>
            <a:r>
              <a:rPr lang="tr-TR" dirty="0" smtClean="0"/>
              <a:t>*")</a:t>
            </a:r>
          </a:p>
          <a:p>
            <a:endParaRPr lang="tr-TR" dirty="0"/>
          </a:p>
          <a:p>
            <a:r>
              <a:rPr lang="tr-TR" dirty="0" smtClean="0"/>
              <a:t>Hata Mesajı:</a:t>
            </a:r>
          </a:p>
          <a:p>
            <a:r>
              <a:rPr lang="tr-TR" dirty="0" err="1"/>
              <a:t>except</a:t>
            </a:r>
            <a:r>
              <a:rPr lang="tr-TR" dirty="0"/>
              <a:t> </a:t>
            </a:r>
            <a:r>
              <a:rPr lang="tr-TR" dirty="0" err="1"/>
              <a:t>Exception</a:t>
            </a:r>
            <a:r>
              <a:rPr lang="tr-TR" dirty="0"/>
              <a:t> as e:</a:t>
            </a:r>
          </a:p>
          <a:p>
            <a:r>
              <a:rPr lang="tr-TR" dirty="0"/>
              <a:t>    </a:t>
            </a:r>
            <a:r>
              <a:rPr lang="tr-TR" dirty="0" err="1"/>
              <a:t>st.error</a:t>
            </a:r>
            <a:r>
              <a:rPr lang="tr-TR" dirty="0"/>
              <a:t>("Bir hata oluştu. Model ve giriş verilerini kontrol edin!")</a:t>
            </a:r>
          </a:p>
          <a:p>
            <a:r>
              <a:rPr lang="tr-TR" dirty="0"/>
              <a:t>    </a:t>
            </a:r>
            <a:r>
              <a:rPr lang="tr-TR" dirty="0" err="1"/>
              <a:t>st.text</a:t>
            </a:r>
            <a:r>
              <a:rPr lang="tr-TR" dirty="0"/>
              <a:t>(</a:t>
            </a:r>
            <a:r>
              <a:rPr lang="tr-TR" dirty="0" err="1"/>
              <a:t>f"Hata</a:t>
            </a:r>
            <a:r>
              <a:rPr lang="tr-TR" dirty="0"/>
              <a:t>: {e}")</a:t>
            </a:r>
          </a:p>
          <a:p>
            <a:endParaRPr lang="tr-TR" dirty="0"/>
          </a:p>
        </p:txBody>
      </p:sp>
    </p:spTree>
    <p:extLst>
      <p:ext uri="{BB962C8B-B14F-4D97-AF65-F5344CB8AC3E}">
        <p14:creationId xmlns:p14="http://schemas.microsoft.com/office/powerpoint/2010/main" val="6309549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51678" y="382385"/>
            <a:ext cx="10178322" cy="971962"/>
          </a:xfrm>
        </p:spPr>
        <p:txBody>
          <a:bodyPr/>
          <a:lstStyle/>
          <a:p>
            <a:r>
              <a:rPr lang="tr-TR" dirty="0" smtClean="0"/>
              <a:t>Uygulama ekran fotoğrafları</a:t>
            </a:r>
            <a:endParaRPr lang="tr-TR" dirty="0"/>
          </a:p>
        </p:txBody>
      </p:sp>
      <p:pic>
        <p:nvPicPr>
          <p:cNvPr id="4" name="Resim 3"/>
          <p:cNvPicPr>
            <a:picLocks noChangeAspect="1"/>
          </p:cNvPicPr>
          <p:nvPr/>
        </p:nvPicPr>
        <p:blipFill>
          <a:blip r:embed="rId2"/>
          <a:stretch>
            <a:fillRect/>
          </a:stretch>
        </p:blipFill>
        <p:spPr>
          <a:xfrm>
            <a:off x="1251678" y="1820514"/>
            <a:ext cx="6763694" cy="266737"/>
          </a:xfrm>
          <a:prstGeom prst="rect">
            <a:avLst/>
          </a:prstGeom>
        </p:spPr>
      </p:pic>
      <p:pic>
        <p:nvPicPr>
          <p:cNvPr id="5" name="Resim 4"/>
          <p:cNvPicPr>
            <a:picLocks noChangeAspect="1"/>
          </p:cNvPicPr>
          <p:nvPr/>
        </p:nvPicPr>
        <p:blipFill>
          <a:blip r:embed="rId3"/>
          <a:stretch>
            <a:fillRect/>
          </a:stretch>
        </p:blipFill>
        <p:spPr>
          <a:xfrm>
            <a:off x="1589040" y="2148663"/>
            <a:ext cx="3405655" cy="4709337"/>
          </a:xfrm>
          <a:prstGeom prst="rect">
            <a:avLst/>
          </a:prstGeom>
        </p:spPr>
      </p:pic>
      <p:pic>
        <p:nvPicPr>
          <p:cNvPr id="6" name="Resim 5"/>
          <p:cNvPicPr>
            <a:picLocks noChangeAspect="1"/>
          </p:cNvPicPr>
          <p:nvPr/>
        </p:nvPicPr>
        <p:blipFill>
          <a:blip r:embed="rId4"/>
          <a:stretch>
            <a:fillRect/>
          </a:stretch>
        </p:blipFill>
        <p:spPr>
          <a:xfrm>
            <a:off x="5167222" y="2145056"/>
            <a:ext cx="3409241" cy="4712944"/>
          </a:xfrm>
          <a:prstGeom prst="rect">
            <a:avLst/>
          </a:prstGeom>
        </p:spPr>
      </p:pic>
    </p:spTree>
    <p:extLst>
      <p:ext uri="{BB962C8B-B14F-4D97-AF65-F5344CB8AC3E}">
        <p14:creationId xmlns:p14="http://schemas.microsoft.com/office/powerpoint/2010/main" val="2044557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Projenin amacı</a:t>
            </a:r>
            <a:endParaRPr lang="tr-TR" dirty="0"/>
          </a:p>
        </p:txBody>
      </p:sp>
      <p:sp>
        <p:nvSpPr>
          <p:cNvPr id="3" name="İçerik Yer Tutucusu 2"/>
          <p:cNvSpPr>
            <a:spLocks noGrp="1"/>
          </p:cNvSpPr>
          <p:nvPr>
            <p:ph idx="1"/>
          </p:nvPr>
        </p:nvSpPr>
        <p:spPr/>
        <p:txBody>
          <a:bodyPr/>
          <a:lstStyle/>
          <a:p>
            <a:r>
              <a:rPr lang="tr-TR" dirty="0" err="1" smtClean="0"/>
              <a:t>Emlakjet</a:t>
            </a:r>
            <a:r>
              <a:rPr lang="tr-TR" dirty="0" smtClean="0"/>
              <a:t> Sitesinde Elazığ Merkezde Bulunan Satılık Evlerin Niteliklerine Göre Fiyatlarını Analiz Etmek</a:t>
            </a:r>
          </a:p>
          <a:p>
            <a:r>
              <a:rPr lang="tr-TR" dirty="0" smtClean="0"/>
              <a:t>Makine Öğrenimi Modeli Kullanılarak Ev Fiyat Tahmininde Bulunmak</a:t>
            </a:r>
          </a:p>
          <a:p>
            <a:r>
              <a:rPr lang="tr-TR" dirty="0" smtClean="0"/>
              <a:t>Kullanıcıların Nitelikleri Girerek Ev Fiyat Tahmini Alabileceği Bir </a:t>
            </a:r>
            <a:r>
              <a:rPr lang="tr-TR" dirty="0" err="1" smtClean="0"/>
              <a:t>Streamlit</a:t>
            </a:r>
            <a:r>
              <a:rPr lang="tr-TR" dirty="0" smtClean="0"/>
              <a:t> </a:t>
            </a:r>
            <a:r>
              <a:rPr lang="tr-TR" dirty="0" err="1" smtClean="0"/>
              <a:t>Arayüzü</a:t>
            </a:r>
            <a:r>
              <a:rPr lang="tr-TR" dirty="0" smtClean="0"/>
              <a:t> Oluşturmak</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849" y="4082796"/>
            <a:ext cx="3831207" cy="2145476"/>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6041" y="4082796"/>
            <a:ext cx="2387220" cy="2145476"/>
          </a:xfrm>
          <a:prstGeom prst="rect">
            <a:avLst/>
          </a:prstGeom>
        </p:spPr>
      </p:pic>
      <p:pic>
        <p:nvPicPr>
          <p:cNvPr id="6" name="Resim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0486" y="4082796"/>
            <a:ext cx="2143125" cy="2143125"/>
          </a:xfrm>
          <a:prstGeom prst="rect">
            <a:avLst/>
          </a:prstGeom>
        </p:spPr>
      </p:pic>
    </p:spTree>
    <p:extLst>
      <p:ext uri="{BB962C8B-B14F-4D97-AF65-F5344CB8AC3E}">
        <p14:creationId xmlns:p14="http://schemas.microsoft.com/office/powerpoint/2010/main" val="28063421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34425" y="3013442"/>
            <a:ext cx="10178322" cy="1492132"/>
          </a:xfrm>
        </p:spPr>
        <p:txBody>
          <a:bodyPr/>
          <a:lstStyle/>
          <a:p>
            <a:r>
              <a:rPr lang="tr-TR" dirty="0"/>
              <a:t>Dinlediğiniz için teşekkür ederiz</a:t>
            </a:r>
          </a:p>
        </p:txBody>
      </p:sp>
    </p:spTree>
    <p:extLst>
      <p:ext uri="{BB962C8B-B14F-4D97-AF65-F5344CB8AC3E}">
        <p14:creationId xmlns:p14="http://schemas.microsoft.com/office/powerpoint/2010/main" val="933035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ÇEKME İŞLEMİ</a:t>
            </a:r>
            <a:endParaRPr lang="tr-TR" dirty="0"/>
          </a:p>
        </p:txBody>
      </p:sp>
      <p:sp>
        <p:nvSpPr>
          <p:cNvPr id="3" name="İçerik Yer Tutucusu 2"/>
          <p:cNvSpPr>
            <a:spLocks noGrp="1"/>
          </p:cNvSpPr>
          <p:nvPr>
            <p:ph idx="1"/>
          </p:nvPr>
        </p:nvSpPr>
        <p:spPr>
          <a:xfrm>
            <a:off x="1251678" y="1427585"/>
            <a:ext cx="10178322" cy="3593591"/>
          </a:xfrm>
        </p:spPr>
        <p:txBody>
          <a:bodyPr/>
          <a:lstStyle/>
          <a:p>
            <a:pPr marL="0" indent="0">
              <a:buNone/>
            </a:pPr>
            <a:r>
              <a:rPr lang="tr-TR" dirty="0" err="1" smtClean="0"/>
              <a:t>Emlakjet</a:t>
            </a:r>
            <a:r>
              <a:rPr lang="tr-TR" dirty="0" smtClean="0"/>
              <a:t> sitesini kullanarak Elazığ merkezde bulunan satılık evlerin verilerini </a:t>
            </a:r>
            <a:r>
              <a:rPr lang="tr-TR" dirty="0" err="1" smtClean="0"/>
              <a:t>Beautifulsoup</a:t>
            </a:r>
            <a:r>
              <a:rPr lang="tr-TR" dirty="0" smtClean="0"/>
              <a:t> kütüphanesini kullanarak çektik. Toplam 506 tane ev verisini nitelikleri ile birlikte çektik. Evlerin kaç yıllık olduğu, kaç artı bir olduğu, ısıtma sistemi, hangi mahallede olduğunu, metrekaresi, kullanım durumu evlerin niteliklerini içeriyor. Bunları göz önünde bulundurarak veri setimizi oluşturduk.</a:t>
            </a:r>
            <a:endParaRPr lang="tr-TR" dirty="0"/>
          </a:p>
        </p:txBody>
      </p:sp>
      <p:sp>
        <p:nvSpPr>
          <p:cNvPr id="4" name="Metin kutusu 3"/>
          <p:cNvSpPr txBox="1"/>
          <p:nvPr/>
        </p:nvSpPr>
        <p:spPr>
          <a:xfrm>
            <a:off x="1251678" y="3728514"/>
            <a:ext cx="10308951" cy="2585323"/>
          </a:xfrm>
          <a:prstGeom prst="rect">
            <a:avLst/>
          </a:prstGeom>
          <a:noFill/>
        </p:spPr>
        <p:txBody>
          <a:bodyPr wrap="square" rtlCol="0">
            <a:spAutoFit/>
          </a:bodyPr>
          <a:lstStyle/>
          <a:p>
            <a:r>
              <a:rPr lang="tr-TR" dirty="0" smtClean="0"/>
              <a:t>Gerekli Kütüphanelerin İçe Aktarılması</a:t>
            </a:r>
          </a:p>
          <a:p>
            <a:endParaRPr lang="tr-TR" dirty="0"/>
          </a:p>
          <a:p>
            <a:r>
              <a:rPr lang="en-US" dirty="0" smtClean="0"/>
              <a:t>import requests</a:t>
            </a:r>
          </a:p>
          <a:p>
            <a:r>
              <a:rPr lang="en-US" dirty="0" smtClean="0"/>
              <a:t>from bs4 import </a:t>
            </a:r>
            <a:r>
              <a:rPr lang="en-US" dirty="0" err="1" smtClean="0"/>
              <a:t>BeautifulSoup</a:t>
            </a:r>
            <a:endParaRPr lang="en-US" dirty="0" smtClean="0"/>
          </a:p>
          <a:p>
            <a:r>
              <a:rPr lang="en-US" dirty="0" smtClean="0"/>
              <a:t>import pandas as </a:t>
            </a:r>
            <a:r>
              <a:rPr lang="en-US" dirty="0" err="1" smtClean="0"/>
              <a:t>pd</a:t>
            </a:r>
            <a:endParaRPr lang="en-US" dirty="0" smtClean="0"/>
          </a:p>
          <a:p>
            <a:endParaRPr lang="tr-TR" dirty="0" smtClean="0"/>
          </a:p>
          <a:p>
            <a:r>
              <a:rPr lang="tr-TR" dirty="0" err="1" smtClean="0"/>
              <a:t>Requests</a:t>
            </a:r>
            <a:r>
              <a:rPr lang="tr-TR" dirty="0" smtClean="0"/>
              <a:t> ile HTTP istekleri göndeririz.</a:t>
            </a:r>
          </a:p>
          <a:p>
            <a:r>
              <a:rPr lang="tr-TR" dirty="0" err="1" smtClean="0"/>
              <a:t>BeautifulSoup</a:t>
            </a:r>
            <a:r>
              <a:rPr lang="tr-TR" dirty="0" smtClean="0"/>
              <a:t> ile HTML sayfalarının içindeki verileri parçalayıp çekeriz.</a:t>
            </a:r>
          </a:p>
          <a:p>
            <a:r>
              <a:rPr lang="tr-TR" dirty="0" err="1" smtClean="0"/>
              <a:t>Pandas</a:t>
            </a:r>
            <a:r>
              <a:rPr lang="tr-TR" dirty="0" smtClean="0"/>
              <a:t> ile çekilen verileri düzenli bir tablo formatında tutup CSV dosyasına kaydederiz.</a:t>
            </a:r>
            <a:endParaRPr lang="tr-TR" dirty="0"/>
          </a:p>
        </p:txBody>
      </p:sp>
    </p:spTree>
    <p:extLst>
      <p:ext uri="{BB962C8B-B14F-4D97-AF65-F5344CB8AC3E}">
        <p14:creationId xmlns:p14="http://schemas.microsoft.com/office/powerpoint/2010/main" val="1953132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p:cNvSpPr txBox="1"/>
          <p:nvPr/>
        </p:nvSpPr>
        <p:spPr>
          <a:xfrm>
            <a:off x="1250302" y="550505"/>
            <a:ext cx="10058400" cy="923330"/>
          </a:xfrm>
          <a:prstGeom prst="rect">
            <a:avLst/>
          </a:prstGeom>
          <a:noFill/>
        </p:spPr>
        <p:txBody>
          <a:bodyPr wrap="square" rtlCol="0">
            <a:spAutoFit/>
          </a:bodyPr>
          <a:lstStyle/>
          <a:p>
            <a:r>
              <a:rPr lang="tr-TR" dirty="0" err="1" smtClean="0"/>
              <a:t>base_url</a:t>
            </a:r>
            <a:r>
              <a:rPr lang="tr-TR" dirty="0" smtClean="0"/>
              <a:t> = </a:t>
            </a:r>
            <a:r>
              <a:rPr lang="tr-TR" dirty="0" smtClean="0">
                <a:hlinkClick r:id="rId2"/>
              </a:rPr>
              <a:t>https://www.emlakjet.com/satilik-konut/elazig-merkez/</a:t>
            </a:r>
            <a:endParaRPr lang="tr-TR" dirty="0" smtClean="0"/>
          </a:p>
          <a:p>
            <a:r>
              <a:rPr lang="tr-TR" dirty="0" smtClean="0"/>
              <a:t/>
            </a:r>
            <a:br>
              <a:rPr lang="tr-TR" dirty="0" smtClean="0"/>
            </a:br>
            <a:r>
              <a:rPr lang="tr-TR" dirty="0" smtClean="0"/>
              <a:t>ile </a:t>
            </a:r>
            <a:r>
              <a:rPr lang="tr-TR" dirty="0" err="1" smtClean="0"/>
              <a:t>Emlakjet</a:t>
            </a:r>
            <a:r>
              <a:rPr lang="tr-TR" dirty="0" smtClean="0"/>
              <a:t> sitesindeki Elazığ merkezde bulunan satılık evlerin internet adresine gitmiş oluyoruz.</a:t>
            </a:r>
            <a:endParaRPr lang="tr-TR" dirty="0"/>
          </a:p>
        </p:txBody>
      </p:sp>
      <p:sp>
        <p:nvSpPr>
          <p:cNvPr id="6" name="Metin kutusu 5"/>
          <p:cNvSpPr txBox="1"/>
          <p:nvPr/>
        </p:nvSpPr>
        <p:spPr>
          <a:xfrm>
            <a:off x="1250302" y="1660849"/>
            <a:ext cx="10105053" cy="923330"/>
          </a:xfrm>
          <a:prstGeom prst="rect">
            <a:avLst/>
          </a:prstGeom>
          <a:noFill/>
        </p:spPr>
        <p:txBody>
          <a:bodyPr wrap="square" rtlCol="0">
            <a:spAutoFit/>
          </a:bodyPr>
          <a:lstStyle/>
          <a:p>
            <a:r>
              <a:rPr lang="tr-TR" dirty="0" err="1" smtClean="0"/>
              <a:t>ev_verileri</a:t>
            </a:r>
            <a:r>
              <a:rPr lang="tr-TR" dirty="0" smtClean="0"/>
              <a:t> = []</a:t>
            </a:r>
          </a:p>
          <a:p>
            <a:endParaRPr lang="tr-TR" dirty="0"/>
          </a:p>
          <a:p>
            <a:r>
              <a:rPr lang="tr-TR" dirty="0" smtClean="0"/>
              <a:t>ile boş bir liste oluşturuyoruz. Çekilen her bir ev ilanı sözlük formatında bu listeye eklenir.</a:t>
            </a:r>
            <a:endParaRPr lang="tr-TR" dirty="0"/>
          </a:p>
        </p:txBody>
      </p:sp>
      <p:sp>
        <p:nvSpPr>
          <p:cNvPr id="7" name="Metin kutusu 6"/>
          <p:cNvSpPr txBox="1"/>
          <p:nvPr/>
        </p:nvSpPr>
        <p:spPr>
          <a:xfrm>
            <a:off x="1250302" y="2911151"/>
            <a:ext cx="10142375" cy="1477328"/>
          </a:xfrm>
          <a:prstGeom prst="rect">
            <a:avLst/>
          </a:prstGeom>
          <a:noFill/>
        </p:spPr>
        <p:txBody>
          <a:bodyPr wrap="square" rtlCol="0">
            <a:spAutoFit/>
          </a:bodyPr>
          <a:lstStyle/>
          <a:p>
            <a:r>
              <a:rPr lang="tr-TR" dirty="0" err="1" smtClean="0"/>
              <a:t>for</a:t>
            </a:r>
            <a:r>
              <a:rPr lang="tr-TR" dirty="0" smtClean="0"/>
              <a:t> sayfa in </a:t>
            </a:r>
            <a:r>
              <a:rPr lang="tr-TR" dirty="0" err="1" smtClean="0"/>
              <a:t>range</a:t>
            </a:r>
            <a:r>
              <a:rPr lang="tr-TR" dirty="0" smtClean="0"/>
              <a:t>(1, 20):</a:t>
            </a:r>
          </a:p>
          <a:p>
            <a:r>
              <a:rPr lang="tr-TR" dirty="0" smtClean="0"/>
              <a:t>    </a:t>
            </a:r>
            <a:r>
              <a:rPr lang="tr-TR" dirty="0" err="1" smtClean="0"/>
              <a:t>url</a:t>
            </a:r>
            <a:r>
              <a:rPr lang="tr-TR" dirty="0" smtClean="0"/>
              <a:t> = f"{</a:t>
            </a:r>
            <a:r>
              <a:rPr lang="tr-TR" dirty="0" err="1" smtClean="0"/>
              <a:t>base_url</a:t>
            </a:r>
            <a:r>
              <a:rPr lang="tr-TR" dirty="0" smtClean="0"/>
              <a:t>}?</a:t>
            </a:r>
            <a:r>
              <a:rPr lang="tr-TR" dirty="0" err="1" smtClean="0"/>
              <a:t>page</a:t>
            </a:r>
            <a:r>
              <a:rPr lang="tr-TR" dirty="0" smtClean="0"/>
              <a:t>={sayfa}"</a:t>
            </a:r>
          </a:p>
          <a:p>
            <a:r>
              <a:rPr lang="tr-TR" dirty="0" smtClean="0"/>
              <a:t>    </a:t>
            </a:r>
            <a:r>
              <a:rPr lang="tr-TR" dirty="0" err="1" smtClean="0"/>
              <a:t>response</a:t>
            </a:r>
            <a:r>
              <a:rPr lang="tr-TR" dirty="0" smtClean="0"/>
              <a:t> = </a:t>
            </a:r>
            <a:r>
              <a:rPr lang="tr-TR" dirty="0" err="1" smtClean="0"/>
              <a:t>requests.get</a:t>
            </a:r>
            <a:r>
              <a:rPr lang="tr-TR" dirty="0" smtClean="0"/>
              <a:t>(</a:t>
            </a:r>
            <a:r>
              <a:rPr lang="tr-TR" dirty="0" err="1" smtClean="0"/>
              <a:t>url</a:t>
            </a:r>
            <a:r>
              <a:rPr lang="tr-TR" dirty="0" smtClean="0"/>
              <a:t>)</a:t>
            </a:r>
          </a:p>
          <a:p>
            <a:endParaRPr lang="tr-TR" dirty="0" smtClean="0"/>
          </a:p>
          <a:p>
            <a:r>
              <a:rPr lang="tr-TR" dirty="0" smtClean="0"/>
              <a:t>Bu </a:t>
            </a:r>
            <a:r>
              <a:rPr lang="tr-TR" dirty="0" err="1" smtClean="0"/>
              <a:t>for</a:t>
            </a:r>
            <a:r>
              <a:rPr lang="tr-TR" dirty="0" smtClean="0"/>
              <a:t> döngüsü ile ilk 19 sayfada bulunan satılık evlerin özelliklerini çekiyoruz</a:t>
            </a:r>
            <a:endParaRPr lang="tr-TR" dirty="0"/>
          </a:p>
        </p:txBody>
      </p:sp>
      <p:sp>
        <p:nvSpPr>
          <p:cNvPr id="9" name="Metin kutusu 8"/>
          <p:cNvSpPr txBox="1"/>
          <p:nvPr/>
        </p:nvSpPr>
        <p:spPr>
          <a:xfrm>
            <a:off x="1250302" y="4954555"/>
            <a:ext cx="9582539" cy="1477328"/>
          </a:xfrm>
          <a:prstGeom prst="rect">
            <a:avLst/>
          </a:prstGeom>
          <a:noFill/>
        </p:spPr>
        <p:txBody>
          <a:bodyPr wrap="square" rtlCol="0">
            <a:spAutoFit/>
          </a:bodyPr>
          <a:lstStyle/>
          <a:p>
            <a:r>
              <a:rPr lang="tr-TR" dirty="0" err="1" smtClean="0"/>
              <a:t>if</a:t>
            </a:r>
            <a:r>
              <a:rPr lang="tr-TR" dirty="0" smtClean="0"/>
              <a:t> </a:t>
            </a:r>
            <a:r>
              <a:rPr lang="tr-TR" dirty="0" err="1" smtClean="0"/>
              <a:t>response.status_code</a:t>
            </a:r>
            <a:r>
              <a:rPr lang="tr-TR" dirty="0" smtClean="0"/>
              <a:t> != 200:</a:t>
            </a:r>
          </a:p>
          <a:p>
            <a:r>
              <a:rPr lang="tr-TR" dirty="0" smtClean="0"/>
              <a:t>    </a:t>
            </a:r>
            <a:r>
              <a:rPr lang="tr-TR" dirty="0" err="1" smtClean="0"/>
              <a:t>print</a:t>
            </a:r>
            <a:r>
              <a:rPr lang="tr-TR" dirty="0" smtClean="0"/>
              <a:t>(</a:t>
            </a:r>
            <a:r>
              <a:rPr lang="tr-TR" dirty="0" err="1" smtClean="0"/>
              <a:t>f"Sayfa</a:t>
            </a:r>
            <a:r>
              <a:rPr lang="tr-TR" dirty="0" smtClean="0"/>
              <a:t> {sayfa} yüklenemedi, HTTP Hata Kodu: {</a:t>
            </a:r>
            <a:r>
              <a:rPr lang="tr-TR" dirty="0" err="1" smtClean="0"/>
              <a:t>response.status_code</a:t>
            </a:r>
            <a:r>
              <a:rPr lang="tr-TR" dirty="0" smtClean="0"/>
              <a:t>}")</a:t>
            </a:r>
          </a:p>
          <a:p>
            <a:r>
              <a:rPr lang="tr-TR" dirty="0" smtClean="0"/>
              <a:t>    </a:t>
            </a:r>
            <a:r>
              <a:rPr lang="tr-TR" dirty="0" err="1" smtClean="0"/>
              <a:t>continue</a:t>
            </a:r>
            <a:endParaRPr lang="tr-TR" dirty="0" smtClean="0"/>
          </a:p>
          <a:p>
            <a:endParaRPr lang="tr-TR" dirty="0" smtClean="0"/>
          </a:p>
          <a:p>
            <a:r>
              <a:rPr lang="tr-TR" dirty="0" smtClean="0"/>
              <a:t>Bu </a:t>
            </a:r>
            <a:r>
              <a:rPr lang="tr-TR" dirty="0" err="1" smtClean="0"/>
              <a:t>if</a:t>
            </a:r>
            <a:r>
              <a:rPr lang="tr-TR" dirty="0" smtClean="0"/>
              <a:t> şartı ile sayfanın yüklenip yüklenmediğini kontrol ediyoruz</a:t>
            </a:r>
            <a:endParaRPr lang="tr-TR" dirty="0"/>
          </a:p>
        </p:txBody>
      </p:sp>
    </p:spTree>
    <p:extLst>
      <p:ext uri="{BB962C8B-B14F-4D97-AF65-F5344CB8AC3E}">
        <p14:creationId xmlns:p14="http://schemas.microsoft.com/office/powerpoint/2010/main" val="36409990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240972" y="494522"/>
            <a:ext cx="8985380" cy="1477328"/>
          </a:xfrm>
          <a:prstGeom prst="rect">
            <a:avLst/>
          </a:prstGeom>
          <a:noFill/>
        </p:spPr>
        <p:txBody>
          <a:bodyPr wrap="square" rtlCol="0">
            <a:spAutoFit/>
          </a:bodyPr>
          <a:lstStyle/>
          <a:p>
            <a:r>
              <a:rPr lang="tr-TR" dirty="0" err="1" smtClean="0"/>
              <a:t>soup</a:t>
            </a:r>
            <a:r>
              <a:rPr lang="tr-TR" dirty="0" smtClean="0"/>
              <a:t> = </a:t>
            </a:r>
            <a:r>
              <a:rPr lang="tr-TR" dirty="0" err="1" smtClean="0"/>
              <a:t>BeautifulSoup</a:t>
            </a:r>
            <a:r>
              <a:rPr lang="tr-TR" dirty="0" smtClean="0"/>
              <a:t>(</a:t>
            </a:r>
            <a:r>
              <a:rPr lang="tr-TR" dirty="0" err="1" smtClean="0"/>
              <a:t>response.content</a:t>
            </a:r>
            <a:r>
              <a:rPr lang="tr-TR" dirty="0" smtClean="0"/>
              <a:t>, "</a:t>
            </a:r>
            <a:r>
              <a:rPr lang="tr-TR" dirty="0" err="1" smtClean="0"/>
              <a:t>html.parser</a:t>
            </a:r>
            <a:r>
              <a:rPr lang="tr-TR" dirty="0" smtClean="0"/>
              <a:t>")</a:t>
            </a:r>
          </a:p>
          <a:p>
            <a:r>
              <a:rPr lang="tr-TR" dirty="0" err="1" smtClean="0"/>
              <a:t>ilan_kartlari</a:t>
            </a:r>
            <a:r>
              <a:rPr lang="tr-TR" dirty="0" smtClean="0"/>
              <a:t> = </a:t>
            </a:r>
            <a:r>
              <a:rPr lang="tr-TR" dirty="0" err="1" smtClean="0"/>
              <a:t>soup.find_all</a:t>
            </a:r>
            <a:r>
              <a:rPr lang="tr-TR" dirty="0" smtClean="0"/>
              <a:t>("div", </a:t>
            </a:r>
            <a:r>
              <a:rPr lang="tr-TR" dirty="0" err="1" smtClean="0"/>
              <a:t>class</a:t>
            </a:r>
            <a:r>
              <a:rPr lang="tr-TR" dirty="0" smtClean="0"/>
              <a:t>_="</a:t>
            </a:r>
            <a:r>
              <a:rPr lang="tr-TR" dirty="0" err="1" smtClean="0"/>
              <a:t>listing-card</a:t>
            </a:r>
            <a:r>
              <a:rPr lang="tr-TR" dirty="0" smtClean="0"/>
              <a:t>")</a:t>
            </a:r>
          </a:p>
          <a:p>
            <a:endParaRPr lang="tr-TR" dirty="0"/>
          </a:p>
          <a:p>
            <a:r>
              <a:rPr lang="tr-TR" dirty="0" err="1" smtClean="0"/>
              <a:t>BeautifulSoup</a:t>
            </a:r>
            <a:r>
              <a:rPr lang="tr-TR" dirty="0" smtClean="0"/>
              <a:t> ile HTML içeriği analiz edilir.</a:t>
            </a:r>
          </a:p>
          <a:p>
            <a:endParaRPr lang="tr-TR" dirty="0"/>
          </a:p>
        </p:txBody>
      </p:sp>
      <p:sp>
        <p:nvSpPr>
          <p:cNvPr id="2" name="Metin kutusu 1"/>
          <p:cNvSpPr txBox="1"/>
          <p:nvPr/>
        </p:nvSpPr>
        <p:spPr>
          <a:xfrm>
            <a:off x="1352940" y="1971850"/>
            <a:ext cx="4002832" cy="4739759"/>
          </a:xfrm>
          <a:prstGeom prst="rect">
            <a:avLst/>
          </a:prstGeom>
          <a:noFill/>
        </p:spPr>
        <p:txBody>
          <a:bodyPr wrap="square" rtlCol="0">
            <a:spAutoFit/>
          </a:bodyPr>
          <a:lstStyle/>
          <a:p>
            <a:r>
              <a:rPr lang="tr-TR" dirty="0" err="1"/>
              <a:t>for</a:t>
            </a:r>
            <a:r>
              <a:rPr lang="tr-TR" dirty="0"/>
              <a:t> kart in </a:t>
            </a:r>
            <a:r>
              <a:rPr lang="tr-TR" dirty="0" err="1"/>
              <a:t>ilan_kartlari</a:t>
            </a:r>
            <a:r>
              <a:rPr lang="tr-TR" dirty="0"/>
              <a:t>:</a:t>
            </a:r>
          </a:p>
          <a:p>
            <a:r>
              <a:rPr lang="tr-TR" dirty="0"/>
              <a:t>    </a:t>
            </a:r>
            <a:r>
              <a:rPr lang="tr-TR" dirty="0" err="1"/>
              <a:t>try</a:t>
            </a:r>
            <a:r>
              <a:rPr lang="tr-TR" dirty="0"/>
              <a:t>:</a:t>
            </a:r>
          </a:p>
          <a:p>
            <a:r>
              <a:rPr lang="tr-TR" dirty="0"/>
              <a:t>        # Başlık</a:t>
            </a:r>
          </a:p>
          <a:p>
            <a:r>
              <a:rPr lang="tr-TR" dirty="0"/>
              <a:t>        </a:t>
            </a:r>
            <a:r>
              <a:rPr lang="tr-TR" dirty="0" err="1"/>
              <a:t>baslik</a:t>
            </a:r>
            <a:r>
              <a:rPr lang="tr-TR" dirty="0"/>
              <a:t> = </a:t>
            </a:r>
            <a:r>
              <a:rPr lang="tr-TR" dirty="0" err="1"/>
              <a:t>kart.find</a:t>
            </a:r>
            <a:r>
              <a:rPr lang="tr-TR" dirty="0"/>
              <a:t>("div", </a:t>
            </a:r>
            <a:r>
              <a:rPr lang="tr-TR" dirty="0" err="1"/>
              <a:t>class</a:t>
            </a:r>
            <a:r>
              <a:rPr lang="tr-TR" dirty="0"/>
              <a:t>_="</a:t>
            </a:r>
            <a:r>
              <a:rPr lang="tr-TR" dirty="0" err="1"/>
              <a:t>listing-title</a:t>
            </a:r>
            <a:r>
              <a:rPr lang="tr-TR" dirty="0"/>
              <a:t>").</a:t>
            </a:r>
            <a:r>
              <a:rPr lang="tr-TR" dirty="0" err="1"/>
              <a:t>get_text</a:t>
            </a:r>
            <a:r>
              <a:rPr lang="tr-TR" dirty="0"/>
              <a:t>(</a:t>
            </a:r>
            <a:r>
              <a:rPr lang="tr-TR" dirty="0" err="1"/>
              <a:t>strip</a:t>
            </a:r>
            <a:r>
              <a:rPr lang="tr-TR" dirty="0"/>
              <a:t>=True)</a:t>
            </a:r>
          </a:p>
          <a:p>
            <a:r>
              <a:rPr lang="tr-TR" dirty="0"/>
              <a:t>        </a:t>
            </a:r>
          </a:p>
          <a:p>
            <a:r>
              <a:rPr lang="tr-TR" dirty="0"/>
              <a:t>        # Fiyat</a:t>
            </a:r>
          </a:p>
          <a:p>
            <a:r>
              <a:rPr lang="tr-TR" dirty="0"/>
              <a:t>        fiyat = </a:t>
            </a:r>
            <a:r>
              <a:rPr lang="tr-TR" dirty="0" err="1"/>
              <a:t>kart.find</a:t>
            </a:r>
            <a:r>
              <a:rPr lang="tr-TR" dirty="0"/>
              <a:t>("div", </a:t>
            </a:r>
            <a:r>
              <a:rPr lang="tr-TR" dirty="0" err="1"/>
              <a:t>class</a:t>
            </a:r>
            <a:r>
              <a:rPr lang="tr-TR" dirty="0"/>
              <a:t>_="</a:t>
            </a:r>
            <a:r>
              <a:rPr lang="tr-TR" dirty="0" err="1"/>
              <a:t>price</a:t>
            </a:r>
            <a:r>
              <a:rPr lang="tr-TR" dirty="0"/>
              <a:t>").</a:t>
            </a:r>
            <a:r>
              <a:rPr lang="tr-TR" dirty="0" err="1"/>
              <a:t>get_text</a:t>
            </a:r>
            <a:r>
              <a:rPr lang="tr-TR" dirty="0"/>
              <a:t>(</a:t>
            </a:r>
            <a:r>
              <a:rPr lang="tr-TR" dirty="0" err="1"/>
              <a:t>strip</a:t>
            </a:r>
            <a:r>
              <a:rPr lang="tr-TR" dirty="0"/>
              <a:t>=True)</a:t>
            </a:r>
          </a:p>
          <a:p>
            <a:r>
              <a:rPr lang="tr-TR" dirty="0"/>
              <a:t>        </a:t>
            </a:r>
          </a:p>
          <a:p>
            <a:r>
              <a:rPr lang="tr-TR" dirty="0"/>
              <a:t>        # Özellikler</a:t>
            </a:r>
          </a:p>
          <a:p>
            <a:r>
              <a:rPr lang="tr-TR" dirty="0"/>
              <a:t>        </a:t>
            </a:r>
            <a:r>
              <a:rPr lang="tr-TR" dirty="0" err="1"/>
              <a:t>ozellikler</a:t>
            </a:r>
            <a:r>
              <a:rPr lang="tr-TR" dirty="0"/>
              <a:t> = </a:t>
            </a:r>
            <a:r>
              <a:rPr lang="tr-TR" dirty="0" err="1"/>
              <a:t>kart.find</a:t>
            </a:r>
            <a:r>
              <a:rPr lang="tr-TR" dirty="0"/>
              <a:t>("div", </a:t>
            </a:r>
            <a:r>
              <a:rPr lang="tr-TR" dirty="0" err="1"/>
              <a:t>class</a:t>
            </a:r>
            <a:r>
              <a:rPr lang="tr-TR" dirty="0"/>
              <a:t>_="</a:t>
            </a:r>
            <a:r>
              <a:rPr lang="tr-TR" dirty="0" err="1"/>
              <a:t>listing-features</a:t>
            </a:r>
            <a:r>
              <a:rPr lang="tr-TR" dirty="0"/>
              <a:t>").</a:t>
            </a:r>
            <a:r>
              <a:rPr lang="tr-TR" dirty="0" err="1"/>
              <a:t>get_text</a:t>
            </a:r>
            <a:r>
              <a:rPr lang="tr-TR" dirty="0"/>
              <a:t>(</a:t>
            </a:r>
            <a:r>
              <a:rPr lang="tr-TR" dirty="0" err="1"/>
              <a:t>separator</a:t>
            </a:r>
            <a:r>
              <a:rPr lang="tr-TR" dirty="0"/>
              <a:t>="|", </a:t>
            </a:r>
            <a:r>
              <a:rPr lang="tr-TR" dirty="0" err="1"/>
              <a:t>strip</a:t>
            </a:r>
            <a:r>
              <a:rPr lang="tr-TR" dirty="0"/>
              <a:t>=True)</a:t>
            </a:r>
          </a:p>
          <a:p>
            <a:r>
              <a:rPr lang="tr-TR" sz="1400" dirty="0"/>
              <a:t>        </a:t>
            </a:r>
          </a:p>
        </p:txBody>
      </p:sp>
      <p:sp>
        <p:nvSpPr>
          <p:cNvPr id="3" name="Metin kutusu 2"/>
          <p:cNvSpPr txBox="1"/>
          <p:nvPr/>
        </p:nvSpPr>
        <p:spPr>
          <a:xfrm>
            <a:off x="5355772" y="2159911"/>
            <a:ext cx="4348066" cy="4363636"/>
          </a:xfrm>
          <a:prstGeom prst="rect">
            <a:avLst/>
          </a:prstGeom>
          <a:noFill/>
        </p:spPr>
        <p:txBody>
          <a:bodyPr wrap="square" rtlCol="0">
            <a:spAutoFit/>
          </a:bodyPr>
          <a:lstStyle/>
          <a:p>
            <a:r>
              <a:rPr lang="tr-TR" dirty="0"/>
              <a:t> # Link</a:t>
            </a:r>
          </a:p>
          <a:p>
            <a:r>
              <a:rPr lang="tr-TR" dirty="0"/>
              <a:t>        </a:t>
            </a:r>
            <a:r>
              <a:rPr lang="tr-TR" dirty="0" err="1"/>
              <a:t>ilan_linki</a:t>
            </a:r>
            <a:r>
              <a:rPr lang="tr-TR" dirty="0"/>
              <a:t> = </a:t>
            </a:r>
            <a:r>
              <a:rPr lang="tr-TR" dirty="0" err="1"/>
              <a:t>kart.find</a:t>
            </a:r>
            <a:r>
              <a:rPr lang="tr-TR" dirty="0"/>
              <a:t>("a", </a:t>
            </a:r>
            <a:r>
              <a:rPr lang="tr-TR" dirty="0" err="1"/>
              <a:t>class</a:t>
            </a:r>
            <a:r>
              <a:rPr lang="tr-TR" dirty="0"/>
              <a:t>_="</a:t>
            </a:r>
            <a:r>
              <a:rPr lang="tr-TR" dirty="0" err="1"/>
              <a:t>listing</a:t>
            </a:r>
            <a:r>
              <a:rPr lang="tr-TR" dirty="0"/>
              <a:t>-link")["</a:t>
            </a:r>
            <a:r>
              <a:rPr lang="tr-TR" dirty="0" err="1"/>
              <a:t>href</a:t>
            </a:r>
            <a:r>
              <a:rPr lang="tr-TR" dirty="0"/>
              <a:t>"]</a:t>
            </a:r>
          </a:p>
          <a:p>
            <a:r>
              <a:rPr lang="tr-TR" dirty="0"/>
              <a:t>        </a:t>
            </a:r>
          </a:p>
          <a:p>
            <a:r>
              <a:rPr lang="tr-TR" dirty="0"/>
              <a:t>        # Veriyi listeye ekle</a:t>
            </a:r>
          </a:p>
          <a:p>
            <a:r>
              <a:rPr lang="tr-TR" dirty="0"/>
              <a:t>        </a:t>
            </a:r>
            <a:r>
              <a:rPr lang="tr-TR" dirty="0" err="1"/>
              <a:t>ev_verileri.append</a:t>
            </a:r>
            <a:r>
              <a:rPr lang="tr-TR" dirty="0"/>
              <a:t>({</a:t>
            </a:r>
          </a:p>
          <a:p>
            <a:r>
              <a:rPr lang="tr-TR" dirty="0"/>
              <a:t>            "Başlık": </a:t>
            </a:r>
            <a:r>
              <a:rPr lang="tr-TR" dirty="0" err="1"/>
              <a:t>baslik</a:t>
            </a:r>
            <a:r>
              <a:rPr lang="tr-TR" dirty="0"/>
              <a:t>,</a:t>
            </a:r>
          </a:p>
          <a:p>
            <a:r>
              <a:rPr lang="tr-TR" dirty="0"/>
              <a:t>            "Fiyat": fiyat,</a:t>
            </a:r>
          </a:p>
          <a:p>
            <a:r>
              <a:rPr lang="tr-TR" dirty="0"/>
              <a:t>            "Özellikler": </a:t>
            </a:r>
            <a:r>
              <a:rPr lang="tr-TR" dirty="0" err="1"/>
              <a:t>ozellikler</a:t>
            </a:r>
            <a:r>
              <a:rPr lang="tr-TR" dirty="0"/>
              <a:t>,</a:t>
            </a:r>
          </a:p>
          <a:p>
            <a:r>
              <a:rPr lang="tr-TR" dirty="0"/>
              <a:t>            "Link": </a:t>
            </a:r>
            <a:r>
              <a:rPr lang="tr-TR" dirty="0" err="1"/>
              <a:t>f"https</a:t>
            </a:r>
            <a:r>
              <a:rPr lang="tr-TR" dirty="0"/>
              <a:t>://www.emlakjet.com{</a:t>
            </a:r>
            <a:r>
              <a:rPr lang="tr-TR" dirty="0" err="1"/>
              <a:t>ilan_linki</a:t>
            </a:r>
            <a:r>
              <a:rPr lang="tr-TR" dirty="0"/>
              <a:t>}",</a:t>
            </a:r>
          </a:p>
          <a:p>
            <a:r>
              <a:rPr lang="tr-TR" dirty="0"/>
              <a:t>        })</a:t>
            </a:r>
          </a:p>
          <a:p>
            <a:r>
              <a:rPr lang="tr-TR" dirty="0"/>
              <a:t>    </a:t>
            </a:r>
            <a:r>
              <a:rPr lang="tr-TR" dirty="0" err="1"/>
              <a:t>except</a:t>
            </a:r>
            <a:r>
              <a:rPr lang="tr-TR" dirty="0"/>
              <a:t> </a:t>
            </a:r>
            <a:r>
              <a:rPr lang="tr-TR" dirty="0" err="1"/>
              <a:t>Exception</a:t>
            </a:r>
            <a:r>
              <a:rPr lang="tr-TR" dirty="0"/>
              <a:t> as e:</a:t>
            </a:r>
          </a:p>
          <a:p>
            <a:r>
              <a:rPr lang="tr-TR" dirty="0"/>
              <a:t>        </a:t>
            </a:r>
            <a:r>
              <a:rPr lang="tr-TR" dirty="0" err="1"/>
              <a:t>print</a:t>
            </a:r>
            <a:r>
              <a:rPr lang="tr-TR" dirty="0"/>
              <a:t>(</a:t>
            </a:r>
            <a:r>
              <a:rPr lang="tr-TR" dirty="0" err="1"/>
              <a:t>f"Bir</a:t>
            </a:r>
            <a:r>
              <a:rPr lang="tr-TR" dirty="0"/>
              <a:t> ilan işlenemedi: {e}")</a:t>
            </a:r>
          </a:p>
          <a:p>
            <a:endParaRPr lang="tr-TR" dirty="0"/>
          </a:p>
        </p:txBody>
      </p:sp>
    </p:spTree>
    <p:extLst>
      <p:ext uri="{BB962C8B-B14F-4D97-AF65-F5344CB8AC3E}">
        <p14:creationId xmlns:p14="http://schemas.microsoft.com/office/powerpoint/2010/main" val="4100807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1278294" y="1334278"/>
            <a:ext cx="10618237" cy="923330"/>
          </a:xfrm>
          <a:prstGeom prst="rect">
            <a:avLst/>
          </a:prstGeom>
          <a:noFill/>
        </p:spPr>
        <p:txBody>
          <a:bodyPr wrap="square" rtlCol="0">
            <a:spAutoFit/>
          </a:bodyPr>
          <a:lstStyle/>
          <a:p>
            <a:r>
              <a:rPr lang="tr-TR" dirty="0" err="1"/>
              <a:t>df</a:t>
            </a:r>
            <a:r>
              <a:rPr lang="tr-TR" dirty="0"/>
              <a:t> = </a:t>
            </a:r>
            <a:r>
              <a:rPr lang="tr-TR" dirty="0" err="1"/>
              <a:t>pd.DataFrame</a:t>
            </a:r>
            <a:r>
              <a:rPr lang="tr-TR" dirty="0"/>
              <a:t>(</a:t>
            </a:r>
            <a:r>
              <a:rPr lang="tr-TR" dirty="0" err="1"/>
              <a:t>ev_verileri</a:t>
            </a:r>
            <a:r>
              <a:rPr lang="tr-TR" dirty="0"/>
              <a:t>)</a:t>
            </a:r>
          </a:p>
          <a:p>
            <a:endParaRPr lang="tr-TR" dirty="0" smtClean="0"/>
          </a:p>
          <a:p>
            <a:r>
              <a:rPr lang="tr-TR" dirty="0" err="1" smtClean="0"/>
              <a:t>Pandas</a:t>
            </a:r>
            <a:r>
              <a:rPr lang="tr-TR" dirty="0" smtClean="0"/>
              <a:t> kütüphanesi kullanılarak veriler düzenli tablo formatına dönüştürülür.</a:t>
            </a:r>
            <a:endParaRPr lang="tr-TR" dirty="0"/>
          </a:p>
        </p:txBody>
      </p:sp>
      <p:sp>
        <p:nvSpPr>
          <p:cNvPr id="5" name="Metin kutusu 4"/>
          <p:cNvSpPr txBox="1"/>
          <p:nvPr/>
        </p:nvSpPr>
        <p:spPr>
          <a:xfrm>
            <a:off x="1278294" y="3648269"/>
            <a:ext cx="7585787" cy="1477328"/>
          </a:xfrm>
          <a:prstGeom prst="rect">
            <a:avLst/>
          </a:prstGeom>
          <a:noFill/>
        </p:spPr>
        <p:txBody>
          <a:bodyPr wrap="square" rtlCol="0">
            <a:spAutoFit/>
          </a:bodyPr>
          <a:lstStyle/>
          <a:p>
            <a:r>
              <a:rPr lang="tr-TR" dirty="0" err="1"/>
              <a:t>df.to_csv</a:t>
            </a:r>
            <a:r>
              <a:rPr lang="tr-TR" dirty="0"/>
              <a:t>("elazig_satilik_evler.csv", </a:t>
            </a:r>
            <a:r>
              <a:rPr lang="tr-TR" dirty="0" err="1"/>
              <a:t>index</a:t>
            </a:r>
            <a:r>
              <a:rPr lang="tr-TR" dirty="0"/>
              <a:t>=</a:t>
            </a:r>
            <a:r>
              <a:rPr lang="tr-TR" dirty="0" err="1"/>
              <a:t>False</a:t>
            </a:r>
            <a:r>
              <a:rPr lang="tr-TR" dirty="0"/>
              <a:t>)</a:t>
            </a:r>
          </a:p>
          <a:p>
            <a:r>
              <a:rPr lang="tr-TR" dirty="0" err="1"/>
              <a:t>print</a:t>
            </a:r>
            <a:r>
              <a:rPr lang="tr-TR" dirty="0"/>
              <a:t>("Veriler elazig_satilik_evler.csv dosyasına kaydedildi.")</a:t>
            </a:r>
          </a:p>
          <a:p>
            <a:endParaRPr lang="tr-TR" dirty="0" smtClean="0"/>
          </a:p>
          <a:p>
            <a:r>
              <a:rPr lang="tr-TR" dirty="0" smtClean="0"/>
              <a:t>Verilerin kaydedilmesi.</a:t>
            </a:r>
          </a:p>
          <a:p>
            <a:endParaRPr lang="tr-TR" dirty="0"/>
          </a:p>
        </p:txBody>
      </p:sp>
    </p:spTree>
    <p:extLst>
      <p:ext uri="{BB962C8B-B14F-4D97-AF65-F5344CB8AC3E}">
        <p14:creationId xmlns:p14="http://schemas.microsoft.com/office/powerpoint/2010/main" val="3524331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Veri temizleme</a:t>
            </a:r>
            <a:endParaRPr lang="tr-TR" dirty="0"/>
          </a:p>
        </p:txBody>
      </p:sp>
      <p:sp>
        <p:nvSpPr>
          <p:cNvPr id="3" name="İçerik Yer Tutucusu 2"/>
          <p:cNvSpPr>
            <a:spLocks noGrp="1"/>
          </p:cNvSpPr>
          <p:nvPr>
            <p:ph idx="1"/>
          </p:nvPr>
        </p:nvSpPr>
        <p:spPr>
          <a:xfrm>
            <a:off x="1251678" y="1539552"/>
            <a:ext cx="10178322" cy="1679509"/>
          </a:xfrm>
        </p:spPr>
        <p:txBody>
          <a:bodyPr/>
          <a:lstStyle/>
          <a:p>
            <a:pPr marL="0" indent="0">
              <a:buNone/>
            </a:pPr>
            <a:r>
              <a:rPr lang="tr-TR" dirty="0" smtClean="0"/>
              <a:t>Çektiğimiz veri setini daha düzenli hale getirmek için veri temizleme işlemini gerçekleştirdik. Böylelikle veri setimizdeki hataların düzeltilmesi, eksik verilerin belirlenmesi, gereksiz verilerin silinmesi gibi işlemleri veri temizleme işlemi sayesinde tamamladık.</a:t>
            </a:r>
            <a:endParaRPr lang="tr-TR" dirty="0"/>
          </a:p>
        </p:txBody>
      </p:sp>
      <p:sp>
        <p:nvSpPr>
          <p:cNvPr id="4" name="Metin kutusu 3"/>
          <p:cNvSpPr txBox="1"/>
          <p:nvPr/>
        </p:nvSpPr>
        <p:spPr>
          <a:xfrm>
            <a:off x="1362269" y="3107094"/>
            <a:ext cx="9349274" cy="3416320"/>
          </a:xfrm>
          <a:prstGeom prst="rect">
            <a:avLst/>
          </a:prstGeom>
          <a:noFill/>
        </p:spPr>
        <p:txBody>
          <a:bodyPr wrap="square" rtlCol="0">
            <a:spAutoFit/>
          </a:bodyPr>
          <a:lstStyle/>
          <a:p>
            <a:r>
              <a:rPr lang="tr-TR" dirty="0" err="1"/>
              <a:t>import</a:t>
            </a:r>
            <a:r>
              <a:rPr lang="tr-TR" dirty="0"/>
              <a:t> </a:t>
            </a:r>
            <a:r>
              <a:rPr lang="tr-TR" dirty="0" err="1"/>
              <a:t>pandas</a:t>
            </a:r>
            <a:r>
              <a:rPr lang="tr-TR" dirty="0"/>
              <a:t> as </a:t>
            </a:r>
            <a:r>
              <a:rPr lang="tr-TR" dirty="0" err="1"/>
              <a:t>pd</a:t>
            </a:r>
            <a:r>
              <a:rPr lang="tr-TR" dirty="0"/>
              <a:t> </a:t>
            </a:r>
            <a:endParaRPr lang="tr-TR" dirty="0" smtClean="0"/>
          </a:p>
          <a:p>
            <a:r>
              <a:rPr lang="tr-TR" dirty="0" smtClean="0"/>
              <a:t># </a:t>
            </a:r>
            <a:r>
              <a:rPr lang="tr-TR" dirty="0"/>
              <a:t>Veri setini </a:t>
            </a:r>
            <a:r>
              <a:rPr lang="tr-TR" dirty="0" smtClean="0"/>
              <a:t>yükleme</a:t>
            </a:r>
          </a:p>
          <a:p>
            <a:r>
              <a:rPr lang="tr-TR" dirty="0" smtClean="0"/>
              <a:t> </a:t>
            </a:r>
            <a:r>
              <a:rPr lang="tr-TR" dirty="0" err="1"/>
              <a:t>df</a:t>
            </a:r>
            <a:r>
              <a:rPr lang="tr-TR" dirty="0"/>
              <a:t> = </a:t>
            </a:r>
            <a:r>
              <a:rPr lang="tr-TR" dirty="0" err="1"/>
              <a:t>pd.read_csv</a:t>
            </a:r>
            <a:r>
              <a:rPr lang="tr-TR" dirty="0"/>
              <a:t>("ev_fiyatlari.csv") </a:t>
            </a:r>
            <a:endParaRPr lang="tr-TR" dirty="0" smtClean="0"/>
          </a:p>
          <a:p>
            <a:endParaRPr lang="tr-TR" dirty="0" smtClean="0"/>
          </a:p>
          <a:p>
            <a:r>
              <a:rPr lang="tr-TR" dirty="0" smtClean="0"/>
              <a:t># Veri setinin ilk 5 satırını gözlemler</a:t>
            </a:r>
          </a:p>
          <a:p>
            <a:r>
              <a:rPr lang="tr-TR" dirty="0" err="1" smtClean="0"/>
              <a:t>print</a:t>
            </a:r>
            <a:r>
              <a:rPr lang="tr-TR" dirty="0" smtClean="0"/>
              <a:t>(</a:t>
            </a:r>
            <a:r>
              <a:rPr lang="tr-TR" dirty="0" err="1" smtClean="0"/>
              <a:t>df.head</a:t>
            </a:r>
            <a:r>
              <a:rPr lang="tr-TR" dirty="0" smtClean="0"/>
              <a:t>())</a:t>
            </a:r>
          </a:p>
          <a:p>
            <a:endParaRPr lang="tr-TR" dirty="0"/>
          </a:p>
          <a:p>
            <a:r>
              <a:rPr lang="tr-TR" dirty="0" smtClean="0"/>
              <a:t># </a:t>
            </a:r>
            <a:r>
              <a:rPr lang="tr-TR" dirty="0"/>
              <a:t>Eksik </a:t>
            </a:r>
            <a:r>
              <a:rPr lang="tr-TR" dirty="0" smtClean="0"/>
              <a:t>veri sayma işlemi yapar</a:t>
            </a:r>
          </a:p>
          <a:p>
            <a:r>
              <a:rPr lang="tr-TR" dirty="0" smtClean="0"/>
              <a:t> </a:t>
            </a:r>
            <a:r>
              <a:rPr lang="tr-TR" dirty="0" err="1"/>
              <a:t>print</a:t>
            </a:r>
            <a:r>
              <a:rPr lang="tr-TR" dirty="0"/>
              <a:t>(</a:t>
            </a:r>
            <a:r>
              <a:rPr lang="tr-TR" dirty="0" err="1"/>
              <a:t>df.isnull</a:t>
            </a:r>
            <a:r>
              <a:rPr lang="tr-TR" dirty="0"/>
              <a:t>().</a:t>
            </a:r>
            <a:r>
              <a:rPr lang="tr-TR" dirty="0" err="1"/>
              <a:t>sum</a:t>
            </a:r>
            <a:r>
              <a:rPr lang="tr-TR" dirty="0" smtClean="0"/>
              <a:t>())</a:t>
            </a:r>
          </a:p>
          <a:p>
            <a:endParaRPr lang="tr-TR" dirty="0"/>
          </a:p>
          <a:p>
            <a:r>
              <a:rPr lang="tr-TR" dirty="0" smtClean="0"/>
              <a:t># </a:t>
            </a:r>
            <a:r>
              <a:rPr lang="tr-TR" dirty="0"/>
              <a:t>Gereksiz sütunları </a:t>
            </a:r>
            <a:r>
              <a:rPr lang="tr-TR" dirty="0" smtClean="0"/>
              <a:t>silme</a:t>
            </a:r>
          </a:p>
          <a:p>
            <a:r>
              <a:rPr lang="tr-TR" dirty="0" smtClean="0"/>
              <a:t> </a:t>
            </a:r>
            <a:r>
              <a:rPr lang="tr-TR" dirty="0" err="1"/>
              <a:t>df</a:t>
            </a:r>
            <a:r>
              <a:rPr lang="tr-TR" dirty="0"/>
              <a:t> = </a:t>
            </a:r>
            <a:r>
              <a:rPr lang="tr-TR" dirty="0" err="1"/>
              <a:t>df.drop</a:t>
            </a:r>
            <a:r>
              <a:rPr lang="tr-TR" dirty="0"/>
              <a:t>(</a:t>
            </a:r>
            <a:r>
              <a:rPr lang="tr-TR" dirty="0" err="1"/>
              <a:t>columns</a:t>
            </a:r>
            <a:r>
              <a:rPr lang="tr-TR" dirty="0"/>
              <a:t>=["Ev No</a:t>
            </a:r>
            <a:r>
              <a:rPr lang="tr-TR" dirty="0" smtClean="0"/>
              <a:t>"])</a:t>
            </a:r>
            <a:endParaRPr lang="tr-TR" dirty="0"/>
          </a:p>
        </p:txBody>
      </p:sp>
    </p:spTree>
    <p:extLst>
      <p:ext uri="{BB962C8B-B14F-4D97-AF65-F5344CB8AC3E}">
        <p14:creationId xmlns:p14="http://schemas.microsoft.com/office/powerpoint/2010/main" val="37981952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EKSİK VERİNİN GİDERİLMESİ</a:t>
            </a:r>
            <a:endParaRPr lang="tr-TR" dirty="0"/>
          </a:p>
        </p:txBody>
      </p:sp>
      <p:sp>
        <p:nvSpPr>
          <p:cNvPr id="3" name="İçerik Yer Tutucusu 2"/>
          <p:cNvSpPr>
            <a:spLocks noGrp="1"/>
          </p:cNvSpPr>
          <p:nvPr>
            <p:ph idx="1"/>
          </p:nvPr>
        </p:nvSpPr>
        <p:spPr>
          <a:xfrm>
            <a:off x="1251678" y="1874517"/>
            <a:ext cx="10178322" cy="3593591"/>
          </a:xfrm>
        </p:spPr>
        <p:txBody>
          <a:bodyPr/>
          <a:lstStyle/>
          <a:p>
            <a:pPr marL="0" indent="0">
              <a:buNone/>
            </a:pPr>
            <a:r>
              <a:rPr lang="tr-TR" dirty="0" smtClean="0"/>
              <a:t>Veri setimizde eksik olan veri yerlerini tespit edip doldurduk.</a:t>
            </a:r>
          </a:p>
          <a:p>
            <a:pPr marL="0" indent="0">
              <a:buNone/>
            </a:pPr>
            <a:r>
              <a:rPr lang="tr-TR" dirty="0"/>
              <a:t># Eksik verisi olan satırları gösterme </a:t>
            </a:r>
            <a:endParaRPr lang="tr-TR" dirty="0" smtClean="0"/>
          </a:p>
          <a:p>
            <a:pPr marL="0" indent="0">
              <a:buNone/>
            </a:pPr>
            <a:r>
              <a:rPr lang="tr-TR" sz="1800" dirty="0">
                <a:solidFill>
                  <a:schemeClr val="tx1"/>
                </a:solidFill>
              </a:rPr>
              <a:t> </a:t>
            </a:r>
            <a:r>
              <a:rPr lang="tr-TR" sz="1800" dirty="0" err="1" smtClean="0">
                <a:solidFill>
                  <a:schemeClr val="tx1"/>
                </a:solidFill>
              </a:rPr>
              <a:t>print</a:t>
            </a:r>
            <a:r>
              <a:rPr lang="tr-TR" sz="1800" dirty="0">
                <a:solidFill>
                  <a:schemeClr val="tx1"/>
                </a:solidFill>
              </a:rPr>
              <a:t>("\</a:t>
            </a:r>
            <a:r>
              <a:rPr lang="tr-TR" sz="1800" dirty="0" err="1">
                <a:solidFill>
                  <a:schemeClr val="tx1"/>
                </a:solidFill>
              </a:rPr>
              <a:t>nEksik</a:t>
            </a:r>
            <a:r>
              <a:rPr lang="tr-TR" sz="1800" dirty="0">
                <a:solidFill>
                  <a:schemeClr val="tx1"/>
                </a:solidFill>
              </a:rPr>
              <a:t> Veriye Sahip Satırlar:") </a:t>
            </a:r>
            <a:endParaRPr lang="tr-TR" sz="1800" dirty="0" smtClean="0">
              <a:solidFill>
                <a:schemeClr val="tx1"/>
              </a:solidFill>
            </a:endParaRPr>
          </a:p>
          <a:p>
            <a:pPr marL="0" indent="0">
              <a:buNone/>
            </a:pPr>
            <a:r>
              <a:rPr lang="tr-TR" sz="1800" dirty="0">
                <a:solidFill>
                  <a:schemeClr val="tx1"/>
                </a:solidFill>
              </a:rPr>
              <a:t> </a:t>
            </a:r>
            <a:r>
              <a:rPr lang="tr-TR" sz="1800" dirty="0" err="1" smtClean="0">
                <a:solidFill>
                  <a:schemeClr val="tx1"/>
                </a:solidFill>
              </a:rPr>
              <a:t>print</a:t>
            </a:r>
            <a:r>
              <a:rPr lang="tr-TR" sz="1800" dirty="0" smtClean="0">
                <a:solidFill>
                  <a:schemeClr val="tx1"/>
                </a:solidFill>
              </a:rPr>
              <a:t>(</a:t>
            </a:r>
            <a:r>
              <a:rPr lang="tr-TR" sz="1800" dirty="0" err="1" smtClean="0">
                <a:solidFill>
                  <a:schemeClr val="tx1"/>
                </a:solidFill>
              </a:rPr>
              <a:t>df</a:t>
            </a:r>
            <a:r>
              <a:rPr lang="tr-TR" sz="1800" dirty="0" smtClean="0">
                <a:solidFill>
                  <a:schemeClr val="tx1"/>
                </a:solidFill>
              </a:rPr>
              <a:t>[</a:t>
            </a:r>
            <a:r>
              <a:rPr lang="tr-TR" sz="1800" dirty="0" err="1" smtClean="0">
                <a:solidFill>
                  <a:schemeClr val="tx1"/>
                </a:solidFill>
              </a:rPr>
              <a:t>df.isnull</a:t>
            </a:r>
            <a:r>
              <a:rPr lang="tr-TR" sz="1800" dirty="0">
                <a:solidFill>
                  <a:schemeClr val="tx1"/>
                </a:solidFill>
              </a:rPr>
              <a:t>().</a:t>
            </a:r>
            <a:r>
              <a:rPr lang="tr-TR" sz="1800" dirty="0" err="1">
                <a:solidFill>
                  <a:schemeClr val="tx1"/>
                </a:solidFill>
              </a:rPr>
              <a:t>any</a:t>
            </a:r>
            <a:r>
              <a:rPr lang="tr-TR" sz="1800" dirty="0">
                <a:solidFill>
                  <a:schemeClr val="tx1"/>
                </a:solidFill>
              </a:rPr>
              <a:t>(</a:t>
            </a:r>
            <a:r>
              <a:rPr lang="tr-TR" sz="1800" dirty="0" err="1">
                <a:solidFill>
                  <a:schemeClr val="tx1"/>
                </a:solidFill>
              </a:rPr>
              <a:t>axis</a:t>
            </a:r>
            <a:r>
              <a:rPr lang="tr-TR" sz="1800" dirty="0">
                <a:solidFill>
                  <a:schemeClr val="tx1"/>
                </a:solidFill>
              </a:rPr>
              <a:t>=1</a:t>
            </a:r>
            <a:r>
              <a:rPr lang="tr-TR" sz="1800" dirty="0" smtClean="0">
                <a:solidFill>
                  <a:schemeClr val="tx1"/>
                </a:solidFill>
              </a:rPr>
              <a:t>)])</a:t>
            </a:r>
          </a:p>
          <a:p>
            <a:pPr marL="0" indent="0">
              <a:buNone/>
            </a:pPr>
            <a:r>
              <a:rPr lang="tr-TR" dirty="0" smtClean="0"/>
              <a:t>Eksik veriler fazla olmadığından tespit edilen eksik değerler yerine daha önce kodla bulduğumuz ortalama değerleri veya en sık tekrar eden değerleri manuel olarak yazdık.</a:t>
            </a:r>
            <a:endParaRPr lang="tr-TR" dirty="0"/>
          </a:p>
          <a:p>
            <a:pPr marL="0" indent="0">
              <a:buNone/>
            </a:pPr>
            <a:endParaRPr lang="tr-TR" dirty="0">
              <a:solidFill>
                <a:schemeClr val="tx1"/>
              </a:solidFill>
            </a:endParaRPr>
          </a:p>
        </p:txBody>
      </p:sp>
    </p:spTree>
    <p:extLst>
      <p:ext uri="{BB962C8B-B14F-4D97-AF65-F5344CB8AC3E}">
        <p14:creationId xmlns:p14="http://schemas.microsoft.com/office/powerpoint/2010/main" val="2950100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251678" y="214604"/>
            <a:ext cx="10103677" cy="653143"/>
          </a:xfrm>
        </p:spPr>
        <p:txBody>
          <a:bodyPr>
            <a:normAutofit fontScale="90000"/>
          </a:bodyPr>
          <a:lstStyle/>
          <a:p>
            <a:r>
              <a:rPr lang="tr-TR" dirty="0" smtClean="0"/>
              <a:t>Veri setindeki kategorik değişkenleri sayısal değerlere dönüştürme</a:t>
            </a:r>
            <a:endParaRPr lang="tr-TR" dirty="0"/>
          </a:p>
        </p:txBody>
      </p:sp>
      <p:sp>
        <p:nvSpPr>
          <p:cNvPr id="3" name="İçerik Yer Tutucusu 2"/>
          <p:cNvSpPr>
            <a:spLocks noGrp="1"/>
          </p:cNvSpPr>
          <p:nvPr>
            <p:ph idx="1"/>
          </p:nvPr>
        </p:nvSpPr>
        <p:spPr>
          <a:xfrm>
            <a:off x="1251678" y="2247112"/>
            <a:ext cx="10178322" cy="1315615"/>
          </a:xfrm>
        </p:spPr>
        <p:txBody>
          <a:bodyPr/>
          <a:lstStyle/>
          <a:p>
            <a:pPr marL="0" indent="0">
              <a:buNone/>
            </a:pPr>
            <a:r>
              <a:rPr lang="tr-TR" dirty="0" smtClean="0"/>
              <a:t>Kategorik değişkenler makine öğrenimi algoritmaları tarafından doğrudan kullanılmadığı için bu değişkenleri sayısal değerlere dönüştürdük. Bu dönüşüm işlemini ‘</a:t>
            </a:r>
            <a:r>
              <a:rPr lang="tr-TR" dirty="0" err="1" smtClean="0"/>
              <a:t>LabelEncoder</a:t>
            </a:r>
            <a:r>
              <a:rPr lang="tr-TR" dirty="0" smtClean="0"/>
              <a:t>’ kullanarak yaptık. </a:t>
            </a:r>
            <a:r>
              <a:rPr lang="tr-TR" dirty="0" err="1" smtClean="0"/>
              <a:t>LabelEncoder</a:t>
            </a:r>
            <a:r>
              <a:rPr lang="tr-TR" dirty="0" smtClean="0"/>
              <a:t>, </a:t>
            </a:r>
            <a:r>
              <a:rPr lang="tr-TR" dirty="0" err="1" smtClean="0"/>
              <a:t>sklearn.preprocessing</a:t>
            </a:r>
            <a:r>
              <a:rPr lang="tr-TR" dirty="0" smtClean="0"/>
              <a:t> modülünden gelen bir sınıftır.</a:t>
            </a:r>
          </a:p>
          <a:p>
            <a:pPr marL="0" indent="0">
              <a:buNone/>
            </a:pPr>
            <a:endParaRPr lang="tr-TR" dirty="0" smtClean="0"/>
          </a:p>
        </p:txBody>
      </p:sp>
      <p:sp>
        <p:nvSpPr>
          <p:cNvPr id="4" name="Metin kutusu 3"/>
          <p:cNvSpPr txBox="1"/>
          <p:nvPr/>
        </p:nvSpPr>
        <p:spPr>
          <a:xfrm>
            <a:off x="1251678" y="3233932"/>
            <a:ext cx="10346273" cy="3693319"/>
          </a:xfrm>
          <a:prstGeom prst="rect">
            <a:avLst/>
          </a:prstGeom>
          <a:noFill/>
        </p:spPr>
        <p:txBody>
          <a:bodyPr wrap="square" rtlCol="0">
            <a:spAutoFit/>
          </a:bodyPr>
          <a:lstStyle/>
          <a:p>
            <a:r>
              <a:rPr lang="tr-TR" dirty="0" err="1"/>
              <a:t>from</a:t>
            </a:r>
            <a:r>
              <a:rPr lang="tr-TR" dirty="0"/>
              <a:t> </a:t>
            </a:r>
            <a:r>
              <a:rPr lang="tr-TR" dirty="0" err="1"/>
              <a:t>sklearn.preprocessing</a:t>
            </a:r>
            <a:r>
              <a:rPr lang="tr-TR" dirty="0"/>
              <a:t> </a:t>
            </a:r>
            <a:r>
              <a:rPr lang="tr-TR" dirty="0" err="1"/>
              <a:t>import</a:t>
            </a:r>
            <a:r>
              <a:rPr lang="tr-TR" dirty="0"/>
              <a:t> </a:t>
            </a:r>
            <a:r>
              <a:rPr lang="tr-TR" dirty="0" err="1"/>
              <a:t>LabelEncoder</a:t>
            </a:r>
            <a:r>
              <a:rPr lang="tr-TR" dirty="0"/>
              <a:t> </a:t>
            </a:r>
            <a:endParaRPr lang="tr-TR" dirty="0" smtClean="0"/>
          </a:p>
          <a:p>
            <a:endParaRPr lang="tr-TR" dirty="0" smtClean="0"/>
          </a:p>
          <a:p>
            <a:r>
              <a:rPr lang="tr-TR" dirty="0" smtClean="0"/>
              <a:t># </a:t>
            </a:r>
            <a:r>
              <a:rPr lang="tr-TR" dirty="0"/>
              <a:t>Kategorik değişkenleri sayısallaştırma </a:t>
            </a:r>
            <a:endParaRPr lang="tr-TR" dirty="0" smtClean="0"/>
          </a:p>
          <a:p>
            <a:r>
              <a:rPr lang="tr-TR" dirty="0" smtClean="0"/>
              <a:t>le </a:t>
            </a:r>
            <a:r>
              <a:rPr lang="tr-TR" dirty="0"/>
              <a:t>= </a:t>
            </a:r>
            <a:r>
              <a:rPr lang="tr-TR" dirty="0" err="1"/>
              <a:t>LabelEncoder</a:t>
            </a:r>
            <a:r>
              <a:rPr lang="tr-TR" dirty="0"/>
              <a:t>() </a:t>
            </a:r>
            <a:endParaRPr lang="tr-TR" dirty="0" smtClean="0"/>
          </a:p>
          <a:p>
            <a:endParaRPr lang="tr-TR" dirty="0" smtClean="0"/>
          </a:p>
          <a:p>
            <a:r>
              <a:rPr lang="tr-TR" dirty="0"/>
              <a:t>#Merkezi → 0, Doğalgaz → 1, Klima → 2 gibi dönüşüm yapılır</a:t>
            </a:r>
            <a:r>
              <a:rPr lang="tr-TR" dirty="0" smtClean="0"/>
              <a:t>.</a:t>
            </a:r>
          </a:p>
          <a:p>
            <a:r>
              <a:rPr lang="tr-TR" dirty="0" err="1" smtClean="0"/>
              <a:t>df</a:t>
            </a:r>
            <a:r>
              <a:rPr lang="tr-TR" dirty="0"/>
              <a:t>["</a:t>
            </a:r>
            <a:r>
              <a:rPr lang="tr-TR" dirty="0" err="1"/>
              <a:t>Isitma</a:t>
            </a:r>
            <a:r>
              <a:rPr lang="tr-TR" dirty="0"/>
              <a:t> Tipi"] = </a:t>
            </a:r>
            <a:r>
              <a:rPr lang="tr-TR" dirty="0" err="1"/>
              <a:t>le.fit_transform</a:t>
            </a:r>
            <a:r>
              <a:rPr lang="tr-TR" dirty="0"/>
              <a:t>(</a:t>
            </a:r>
            <a:r>
              <a:rPr lang="tr-TR" dirty="0" err="1"/>
              <a:t>df</a:t>
            </a:r>
            <a:r>
              <a:rPr lang="tr-TR" dirty="0"/>
              <a:t>["</a:t>
            </a:r>
            <a:r>
              <a:rPr lang="tr-TR" dirty="0" err="1"/>
              <a:t>Isitma</a:t>
            </a:r>
            <a:r>
              <a:rPr lang="tr-TR" dirty="0"/>
              <a:t> Tipi</a:t>
            </a:r>
            <a:r>
              <a:rPr lang="tr-TR" dirty="0" smtClean="0"/>
              <a:t>"])</a:t>
            </a:r>
          </a:p>
          <a:p>
            <a:r>
              <a:rPr lang="tr-TR" dirty="0" smtClean="0"/>
              <a:t> </a:t>
            </a:r>
          </a:p>
          <a:p>
            <a:r>
              <a:rPr lang="tr-TR" dirty="0"/>
              <a:t>#"Boş", "Kiracı Oturuyor", "Mülk Sahibi Oturuyor" → 0, 1, 2 gibi sayılara dönüşür.</a:t>
            </a:r>
            <a:endParaRPr lang="tr-TR" dirty="0" smtClean="0"/>
          </a:p>
          <a:p>
            <a:r>
              <a:rPr lang="tr-TR" dirty="0" err="1" smtClean="0"/>
              <a:t>df</a:t>
            </a:r>
            <a:r>
              <a:rPr lang="tr-TR" dirty="0"/>
              <a:t>["</a:t>
            </a:r>
            <a:r>
              <a:rPr lang="tr-TR" dirty="0" err="1"/>
              <a:t>Kullanim</a:t>
            </a:r>
            <a:r>
              <a:rPr lang="tr-TR" dirty="0"/>
              <a:t> Durumu"] = </a:t>
            </a:r>
            <a:r>
              <a:rPr lang="tr-TR" dirty="0" err="1"/>
              <a:t>le.fit_transform</a:t>
            </a:r>
            <a:r>
              <a:rPr lang="tr-TR" dirty="0"/>
              <a:t>(</a:t>
            </a:r>
            <a:r>
              <a:rPr lang="tr-TR" dirty="0" err="1"/>
              <a:t>df</a:t>
            </a:r>
            <a:r>
              <a:rPr lang="tr-TR" dirty="0"/>
              <a:t>["</a:t>
            </a:r>
            <a:r>
              <a:rPr lang="tr-TR" dirty="0" err="1"/>
              <a:t>Kullanim</a:t>
            </a:r>
            <a:r>
              <a:rPr lang="tr-TR" dirty="0"/>
              <a:t> Durumu"]) </a:t>
            </a:r>
            <a:endParaRPr lang="tr-TR" dirty="0" smtClean="0"/>
          </a:p>
          <a:p>
            <a:endParaRPr lang="tr-TR" dirty="0" smtClean="0"/>
          </a:p>
          <a:p>
            <a:r>
              <a:rPr lang="tr-TR" dirty="0" smtClean="0"/>
              <a:t>#3+1</a:t>
            </a:r>
            <a:r>
              <a:rPr lang="tr-TR" dirty="0"/>
              <a:t> </a:t>
            </a:r>
            <a:r>
              <a:rPr lang="tr-TR" dirty="0" smtClean="0"/>
              <a:t>→0 , 2+1</a:t>
            </a:r>
            <a:r>
              <a:rPr lang="tr-TR" dirty="0"/>
              <a:t> </a:t>
            </a:r>
            <a:r>
              <a:rPr lang="tr-TR" dirty="0" smtClean="0"/>
              <a:t>→1 , 1+1</a:t>
            </a:r>
            <a:r>
              <a:rPr lang="tr-TR" dirty="0"/>
              <a:t> </a:t>
            </a:r>
            <a:r>
              <a:rPr lang="tr-TR" dirty="0" smtClean="0"/>
              <a:t>→2 şeklinde sayısal değerlere dönüştürür.</a:t>
            </a:r>
          </a:p>
          <a:p>
            <a:r>
              <a:rPr lang="tr-TR" dirty="0" err="1" smtClean="0"/>
              <a:t>df</a:t>
            </a:r>
            <a:r>
              <a:rPr lang="tr-TR" dirty="0"/>
              <a:t>["Oda </a:t>
            </a:r>
            <a:r>
              <a:rPr lang="tr-TR" dirty="0" err="1"/>
              <a:t>Sayisi</a:t>
            </a:r>
            <a:r>
              <a:rPr lang="tr-TR" dirty="0"/>
              <a:t>"] = </a:t>
            </a:r>
            <a:r>
              <a:rPr lang="tr-TR" dirty="0" err="1"/>
              <a:t>le.fit_transform</a:t>
            </a:r>
            <a:r>
              <a:rPr lang="tr-TR" dirty="0"/>
              <a:t>(</a:t>
            </a:r>
            <a:r>
              <a:rPr lang="tr-TR" dirty="0" err="1"/>
              <a:t>df</a:t>
            </a:r>
            <a:r>
              <a:rPr lang="tr-TR" dirty="0"/>
              <a:t>["Oda </a:t>
            </a:r>
            <a:r>
              <a:rPr lang="tr-TR" dirty="0" err="1"/>
              <a:t>Sayisi</a:t>
            </a:r>
            <a:r>
              <a:rPr lang="tr-TR" dirty="0" smtClean="0"/>
              <a:t>"])</a:t>
            </a:r>
          </a:p>
        </p:txBody>
      </p:sp>
    </p:spTree>
    <p:extLst>
      <p:ext uri="{BB962C8B-B14F-4D97-AF65-F5344CB8AC3E}">
        <p14:creationId xmlns:p14="http://schemas.microsoft.com/office/powerpoint/2010/main" val="2128262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Mor">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TM10001106[[fn=Rozet]]</Template>
  <TotalTime>314</TotalTime>
  <Words>1581</Words>
  <Application>Microsoft Office PowerPoint</Application>
  <PresentationFormat>Geniş ekran</PresentationFormat>
  <Paragraphs>242</Paragraphs>
  <Slides>20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20</vt:i4>
      </vt:variant>
    </vt:vector>
  </HeadingPairs>
  <TitlesOfParts>
    <vt:vector size="24" baseType="lpstr">
      <vt:lpstr>Arial</vt:lpstr>
      <vt:lpstr>Gill Sans MT</vt:lpstr>
      <vt:lpstr>Impact</vt:lpstr>
      <vt:lpstr>Badge</vt:lpstr>
      <vt:lpstr>Elazığ satılık EV FİYAT TAHMİNİ</vt:lpstr>
      <vt:lpstr>Projenin amacı</vt:lpstr>
      <vt:lpstr>VERİ ÇEKME İŞLEMİ</vt:lpstr>
      <vt:lpstr>PowerPoint Sunusu</vt:lpstr>
      <vt:lpstr>PowerPoint Sunusu</vt:lpstr>
      <vt:lpstr>PowerPoint Sunusu</vt:lpstr>
      <vt:lpstr>Veri temizleme</vt:lpstr>
      <vt:lpstr>EKSİK VERİNİN GİDERİLMESİ</vt:lpstr>
      <vt:lpstr>Veri setindeki kategorik değişkenleri sayısal değerlere dönüştürme</vt:lpstr>
      <vt:lpstr>MODELİN EĞİTİLMESİ</vt:lpstr>
      <vt:lpstr>PowerPoint Sunusu</vt:lpstr>
      <vt:lpstr>PowerPoint Sunusu</vt:lpstr>
      <vt:lpstr>PowerPoint Sunusu</vt:lpstr>
      <vt:lpstr>PowerPoint Sunusu</vt:lpstr>
      <vt:lpstr>PowerPoint Sunusu</vt:lpstr>
      <vt:lpstr>Streamlit ile arayüz tasarımı</vt:lpstr>
      <vt:lpstr>PowerPoint Sunusu</vt:lpstr>
      <vt:lpstr>PowerPoint Sunusu</vt:lpstr>
      <vt:lpstr>Uygulama ekran fotoğrafları</vt:lpstr>
      <vt:lpstr>Dinlediğiniz için teşekkür ederiz</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 FİYAT TAHMİNİ</dc:title>
  <dc:creator>TUĞÇE</dc:creator>
  <cp:lastModifiedBy>Microsoft hesabı</cp:lastModifiedBy>
  <cp:revision>30</cp:revision>
  <dcterms:created xsi:type="dcterms:W3CDTF">2024-12-17T12:31:04Z</dcterms:created>
  <dcterms:modified xsi:type="dcterms:W3CDTF">2024-12-17T21:43:49Z</dcterms:modified>
</cp:coreProperties>
</file>