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2A41-4BBD-C5A5-853C-8FA6B3F7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3410-D4D4-326B-BDEE-C8251E09A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0B80-F741-BEF6-9E3A-641F924E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C8D1-6A2F-EEA2-7AEB-490A818D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8C09-43DC-8485-3402-6E1BAEFD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4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9D08-4074-2B25-6D62-BAF39DAE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55F72-6B81-D642-2757-8408DC43A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A92D-0037-493A-27CC-46A88F24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E2EE3-491B-D840-C5FD-83A7414D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D1BC-38DC-C35F-7258-F3FA80FA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2C329-4724-46DF-EEE7-C33060FAC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78429-D7B1-6EFB-7483-D34EFA30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00D16-CD10-ACA2-7DC8-B07B8ED1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0776-9F19-53EB-D74D-5AE6CE12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719C-E1BF-CA55-E25D-692232A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C1A-CF08-1032-49A3-8C41E507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3B5C-DCB1-EBC6-CC6F-5929CC18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5952-6C4B-9EAF-F103-E3E907E8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D7D6-28D9-C5EE-FF43-F08AE2BA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9951-EAFC-B20E-5654-53069D1A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A38D-A32E-8649-03C1-212D25AB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FCB0F-1EF5-CD46-BE2E-EC2E35DA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FE2F-E057-2A54-B592-8589C303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48C3-3014-485C-6709-20A5F5C4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68AB-EA0C-FAAF-6BC2-C62BCF4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DEA3-87BA-FEF4-4995-8AB45CB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9F67-E1D4-6CF3-B58E-A3E748108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47804-9D17-4392-0A92-1373B1C4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2616-DDDB-A2E7-41E7-5E1CC693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0C40C-D807-B642-BF8A-A7810DDF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87D17-1967-9174-FCBC-6D318C3C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8E16-05DE-6F69-0F2E-1C444454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5105B-4226-86F3-39B1-60939997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6E583-8184-CADB-BA8D-71F6766B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50795-1CAD-9707-C095-8A9BD7377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9EC43-59FD-BDDB-E2C7-7981D4982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CB07-F4C8-8023-89BD-2821FA0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40D77-99BE-DC32-7EBC-1E761648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A1F2A-0A4C-60F9-C586-AAFA3D99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6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E887-8F51-198E-0A8C-6E61FB77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2B88D-5A48-CAF6-F2FA-45F02E30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4B9FD-34A7-581B-277C-CC4193FB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4EBD-6B50-F48B-B853-6D6471BB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B05B2-2A4C-6F45-12E8-2CDBCF19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1DF83-EC29-9735-F143-6BA88028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0EB0-C38C-61F0-F6CB-A1F7980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06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7F6-593F-2BAF-A7B7-0F216087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FE02-D50D-B7D7-7A80-4E7F07AB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2DF49-F3FD-C5F4-5B06-C3EE45EF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E88A-0DD2-55DC-D52C-DB821D1B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4364-EBF2-B88D-A06F-C3DFC1A7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BAE7-FFB2-7757-5600-6C6BF873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7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061D-1793-5726-CDFF-36086742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7B3FA-09B1-CA0A-EFF1-6C1905283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DDB9C-D2A8-A82F-061B-A77C242E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F0C7B-9A96-A572-3528-189CE72F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EDDA-92D6-3BA7-FE65-E21833CD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D0D6-DA3A-35E1-24D0-960326A4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F491-A423-3333-8217-E38749DB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EA7D8-53D4-0E52-C923-CCF0F03F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FDEA-1C6D-D564-589D-B967ECA79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A83F-F69C-4ED1-93C6-8F58CA4FE21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71BE-0954-A4B4-D4C7-3420883B2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92F7-9834-B7E1-0855-1C4161A7E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CDCD-3748-458C-B9D5-D17CCC5A4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8AB-52FC-BD24-813B-0887BF91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" y="806244"/>
            <a:ext cx="10510684" cy="277269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TELECOMMUNICATION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D95D9-8C28-EA13-3126-45A2CEDE5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961" y="4950544"/>
            <a:ext cx="3716594" cy="1101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SAADHIKA YALAVARTHI</a:t>
            </a:r>
          </a:p>
        </p:txBody>
      </p:sp>
    </p:spTree>
    <p:extLst>
      <p:ext uri="{BB962C8B-B14F-4D97-AF65-F5344CB8AC3E}">
        <p14:creationId xmlns:p14="http://schemas.microsoft.com/office/powerpoint/2010/main" val="19529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1A5B-C2CB-EABD-4A5C-0FEF0885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365126"/>
            <a:ext cx="10645877" cy="96223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593C8F"/>
                </a:solidFill>
                <a:latin typeface="League Spartan"/>
              </a:rPr>
              <a:t>WHAT IS TELECOMMUNICATION?</a:t>
            </a:r>
            <a:br>
              <a:rPr lang="en-US" sz="4400" dirty="0">
                <a:solidFill>
                  <a:srgbClr val="593C8F"/>
                </a:solidFill>
                <a:latin typeface="League Spart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F514-644D-097E-F272-DE9117EC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091381"/>
            <a:ext cx="10999840" cy="1639292"/>
          </a:xfrm>
        </p:spPr>
        <p:txBody>
          <a:bodyPr>
            <a:normAutofit fontScale="92500"/>
          </a:bodyPr>
          <a:lstStyle/>
          <a:p>
            <a:endParaRPr lang="en-US" sz="2600" dirty="0"/>
          </a:p>
          <a:p>
            <a:r>
              <a:rPr lang="en-US" sz="2600" dirty="0"/>
              <a:t>The exchange of information over large distances refers to communication technologies that enable the transmission of data, messages, or signals between distant locations. This includes systems like telecommunication networks.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398D-07A2-9D54-8471-5252E6D29506}"/>
              </a:ext>
            </a:extLst>
          </p:cNvPr>
          <p:cNvSpPr txBox="1"/>
          <p:nvPr/>
        </p:nvSpPr>
        <p:spPr>
          <a:xfrm>
            <a:off x="540774" y="2792491"/>
            <a:ext cx="775765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403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593C8F"/>
                </a:solidFill>
                <a:latin typeface="League Spartan"/>
              </a:rPr>
              <a:t>WHAT IS CHURN?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81088-C975-E35C-E7A0-89C2A95172D2}"/>
              </a:ext>
            </a:extLst>
          </p:cNvPr>
          <p:cNvSpPr txBox="1"/>
          <p:nvPr/>
        </p:nvSpPr>
        <p:spPr>
          <a:xfrm>
            <a:off x="353961" y="4065509"/>
            <a:ext cx="1130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Churn refers to the rate at which customers stop using a company's products or services over a given period. It is a critical metric for businesses as high churn rates can indicate customer dissatisfaction and impact overall growth and revenue.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243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D536-8B0F-B2D2-D3D4-7B692149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593C8F"/>
                </a:solidFill>
                <a:latin typeface="League Spartan"/>
              </a:rPr>
              <a:t>HOW TO </a:t>
            </a:r>
            <a:r>
              <a:rPr lang="en-US" sz="4000" b="1" dirty="0">
                <a:solidFill>
                  <a:srgbClr val="593C8F"/>
                </a:solidFill>
                <a:latin typeface="League Spartan"/>
              </a:rPr>
              <a:t>REDUCE</a:t>
            </a:r>
            <a:r>
              <a:rPr lang="en-US" sz="4400" b="1" dirty="0">
                <a:solidFill>
                  <a:srgbClr val="593C8F"/>
                </a:solidFill>
                <a:latin typeface="League Spartan"/>
              </a:rPr>
              <a:t> CHURN?</a:t>
            </a:r>
            <a:br>
              <a:rPr lang="en-US" sz="4400" dirty="0">
                <a:solidFill>
                  <a:srgbClr val="593C8F"/>
                </a:solidFill>
                <a:latin typeface="League Spart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7E1F-C278-CC53-B2EE-2B2D3D73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5774" cy="1325563"/>
          </a:xfrm>
        </p:spPr>
        <p:txBody>
          <a:bodyPr>
            <a:normAutofit/>
          </a:bodyPr>
          <a:lstStyle/>
          <a:p>
            <a:r>
              <a:rPr lang="en-US" dirty="0"/>
              <a:t>By considering the target variable as “churn”, perform analyses to generate insights that enable data-driven decisions.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EF429-08B4-52E7-35A8-DF46D28B9A1C}"/>
              </a:ext>
            </a:extLst>
          </p:cNvPr>
          <p:cNvSpPr txBox="1"/>
          <p:nvPr/>
        </p:nvSpPr>
        <p:spPr>
          <a:xfrm>
            <a:off x="4955458" y="4817805"/>
            <a:ext cx="6223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7030A0"/>
                </a:solidFill>
              </a:rPr>
              <a:t>Some Analysis Are……..</a:t>
            </a:r>
          </a:p>
        </p:txBody>
      </p:sp>
    </p:spTree>
    <p:extLst>
      <p:ext uri="{BB962C8B-B14F-4D97-AF65-F5344CB8AC3E}">
        <p14:creationId xmlns:p14="http://schemas.microsoft.com/office/powerpoint/2010/main" val="36079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EAC9-8BC5-5B22-34DC-64CD5AF7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77565"/>
            <a:ext cx="5289754" cy="79701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593C8F"/>
                </a:solidFill>
                <a:latin typeface="League Spartan"/>
              </a:rPr>
              <a:t>ONLINE SECURITY VS CHURN</a:t>
            </a:r>
            <a:br>
              <a:rPr lang="en-US" sz="4400" dirty="0">
                <a:solidFill>
                  <a:srgbClr val="593C8F"/>
                </a:solidFill>
                <a:latin typeface="League Spartan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0E71A2-9371-C2F5-86A4-46DD1DED69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715370"/>
            <a:ext cx="4090220" cy="31585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97B826-5CBE-A5EF-E48F-C397F1187D4A}"/>
              </a:ext>
            </a:extLst>
          </p:cNvPr>
          <p:cNvSpPr txBox="1"/>
          <p:nvPr/>
        </p:nvSpPr>
        <p:spPr>
          <a:xfrm>
            <a:off x="8308259" y="-103693"/>
            <a:ext cx="3952568" cy="79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242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593C8F"/>
                </a:solidFill>
                <a:latin typeface="League Spartan"/>
              </a:rPr>
              <a:t>TENURE VS CHURN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B4C300-1063-57C0-32E5-7E7447541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90" y="947629"/>
            <a:ext cx="4829110" cy="2694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1524B6-26C9-95A2-7BF3-9A94D7EB8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2" y="4090237"/>
            <a:ext cx="3736258" cy="21332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49470C-D03D-F338-3232-E6ABF32F9FF0}"/>
              </a:ext>
            </a:extLst>
          </p:cNvPr>
          <p:cNvSpPr txBox="1"/>
          <p:nvPr/>
        </p:nvSpPr>
        <p:spPr>
          <a:xfrm>
            <a:off x="4591666" y="6282813"/>
            <a:ext cx="34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</a:rPr>
              <a:t>  </a:t>
            </a:r>
            <a:r>
              <a:rPr lang="en-IN" sz="2800" b="1" dirty="0">
                <a:solidFill>
                  <a:srgbClr val="7030A0"/>
                </a:solidFill>
              </a:rPr>
              <a:t>PAYMENT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AAAB8-59EB-FF9D-8BC0-1CB21CB169D4}"/>
              </a:ext>
            </a:extLst>
          </p:cNvPr>
          <p:cNvSpPr txBox="1"/>
          <p:nvPr/>
        </p:nvSpPr>
        <p:spPr>
          <a:xfrm>
            <a:off x="8308259" y="4424517"/>
            <a:ext cx="330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Lower Tenure are associated with High Churn.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FB573EA-69F0-8539-7559-C06E20A87D4D}"/>
              </a:ext>
            </a:extLst>
          </p:cNvPr>
          <p:cNvSpPr/>
          <p:nvPr/>
        </p:nvSpPr>
        <p:spPr>
          <a:xfrm>
            <a:off x="8691716" y="3873928"/>
            <a:ext cx="484632" cy="4326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18E38F-EABB-6934-FC9C-511B3A72B990}"/>
              </a:ext>
            </a:extLst>
          </p:cNvPr>
          <p:cNvSpPr txBox="1"/>
          <p:nvPr/>
        </p:nvSpPr>
        <p:spPr>
          <a:xfrm>
            <a:off x="452284" y="4601496"/>
            <a:ext cx="355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Customer Churn Rate is Higher for those who have no Online Security .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F4FECFF-270D-EA59-2BD2-C2AA4C5944F2}"/>
              </a:ext>
            </a:extLst>
          </p:cNvPr>
          <p:cNvSpPr/>
          <p:nvPr/>
        </p:nvSpPr>
        <p:spPr>
          <a:xfrm>
            <a:off x="1720645" y="4100053"/>
            <a:ext cx="484632" cy="412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086462-2EF9-6A41-2285-C9459D5AE71B}"/>
              </a:ext>
            </a:extLst>
          </p:cNvPr>
          <p:cNvSpPr txBox="1"/>
          <p:nvPr/>
        </p:nvSpPr>
        <p:spPr>
          <a:xfrm>
            <a:off x="4729316" y="2231924"/>
            <a:ext cx="271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Customer Churn Rate is high for those who is having Electronic Check Payment Method. 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75626D3-0DC9-6C94-16ED-766172D56779}"/>
              </a:ext>
            </a:extLst>
          </p:cNvPr>
          <p:cNvSpPr/>
          <p:nvPr/>
        </p:nvSpPr>
        <p:spPr>
          <a:xfrm flipV="1">
            <a:off x="5975162" y="3617447"/>
            <a:ext cx="484632" cy="4326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DBB5-52B0-111F-A928-A3C3709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6F3EEF-2E17-A13C-C1DB-B0C93EB968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0" y="2129862"/>
            <a:ext cx="5181600" cy="232304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BB650E-CE8B-6683-3119-A234D6900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409" y="2007306"/>
            <a:ext cx="5181600" cy="256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A90C7-1B53-B22A-0AA0-AF7F807556A1}"/>
              </a:ext>
            </a:extLst>
          </p:cNvPr>
          <p:cNvSpPr txBox="1"/>
          <p:nvPr/>
        </p:nvSpPr>
        <p:spPr>
          <a:xfrm>
            <a:off x="491613" y="4889404"/>
            <a:ext cx="560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histogram compares actual values (blue bars) with logistic regression predictions (red bars), showing 80% accuracy.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2EEE8-992E-6CE3-5594-E3B07E16B238}"/>
              </a:ext>
            </a:extLst>
          </p:cNvPr>
          <p:cNvSpPr txBox="1"/>
          <p:nvPr/>
        </p:nvSpPr>
        <p:spPr>
          <a:xfrm>
            <a:off x="7197212" y="4805773"/>
            <a:ext cx="47809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histogram compares actual values (blue bars) with logistic regression predictions (red bars), showing 70% accuracy.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F29B1-A1C7-1A86-7663-1DD0B1844EFD}"/>
              </a:ext>
            </a:extLst>
          </p:cNvPr>
          <p:cNvSpPr txBox="1"/>
          <p:nvPr/>
        </p:nvSpPr>
        <p:spPr>
          <a:xfrm>
            <a:off x="6695768" y="609601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 </a:t>
            </a:r>
            <a: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IN" sz="44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+mj-lt"/>
              </a:rPr>
              <a:t>K-Nearest Neighbours </a:t>
            </a:r>
            <a:endParaRPr lang="en-IN" sz="440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28E8-C53B-38DF-120C-7F4A0EEF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6" y="137653"/>
            <a:ext cx="11186654" cy="1362694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F30A4F-DB2B-7BA0-1D5B-9C4F0383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1746568"/>
            <a:ext cx="1181837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0" i="0" dirty="0">
                <a:effectLst/>
                <a:latin typeface="gg sans"/>
              </a:rPr>
              <a:t>Our comprehensive model suite, including Logistic Regression (80% accuracy), KNN (75% accuracy), Decision Trees (73% accuracy), and Random Forests (78% accuracy), allowed us to detect potential churners accurately. This enabled us to execute targeted strategies that effectively reduced churn rates and increased customer satisfaction.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14A6-68A9-A673-71EF-31FDA32EB09F}"/>
              </a:ext>
            </a:extLst>
          </p:cNvPr>
          <p:cNvSpPr txBox="1"/>
          <p:nvPr/>
        </p:nvSpPr>
        <p:spPr>
          <a:xfrm>
            <a:off x="9684774" y="5938683"/>
            <a:ext cx="234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9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gg sans</vt:lpstr>
      <vt:lpstr>League Spartan</vt:lpstr>
      <vt:lpstr>Nunito</vt:lpstr>
      <vt:lpstr>Office Theme</vt:lpstr>
      <vt:lpstr>TELECOMMUNICATION CHURN PREDICTION</vt:lpstr>
      <vt:lpstr>WHAT IS TELECOMMUNICATION? </vt:lpstr>
      <vt:lpstr>HOW TO REDUCE CHURN? </vt:lpstr>
      <vt:lpstr>ONLINE SECURITY VS CHURN </vt:lpstr>
      <vt:lpstr>LOGISTIC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Saadhika Yalavarthi</dc:creator>
  <cp:lastModifiedBy>Saadhika Yalavarthi</cp:lastModifiedBy>
  <cp:revision>1</cp:revision>
  <dcterms:created xsi:type="dcterms:W3CDTF">2024-06-08T10:21:33Z</dcterms:created>
  <dcterms:modified xsi:type="dcterms:W3CDTF">2024-06-08T12:15:33Z</dcterms:modified>
</cp:coreProperties>
</file>