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6" r:id="rId3"/>
    <p:sldId id="256" r:id="rId4"/>
    <p:sldId id="270" r:id="rId5"/>
    <p:sldId id="277" r:id="rId6"/>
    <p:sldId id="278" r:id="rId7"/>
    <p:sldId id="264" r:id="rId8"/>
    <p:sldId id="267" r:id="rId9"/>
    <p:sldId id="265" r:id="rId10"/>
    <p:sldId id="266" r:id="rId11"/>
    <p:sldId id="268" r:id="rId12"/>
    <p:sldId id="272" r:id="rId13"/>
    <p:sldId id="258" r:id="rId14"/>
    <p:sldId id="257" r:id="rId15"/>
    <p:sldId id="271" r:id="rId16"/>
    <p:sldId id="259" r:id="rId17"/>
    <p:sldId id="273" r:id="rId18"/>
    <p:sldId id="281" r:id="rId19"/>
    <p:sldId id="274" r:id="rId20"/>
    <p:sldId id="262" r:id="rId21"/>
    <p:sldId id="263" r:id="rId22"/>
    <p:sldId id="261" r:id="rId23"/>
    <p:sldId id="275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EF80-F6CE-4EEB-8E32-8FE427ACA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5501D-56C1-43E8-B47A-53C12F5BE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D2350-8FFC-4305-BD40-E31F7639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AED2-A23A-49B3-B333-DAD998A7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8FC1-3A80-47AC-B0AE-372985B4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23C5-2A30-4CC2-9B25-1C156F56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29292-6688-4FE3-A6E8-0B4C4F1D5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DB64-97BB-414D-9815-3412E08C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EF2D-BC37-48E0-AD3A-6039A3E7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4170-C217-46BB-82D3-C87CAC2E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63946-2AC3-4280-B1CF-758D35FA0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198E3-E809-4401-903A-1D6215E5A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0E60-86C9-4957-A5B1-1EBC6D77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650B6-55FF-4A18-BC8F-6D32A7A9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BF1D4-AA06-47D0-9144-AE500D0D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4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FCF9-5B56-4F34-A85E-208333B6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6360-FD19-4B83-B3EC-43CF3C21D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E13D-317F-4A75-B2D3-3D8C3D5F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C2C4A-4CA6-4FD3-B8CF-50C2C0C1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A026-B89F-4493-A013-10E45B55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69FD-AA21-47A7-84D2-95111E72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8159B-3FA4-4457-9D2A-D06B13CE7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90C2F-E355-44B3-ACAA-F8045756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8211B-DFE0-47F2-A6CF-ECFAC125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19C7-F905-479D-8C8C-16992641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5435-939D-4DCD-BFF0-B1CF45B8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3416-4689-4268-8697-961C09F46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48C70-D8A4-4F76-9BF9-194A74D1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12A65-8394-4248-93D1-BD164C26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6D79-D14B-4C1B-B1F6-67CF3007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67949-25EA-497E-B396-7ABE147E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0C8F-A603-42E3-A459-1597077D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77C5F-E09C-4D01-85F8-7E4D87569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77263-3345-437E-A1A8-E1E05EF5A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E0B6D-C97B-40C1-8735-2F25B098E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F5AE8-B3FC-4D05-BFD6-55727CCC2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974E5-76D8-4837-8D8E-DF64BA0B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B79AD-0951-4C9E-BC89-A3923CC1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E7EF1-210F-47FA-8457-6B08F86A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E397-C120-4E9B-90CC-B98D6FD3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99469-0EC6-42C6-B8D9-6CDC70EB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7FA8D-5CCF-488E-B8E4-910330CC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21B9E-F809-4D5B-BB05-E6E87CC7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0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04145-3C37-4088-8580-E6BD8330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0E359-29FB-425A-BA79-B9C261B9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02185-9F68-4CA3-AD41-3B02E7BA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11D9-B96C-4405-B63B-40365C48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C925-B8DE-41D7-889C-15DF5DB9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072BF-352E-417A-A979-CA08AE7F2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AC2A3-4C0B-4B0A-9608-235080EC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FDA7C-6623-48E2-91F9-BC30771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3072F-8BC0-4AA0-A41D-9E8D2451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9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04A1-1689-41EE-839A-8039BBD5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E2AC4-235A-4234-B07B-1CF2FAC9A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4BEC2-E82D-4645-AA50-C6AB8F429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09736-8364-4BB7-96EA-A201FFCC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C395D-C491-4F21-9132-B6C52968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4CAF6-E8FD-4010-8138-1C465840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7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26BF5-5DD8-40C3-B4BD-DB12B4EF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609D-3CD4-4E74-8A22-0A045442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96EEF-FDE3-4218-8746-EE2CA203C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45B6-0084-4586-AA57-E7F866F0F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8718-0455-401C-98A6-E65625D39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C168-58AB-43B4-92BD-9A87961BD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5300" dirty="0"/>
              <a:t>Comparative Functional Genomics on accessory genomic elements in </a:t>
            </a:r>
            <a:r>
              <a:rPr lang="en-US" sz="5300" i="1" dirty="0"/>
              <a:t>Salmonella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066EC-7B76-41C6-8461-B8BD668B6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Andrew Verdegaal</a:t>
            </a:r>
          </a:p>
          <a:p>
            <a:r>
              <a:rPr lang="en-US" dirty="0"/>
              <a:t>April 25, 2019</a:t>
            </a:r>
          </a:p>
          <a:p>
            <a:r>
              <a:rPr lang="en-US" dirty="0"/>
              <a:t>E&amp;EB 723</a:t>
            </a:r>
          </a:p>
        </p:txBody>
      </p:sp>
    </p:spTree>
    <p:extLst>
      <p:ext uri="{BB962C8B-B14F-4D97-AF65-F5344CB8AC3E}">
        <p14:creationId xmlns:p14="http://schemas.microsoft.com/office/powerpoint/2010/main" val="58020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1407-BD65-4427-84EE-D1F4A565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688D0-345F-4468-B5C6-AD2910AA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4763CA4-8D32-4D13-A3A5-04D432D51C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467181"/>
              </p:ext>
            </p:extLst>
          </p:nvPr>
        </p:nvGraphicFramePr>
        <p:xfrm>
          <a:off x="2036969" y="681037"/>
          <a:ext cx="8118061" cy="5884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Acrobat Document" r:id="rId3" imgW="4914762" imgH="3562037" progId="AcroExch.Document.DC">
                  <p:embed/>
                </p:oleObj>
              </mc:Choice>
              <mc:Fallback>
                <p:oleObj name="Acrobat Document" r:id="rId3" imgW="4914762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6969" y="681037"/>
                        <a:ext cx="8118061" cy="5884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79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9057-A66C-4935-8C9B-9203C822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2357"/>
            <a:ext cx="10515600" cy="4024606"/>
          </a:xfrm>
        </p:spPr>
        <p:txBody>
          <a:bodyPr/>
          <a:lstStyle/>
          <a:p>
            <a:r>
              <a:rPr lang="en-US" dirty="0"/>
              <a:t>Provide reference protein database (</a:t>
            </a:r>
            <a:r>
              <a:rPr lang="en-US" i="1" dirty="0"/>
              <a:t>S. enterica </a:t>
            </a:r>
            <a:r>
              <a:rPr lang="en-US" dirty="0"/>
              <a:t>Typhimurium SL1344)</a:t>
            </a:r>
          </a:p>
          <a:p>
            <a:pPr lvl="1"/>
            <a:r>
              <a:rPr lang="en-US" dirty="0"/>
              <a:t>Searches with </a:t>
            </a:r>
            <a:r>
              <a:rPr lang="en-US" dirty="0" err="1"/>
              <a:t>BLASTp</a:t>
            </a:r>
            <a:endParaRPr lang="en-US" dirty="0"/>
          </a:p>
          <a:p>
            <a:r>
              <a:rPr lang="en-US" dirty="0"/>
              <a:t>Then, searches multiple databases to annotate genome in succession</a:t>
            </a:r>
          </a:p>
          <a:p>
            <a:pPr lvl="1"/>
            <a:r>
              <a:rPr lang="en-US" dirty="0" err="1"/>
              <a:t>UniProt</a:t>
            </a:r>
            <a:r>
              <a:rPr lang="en-US" dirty="0"/>
              <a:t>, using BLAST+</a:t>
            </a:r>
          </a:p>
          <a:p>
            <a:pPr lvl="1"/>
            <a:r>
              <a:rPr lang="en-US" dirty="0" err="1"/>
              <a:t>RefSeq</a:t>
            </a:r>
            <a:r>
              <a:rPr lang="en-US" dirty="0"/>
              <a:t> (finished bacterial genomes for a genus) [Salmonella]</a:t>
            </a:r>
          </a:p>
          <a:p>
            <a:pPr lvl="1"/>
            <a:r>
              <a:rPr lang="en-US" dirty="0"/>
              <a:t>HMMER3.1 hidden Markov model profile </a:t>
            </a:r>
            <a:r>
              <a:rPr lang="en-US" dirty="0" err="1"/>
              <a:t>db’s</a:t>
            </a:r>
            <a:r>
              <a:rPr lang="en-US" dirty="0"/>
              <a:t> (</a:t>
            </a:r>
            <a:r>
              <a:rPr lang="en-US" dirty="0" err="1"/>
              <a:t>Pfam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Basically searches for homologues to known proteins</a:t>
            </a:r>
          </a:p>
          <a:p>
            <a:r>
              <a:rPr lang="en-US" dirty="0"/>
              <a:t>Failing to annotate everything, will fill in remaining CDS with “hypothetical protein”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A3D6C-8C9A-48A4-9D0A-7C996A79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425"/>
            <a:ext cx="922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1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ACA4-ACA3-4F7D-8CBE-E5D77250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2652-4C30-4BF1-A9B1-2B1BD17E5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9B072-7411-4D6F-8129-76BF0B60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42"/>
            <a:ext cx="72009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6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065A41-0924-426F-B777-01CA56B10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63" y="689317"/>
            <a:ext cx="11496387" cy="57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4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04ACB-765F-4623-8781-ADBBBFD4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7" y="742657"/>
            <a:ext cx="10745372" cy="53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60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6E77-6747-44EA-8BBE-B06166AF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7B58A-E355-44B6-BD3F-28CFB311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A46AB-6958-4518-A05B-ABA0A656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371"/>
            <a:ext cx="73628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8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F6DE934-EA58-4B19-B6F8-79E04891F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9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3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C141-D331-42D9-8777-FFB51BFF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83" y="111906"/>
            <a:ext cx="10515600" cy="1325563"/>
          </a:xfrm>
        </p:spPr>
        <p:txBody>
          <a:bodyPr/>
          <a:lstStyle/>
          <a:p>
            <a:r>
              <a:rPr lang="en-US" dirty="0"/>
              <a:t>Viewing </a:t>
            </a:r>
            <a:r>
              <a:rPr lang="en-US" dirty="0" err="1"/>
              <a:t>ClustAGE</a:t>
            </a:r>
            <a:r>
              <a:rPr lang="en-US" dirty="0"/>
              <a:t> Analysis of Similarity in Salmonella serovars with </a:t>
            </a:r>
            <a:r>
              <a:rPr lang="en-US" dirty="0" err="1"/>
              <a:t>iTOL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A231A8-3ADB-466C-855D-2D93F556D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86" y="774687"/>
            <a:ext cx="10259227" cy="57747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E54EED-B280-4400-96EC-1904453C09E3}"/>
              </a:ext>
            </a:extLst>
          </p:cNvPr>
          <p:cNvSpPr txBox="1"/>
          <p:nvPr/>
        </p:nvSpPr>
        <p:spPr>
          <a:xfrm>
            <a:off x="371983" y="1587599"/>
            <a:ext cx="366478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16 Reference Genomes Analyzed</a:t>
            </a:r>
          </a:p>
        </p:txBody>
      </p:sp>
    </p:spTree>
    <p:extLst>
      <p:ext uri="{BB962C8B-B14F-4D97-AF65-F5344CB8AC3E}">
        <p14:creationId xmlns:p14="http://schemas.microsoft.com/office/powerpoint/2010/main" val="3746403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C141-D331-42D9-8777-FFB51BFF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83" y="11190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Similarity in Salmonella serovars with </a:t>
            </a:r>
            <a:r>
              <a:rPr lang="en-US" dirty="0" err="1"/>
              <a:t>iTOL</a:t>
            </a:r>
            <a:r>
              <a:rPr lang="en-US" dirty="0"/>
              <a:t>, larger dataset, includes “outlier” </a:t>
            </a:r>
            <a:r>
              <a:rPr lang="en-US" i="1" dirty="0"/>
              <a:t>S. </a:t>
            </a:r>
            <a:r>
              <a:rPr lang="en-US" i="1" dirty="0" err="1"/>
              <a:t>bongori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913E5-46AC-41C5-A8AC-EB543BA8B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38" y="1437469"/>
            <a:ext cx="8896945" cy="5217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C9B23C-1347-45EA-8E1B-1AA0A640CA1F}"/>
              </a:ext>
            </a:extLst>
          </p:cNvPr>
          <p:cNvSpPr txBox="1"/>
          <p:nvPr/>
        </p:nvSpPr>
        <p:spPr>
          <a:xfrm>
            <a:off x="371983" y="1587599"/>
            <a:ext cx="45186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18 Reference, 2 Draft Genomes Analyzed</a:t>
            </a:r>
          </a:p>
        </p:txBody>
      </p:sp>
    </p:spTree>
    <p:extLst>
      <p:ext uri="{BB962C8B-B14F-4D97-AF65-F5344CB8AC3E}">
        <p14:creationId xmlns:p14="http://schemas.microsoft.com/office/powerpoint/2010/main" val="2408609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4A5C-B595-46B8-9589-470E7CDB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Depiction of </a:t>
            </a:r>
            <a:r>
              <a:rPr lang="en-US" dirty="0" err="1"/>
              <a:t>ClustAGE</a:t>
            </a:r>
            <a:r>
              <a:rPr lang="en-US" dirty="0"/>
              <a:t> Phylogenetic Relationships alongside Host Adaptation</a:t>
            </a:r>
          </a:p>
        </p:txBody>
      </p:sp>
      <p:pic>
        <p:nvPicPr>
          <p:cNvPr id="5" name="Content Placeholder 4" descr="A close up of a building&#10;&#10;Description automatically generated">
            <a:extLst>
              <a:ext uri="{FF2B5EF4-FFF2-40B4-BE49-F238E27FC236}">
                <a16:creationId xmlns:a16="http://schemas.microsoft.com/office/drawing/2014/main" id="{4DFEC2B2-6EDC-4658-9322-19095AA1A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" y="1958975"/>
            <a:ext cx="6993850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C2565-8818-4199-AADF-06636866CCF2}"/>
              </a:ext>
            </a:extLst>
          </p:cNvPr>
          <p:cNvSpPr txBox="1"/>
          <p:nvPr/>
        </p:nvSpPr>
        <p:spPr>
          <a:xfrm>
            <a:off x="7349681" y="2208369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Cold-blooded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5129D-9C75-49B0-9D7F-03E0BA5F3ACA}"/>
              </a:ext>
            </a:extLst>
          </p:cNvPr>
          <p:cNvSpPr txBox="1"/>
          <p:nvPr/>
        </p:nvSpPr>
        <p:spPr>
          <a:xfrm>
            <a:off x="7357026" y="2860182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Humans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D932A-E57E-4A6C-957C-1B06A1B148E0}"/>
              </a:ext>
            </a:extLst>
          </p:cNvPr>
          <p:cNvSpPr txBox="1"/>
          <p:nvPr/>
        </p:nvSpPr>
        <p:spPr>
          <a:xfrm>
            <a:off x="7377353" y="3456208"/>
            <a:ext cx="63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Swine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FFE9DE-3840-4D34-B686-92667D9E25B4}"/>
              </a:ext>
            </a:extLst>
          </p:cNvPr>
          <p:cNvSpPr txBox="1"/>
          <p:nvPr/>
        </p:nvSpPr>
        <p:spPr>
          <a:xfrm>
            <a:off x="7357025" y="3870750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Humans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CC7E2FB-7FDE-4E5B-B5AD-D0BBD39F46F5}"/>
              </a:ext>
            </a:extLst>
          </p:cNvPr>
          <p:cNvSpPr/>
          <p:nvPr/>
        </p:nvSpPr>
        <p:spPr>
          <a:xfrm>
            <a:off x="5106444" y="3526513"/>
            <a:ext cx="2244186" cy="185037"/>
          </a:xfrm>
          <a:prstGeom prst="rightArrow">
            <a:avLst>
              <a:gd name="adj1" fmla="val 100000"/>
              <a:gd name="adj2" fmla="val 123543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DC88DBD-F6AD-4DFA-A8C3-4AE6EEA8AA15}"/>
              </a:ext>
            </a:extLst>
          </p:cNvPr>
          <p:cNvSpPr/>
          <p:nvPr/>
        </p:nvSpPr>
        <p:spPr>
          <a:xfrm>
            <a:off x="5100302" y="2253166"/>
            <a:ext cx="2289101" cy="235658"/>
          </a:xfrm>
          <a:prstGeom prst="rightArrow">
            <a:avLst>
              <a:gd name="adj1" fmla="val 100000"/>
              <a:gd name="adj2" fmla="val 116762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875BA64-9E2A-4161-8B78-D621E5024372}"/>
              </a:ext>
            </a:extLst>
          </p:cNvPr>
          <p:cNvSpPr/>
          <p:nvPr/>
        </p:nvSpPr>
        <p:spPr>
          <a:xfrm>
            <a:off x="5100302" y="3747608"/>
            <a:ext cx="2244186" cy="576742"/>
          </a:xfrm>
          <a:prstGeom prst="rightArrow">
            <a:avLst>
              <a:gd name="adj1" fmla="val 100000"/>
              <a:gd name="adj2" fmla="val 3843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E0155E1-6B26-4816-9D83-613CFFA90D27}"/>
              </a:ext>
            </a:extLst>
          </p:cNvPr>
          <p:cNvSpPr/>
          <p:nvPr/>
        </p:nvSpPr>
        <p:spPr>
          <a:xfrm>
            <a:off x="5100301" y="4553211"/>
            <a:ext cx="2244185" cy="410942"/>
          </a:xfrm>
          <a:prstGeom prst="rightArrow">
            <a:avLst>
              <a:gd name="adj1" fmla="val 100000"/>
              <a:gd name="adj2" fmla="val 5164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99E1DB-4EE7-4B15-8ED0-C2A2F517DD11}"/>
              </a:ext>
            </a:extLst>
          </p:cNvPr>
          <p:cNvSpPr txBox="1"/>
          <p:nvPr/>
        </p:nvSpPr>
        <p:spPr>
          <a:xfrm>
            <a:off x="7357025" y="4604794"/>
            <a:ext cx="617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Broad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F3D6473-9071-493C-94C5-20E8F44E4EEE}"/>
              </a:ext>
            </a:extLst>
          </p:cNvPr>
          <p:cNvSpPr/>
          <p:nvPr/>
        </p:nvSpPr>
        <p:spPr>
          <a:xfrm>
            <a:off x="5100302" y="2537713"/>
            <a:ext cx="2289100" cy="952742"/>
          </a:xfrm>
          <a:prstGeom prst="rightArrow">
            <a:avLst>
              <a:gd name="adj1" fmla="val 100000"/>
              <a:gd name="adj2" fmla="val 28649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89666F-6953-45EE-9F7E-F49BECB0FFA1}"/>
              </a:ext>
            </a:extLst>
          </p:cNvPr>
          <p:cNvSpPr txBox="1"/>
          <p:nvPr/>
        </p:nvSpPr>
        <p:spPr>
          <a:xfrm>
            <a:off x="7363094" y="4911224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Humans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7B21553-FEAB-4B89-81CA-8D2D71D26980}"/>
              </a:ext>
            </a:extLst>
          </p:cNvPr>
          <p:cNvSpPr/>
          <p:nvPr/>
        </p:nvSpPr>
        <p:spPr>
          <a:xfrm>
            <a:off x="5100300" y="4990461"/>
            <a:ext cx="2244186" cy="143205"/>
          </a:xfrm>
          <a:prstGeom prst="rightArrow">
            <a:avLst>
              <a:gd name="adj1" fmla="val 100000"/>
              <a:gd name="adj2" fmla="val 14538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9A6F2-218F-46E4-972B-B8D96E1EB00B}"/>
              </a:ext>
            </a:extLst>
          </p:cNvPr>
          <p:cNvSpPr txBox="1"/>
          <p:nvPr/>
        </p:nvSpPr>
        <p:spPr>
          <a:xfrm>
            <a:off x="7357920" y="509705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Ovine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A2B6D26-641C-4168-BB0C-2E6D0AC460FD}"/>
              </a:ext>
            </a:extLst>
          </p:cNvPr>
          <p:cNvSpPr/>
          <p:nvPr/>
        </p:nvSpPr>
        <p:spPr>
          <a:xfrm>
            <a:off x="5087011" y="5167355"/>
            <a:ext cx="2244186" cy="185037"/>
          </a:xfrm>
          <a:prstGeom prst="rightArrow">
            <a:avLst>
              <a:gd name="adj1" fmla="val 100000"/>
              <a:gd name="adj2" fmla="val 102952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26CDA89-C12C-4807-A844-A3BF0D492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80158"/>
              </p:ext>
            </p:extLst>
          </p:nvPr>
        </p:nvGraphicFramePr>
        <p:xfrm>
          <a:off x="9287714" y="1608644"/>
          <a:ext cx="2904286" cy="5250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143">
                  <a:extLst>
                    <a:ext uri="{9D8B030D-6E8A-4147-A177-3AD203B41FA5}">
                      <a16:colId xmlns:a16="http://schemas.microsoft.com/office/drawing/2014/main" val="1073747643"/>
                    </a:ext>
                  </a:extLst>
                </a:gridCol>
                <a:gridCol w="1452143">
                  <a:extLst>
                    <a:ext uri="{9D8B030D-6E8A-4147-A177-3AD203B41FA5}">
                      <a16:colId xmlns:a16="http://schemas.microsoft.com/office/drawing/2014/main" val="1021677949"/>
                    </a:ext>
                  </a:extLst>
                </a:gridCol>
              </a:tblGrid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Strain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Host Adaptation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18593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S </a:t>
                      </a:r>
                      <a:r>
                        <a:rPr lang="en-US" sz="1200" u="none" strike="noStrike" baseline="0" dirty="0" err="1">
                          <a:effectLst/>
                        </a:rPr>
                        <a:t>Bongori</a:t>
                      </a:r>
                      <a:r>
                        <a:rPr lang="en-US" sz="1200" u="none" strike="noStrike" baseline="0" dirty="0">
                          <a:effectLst/>
                        </a:rPr>
                        <a:t> NCTC12419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Cold-blooded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44427752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Schwarzengrund CVM19633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491262466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ParatyphiA AKU12601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74957252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ParatyphiA ATCC9150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724890597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 CT18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754757288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 Ty2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277954180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Choleraesuis SCB67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Swine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936522281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ParatyphiC RKS4594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452081325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Newport SL254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139672255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Heidelberg SL476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852896711"/>
                  </a:ext>
                </a:extLst>
              </a:tr>
              <a:tr h="1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Typhimurium LT2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Avirulent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4038678829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Typhimurium ST313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Broad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932325787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Typhimurium SL1344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Broad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891909894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ParatyphiB SPB7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472762204"/>
                  </a:ext>
                </a:extLst>
              </a:tr>
              <a:tr h="1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Abortusovis SR44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Ovine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136148152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Agona SL483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Swine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968750525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Dublin CT02021853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Bovine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725009058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Enteritidis P125109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Broad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126088743"/>
                  </a:ext>
                </a:extLst>
              </a:tr>
              <a:tr h="1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Gallinarum 28791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Chicken/Fowl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497821798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S Gall Pullorum RKS5078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Chicken/Fowl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9687621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E167680-6A0B-4FE9-A366-3ED176D6F3CC}"/>
              </a:ext>
            </a:extLst>
          </p:cNvPr>
          <p:cNvSpPr txBox="1"/>
          <p:nvPr/>
        </p:nvSpPr>
        <p:spPr>
          <a:xfrm>
            <a:off x="7375177" y="5312902"/>
            <a:ext cx="63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Swine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A1F839-324E-4585-A30A-E1CF2264AFC0}"/>
              </a:ext>
            </a:extLst>
          </p:cNvPr>
          <p:cNvSpPr/>
          <p:nvPr/>
        </p:nvSpPr>
        <p:spPr>
          <a:xfrm>
            <a:off x="5104268" y="5383207"/>
            <a:ext cx="2244186" cy="185037"/>
          </a:xfrm>
          <a:prstGeom prst="rightArrow">
            <a:avLst>
              <a:gd name="adj1" fmla="val 100000"/>
              <a:gd name="adj2" fmla="val 123543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E3740F-53C3-4DAC-A887-7CC2598C830D}"/>
              </a:ext>
            </a:extLst>
          </p:cNvPr>
          <p:cNvSpPr txBox="1"/>
          <p:nvPr/>
        </p:nvSpPr>
        <p:spPr>
          <a:xfrm>
            <a:off x="7375177" y="5515707"/>
            <a:ext cx="697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Bovine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1AC7076-FEB9-49C2-A28B-60685EEE85D3}"/>
              </a:ext>
            </a:extLst>
          </p:cNvPr>
          <p:cNvSpPr/>
          <p:nvPr/>
        </p:nvSpPr>
        <p:spPr>
          <a:xfrm>
            <a:off x="5104268" y="5586012"/>
            <a:ext cx="2244186" cy="185037"/>
          </a:xfrm>
          <a:prstGeom prst="rightArrow">
            <a:avLst>
              <a:gd name="adj1" fmla="val 100000"/>
              <a:gd name="adj2" fmla="val 123543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C48DF4B-859C-455E-9A65-AB7525EBB39E}"/>
              </a:ext>
            </a:extLst>
          </p:cNvPr>
          <p:cNvSpPr/>
          <p:nvPr/>
        </p:nvSpPr>
        <p:spPr>
          <a:xfrm>
            <a:off x="5100300" y="5796173"/>
            <a:ext cx="2244185" cy="151990"/>
          </a:xfrm>
          <a:prstGeom prst="rightArrow">
            <a:avLst>
              <a:gd name="adj1" fmla="val 100000"/>
              <a:gd name="adj2" fmla="val 13937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CAABB3-CF92-46CD-85D5-EBCE6245E71D}"/>
              </a:ext>
            </a:extLst>
          </p:cNvPr>
          <p:cNvSpPr txBox="1"/>
          <p:nvPr/>
        </p:nvSpPr>
        <p:spPr>
          <a:xfrm>
            <a:off x="7383112" y="5731559"/>
            <a:ext cx="617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Broad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9080A9-157E-4676-94F0-C4F7FD3EC1EF}"/>
              </a:ext>
            </a:extLst>
          </p:cNvPr>
          <p:cNvSpPr txBox="1"/>
          <p:nvPr/>
        </p:nvSpPr>
        <p:spPr>
          <a:xfrm>
            <a:off x="7349101" y="6011285"/>
            <a:ext cx="119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Chicken/Fowl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02DD786-63CD-448D-8B21-71B98B76502F}"/>
              </a:ext>
            </a:extLst>
          </p:cNvPr>
          <p:cNvSpPr/>
          <p:nvPr/>
        </p:nvSpPr>
        <p:spPr>
          <a:xfrm>
            <a:off x="5090628" y="5986343"/>
            <a:ext cx="2244186" cy="372859"/>
          </a:xfrm>
          <a:prstGeom prst="rightArrow">
            <a:avLst>
              <a:gd name="adj1" fmla="val 100000"/>
              <a:gd name="adj2" fmla="val 53292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6F32-DFE4-47C8-AEA2-4265CB61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i="1" dirty="0"/>
              <a:t>Salmonella enterica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DF57-B48C-47A7-8E53-F6831229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008243"/>
          </a:xfrm>
        </p:spPr>
        <p:txBody>
          <a:bodyPr>
            <a:normAutofit/>
          </a:bodyPr>
          <a:lstStyle/>
          <a:p>
            <a:r>
              <a:rPr lang="en-US" sz="2000" dirty="0"/>
              <a:t>Gram (-) Bacteria</a:t>
            </a:r>
          </a:p>
          <a:p>
            <a:r>
              <a:rPr lang="en-US" sz="2000" dirty="0"/>
              <a:t>1.2 million cases of Salmonella related illness/year in U.S. alone</a:t>
            </a:r>
          </a:p>
          <a:p>
            <a:r>
              <a:rPr lang="en-US" sz="2000" dirty="0"/>
              <a:t>Three types of sicknesses:</a:t>
            </a:r>
          </a:p>
          <a:p>
            <a:pPr marL="457200" lvl="1" indent="0">
              <a:buNone/>
            </a:pPr>
            <a:r>
              <a:rPr lang="en-US" sz="2000" dirty="0"/>
              <a:t>1) Salmonellosis (non paratyphoid/ typhoid)</a:t>
            </a:r>
          </a:p>
          <a:p>
            <a:pPr marL="457200" lvl="1" indent="0">
              <a:buNone/>
            </a:pPr>
            <a:r>
              <a:rPr lang="en-US" sz="2000" dirty="0"/>
              <a:t>2) Paratyphoid fever</a:t>
            </a:r>
          </a:p>
          <a:p>
            <a:pPr marL="457200" lvl="1" indent="0">
              <a:buNone/>
            </a:pPr>
            <a:r>
              <a:rPr lang="en-US" sz="2000" dirty="0"/>
              <a:t>3) Typhoid fever</a:t>
            </a:r>
          </a:p>
        </p:txBody>
      </p:sp>
      <p:pic>
        <p:nvPicPr>
          <p:cNvPr id="5122" name="Picture 2" descr="Salmonella">
            <a:extLst>
              <a:ext uri="{FF2B5EF4-FFF2-40B4-BE49-F238E27FC236}">
                <a16:creationId xmlns:a16="http://schemas.microsoft.com/office/drawing/2014/main" id="{2E5E1A03-C024-4DD9-9AFD-D9A00A96C0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r="-2" b="-2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B601C6-36F3-4C38-BAEF-80EFE4CD5514}"/>
              </a:ext>
            </a:extLst>
          </p:cNvPr>
          <p:cNvSpPr/>
          <p:nvPr/>
        </p:nvSpPr>
        <p:spPr>
          <a:xfrm>
            <a:off x="0" y="6356350"/>
            <a:ext cx="45950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http://www.cidrap.umn.edu/news-perspective/2016/12/cdc-resistant-salmonella-causes-6200-illnesses-year</a:t>
            </a:r>
          </a:p>
        </p:txBody>
      </p:sp>
    </p:spTree>
    <p:extLst>
      <p:ext uri="{BB962C8B-B14F-4D97-AF65-F5344CB8AC3E}">
        <p14:creationId xmlns:p14="http://schemas.microsoft.com/office/powerpoint/2010/main" val="129837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4388-182B-4A0D-A127-A6BF19C4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genes between all </a:t>
            </a:r>
            <a:r>
              <a:rPr lang="en-US" i="1" dirty="0"/>
              <a:t>Salmonella</a:t>
            </a:r>
            <a:r>
              <a:rPr lang="en-US" dirty="0"/>
              <a:t> sp. except </a:t>
            </a:r>
            <a:r>
              <a:rPr lang="en-US" i="1" dirty="0"/>
              <a:t>S. </a:t>
            </a:r>
            <a:r>
              <a:rPr lang="en-US" i="1" dirty="0" err="1"/>
              <a:t>bongori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8417E9-F90B-4B8F-956A-1E09205B7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1091"/>
            <a:ext cx="9772377" cy="37867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5190C9-3731-475E-AB4E-5477DD3CC61C}"/>
              </a:ext>
            </a:extLst>
          </p:cNvPr>
          <p:cNvSpPr txBox="1"/>
          <p:nvPr/>
        </p:nvSpPr>
        <p:spPr>
          <a:xfrm>
            <a:off x="1741161" y="2151759"/>
            <a:ext cx="886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 III Secretion System Effector Proteins </a:t>
            </a:r>
            <a:r>
              <a:rPr lang="en-US" dirty="0"/>
              <a:t>(necessary for virulence and invasion of host cells)</a:t>
            </a:r>
          </a:p>
        </p:txBody>
      </p:sp>
    </p:spTree>
    <p:extLst>
      <p:ext uri="{BB962C8B-B14F-4D97-AF65-F5344CB8AC3E}">
        <p14:creationId xmlns:p14="http://schemas.microsoft.com/office/powerpoint/2010/main" val="729264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D5DC-7AED-4BF1-94B6-735BB922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Salmonella enterica </a:t>
            </a:r>
            <a:r>
              <a:rPr lang="en-US" dirty="0"/>
              <a:t>serovar </a:t>
            </a:r>
            <a:r>
              <a:rPr lang="en-US" dirty="0" err="1"/>
              <a:t>Abortusovis</a:t>
            </a:r>
            <a:r>
              <a:rPr lang="en-US" dirty="0"/>
              <a:t> SR44, new unique gene set?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2664BE-916F-4AB0-B988-EA086ADCA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11" y="2409376"/>
            <a:ext cx="9772377" cy="37867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714CCA-E636-4CDB-9A5B-CEBB74F372E3}"/>
              </a:ext>
            </a:extLst>
          </p:cNvPr>
          <p:cNvSpPr txBox="1"/>
          <p:nvPr/>
        </p:nvSpPr>
        <p:spPr>
          <a:xfrm>
            <a:off x="4960595" y="1947711"/>
            <a:ext cx="319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“Hypothetical Proteins” </a:t>
            </a:r>
          </a:p>
        </p:txBody>
      </p:sp>
    </p:spTree>
    <p:extLst>
      <p:ext uri="{BB962C8B-B14F-4D97-AF65-F5344CB8AC3E}">
        <p14:creationId xmlns:p14="http://schemas.microsoft.com/office/powerpoint/2010/main" val="3306919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9146-FD05-4552-990A-0FBEC104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Chloramphenicol resistance (continued)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B7A9B5-36E2-49A4-977B-0FF80C937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06" y="2516428"/>
            <a:ext cx="9343353" cy="362054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891935-48FD-4197-B597-6BAB5BB077BF}"/>
              </a:ext>
            </a:extLst>
          </p:cNvPr>
          <p:cNvSpPr/>
          <p:nvPr/>
        </p:nvSpPr>
        <p:spPr>
          <a:xfrm>
            <a:off x="7469926" y="1303948"/>
            <a:ext cx="17447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SCH_012 </a:t>
            </a:r>
          </a:p>
          <a:p>
            <a:pPr algn="ctr"/>
            <a:r>
              <a:rPr lang="en-US" dirty="0"/>
              <a:t>(</a:t>
            </a:r>
            <a:r>
              <a:rPr lang="en-US" i="1" dirty="0"/>
              <a:t>unknown </a:t>
            </a:r>
            <a:r>
              <a:rPr lang="en-US" i="1" dirty="0" err="1"/>
              <a:t>fxn</a:t>
            </a:r>
            <a:r>
              <a:rPr lang="en-US" i="1" dirty="0"/>
              <a:t>, </a:t>
            </a:r>
          </a:p>
          <a:p>
            <a:pPr algn="ctr"/>
            <a:r>
              <a:rPr lang="en-US" i="1" dirty="0"/>
              <a:t>topoisomerase?)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F98180-BD18-4572-8178-735086B0161F}"/>
              </a:ext>
            </a:extLst>
          </p:cNvPr>
          <p:cNvSpPr/>
          <p:nvPr/>
        </p:nvSpPr>
        <p:spPr>
          <a:xfrm>
            <a:off x="4310896" y="1303948"/>
            <a:ext cx="17851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cat2</a:t>
            </a:r>
          </a:p>
          <a:p>
            <a:pPr algn="ctr"/>
            <a:r>
              <a:rPr lang="en-US" dirty="0"/>
              <a:t>Chloramphenicol</a:t>
            </a:r>
          </a:p>
          <a:p>
            <a:pPr algn="ctr"/>
            <a:r>
              <a:rPr lang="en-US" dirty="0"/>
              <a:t>acetyltransferase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D51EE5C-E90C-44E5-8F68-02A41CB820F4}"/>
              </a:ext>
            </a:extLst>
          </p:cNvPr>
          <p:cNvSpPr/>
          <p:nvPr/>
        </p:nvSpPr>
        <p:spPr>
          <a:xfrm>
            <a:off x="5203448" y="2227278"/>
            <a:ext cx="45719" cy="4596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56D29AF-E230-46A1-A9A5-2E9BED3A38DD}"/>
              </a:ext>
            </a:extLst>
          </p:cNvPr>
          <p:cNvSpPr/>
          <p:nvPr/>
        </p:nvSpPr>
        <p:spPr>
          <a:xfrm>
            <a:off x="8296593" y="2194478"/>
            <a:ext cx="45719" cy="4596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37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B0B9-913D-4C06-9CBC-7540188F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2"/>
            <a:ext cx="10515600" cy="1325563"/>
          </a:xfrm>
        </p:spPr>
        <p:txBody>
          <a:bodyPr/>
          <a:lstStyle/>
          <a:p>
            <a:r>
              <a:rPr lang="en-US" dirty="0"/>
              <a:t>Chloramphenicol and Chloramphenicol Acetyltransferase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BF37-265A-453C-BF18-04D43966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1" y="1677435"/>
            <a:ext cx="10515600" cy="4351338"/>
          </a:xfrm>
        </p:spPr>
        <p:txBody>
          <a:bodyPr/>
          <a:lstStyle/>
          <a:p>
            <a:r>
              <a:rPr lang="en-US" dirty="0"/>
              <a:t>Chloramphenicol</a:t>
            </a:r>
          </a:p>
          <a:p>
            <a:pPr lvl="1"/>
            <a:r>
              <a:rPr lang="en-US" dirty="0"/>
              <a:t>Widespread action against Gram (+) and Gram (-) Bacteria</a:t>
            </a:r>
          </a:p>
          <a:p>
            <a:pPr lvl="1"/>
            <a:r>
              <a:rPr lang="en-US" dirty="0"/>
              <a:t>Inhibits Ribosomal 50S subunit, no protein translation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AA2DA3D-E964-4F23-BD59-9C402CC4B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89" y="1590183"/>
            <a:ext cx="9315506" cy="5152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4F6670-0DEF-4068-ABA1-1A9539183FCF}"/>
              </a:ext>
            </a:extLst>
          </p:cNvPr>
          <p:cNvSpPr txBox="1"/>
          <p:nvPr/>
        </p:nvSpPr>
        <p:spPr>
          <a:xfrm>
            <a:off x="10519864" y="6321462"/>
            <a:ext cx="165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UniProt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5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3EC2-D547-4DDF-818F-F356ABCC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0"/>
            <a:ext cx="10515600" cy="1660623"/>
          </a:xfrm>
        </p:spPr>
        <p:txBody>
          <a:bodyPr>
            <a:normAutofit fontScale="90000"/>
          </a:bodyPr>
          <a:lstStyle/>
          <a:p>
            <a:r>
              <a:rPr lang="en-US"/>
              <a:t>Chloramphenicol resistance: </a:t>
            </a:r>
            <a:br>
              <a:rPr lang="en-US"/>
            </a:br>
            <a:r>
              <a:rPr lang="en-US" sz="3600"/>
              <a:t>Shared by Choleraesuis SCB67 and Schwarzengrund CVM19633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0EEE6D-6550-4E2E-B300-2210E55CA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0" y="2635348"/>
            <a:ext cx="9831611" cy="380974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193424-A562-46E8-9839-F463D1F67256}"/>
              </a:ext>
            </a:extLst>
          </p:cNvPr>
          <p:cNvSpPr/>
          <p:nvPr/>
        </p:nvSpPr>
        <p:spPr>
          <a:xfrm>
            <a:off x="4490030" y="1778653"/>
            <a:ext cx="4249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Bcr</a:t>
            </a:r>
            <a:r>
              <a:rPr lang="en-US" dirty="0"/>
              <a:t>/</a:t>
            </a:r>
            <a:r>
              <a:rPr lang="en-US" dirty="0" err="1"/>
              <a:t>CflA</a:t>
            </a:r>
            <a:r>
              <a:rPr lang="en-US" dirty="0"/>
              <a:t> family efflux transporter (putative)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395923F-784D-4147-B05F-3D963159EA76}"/>
              </a:ext>
            </a:extLst>
          </p:cNvPr>
          <p:cNvSpPr/>
          <p:nvPr/>
        </p:nvSpPr>
        <p:spPr>
          <a:xfrm>
            <a:off x="6385135" y="2175697"/>
            <a:ext cx="45719" cy="4596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8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BE794F-A93C-4D1B-B2A4-FB24BE69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352" y="80963"/>
            <a:ext cx="767227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B30982-090F-4A95-B09F-D92053E1848C}"/>
              </a:ext>
            </a:extLst>
          </p:cNvPr>
          <p:cNvSpPr txBox="1"/>
          <p:nvPr/>
        </p:nvSpPr>
        <p:spPr>
          <a:xfrm>
            <a:off x="10277180" y="6084148"/>
            <a:ext cx="1914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Feasey</a:t>
            </a:r>
            <a:r>
              <a:rPr lang="en-US" dirty="0"/>
              <a:t> et al. </a:t>
            </a:r>
          </a:p>
          <a:p>
            <a:r>
              <a:rPr lang="en-US" dirty="0"/>
              <a:t>(</a:t>
            </a:r>
            <a:r>
              <a:rPr lang="en-US" i="1" dirty="0"/>
              <a:t>The Lancet</a:t>
            </a:r>
            <a:r>
              <a:rPr lang="en-US" dirty="0"/>
              <a:t>, 2012)</a:t>
            </a:r>
          </a:p>
        </p:txBody>
      </p:sp>
    </p:spTree>
    <p:extLst>
      <p:ext uri="{BB962C8B-B14F-4D97-AF65-F5344CB8AC3E}">
        <p14:creationId xmlns:p14="http://schemas.microsoft.com/office/powerpoint/2010/main" val="304201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4E01-09B3-42E4-87BE-5B36428B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77117-D935-47B2-98FC-9D6C5E92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E30A2D0D-0AFD-47D3-AC19-8F25B81BB7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269243"/>
              </p:ext>
            </p:extLst>
          </p:nvPr>
        </p:nvGraphicFramePr>
        <p:xfrm>
          <a:off x="705679" y="0"/>
          <a:ext cx="105156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Presentation" r:id="rId3" imgW="5038285" imgH="3777990" progId="PowerPoint.Show.8">
                  <p:embed/>
                </p:oleObj>
              </mc:Choice>
              <mc:Fallback>
                <p:oleObj name="Presentation" r:id="rId3" imgW="5038285" imgH="3777990" progId="PowerPoint.Show.8">
                  <p:embed/>
                  <p:pic>
                    <p:nvPicPr>
                      <p:cNvPr id="4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958ACCF-DDFF-4DE0-8FB6-8488CE2720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5679" y="0"/>
                        <a:ext cx="105156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32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38DF-AFD5-461D-9013-9C1BAE95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learn from comparing </a:t>
            </a:r>
            <a:r>
              <a:rPr lang="en-US" i="1" dirty="0"/>
              <a:t>Salmonella</a:t>
            </a:r>
            <a:r>
              <a:rPr lang="en-US" dirty="0"/>
              <a:t> serovar genomes?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9877-8AB0-4725-A0A4-0359089E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1942753"/>
            <a:ext cx="10515600" cy="4351338"/>
          </a:xfrm>
        </p:spPr>
        <p:txBody>
          <a:bodyPr/>
          <a:lstStyle/>
          <a:p>
            <a:r>
              <a:rPr lang="en-US" dirty="0"/>
              <a:t>Requirement for host specificity/ adaptation</a:t>
            </a:r>
          </a:p>
          <a:p>
            <a:r>
              <a:rPr lang="en-US" dirty="0"/>
              <a:t>Mechanisms of virulence in different environments/ hosts</a:t>
            </a:r>
          </a:p>
          <a:p>
            <a:pPr lvl="1"/>
            <a:r>
              <a:rPr lang="en-US" dirty="0"/>
              <a:t>Type III Secretion/ Invasion</a:t>
            </a:r>
          </a:p>
          <a:p>
            <a:pPr lvl="1"/>
            <a:r>
              <a:rPr lang="en-US" dirty="0"/>
              <a:t>Attachment</a:t>
            </a:r>
          </a:p>
          <a:p>
            <a:pPr lvl="1"/>
            <a:r>
              <a:rPr lang="en-US" dirty="0"/>
              <a:t>Antibiotic resistance</a:t>
            </a:r>
          </a:p>
          <a:p>
            <a:r>
              <a:rPr lang="en-US" dirty="0"/>
              <a:t>Understand the core genome of </a:t>
            </a:r>
            <a:r>
              <a:rPr lang="en-US" i="1" dirty="0"/>
              <a:t>Salmonella enterica</a:t>
            </a:r>
            <a:r>
              <a:rPr lang="en-US" dirty="0"/>
              <a:t> and accessory genomic elements for each serovar responsible for these phenotypes</a:t>
            </a:r>
          </a:p>
          <a:p>
            <a:pPr lvl="1"/>
            <a:r>
              <a:rPr lang="en-US" dirty="0"/>
              <a:t>Use these to inform on relevant pathogenic accessory genomic elements of newly sequenced serovars</a:t>
            </a:r>
          </a:p>
          <a:p>
            <a:pPr lvl="1"/>
            <a:r>
              <a:rPr lang="en-US" dirty="0" err="1"/>
              <a:t>ClustAGE</a:t>
            </a:r>
            <a:r>
              <a:rPr lang="en-US" dirty="0"/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74623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D053-572A-4602-AC30-52CDA0AF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55D82-A319-45E3-9020-F1E267793597}"/>
              </a:ext>
            </a:extLst>
          </p:cNvPr>
          <p:cNvSpPr txBox="1"/>
          <p:nvPr/>
        </p:nvSpPr>
        <p:spPr>
          <a:xfrm>
            <a:off x="718931" y="2270947"/>
            <a:ext cx="1991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18 </a:t>
            </a:r>
            <a:r>
              <a:rPr lang="en-US" i="1" dirty="0"/>
              <a:t>Salmonella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reference genomes</a:t>
            </a:r>
          </a:p>
          <a:p>
            <a:pPr algn="ctr"/>
            <a:r>
              <a:rPr lang="en-US" dirty="0"/>
              <a:t>(NCBI Database)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EFF87-BCB4-48D7-92C1-25B4CA2A8F43}"/>
              </a:ext>
            </a:extLst>
          </p:cNvPr>
          <p:cNvSpPr txBox="1"/>
          <p:nvPr/>
        </p:nvSpPr>
        <p:spPr>
          <a:xfrm>
            <a:off x="4314650" y="2152893"/>
            <a:ext cx="280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core genome components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CA9EE14-14C4-4B15-8B03-F795F265BF48}"/>
              </a:ext>
            </a:extLst>
          </p:cNvPr>
          <p:cNvSpPr/>
          <p:nvPr/>
        </p:nvSpPr>
        <p:spPr>
          <a:xfrm>
            <a:off x="2973033" y="2654032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52BCE-815F-4E03-805B-DCF884260BA0}"/>
              </a:ext>
            </a:extLst>
          </p:cNvPr>
          <p:cNvSpPr txBox="1"/>
          <p:nvPr/>
        </p:nvSpPr>
        <p:spPr>
          <a:xfrm>
            <a:off x="3023145" y="2207925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B1DB0-A069-4699-9395-FCEB2237B285}"/>
              </a:ext>
            </a:extLst>
          </p:cNvPr>
          <p:cNvSpPr txBox="1"/>
          <p:nvPr/>
        </p:nvSpPr>
        <p:spPr>
          <a:xfrm>
            <a:off x="238736" y="4505699"/>
            <a:ext cx="2304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Draft </a:t>
            </a:r>
            <a:r>
              <a:rPr lang="en-US" i="1" dirty="0"/>
              <a:t>Salmonella</a:t>
            </a:r>
            <a:r>
              <a:rPr lang="en-US" dirty="0"/>
              <a:t> genomes,</a:t>
            </a:r>
          </a:p>
          <a:p>
            <a:r>
              <a:rPr lang="en-US" dirty="0"/>
              <a:t>One only as .</a:t>
            </a:r>
            <a:r>
              <a:rPr lang="en-US" dirty="0" err="1"/>
              <a:t>fastq</a:t>
            </a:r>
            <a:r>
              <a:rPr lang="en-US" dirty="0"/>
              <a:t> files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E944554-DDBA-4D70-A500-189935566800}"/>
              </a:ext>
            </a:extLst>
          </p:cNvPr>
          <p:cNvSpPr/>
          <p:nvPr/>
        </p:nvSpPr>
        <p:spPr>
          <a:xfrm rot="2447409">
            <a:off x="1447878" y="5867281"/>
            <a:ext cx="1046921" cy="25078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19870-6A84-4B00-AD0E-63DC0B2E3410}"/>
              </a:ext>
            </a:extLst>
          </p:cNvPr>
          <p:cNvSpPr txBox="1"/>
          <p:nvPr/>
        </p:nvSpPr>
        <p:spPr>
          <a:xfrm flipH="1">
            <a:off x="1996572" y="5555766"/>
            <a:ext cx="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9FA95-2439-4CAE-A247-12A4917F718B}"/>
              </a:ext>
            </a:extLst>
          </p:cNvPr>
          <p:cNvSpPr txBox="1"/>
          <p:nvPr/>
        </p:nvSpPr>
        <p:spPr>
          <a:xfrm>
            <a:off x="2506818" y="6017971"/>
            <a:ext cx="281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Assembled genome</a:t>
            </a:r>
          </a:p>
          <a:p>
            <a:r>
              <a:rPr lang="en-US" dirty="0"/>
              <a:t>Serovar Typhimurium ST313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796729D-4EDC-4448-8DEF-17CDF86DCB5E}"/>
              </a:ext>
            </a:extLst>
          </p:cNvPr>
          <p:cNvSpPr/>
          <p:nvPr/>
        </p:nvSpPr>
        <p:spPr>
          <a:xfrm>
            <a:off x="2622218" y="4790186"/>
            <a:ext cx="1046921" cy="25078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1D7E7-57E4-4E8B-BECC-DA441D1AF8F6}"/>
              </a:ext>
            </a:extLst>
          </p:cNvPr>
          <p:cNvSpPr txBox="1"/>
          <p:nvPr/>
        </p:nvSpPr>
        <p:spPr>
          <a:xfrm>
            <a:off x="3830498" y="3990061"/>
            <a:ext cx="98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AGEnt</a:t>
            </a:r>
            <a:endParaRPr lang="en-US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9140F0-4806-416E-A43F-C4A8889AEA83}"/>
              </a:ext>
            </a:extLst>
          </p:cNvPr>
          <p:cNvSpPr/>
          <p:nvPr/>
        </p:nvSpPr>
        <p:spPr>
          <a:xfrm>
            <a:off x="4314650" y="2889855"/>
            <a:ext cx="2281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Determine </a:t>
            </a:r>
            <a:r>
              <a:rPr lang="en-US" i="1" dirty="0"/>
              <a:t>A</a:t>
            </a:r>
            <a:r>
              <a:rPr lang="en-US" dirty="0"/>
              <a:t>ccessory </a:t>
            </a:r>
            <a:r>
              <a:rPr lang="en-US" i="1" dirty="0"/>
              <a:t>G</a:t>
            </a:r>
            <a:r>
              <a:rPr lang="en-US" dirty="0"/>
              <a:t>enomic </a:t>
            </a:r>
            <a:r>
              <a:rPr lang="en-US" i="1" dirty="0"/>
              <a:t>E</a:t>
            </a:r>
            <a:r>
              <a:rPr lang="en-US" dirty="0"/>
              <a:t>lements (AGE)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5C5110-7EB7-4F48-B5BC-8E3BDB4B188A}"/>
              </a:ext>
            </a:extLst>
          </p:cNvPr>
          <p:cNvSpPr/>
          <p:nvPr/>
        </p:nvSpPr>
        <p:spPr>
          <a:xfrm>
            <a:off x="7049945" y="2598596"/>
            <a:ext cx="1046921" cy="25078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93F927-430F-44C1-A7B8-32DF7460A4FB}"/>
              </a:ext>
            </a:extLst>
          </p:cNvPr>
          <p:cNvSpPr txBox="1"/>
          <p:nvPr/>
        </p:nvSpPr>
        <p:spPr>
          <a:xfrm>
            <a:off x="6901203" y="2136931"/>
            <a:ext cx="1344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ClustAGE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1E8D57-55EA-418C-AE5C-EFC5C379FE67}"/>
              </a:ext>
            </a:extLst>
          </p:cNvPr>
          <p:cNvSpPr txBox="1"/>
          <p:nvPr/>
        </p:nvSpPr>
        <p:spPr>
          <a:xfrm>
            <a:off x="8433628" y="1612154"/>
            <a:ext cx="3195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AGE’s with one another</a:t>
            </a:r>
          </a:p>
          <a:p>
            <a:endParaRPr lang="en-US" dirty="0"/>
          </a:p>
          <a:p>
            <a:r>
              <a:rPr lang="en-US" dirty="0"/>
              <a:t>Create phylogenetic relationships based on AGE</a:t>
            </a:r>
          </a:p>
          <a:p>
            <a:endParaRPr lang="en-US" dirty="0"/>
          </a:p>
          <a:p>
            <a:r>
              <a:rPr lang="en-US" dirty="0"/>
              <a:t>Create bins of accessory elements shared between serovars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B75BE8-13FE-4D35-BAF7-B805995E6973}"/>
              </a:ext>
            </a:extLst>
          </p:cNvPr>
          <p:cNvSpPr txBox="1"/>
          <p:nvPr/>
        </p:nvSpPr>
        <p:spPr>
          <a:xfrm>
            <a:off x="2592893" y="4337177"/>
            <a:ext cx="106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Prokka</a:t>
            </a:r>
            <a:endParaRPr lang="en-US" sz="2400" b="1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C165456-2086-47E9-9C2E-FA3BC90835F4}"/>
              </a:ext>
            </a:extLst>
          </p:cNvPr>
          <p:cNvSpPr/>
          <p:nvPr/>
        </p:nvSpPr>
        <p:spPr>
          <a:xfrm rot="18087215">
            <a:off x="3090910" y="5486552"/>
            <a:ext cx="914116" cy="27506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7B4438-0438-4CE8-8324-FD74E970B6B6}"/>
              </a:ext>
            </a:extLst>
          </p:cNvPr>
          <p:cNvSpPr txBox="1"/>
          <p:nvPr/>
        </p:nvSpPr>
        <p:spPr>
          <a:xfrm>
            <a:off x="3669139" y="4620699"/>
            <a:ext cx="161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Annotated draft genomes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B277062-BA5A-4436-90B7-174FCFDF463D}"/>
              </a:ext>
            </a:extLst>
          </p:cNvPr>
          <p:cNvSpPr/>
          <p:nvPr/>
        </p:nvSpPr>
        <p:spPr>
          <a:xfrm rot="17100000">
            <a:off x="4510682" y="4112687"/>
            <a:ext cx="760619" cy="29980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5C3C00C-D6EF-4C7B-8A3F-515C8B7E1C7A}"/>
              </a:ext>
            </a:extLst>
          </p:cNvPr>
          <p:cNvSpPr/>
          <p:nvPr/>
        </p:nvSpPr>
        <p:spPr>
          <a:xfrm>
            <a:off x="5379899" y="6242091"/>
            <a:ext cx="1046921" cy="25078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36CA2-75F9-40DB-8B9B-FD52968978A9}"/>
              </a:ext>
            </a:extLst>
          </p:cNvPr>
          <p:cNvSpPr txBox="1"/>
          <p:nvPr/>
        </p:nvSpPr>
        <p:spPr>
          <a:xfrm>
            <a:off x="5333488" y="5827977"/>
            <a:ext cx="106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QUAST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EBF9F-DDEA-49A8-9C5D-613A7C310919}"/>
              </a:ext>
            </a:extLst>
          </p:cNvPr>
          <p:cNvSpPr txBox="1"/>
          <p:nvPr/>
        </p:nvSpPr>
        <p:spPr>
          <a:xfrm>
            <a:off x="6595657" y="6041602"/>
            <a:ext cx="260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 Control Analysis of assembled genome</a:t>
            </a:r>
          </a:p>
        </p:txBody>
      </p:sp>
    </p:spTree>
    <p:extLst>
      <p:ext uri="{BB962C8B-B14F-4D97-AF65-F5344CB8AC3E}">
        <p14:creationId xmlns:p14="http://schemas.microsoft.com/office/powerpoint/2010/main" val="351294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98F2-303E-41EF-BFB0-DECF094A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3FCDED-27AB-4AE5-989F-F11DB3807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6625" y="1690688"/>
            <a:ext cx="4987175" cy="5271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7CE0B-4745-4383-93B6-2EA1A646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15" y="151606"/>
            <a:ext cx="7210425" cy="1752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26BF97-EC72-4409-8A82-A6B413ED053D}"/>
              </a:ext>
            </a:extLst>
          </p:cNvPr>
          <p:cNvSpPr txBox="1"/>
          <p:nvPr/>
        </p:nvSpPr>
        <p:spPr>
          <a:xfrm>
            <a:off x="2016690" y="2267211"/>
            <a:ext cx="184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genome from: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67A6A-A297-4EB4-A73B-5F541C7CA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742" y="2761693"/>
            <a:ext cx="6638925" cy="15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BC2E-3407-48AC-8A12-C436D18C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6771-7FCD-4147-8A61-242750A6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46BC44E-7580-48A4-B29D-009DDF34C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725660"/>
              </p:ext>
            </p:extLst>
          </p:nvPr>
        </p:nvGraphicFramePr>
        <p:xfrm>
          <a:off x="1871594" y="199673"/>
          <a:ext cx="8703641" cy="645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Acrobat Document" r:id="rId3" imgW="4800230" imgH="3562037" progId="AcroExch.Document.DC">
                  <p:embed/>
                </p:oleObj>
              </mc:Choice>
              <mc:Fallback>
                <p:oleObj name="Acrobat Document" r:id="rId3" imgW="4800230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1594" y="199673"/>
                        <a:ext cx="8703641" cy="6458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49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6E6-098F-4884-A968-1BEAA8BA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1D0E-00DC-4896-A32C-FEF58DE7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05A33FF-C858-4BF4-B469-68359D948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554543"/>
              </p:ext>
            </p:extLst>
          </p:nvPr>
        </p:nvGraphicFramePr>
        <p:xfrm>
          <a:off x="2281306" y="413391"/>
          <a:ext cx="7366277" cy="5763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Acrobat Document" r:id="rId3" imgW="4552639" imgH="3562037" progId="AcroExch.Document.DC">
                  <p:embed/>
                </p:oleObj>
              </mc:Choice>
              <mc:Fallback>
                <p:oleObj name="Acrobat Document" r:id="rId3" imgW="4552639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1306" y="413391"/>
                        <a:ext cx="7366277" cy="5763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84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533</Words>
  <Application>Microsoft Office PowerPoint</Application>
  <PresentationFormat>Widescreen</PresentationFormat>
  <Paragraphs>132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Presentation</vt:lpstr>
      <vt:lpstr>Acrobat Document</vt:lpstr>
      <vt:lpstr> Comparative Functional Genomics on accessory genomic elements in Salmonella</vt:lpstr>
      <vt:lpstr>Salmonella enterica</vt:lpstr>
      <vt:lpstr>PowerPoint Presentation</vt:lpstr>
      <vt:lpstr>PowerPoint Presentation</vt:lpstr>
      <vt:lpstr>What can we learn from comparing Salmonella serovar genomes?</vt:lpstr>
      <vt:lpstr>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Viewing ClustAGE Analysis of Similarity in Salmonella serovars with iTOL</vt:lpstr>
      <vt:lpstr>Similarity in Salmonella serovars with iTOL, larger dataset, includes “outlier” S. bongori</vt:lpstr>
      <vt:lpstr>Depiction of ClustAGE Phylogenetic Relationships alongside Host Adaptation</vt:lpstr>
      <vt:lpstr>Shared genes between all Salmonella sp. except S. bongori</vt:lpstr>
      <vt:lpstr>Salmonella enterica serovar Abortusovis SR44, new unique gene set?</vt:lpstr>
      <vt:lpstr>Chloramphenicol resistance (continued)</vt:lpstr>
      <vt:lpstr>Chloramphenicol and Chloramphenicol Acetyltransferase</vt:lpstr>
      <vt:lpstr>Chloramphenicol resistance:  Shared by Choleraesuis SCB67 and Schwarzengrund CVM19633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Salmonella enterica</dc:title>
  <dc:creator>Andrew V</dc:creator>
  <cp:lastModifiedBy>Andrew V</cp:lastModifiedBy>
  <cp:revision>19</cp:revision>
  <dcterms:created xsi:type="dcterms:W3CDTF">2019-04-19T22:07:14Z</dcterms:created>
  <dcterms:modified xsi:type="dcterms:W3CDTF">2019-04-20T20:04:12Z</dcterms:modified>
</cp:coreProperties>
</file>