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6" r:id="rId3"/>
    <p:sldId id="256" r:id="rId4"/>
    <p:sldId id="270" r:id="rId5"/>
    <p:sldId id="277" r:id="rId6"/>
    <p:sldId id="278" r:id="rId7"/>
    <p:sldId id="264" r:id="rId8"/>
    <p:sldId id="267" r:id="rId9"/>
    <p:sldId id="265" r:id="rId10"/>
    <p:sldId id="266" r:id="rId11"/>
    <p:sldId id="268" r:id="rId12"/>
    <p:sldId id="272" r:id="rId13"/>
    <p:sldId id="258" r:id="rId14"/>
    <p:sldId id="257" r:id="rId15"/>
    <p:sldId id="271" r:id="rId16"/>
    <p:sldId id="282" r:id="rId17"/>
    <p:sldId id="259" r:id="rId18"/>
    <p:sldId id="273" r:id="rId19"/>
    <p:sldId id="281" r:id="rId20"/>
    <p:sldId id="274" r:id="rId21"/>
    <p:sldId id="262" r:id="rId22"/>
    <p:sldId id="263" r:id="rId23"/>
    <p:sldId id="261" r:id="rId24"/>
    <p:sldId id="275" r:id="rId25"/>
    <p:sldId id="260" r:id="rId26"/>
    <p:sldId id="284" r:id="rId27"/>
    <p:sldId id="286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80-F6CE-4EEB-8E32-8FE427AC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501D-56C1-43E8-B47A-53C12F5B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2350-8FFC-4305-BD40-E31F7639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AED2-A23A-49B3-B333-DAD998A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8FC1-3A80-47AC-B0AE-372985B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3C5-2A30-4CC2-9B25-1C156F56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29292-6688-4FE3-A6E8-0B4C4F1D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DB64-97BB-414D-9815-3412E08C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EF2D-BC37-48E0-AD3A-6039A3E7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4170-C217-46BB-82D3-C87CAC2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63946-2AC3-4280-B1CF-758D35FA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98E3-E809-4401-903A-1D6215E5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0E60-86C9-4957-A5B1-1EBC6D7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50B6-55FF-4A18-BC8F-6D32A7A9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F1D4-AA06-47D0-9144-AE500D0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CF9-5B56-4F34-A85E-208333B6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360-FD19-4B83-B3EC-43CF3C21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E13D-317F-4A75-B2D3-3D8C3D5F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2C4A-4CA6-4FD3-B8CF-50C2C0C1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026-B89F-4493-A013-10E45B55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69FD-AA21-47A7-84D2-95111E7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59B-3FA4-4457-9D2A-D06B13CE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0C2F-E355-44B3-ACAA-F804575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11B-DFE0-47F2-A6CF-ECFAC12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19C7-F905-479D-8C8C-1699264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435-939D-4DCD-BFF0-B1CF45B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3416-4689-4268-8697-961C09F4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8C70-D8A4-4F76-9BF9-194A74D1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2A65-8394-4248-93D1-BD164C2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6D79-D14B-4C1B-B1F6-67CF3007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7949-25EA-497E-B396-7ABE147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0C8F-A603-42E3-A459-1597077D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7C5F-E09C-4D01-85F8-7E4D8756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7263-3345-437E-A1A8-E1E05EF5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0B6D-C97B-40C1-8735-2F25B098E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5AE8-B3FC-4D05-BFD6-55727CCC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74E5-76D8-4837-8D8E-DF64BA0B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79AD-0951-4C9E-BC89-A3923CC1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7EF1-210F-47FA-8457-6B08F86A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397-C120-4E9B-90CC-B98D6FD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99469-0EC6-42C6-B8D9-6CDC70E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FA8D-5CCF-488E-B8E4-910330C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21B9E-F809-4D5B-BB05-E6E87CC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4145-3C37-4088-8580-E6BD833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E359-29FB-425A-BA79-B9C261B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2185-9F68-4CA3-AD41-3B02E7B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1D9-B96C-4405-B63B-40365C4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C925-B8DE-41D7-889C-15DF5DB9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2BF-352E-417A-A979-CA08AE7F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2A3-4C0B-4B0A-9608-235080E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DA7C-6623-48E2-91F9-BC3077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072F-8BC0-4AA0-A41D-9E8D2451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4A1-1689-41EE-839A-8039BBD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2AC4-235A-4234-B07B-1CF2FAC9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EC2-E82D-4645-AA50-C6AB8F42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736-8364-4BB7-96EA-A201FFC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395D-C491-4F21-9132-B6C5296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CAF6-E8FD-4010-8138-1C46584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26BF5-5DD8-40C3-B4BD-DB12B4E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609D-3CD4-4E74-8A22-0A04544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EEF-FDE3-4218-8746-EE2CA203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45B6-0084-4586-AA57-E7F866F0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8718-0455-401C-98A6-E65625D3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C168-58AB-43B4-92BD-9A87961BD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dirty="0"/>
              <a:t>Comparative Functional Genomics on accessory genomic elements in </a:t>
            </a:r>
            <a:r>
              <a:rPr lang="en-US" sz="5300" i="1" dirty="0"/>
              <a:t>Salmonella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066EC-7B76-41C6-8461-B8BD668B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Andrew Verdegaal</a:t>
            </a:r>
          </a:p>
          <a:p>
            <a:r>
              <a:rPr lang="en-US" dirty="0"/>
              <a:t>April 25, 2019</a:t>
            </a:r>
          </a:p>
          <a:p>
            <a:r>
              <a:rPr lang="en-US" dirty="0"/>
              <a:t>E&amp;EB 723</a:t>
            </a:r>
          </a:p>
        </p:txBody>
      </p:sp>
    </p:spTree>
    <p:extLst>
      <p:ext uri="{BB962C8B-B14F-4D97-AF65-F5344CB8AC3E}">
        <p14:creationId xmlns:p14="http://schemas.microsoft.com/office/powerpoint/2010/main" val="58020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1407-BD65-4427-84EE-D1F4A56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8D0-345F-4468-B5C6-AD2910AA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763CA4-8D32-4D13-A3A5-04D432D51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67181"/>
              </p:ext>
            </p:extLst>
          </p:nvPr>
        </p:nvGraphicFramePr>
        <p:xfrm>
          <a:off x="2036969" y="681037"/>
          <a:ext cx="8118061" cy="588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Acrobat Document" r:id="rId3" imgW="4914762" imgH="3562037" progId="AcroExch.Document.DC">
                  <p:embed/>
                </p:oleObj>
              </mc:Choice>
              <mc:Fallback>
                <p:oleObj name="Acrobat Document" r:id="rId3" imgW="4914762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969" y="681037"/>
                        <a:ext cx="8118061" cy="588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79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9057-A66C-4935-8C9B-9203C82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357"/>
            <a:ext cx="10515600" cy="4024606"/>
          </a:xfrm>
        </p:spPr>
        <p:txBody>
          <a:bodyPr/>
          <a:lstStyle/>
          <a:p>
            <a:r>
              <a:rPr lang="en-US" dirty="0"/>
              <a:t>Provide reference protein database (</a:t>
            </a:r>
            <a:r>
              <a:rPr lang="en-US" i="1" dirty="0"/>
              <a:t>S. enterica </a:t>
            </a:r>
            <a:r>
              <a:rPr lang="en-US" dirty="0"/>
              <a:t>Typhimurium SL1344)</a:t>
            </a:r>
          </a:p>
          <a:p>
            <a:pPr lvl="1"/>
            <a:r>
              <a:rPr lang="en-US" dirty="0"/>
              <a:t>Searches with </a:t>
            </a:r>
            <a:r>
              <a:rPr lang="en-US" dirty="0" err="1"/>
              <a:t>BLASTp</a:t>
            </a:r>
            <a:endParaRPr lang="en-US" dirty="0"/>
          </a:p>
          <a:p>
            <a:r>
              <a:rPr lang="en-US" dirty="0"/>
              <a:t>Then, searches multiple databases to annotate genome in succession</a:t>
            </a:r>
          </a:p>
          <a:p>
            <a:pPr lvl="1"/>
            <a:r>
              <a:rPr lang="en-US" dirty="0" err="1"/>
              <a:t>UniProt</a:t>
            </a:r>
            <a:r>
              <a:rPr lang="en-US" dirty="0"/>
              <a:t>, using BLAST+</a:t>
            </a:r>
          </a:p>
          <a:p>
            <a:pPr lvl="1"/>
            <a:r>
              <a:rPr lang="en-US" dirty="0" err="1"/>
              <a:t>RefSeq</a:t>
            </a:r>
            <a:r>
              <a:rPr lang="en-US" dirty="0"/>
              <a:t> (finished bacterial genomes for a genus) [Salmonella]</a:t>
            </a:r>
          </a:p>
          <a:p>
            <a:pPr lvl="1"/>
            <a:r>
              <a:rPr lang="en-US" dirty="0"/>
              <a:t>HMMER3.1 hidden Markov model profile </a:t>
            </a:r>
            <a:r>
              <a:rPr lang="en-US" dirty="0" err="1"/>
              <a:t>db’s</a:t>
            </a:r>
            <a:r>
              <a:rPr lang="en-US" dirty="0"/>
              <a:t> (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Basically searches for homologues to known proteins</a:t>
            </a:r>
          </a:p>
          <a:p>
            <a:r>
              <a:rPr lang="en-US" dirty="0"/>
              <a:t>Failing to annotate everything, will fill in remaining CDS with “hypothetical protein”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3D6C-8C9A-48A4-9D0A-7C996A7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25"/>
            <a:ext cx="922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CA4-ACA3-4F7D-8CBE-E5D7725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9B072-7411-4D6F-8129-76BF0B60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53"/>
            <a:ext cx="7200900" cy="217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CED1E-864E-4AB6-BCDD-4E77681DAB1E}"/>
              </a:ext>
            </a:extLst>
          </p:cNvPr>
          <p:cNvSpPr txBox="1"/>
          <p:nvPr/>
        </p:nvSpPr>
        <p:spPr>
          <a:xfrm>
            <a:off x="2045823" y="2966950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22324-0B44-4D4C-A143-1C3EF71FBD46}"/>
              </a:ext>
            </a:extLst>
          </p:cNvPr>
          <p:cNvSpPr txBox="1"/>
          <p:nvPr/>
        </p:nvSpPr>
        <p:spPr>
          <a:xfrm>
            <a:off x="5338336" y="3096925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06B710-D490-47FD-B966-3F6032F32EA4}"/>
              </a:ext>
            </a:extLst>
          </p:cNvPr>
          <p:cNvSpPr/>
          <p:nvPr/>
        </p:nvSpPr>
        <p:spPr>
          <a:xfrm>
            <a:off x="4234712" y="329469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7B5AF-62F2-4DA1-B44E-6E8BFACCE4EF}"/>
              </a:ext>
            </a:extLst>
          </p:cNvPr>
          <p:cNvSpPr/>
          <p:nvPr/>
        </p:nvSpPr>
        <p:spPr>
          <a:xfrm>
            <a:off x="9005134" y="2995611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983FF-6E56-48F3-B866-0DFE789C6691}"/>
              </a:ext>
            </a:extLst>
          </p:cNvPr>
          <p:cNvSpPr txBox="1"/>
          <p:nvPr/>
        </p:nvSpPr>
        <p:spPr>
          <a:xfrm>
            <a:off x="838200" y="5219930"/>
            <a:ext cx="124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AGEnt</a:t>
            </a:r>
            <a:endParaRPr lang="en-US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7BA10-9514-41AF-B42B-158224789117}"/>
              </a:ext>
            </a:extLst>
          </p:cNvPr>
          <p:cNvSpPr/>
          <p:nvPr/>
        </p:nvSpPr>
        <p:spPr>
          <a:xfrm>
            <a:off x="8810272" y="5100532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F44E-5E28-4909-86C9-6C804853A0A3}"/>
              </a:ext>
            </a:extLst>
          </p:cNvPr>
          <p:cNvSpPr txBox="1"/>
          <p:nvPr/>
        </p:nvSpPr>
        <p:spPr>
          <a:xfrm>
            <a:off x="2241224" y="5057763"/>
            <a:ext cx="183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  <a:p>
            <a:pPr algn="ctr"/>
            <a:r>
              <a:rPr lang="en-US" dirty="0"/>
              <a:t>(ST313 and SR44)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891EA5-0DEE-4ADF-80A9-3F6C318B6D06}"/>
              </a:ext>
            </a:extLst>
          </p:cNvPr>
          <p:cNvSpPr/>
          <p:nvPr/>
        </p:nvSpPr>
        <p:spPr>
          <a:xfrm>
            <a:off x="4233541" y="5386925"/>
            <a:ext cx="907692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D0CB5D-0251-4103-9AA8-4699CE15D8E3}"/>
              </a:ext>
            </a:extLst>
          </p:cNvPr>
          <p:cNvCxnSpPr/>
          <p:nvPr/>
        </p:nvCxnSpPr>
        <p:spPr>
          <a:xfrm>
            <a:off x="1152939" y="4528900"/>
            <a:ext cx="9621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1C4256-F10C-42A7-8B70-500C9455F629}"/>
              </a:ext>
            </a:extLst>
          </p:cNvPr>
          <p:cNvSpPr txBox="1"/>
          <p:nvPr/>
        </p:nvSpPr>
        <p:spPr>
          <a:xfrm>
            <a:off x="838433" y="3111661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Spine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78E361-15F5-44B8-93B6-039883BC7EE4}"/>
              </a:ext>
            </a:extLst>
          </p:cNvPr>
          <p:cNvSpPr/>
          <p:nvPr/>
        </p:nvSpPr>
        <p:spPr>
          <a:xfrm>
            <a:off x="7864424" y="328758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47CD7-AFE8-413E-B612-62A456C871DF}"/>
              </a:ext>
            </a:extLst>
          </p:cNvPr>
          <p:cNvSpPr txBox="1"/>
          <p:nvPr/>
        </p:nvSpPr>
        <p:spPr>
          <a:xfrm>
            <a:off x="5141233" y="5225912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silico Core genome components comparison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7F2802-64E8-4A58-B2F7-2DEC8A578380}"/>
              </a:ext>
            </a:extLst>
          </p:cNvPr>
          <p:cNvSpPr/>
          <p:nvPr/>
        </p:nvSpPr>
        <p:spPr>
          <a:xfrm>
            <a:off x="7763351" y="5361365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E80E208-B8A7-464F-A078-69A849CD5A8E}"/>
              </a:ext>
            </a:extLst>
          </p:cNvPr>
          <p:cNvSpPr/>
          <p:nvPr/>
        </p:nvSpPr>
        <p:spPr>
          <a:xfrm rot="5400000">
            <a:off x="5711108" y="4329736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65A41-0924-426F-B777-01CA56B1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3" y="689317"/>
            <a:ext cx="11496387" cy="5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4ACB-765F-4623-8781-ADBBBFD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742657"/>
            <a:ext cx="10745372" cy="5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62825" cy="2305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4629C9-E667-4587-9949-0918A4E1D4CD}"/>
              </a:ext>
            </a:extLst>
          </p:cNvPr>
          <p:cNvSpPr/>
          <p:nvPr/>
        </p:nvSpPr>
        <p:spPr>
          <a:xfrm>
            <a:off x="2707246" y="3587661"/>
            <a:ext cx="2281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Annotated 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  <a:p>
            <a:r>
              <a:rPr lang="en-US" dirty="0"/>
              <a:t>Reference + Draft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366B17-90D7-4230-BA02-EFE82B44A1D4}"/>
              </a:ext>
            </a:extLst>
          </p:cNvPr>
          <p:cNvSpPr/>
          <p:nvPr/>
        </p:nvSpPr>
        <p:spPr>
          <a:xfrm>
            <a:off x="5327477" y="4005828"/>
            <a:ext cx="1298610" cy="36399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449ED-7246-48D7-B41E-7557BACC22FD}"/>
              </a:ext>
            </a:extLst>
          </p:cNvPr>
          <p:cNvSpPr txBox="1"/>
          <p:nvPr/>
        </p:nvSpPr>
        <p:spPr>
          <a:xfrm>
            <a:off x="6992436" y="3008456"/>
            <a:ext cx="3195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bins of accessory elements shared (or not) between serovars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AGE’s with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phylogenetic relationships based on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4133" cy="132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222C8-B2EA-46ED-8332-29AC49BB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3" y="191692"/>
            <a:ext cx="5112676" cy="64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6DE934-EA58-4B19-B6F8-79E04891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ClustAGE</a:t>
            </a:r>
            <a:r>
              <a:rPr lang="en-US" dirty="0"/>
              <a:t> Analysis of Similarity in </a:t>
            </a:r>
            <a:r>
              <a:rPr lang="en-US" i="1" dirty="0"/>
              <a:t>Salmonella</a:t>
            </a:r>
            <a:r>
              <a:rPr lang="en-US" dirty="0"/>
              <a:t> serovars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A231A8-3ADB-466C-855D-2D93F55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" y="774687"/>
            <a:ext cx="10259227" cy="5774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54EED-B280-4400-96EC-1904453C09E3}"/>
              </a:ext>
            </a:extLst>
          </p:cNvPr>
          <p:cNvSpPr txBox="1"/>
          <p:nvPr/>
        </p:nvSpPr>
        <p:spPr>
          <a:xfrm>
            <a:off x="371983" y="1587599"/>
            <a:ext cx="36647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16 Reference Genomes Analyzed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68CD8-4213-42C3-889A-A8C7FC59DCBA}"/>
              </a:ext>
            </a:extLst>
          </p:cNvPr>
          <p:cNvSpPr txBox="1"/>
          <p:nvPr/>
        </p:nvSpPr>
        <p:spPr>
          <a:xfrm>
            <a:off x="120190" y="6180136"/>
            <a:ext cx="267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software: Phylip3.695</a:t>
            </a:r>
          </a:p>
          <a:p>
            <a:r>
              <a:rPr lang="en-US" dirty="0"/>
              <a:t>Visualization: </a:t>
            </a:r>
            <a:r>
              <a:rPr lang="en-US" dirty="0" err="1"/>
              <a:t>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Similarity in </a:t>
            </a:r>
            <a:r>
              <a:rPr lang="en-US" i="1" dirty="0"/>
              <a:t>Salmonella</a:t>
            </a:r>
            <a:r>
              <a:rPr lang="en-US" dirty="0"/>
              <a:t> serovars with </a:t>
            </a:r>
            <a:r>
              <a:rPr lang="en-US" dirty="0" err="1"/>
              <a:t>iTOL</a:t>
            </a:r>
            <a:r>
              <a:rPr lang="en-US" dirty="0"/>
              <a:t>, larger dataset, includes “outlier”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13E5-46AC-41C5-A8AC-EB543BA8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38" y="1437469"/>
            <a:ext cx="8896945" cy="5217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9B23C-1347-45EA-8E1B-1AA0A640CA1F}"/>
              </a:ext>
            </a:extLst>
          </p:cNvPr>
          <p:cNvSpPr txBox="1"/>
          <p:nvPr/>
        </p:nvSpPr>
        <p:spPr>
          <a:xfrm>
            <a:off x="371983" y="1587599"/>
            <a:ext cx="4518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18 Reference, 2 Draft Genomes Analyzed</a:t>
            </a:r>
          </a:p>
        </p:txBody>
      </p:sp>
    </p:spTree>
    <p:extLst>
      <p:ext uri="{BB962C8B-B14F-4D97-AF65-F5344CB8AC3E}">
        <p14:creationId xmlns:p14="http://schemas.microsoft.com/office/powerpoint/2010/main" val="24086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6F32-DFE4-47C8-AEA2-4265CB61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i="1" dirty="0"/>
              <a:t>Salmonella enterica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F57-B48C-47A7-8E53-F6831229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008243"/>
          </a:xfrm>
        </p:spPr>
        <p:txBody>
          <a:bodyPr>
            <a:normAutofit/>
          </a:bodyPr>
          <a:lstStyle/>
          <a:p>
            <a:r>
              <a:rPr lang="en-US" sz="2000" dirty="0"/>
              <a:t>Gram (-) Bacteria</a:t>
            </a:r>
          </a:p>
          <a:p>
            <a:r>
              <a:rPr lang="en-US" sz="2000" dirty="0"/>
              <a:t>1.2 million cases of Salmonella related illness/year in U.S. alone</a:t>
            </a:r>
          </a:p>
          <a:p>
            <a:r>
              <a:rPr lang="en-US" sz="2000" dirty="0"/>
              <a:t>Three types of sicknesses:</a:t>
            </a:r>
          </a:p>
          <a:p>
            <a:pPr marL="457200" lvl="1" indent="0">
              <a:buNone/>
            </a:pPr>
            <a:r>
              <a:rPr lang="en-US" sz="2000" dirty="0"/>
              <a:t>1) Salmonellosis (non paratyphoid/ typhoid)</a:t>
            </a:r>
          </a:p>
          <a:p>
            <a:pPr marL="457200" lvl="1" indent="0">
              <a:buNone/>
            </a:pPr>
            <a:r>
              <a:rPr lang="en-US" sz="2000" dirty="0"/>
              <a:t>2) Paratyphoid fever</a:t>
            </a:r>
          </a:p>
          <a:p>
            <a:pPr marL="457200" lvl="1" indent="0">
              <a:buNone/>
            </a:pPr>
            <a:r>
              <a:rPr lang="en-US" sz="2000" dirty="0"/>
              <a:t>3) Typhoid fever</a:t>
            </a:r>
          </a:p>
        </p:txBody>
      </p:sp>
      <p:pic>
        <p:nvPicPr>
          <p:cNvPr id="5122" name="Picture 2" descr="Salmonella">
            <a:extLst>
              <a:ext uri="{FF2B5EF4-FFF2-40B4-BE49-F238E27FC236}">
                <a16:creationId xmlns:a16="http://schemas.microsoft.com/office/drawing/2014/main" id="{2E5E1A03-C024-4DD9-9AFD-D9A00A96C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601C6-36F3-4C38-BAEF-80EFE4CD5514}"/>
              </a:ext>
            </a:extLst>
          </p:cNvPr>
          <p:cNvSpPr/>
          <p:nvPr/>
        </p:nvSpPr>
        <p:spPr>
          <a:xfrm>
            <a:off x="0" y="6356350"/>
            <a:ext cx="4595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http://www.cidrap.umn.edu/news-perspective/2016/12/cdc-resistant-salmonella-causes-6200-illnesses-year</a:t>
            </a:r>
          </a:p>
        </p:txBody>
      </p:sp>
    </p:spTree>
    <p:extLst>
      <p:ext uri="{BB962C8B-B14F-4D97-AF65-F5344CB8AC3E}">
        <p14:creationId xmlns:p14="http://schemas.microsoft.com/office/powerpoint/2010/main" val="129837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4A5C-B595-46B8-9589-470E7CDB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Depiction of </a:t>
            </a:r>
            <a:r>
              <a:rPr lang="en-US" dirty="0" err="1"/>
              <a:t>ClustAGE</a:t>
            </a:r>
            <a:r>
              <a:rPr lang="en-US" dirty="0"/>
              <a:t> Phylogenetic Relationships alongside Host Adaptation</a:t>
            </a:r>
          </a:p>
        </p:txBody>
      </p:sp>
      <p:pic>
        <p:nvPicPr>
          <p:cNvPr id="5" name="Content Placeholder 4" descr="A close up of a building&#10;&#10;Description automatically generated">
            <a:extLst>
              <a:ext uri="{FF2B5EF4-FFF2-40B4-BE49-F238E27FC236}">
                <a16:creationId xmlns:a16="http://schemas.microsoft.com/office/drawing/2014/main" id="{4DFEC2B2-6EDC-4658-9322-19095AA1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" y="1958975"/>
            <a:ext cx="6993850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C2565-8818-4199-AADF-06636866CCF2}"/>
              </a:ext>
            </a:extLst>
          </p:cNvPr>
          <p:cNvSpPr txBox="1"/>
          <p:nvPr/>
        </p:nvSpPr>
        <p:spPr>
          <a:xfrm>
            <a:off x="7349681" y="220836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Cold-blooded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5129D-9C75-49B0-9D7F-03E0BA5F3ACA}"/>
              </a:ext>
            </a:extLst>
          </p:cNvPr>
          <p:cNvSpPr txBox="1"/>
          <p:nvPr/>
        </p:nvSpPr>
        <p:spPr>
          <a:xfrm>
            <a:off x="7357026" y="286018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D932A-E57E-4A6C-957C-1B06A1B148E0}"/>
              </a:ext>
            </a:extLst>
          </p:cNvPr>
          <p:cNvSpPr txBox="1"/>
          <p:nvPr/>
        </p:nvSpPr>
        <p:spPr>
          <a:xfrm>
            <a:off x="7377353" y="3456208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FE9DE-3840-4D34-B686-92667D9E25B4}"/>
              </a:ext>
            </a:extLst>
          </p:cNvPr>
          <p:cNvSpPr txBox="1"/>
          <p:nvPr/>
        </p:nvSpPr>
        <p:spPr>
          <a:xfrm>
            <a:off x="7357025" y="387075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C7E2FB-7FDE-4E5B-B5AD-D0BBD39F46F5}"/>
              </a:ext>
            </a:extLst>
          </p:cNvPr>
          <p:cNvSpPr/>
          <p:nvPr/>
        </p:nvSpPr>
        <p:spPr>
          <a:xfrm>
            <a:off x="5106444" y="3526513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C88DBD-F6AD-4DFA-A8C3-4AE6EEA8AA15}"/>
              </a:ext>
            </a:extLst>
          </p:cNvPr>
          <p:cNvSpPr/>
          <p:nvPr/>
        </p:nvSpPr>
        <p:spPr>
          <a:xfrm>
            <a:off x="5100302" y="2253166"/>
            <a:ext cx="2289101" cy="235658"/>
          </a:xfrm>
          <a:prstGeom prst="rightArrow">
            <a:avLst>
              <a:gd name="adj1" fmla="val 100000"/>
              <a:gd name="adj2" fmla="val 11676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75BA64-9E2A-4161-8B78-D621E5024372}"/>
              </a:ext>
            </a:extLst>
          </p:cNvPr>
          <p:cNvSpPr/>
          <p:nvPr/>
        </p:nvSpPr>
        <p:spPr>
          <a:xfrm>
            <a:off x="5100302" y="3747608"/>
            <a:ext cx="2244186" cy="576742"/>
          </a:xfrm>
          <a:prstGeom prst="rightArrow">
            <a:avLst>
              <a:gd name="adj1" fmla="val 100000"/>
              <a:gd name="adj2" fmla="val 384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E0155E1-6B26-4816-9D83-613CFFA90D27}"/>
              </a:ext>
            </a:extLst>
          </p:cNvPr>
          <p:cNvSpPr/>
          <p:nvPr/>
        </p:nvSpPr>
        <p:spPr>
          <a:xfrm>
            <a:off x="5100301" y="4553211"/>
            <a:ext cx="2244185" cy="410942"/>
          </a:xfrm>
          <a:prstGeom prst="rightArrow">
            <a:avLst>
              <a:gd name="adj1" fmla="val 100000"/>
              <a:gd name="adj2" fmla="val 516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9E1DB-4EE7-4B15-8ED0-C2A2F517DD11}"/>
              </a:ext>
            </a:extLst>
          </p:cNvPr>
          <p:cNvSpPr txBox="1"/>
          <p:nvPr/>
        </p:nvSpPr>
        <p:spPr>
          <a:xfrm>
            <a:off x="7357025" y="4604794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F3D6473-9071-493C-94C5-20E8F44E4EEE}"/>
              </a:ext>
            </a:extLst>
          </p:cNvPr>
          <p:cNvSpPr/>
          <p:nvPr/>
        </p:nvSpPr>
        <p:spPr>
          <a:xfrm>
            <a:off x="5100302" y="2537713"/>
            <a:ext cx="2289100" cy="952742"/>
          </a:xfrm>
          <a:prstGeom prst="rightArrow">
            <a:avLst>
              <a:gd name="adj1" fmla="val 100000"/>
              <a:gd name="adj2" fmla="val 286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9666F-6953-45EE-9F7E-F49BECB0FFA1}"/>
              </a:ext>
            </a:extLst>
          </p:cNvPr>
          <p:cNvSpPr txBox="1"/>
          <p:nvPr/>
        </p:nvSpPr>
        <p:spPr>
          <a:xfrm>
            <a:off x="7363094" y="491122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7B21553-FEAB-4B89-81CA-8D2D71D26980}"/>
              </a:ext>
            </a:extLst>
          </p:cNvPr>
          <p:cNvSpPr/>
          <p:nvPr/>
        </p:nvSpPr>
        <p:spPr>
          <a:xfrm>
            <a:off x="5100300" y="4990461"/>
            <a:ext cx="2244186" cy="143205"/>
          </a:xfrm>
          <a:prstGeom prst="rightArrow">
            <a:avLst>
              <a:gd name="adj1" fmla="val 100000"/>
              <a:gd name="adj2" fmla="val 14538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9A6F2-218F-46E4-972B-B8D96E1EB00B}"/>
              </a:ext>
            </a:extLst>
          </p:cNvPr>
          <p:cNvSpPr txBox="1"/>
          <p:nvPr/>
        </p:nvSpPr>
        <p:spPr>
          <a:xfrm>
            <a:off x="7357920" y="509705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Ovine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2B6D26-641C-4168-BB0C-2E6D0AC460FD}"/>
              </a:ext>
            </a:extLst>
          </p:cNvPr>
          <p:cNvSpPr/>
          <p:nvPr/>
        </p:nvSpPr>
        <p:spPr>
          <a:xfrm>
            <a:off x="5087011" y="5167355"/>
            <a:ext cx="2244186" cy="185037"/>
          </a:xfrm>
          <a:prstGeom prst="rightArrow">
            <a:avLst>
              <a:gd name="adj1" fmla="val 100000"/>
              <a:gd name="adj2" fmla="val 10295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26CDA89-C12C-4807-A844-A3BF0D49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80158"/>
              </p:ext>
            </p:extLst>
          </p:nvPr>
        </p:nvGraphicFramePr>
        <p:xfrm>
          <a:off x="9287714" y="1608644"/>
          <a:ext cx="2904286" cy="5250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143">
                  <a:extLst>
                    <a:ext uri="{9D8B030D-6E8A-4147-A177-3AD203B41FA5}">
                      <a16:colId xmlns:a16="http://schemas.microsoft.com/office/drawing/2014/main" val="1073747643"/>
                    </a:ext>
                  </a:extLst>
                </a:gridCol>
                <a:gridCol w="1452143">
                  <a:extLst>
                    <a:ext uri="{9D8B030D-6E8A-4147-A177-3AD203B41FA5}">
                      <a16:colId xmlns:a16="http://schemas.microsoft.com/office/drawing/2014/main" val="1021677949"/>
                    </a:ext>
                  </a:extLst>
                </a:gridCol>
              </a:tblGrid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Strain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Host Adaptation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18593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</a:t>
                      </a:r>
                      <a:r>
                        <a:rPr lang="en-US" sz="1200" u="none" strike="noStrike" baseline="0" dirty="0" err="1">
                          <a:effectLst/>
                        </a:rPr>
                        <a:t>Bongori</a:t>
                      </a:r>
                      <a:r>
                        <a:rPr lang="en-US" sz="1200" u="none" strike="noStrike" baseline="0" dirty="0">
                          <a:effectLst/>
                        </a:rPr>
                        <a:t> NCTC12419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Cold-blooded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44277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Schwarzengrund CVM19633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91262466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AKU12601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49572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ATCC9150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724890597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CT18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754757288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Ty2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277954180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Choleraesuis SCB67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936522281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ParatyphiC RKS4594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5208132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Newport SL254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13967225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Heidelberg SL476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52896711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LT2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Avirulent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4038678829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ST313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32325787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SL1344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91909894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ParatyphiB SPB7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472762204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Abortusovis SR44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36148152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Agona SL483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68750525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Dublin CT02021853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2500905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Enteritidis P125109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26088743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Gallinarum 28791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Chicken/Fowl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49782179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Gall Pullorum RKS5078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Chicken/Fowl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968762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E167680-6A0B-4FE9-A366-3ED176D6F3CC}"/>
              </a:ext>
            </a:extLst>
          </p:cNvPr>
          <p:cNvSpPr txBox="1"/>
          <p:nvPr/>
        </p:nvSpPr>
        <p:spPr>
          <a:xfrm>
            <a:off x="7375177" y="5312902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A1F839-324E-4585-A30A-E1CF2264AFC0}"/>
              </a:ext>
            </a:extLst>
          </p:cNvPr>
          <p:cNvSpPr/>
          <p:nvPr/>
        </p:nvSpPr>
        <p:spPr>
          <a:xfrm>
            <a:off x="5104268" y="5383207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3740F-53C3-4DAC-A887-7CC2598C830D}"/>
              </a:ext>
            </a:extLst>
          </p:cNvPr>
          <p:cNvSpPr txBox="1"/>
          <p:nvPr/>
        </p:nvSpPr>
        <p:spPr>
          <a:xfrm>
            <a:off x="7375177" y="5515707"/>
            <a:ext cx="69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Bovine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1AC7076-FEB9-49C2-A28B-60685EEE85D3}"/>
              </a:ext>
            </a:extLst>
          </p:cNvPr>
          <p:cNvSpPr/>
          <p:nvPr/>
        </p:nvSpPr>
        <p:spPr>
          <a:xfrm>
            <a:off x="5104268" y="5586012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48DF4B-859C-455E-9A65-AB7525EBB39E}"/>
              </a:ext>
            </a:extLst>
          </p:cNvPr>
          <p:cNvSpPr/>
          <p:nvPr/>
        </p:nvSpPr>
        <p:spPr>
          <a:xfrm>
            <a:off x="5100300" y="5796173"/>
            <a:ext cx="2244185" cy="151990"/>
          </a:xfrm>
          <a:prstGeom prst="rightArrow">
            <a:avLst>
              <a:gd name="adj1" fmla="val 100000"/>
              <a:gd name="adj2" fmla="val 1393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CAABB3-CF92-46CD-85D5-EBCE6245E71D}"/>
              </a:ext>
            </a:extLst>
          </p:cNvPr>
          <p:cNvSpPr txBox="1"/>
          <p:nvPr/>
        </p:nvSpPr>
        <p:spPr>
          <a:xfrm>
            <a:off x="7383112" y="5731559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9080A9-157E-4676-94F0-C4F7FD3EC1EF}"/>
              </a:ext>
            </a:extLst>
          </p:cNvPr>
          <p:cNvSpPr txBox="1"/>
          <p:nvPr/>
        </p:nvSpPr>
        <p:spPr>
          <a:xfrm>
            <a:off x="7349101" y="6011285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Chicken/Fowl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2DD786-63CD-448D-8B21-71B98B76502F}"/>
              </a:ext>
            </a:extLst>
          </p:cNvPr>
          <p:cNvSpPr/>
          <p:nvPr/>
        </p:nvSpPr>
        <p:spPr>
          <a:xfrm>
            <a:off x="5090628" y="5986343"/>
            <a:ext cx="2244186" cy="372859"/>
          </a:xfrm>
          <a:prstGeom prst="rightArrow">
            <a:avLst>
              <a:gd name="adj1" fmla="val 100000"/>
              <a:gd name="adj2" fmla="val 5329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388-182B-4A0D-A127-A6BF19C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genes between all </a:t>
            </a:r>
            <a:r>
              <a:rPr lang="en-US" i="1" dirty="0"/>
              <a:t>Salmonella</a:t>
            </a:r>
            <a:r>
              <a:rPr lang="en-US" dirty="0"/>
              <a:t> sp. except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417E9-F90B-4B8F-956A-1E09205B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1091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190C9-3731-475E-AB4E-5477DD3CC61C}"/>
              </a:ext>
            </a:extLst>
          </p:cNvPr>
          <p:cNvSpPr txBox="1"/>
          <p:nvPr/>
        </p:nvSpPr>
        <p:spPr>
          <a:xfrm>
            <a:off x="1741161" y="2151759"/>
            <a:ext cx="886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III Secretion System Effector Proteins </a:t>
            </a:r>
            <a:r>
              <a:rPr lang="en-US" dirty="0"/>
              <a:t>(necessary for virulence and invasion of host cells)</a:t>
            </a:r>
          </a:p>
        </p:txBody>
      </p:sp>
    </p:spTree>
    <p:extLst>
      <p:ext uri="{BB962C8B-B14F-4D97-AF65-F5344CB8AC3E}">
        <p14:creationId xmlns:p14="http://schemas.microsoft.com/office/powerpoint/2010/main" val="72926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5DC-7AED-4BF1-94B6-735BB92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Salmonella enterica </a:t>
            </a:r>
            <a:r>
              <a:rPr lang="en-US" dirty="0"/>
              <a:t>serovar </a:t>
            </a:r>
            <a:r>
              <a:rPr lang="en-US" dirty="0" err="1"/>
              <a:t>Abortusovis</a:t>
            </a:r>
            <a:r>
              <a:rPr lang="en-US" dirty="0"/>
              <a:t> SR44, new unique gene set?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2664BE-916F-4AB0-B988-EA086ADC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11" y="2409376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14CCA-E636-4CDB-9A5B-CEBB74F372E3}"/>
              </a:ext>
            </a:extLst>
          </p:cNvPr>
          <p:cNvSpPr txBox="1"/>
          <p:nvPr/>
        </p:nvSpPr>
        <p:spPr>
          <a:xfrm>
            <a:off x="4960595" y="1947711"/>
            <a:ext cx="319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“Hypothetical Proteins” </a:t>
            </a:r>
          </a:p>
        </p:txBody>
      </p:sp>
    </p:spTree>
    <p:extLst>
      <p:ext uri="{BB962C8B-B14F-4D97-AF65-F5344CB8AC3E}">
        <p14:creationId xmlns:p14="http://schemas.microsoft.com/office/powerpoint/2010/main" val="330691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7A9B5-36E2-49A4-977B-0FF80C93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06" y="2516428"/>
            <a:ext cx="9343353" cy="36205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891935-48FD-4197-B597-6BAB5BB077BF}"/>
              </a:ext>
            </a:extLst>
          </p:cNvPr>
          <p:cNvSpPr/>
          <p:nvPr/>
        </p:nvSpPr>
        <p:spPr>
          <a:xfrm>
            <a:off x="7469926" y="1303948"/>
            <a:ext cx="1744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SCH_012 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unknown </a:t>
            </a:r>
            <a:r>
              <a:rPr lang="en-US" i="1" dirty="0" err="1"/>
              <a:t>fxn</a:t>
            </a:r>
            <a:r>
              <a:rPr lang="en-US" i="1" dirty="0"/>
              <a:t>, </a:t>
            </a:r>
          </a:p>
          <a:p>
            <a:pPr algn="ctr"/>
            <a:r>
              <a:rPr lang="en-US" i="1" dirty="0"/>
              <a:t>topoisomerase?)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98180-BD18-4572-8178-735086B0161F}"/>
              </a:ext>
            </a:extLst>
          </p:cNvPr>
          <p:cNvSpPr/>
          <p:nvPr/>
        </p:nvSpPr>
        <p:spPr>
          <a:xfrm>
            <a:off x="4310896" y="1303948"/>
            <a:ext cx="1785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cat2</a:t>
            </a:r>
          </a:p>
          <a:p>
            <a:pPr algn="ctr"/>
            <a:r>
              <a:rPr lang="en-US" dirty="0"/>
              <a:t>Chloramphenicol</a:t>
            </a:r>
          </a:p>
          <a:p>
            <a:pPr algn="ctr"/>
            <a:r>
              <a:rPr lang="en-US" dirty="0"/>
              <a:t>acetyltransferase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51EE5C-E90C-44E5-8F68-02A41CB820F4}"/>
              </a:ext>
            </a:extLst>
          </p:cNvPr>
          <p:cNvSpPr/>
          <p:nvPr/>
        </p:nvSpPr>
        <p:spPr>
          <a:xfrm>
            <a:off x="5203448" y="22272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56D29AF-E230-46A1-A9A5-2E9BED3A38DD}"/>
              </a:ext>
            </a:extLst>
          </p:cNvPr>
          <p:cNvSpPr/>
          <p:nvPr/>
        </p:nvSpPr>
        <p:spPr>
          <a:xfrm>
            <a:off x="8296593" y="21944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B4D8DB-6FEA-4BF3-8948-6A10D050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0"/>
            <a:ext cx="10515600" cy="1660623"/>
          </a:xfrm>
        </p:spPr>
        <p:txBody>
          <a:bodyPr>
            <a:normAutofit fontScale="90000"/>
          </a:bodyPr>
          <a:lstStyle/>
          <a:p>
            <a:r>
              <a:rPr lang="en-US" dirty="0"/>
              <a:t>Chloramphenicol resistance: </a:t>
            </a:r>
            <a:br>
              <a:rPr lang="en-US" dirty="0"/>
            </a:br>
            <a:r>
              <a:rPr lang="en-US" sz="3600" dirty="0"/>
              <a:t>Shared by </a:t>
            </a:r>
            <a:r>
              <a:rPr lang="en-US" sz="3600" dirty="0" err="1"/>
              <a:t>Choleraesuis</a:t>
            </a:r>
            <a:r>
              <a:rPr lang="en-US" sz="3600" dirty="0"/>
              <a:t> SCB67 and </a:t>
            </a:r>
            <a:r>
              <a:rPr lang="en-US" sz="3600" dirty="0" err="1"/>
              <a:t>Schwarzengrund</a:t>
            </a:r>
            <a:r>
              <a:rPr lang="en-US" sz="3600" dirty="0"/>
              <a:t> CVM19633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3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B0B9-913D-4C06-9CBC-7540188F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dirty="0"/>
              <a:t>Chloramphenicol and Chloramphenicol Acetyltransferase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F37-265A-453C-BF18-04D43966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677435"/>
            <a:ext cx="10515600" cy="4351338"/>
          </a:xfrm>
        </p:spPr>
        <p:txBody>
          <a:bodyPr/>
          <a:lstStyle/>
          <a:p>
            <a:r>
              <a:rPr lang="en-US" dirty="0"/>
              <a:t>Chloramphenicol</a:t>
            </a:r>
          </a:p>
          <a:p>
            <a:pPr lvl="1"/>
            <a:r>
              <a:rPr lang="en-US" dirty="0"/>
              <a:t>Widespread action against Gram (+) and Gram (-) Bacteria</a:t>
            </a:r>
          </a:p>
          <a:p>
            <a:pPr lvl="1"/>
            <a:r>
              <a:rPr lang="en-US" dirty="0"/>
              <a:t>Inhibits Ribosomal 50S subunit, no protein translation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A2DA3D-E964-4F23-BD59-9C402CC4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89" y="1590183"/>
            <a:ext cx="9315506" cy="5152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6670-0DEF-4068-ABA1-1A9539183FCF}"/>
              </a:ext>
            </a:extLst>
          </p:cNvPr>
          <p:cNvSpPr txBox="1"/>
          <p:nvPr/>
        </p:nvSpPr>
        <p:spPr>
          <a:xfrm>
            <a:off x="10519864" y="6321462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EEE6D-6550-4E2E-B300-2210E55C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0" y="2635348"/>
            <a:ext cx="9831611" cy="38097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193424-A562-46E8-9839-F463D1F67256}"/>
              </a:ext>
            </a:extLst>
          </p:cNvPr>
          <p:cNvSpPr/>
          <p:nvPr/>
        </p:nvSpPr>
        <p:spPr>
          <a:xfrm>
            <a:off x="4490030" y="1778653"/>
            <a:ext cx="424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Bcr</a:t>
            </a:r>
            <a:r>
              <a:rPr lang="en-US" dirty="0"/>
              <a:t>/</a:t>
            </a:r>
            <a:r>
              <a:rPr lang="en-US" dirty="0" err="1"/>
              <a:t>CflA</a:t>
            </a:r>
            <a:r>
              <a:rPr lang="en-US" dirty="0"/>
              <a:t> family efflux transporter (putative)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395923F-784D-4147-B05F-3D963159EA76}"/>
              </a:ext>
            </a:extLst>
          </p:cNvPr>
          <p:cNvSpPr/>
          <p:nvPr/>
        </p:nvSpPr>
        <p:spPr>
          <a:xfrm>
            <a:off x="6385135" y="2175697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2AA806-6A3A-4DE2-890E-71F520F492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Chloramphenicol resistance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8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Difficulties/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730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Experimental</a:t>
            </a:r>
          </a:p>
          <a:p>
            <a:pPr lvl="1"/>
            <a:r>
              <a:rPr lang="en-US" dirty="0"/>
              <a:t>Some virulence genes may be “house-keeping” essential genes </a:t>
            </a:r>
          </a:p>
          <a:p>
            <a:pPr lvl="1"/>
            <a:r>
              <a:rPr lang="en-US" dirty="0"/>
              <a:t>Can run into issues with draft genome assembly/ coverage</a:t>
            </a:r>
          </a:p>
          <a:p>
            <a:pPr lvl="2"/>
            <a:r>
              <a:rPr lang="en-US" dirty="0"/>
              <a:t>Show as missing an AGE, when in reality it may share it</a:t>
            </a:r>
          </a:p>
          <a:p>
            <a:pPr lvl="1"/>
            <a:r>
              <a:rPr lang="en-US" dirty="0"/>
              <a:t>HGT in bacteria makes genomic comparison and evolutionary relationships difficult (or does it?)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Difficulties/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690688"/>
            <a:ext cx="1118152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Computing</a:t>
            </a:r>
          </a:p>
          <a:p>
            <a:pPr lvl="1"/>
            <a:r>
              <a:rPr lang="en-US" dirty="0"/>
              <a:t>Programs don’t want to run sometimes</a:t>
            </a:r>
          </a:p>
          <a:p>
            <a:pPr lvl="1"/>
            <a:r>
              <a:rPr lang="en-US" dirty="0"/>
              <a:t>Missing dependencies/ working on WSL instead of a Unix OS/ Issues navigating</a:t>
            </a:r>
          </a:p>
          <a:p>
            <a:pPr lvl="1"/>
            <a:r>
              <a:rPr lang="en-US" dirty="0"/>
              <a:t>Could be more efficient with better automation/ shell scripts</a:t>
            </a:r>
          </a:p>
          <a:p>
            <a:pPr lvl="1"/>
            <a:r>
              <a:rPr lang="en-US" dirty="0"/>
              <a:t>Starting with limited personal knowledge of software available</a:t>
            </a:r>
          </a:p>
          <a:p>
            <a:pPr lvl="2"/>
            <a:r>
              <a:rPr lang="en-US" dirty="0"/>
              <a:t>Limited knowledge of parameters and nuances of the various programs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: Ineffective use of Ray and/or Velvet from misunderstanding of how to get a good analysis from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Originally:</a:t>
            </a:r>
          </a:p>
          <a:p>
            <a:pPr lvl="2"/>
            <a:r>
              <a:rPr lang="en-US" dirty="0"/>
              <a:t>Trying to follow different path</a:t>
            </a:r>
          </a:p>
          <a:p>
            <a:pPr lvl="2"/>
            <a:r>
              <a:rPr lang="en-US" dirty="0"/>
              <a:t>Used/ attempted to implement MANY other programs (ultimately unfruitful effort)</a:t>
            </a:r>
          </a:p>
          <a:p>
            <a:pPr lvl="3"/>
            <a:r>
              <a:rPr lang="en-US" dirty="0" err="1"/>
              <a:t>ie</a:t>
            </a:r>
            <a:r>
              <a:rPr lang="en-US" dirty="0"/>
              <a:t>: Multiple genome alignment programs (MAFFT, </a:t>
            </a:r>
            <a:r>
              <a:rPr lang="en-US" dirty="0" err="1"/>
              <a:t>progressiveMauve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ie</a:t>
            </a:r>
            <a:r>
              <a:rPr lang="en-US" dirty="0"/>
              <a:t>: Phylogenetic analyses software (</a:t>
            </a:r>
            <a:r>
              <a:rPr lang="en-US" dirty="0" err="1"/>
              <a:t>FastTree</a:t>
            </a:r>
            <a:r>
              <a:rPr lang="en-US" dirty="0"/>
              <a:t>, </a:t>
            </a:r>
            <a:r>
              <a:rPr lang="en-US" dirty="0" err="1"/>
              <a:t>PhyML</a:t>
            </a:r>
            <a:r>
              <a:rPr lang="en-US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pipeline to analyze pathogenic bacteria with many genomes available</a:t>
            </a:r>
          </a:p>
          <a:p>
            <a:r>
              <a:rPr lang="en-US" dirty="0"/>
              <a:t>Ability to analyze new draft genomes and find relationships based on accessory genome components not shared between closely related strains</a:t>
            </a:r>
          </a:p>
          <a:p>
            <a:r>
              <a:rPr lang="en-US" dirty="0"/>
              <a:t>Can use the data I found to:</a:t>
            </a:r>
          </a:p>
          <a:p>
            <a:pPr lvl="1"/>
            <a:r>
              <a:rPr lang="en-US" dirty="0"/>
              <a:t>Discover relationships between </a:t>
            </a:r>
            <a:r>
              <a:rPr lang="en-US" i="1" dirty="0"/>
              <a:t>Salmonella </a:t>
            </a:r>
            <a:r>
              <a:rPr lang="en-US" dirty="0"/>
              <a:t> serovars</a:t>
            </a:r>
          </a:p>
          <a:p>
            <a:pPr lvl="1"/>
            <a:r>
              <a:rPr lang="en-US" dirty="0"/>
              <a:t>Find shared or novel genes or regulatory regions affecting bacterial host-specific pathogenesis</a:t>
            </a:r>
          </a:p>
        </p:txBody>
      </p:sp>
    </p:spTree>
    <p:extLst>
      <p:ext uri="{BB962C8B-B14F-4D97-AF65-F5344CB8AC3E}">
        <p14:creationId xmlns:p14="http://schemas.microsoft.com/office/powerpoint/2010/main" val="3962565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02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E794F-A93C-4D1B-B2A4-FB24BE69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52" y="80963"/>
            <a:ext cx="76722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30982-090F-4A95-B09F-D92053E1848C}"/>
              </a:ext>
            </a:extLst>
          </p:cNvPr>
          <p:cNvSpPr txBox="1"/>
          <p:nvPr/>
        </p:nvSpPr>
        <p:spPr>
          <a:xfrm>
            <a:off x="10277180" y="6084148"/>
            <a:ext cx="191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Feasey</a:t>
            </a:r>
            <a:r>
              <a:rPr lang="en-US" dirty="0"/>
              <a:t> et al. </a:t>
            </a:r>
          </a:p>
          <a:p>
            <a:r>
              <a:rPr lang="en-US" dirty="0"/>
              <a:t>(</a:t>
            </a:r>
            <a:r>
              <a:rPr lang="en-US" i="1" dirty="0"/>
              <a:t>The Lancet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304201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4E01-09B3-42E4-87BE-5B36428B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7117-D935-47B2-98FC-9D6C5E92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30A2D0D-0AFD-47D3-AC19-8F25B81BB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69243"/>
              </p:ext>
            </p:extLst>
          </p:nvPr>
        </p:nvGraphicFramePr>
        <p:xfrm>
          <a:off x="705679" y="0"/>
          <a:ext cx="10515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Presentation" r:id="rId3" imgW="5038285" imgH="3777990" progId="PowerPoint.Show.8">
                  <p:embed/>
                </p:oleObj>
              </mc:Choice>
              <mc:Fallback>
                <p:oleObj name="Presentation" r:id="rId3" imgW="5038285" imgH="3777990" progId="PowerPoint.Show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58ACCF-DDFF-4DE0-8FB6-8488CE27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679" y="0"/>
                        <a:ext cx="105156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32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38DF-AFD5-461D-9013-9C1BAE9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comparing </a:t>
            </a:r>
            <a:r>
              <a:rPr lang="en-US" i="1" dirty="0"/>
              <a:t>Salmonella</a:t>
            </a:r>
            <a:r>
              <a:rPr lang="en-US" dirty="0"/>
              <a:t> serovar genomes?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9877-8AB0-4725-A0A4-0359089E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942753"/>
            <a:ext cx="10515600" cy="4351338"/>
          </a:xfrm>
        </p:spPr>
        <p:txBody>
          <a:bodyPr/>
          <a:lstStyle/>
          <a:p>
            <a:r>
              <a:rPr lang="en-US" dirty="0"/>
              <a:t>Requirement for host specificity/ adaptation</a:t>
            </a:r>
          </a:p>
          <a:p>
            <a:r>
              <a:rPr lang="en-US" dirty="0"/>
              <a:t>Mechanisms of virulence in different environments/ hosts</a:t>
            </a:r>
          </a:p>
          <a:p>
            <a:pPr lvl="1"/>
            <a:r>
              <a:rPr lang="en-US" dirty="0"/>
              <a:t>Type III Secretion/ Invasion</a:t>
            </a:r>
          </a:p>
          <a:p>
            <a:pPr lvl="1"/>
            <a:r>
              <a:rPr lang="en-US" dirty="0"/>
              <a:t>Attachment</a:t>
            </a:r>
          </a:p>
          <a:p>
            <a:pPr lvl="1"/>
            <a:r>
              <a:rPr lang="en-US" dirty="0"/>
              <a:t>Antibiotic resistance</a:t>
            </a:r>
          </a:p>
          <a:p>
            <a:r>
              <a:rPr lang="en-US" dirty="0"/>
              <a:t>Understand the core genome of </a:t>
            </a:r>
            <a:r>
              <a:rPr lang="en-US" i="1" dirty="0"/>
              <a:t>Salmonella enterica</a:t>
            </a:r>
            <a:r>
              <a:rPr lang="en-US" dirty="0"/>
              <a:t> and accessory genomic elements for each serovar responsible for these phenotypes</a:t>
            </a:r>
          </a:p>
          <a:p>
            <a:pPr lvl="1"/>
            <a:r>
              <a:rPr lang="en-US" dirty="0"/>
              <a:t>Use these to inform on relevant pathogenic accessory genomic elements of newly sequenced serovars</a:t>
            </a:r>
          </a:p>
          <a:p>
            <a:pPr lvl="1"/>
            <a:r>
              <a:rPr lang="en-US" dirty="0" err="1"/>
              <a:t>ClustAGE</a:t>
            </a:r>
            <a:r>
              <a:rPr lang="en-US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7462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053-572A-4602-AC30-52CDA0A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5D82-A319-45E3-9020-F1E267793597}"/>
              </a:ext>
            </a:extLst>
          </p:cNvPr>
          <p:cNvSpPr txBox="1"/>
          <p:nvPr/>
        </p:nvSpPr>
        <p:spPr>
          <a:xfrm>
            <a:off x="718931" y="2270947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EFF87-BCB4-48D7-92C1-25B4CA2A8F43}"/>
              </a:ext>
            </a:extLst>
          </p:cNvPr>
          <p:cNvSpPr txBox="1"/>
          <p:nvPr/>
        </p:nvSpPr>
        <p:spPr>
          <a:xfrm>
            <a:off x="4314650" y="2152893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A9EE14-14C4-4B15-8B03-F795F265BF48}"/>
              </a:ext>
            </a:extLst>
          </p:cNvPr>
          <p:cNvSpPr/>
          <p:nvPr/>
        </p:nvSpPr>
        <p:spPr>
          <a:xfrm>
            <a:off x="2973033" y="2654032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2BCE-815F-4E03-805B-DCF884260BA0}"/>
              </a:ext>
            </a:extLst>
          </p:cNvPr>
          <p:cNvSpPr txBox="1"/>
          <p:nvPr/>
        </p:nvSpPr>
        <p:spPr>
          <a:xfrm>
            <a:off x="3023145" y="220792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1DB0-A069-4699-9395-FCEB2237B285}"/>
              </a:ext>
            </a:extLst>
          </p:cNvPr>
          <p:cNvSpPr txBox="1"/>
          <p:nvPr/>
        </p:nvSpPr>
        <p:spPr>
          <a:xfrm>
            <a:off x="238736" y="4505699"/>
            <a:ext cx="230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Draft </a:t>
            </a:r>
            <a:r>
              <a:rPr lang="en-US" i="1" dirty="0"/>
              <a:t>Salmonella</a:t>
            </a:r>
            <a:r>
              <a:rPr lang="en-US" dirty="0"/>
              <a:t> genomes,</a:t>
            </a:r>
          </a:p>
          <a:p>
            <a:r>
              <a:rPr lang="en-US" dirty="0"/>
              <a:t>One only as .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E944554-DDBA-4D70-A500-189935566800}"/>
              </a:ext>
            </a:extLst>
          </p:cNvPr>
          <p:cNvSpPr/>
          <p:nvPr/>
        </p:nvSpPr>
        <p:spPr>
          <a:xfrm rot="2447409">
            <a:off x="1447878" y="5867281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9870-6A84-4B00-AD0E-63DC0B2E3410}"/>
              </a:ext>
            </a:extLst>
          </p:cNvPr>
          <p:cNvSpPr txBox="1"/>
          <p:nvPr/>
        </p:nvSpPr>
        <p:spPr>
          <a:xfrm flipH="1">
            <a:off x="1996572" y="5555766"/>
            <a:ext cx="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9FA95-2439-4CAE-A247-12A4917F718B}"/>
              </a:ext>
            </a:extLst>
          </p:cNvPr>
          <p:cNvSpPr txBox="1"/>
          <p:nvPr/>
        </p:nvSpPr>
        <p:spPr>
          <a:xfrm>
            <a:off x="2506818" y="6017971"/>
            <a:ext cx="281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Assembled genome</a:t>
            </a:r>
          </a:p>
          <a:p>
            <a:r>
              <a:rPr lang="en-US" dirty="0"/>
              <a:t>Serovar Typhimurium ST313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96729D-4EDC-4448-8DEF-17CDF86DCB5E}"/>
              </a:ext>
            </a:extLst>
          </p:cNvPr>
          <p:cNvSpPr/>
          <p:nvPr/>
        </p:nvSpPr>
        <p:spPr>
          <a:xfrm>
            <a:off x="2622218" y="4790186"/>
            <a:ext cx="1046921" cy="25078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1D7E7-57E4-4E8B-BECC-DA441D1AF8F6}"/>
              </a:ext>
            </a:extLst>
          </p:cNvPr>
          <p:cNvSpPr txBox="1"/>
          <p:nvPr/>
        </p:nvSpPr>
        <p:spPr>
          <a:xfrm>
            <a:off x="3830498" y="3990061"/>
            <a:ext cx="98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AGEnt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140F0-4806-416E-A43F-C4A8889AEA83}"/>
              </a:ext>
            </a:extLst>
          </p:cNvPr>
          <p:cNvSpPr/>
          <p:nvPr/>
        </p:nvSpPr>
        <p:spPr>
          <a:xfrm>
            <a:off x="4314650" y="2889855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5C5110-7EB7-4F48-B5BC-8E3BDB4B188A}"/>
              </a:ext>
            </a:extLst>
          </p:cNvPr>
          <p:cNvSpPr/>
          <p:nvPr/>
        </p:nvSpPr>
        <p:spPr>
          <a:xfrm>
            <a:off x="7049945" y="2598596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3F927-430F-44C1-A7B8-32DF7460A4FB}"/>
              </a:ext>
            </a:extLst>
          </p:cNvPr>
          <p:cNvSpPr txBox="1"/>
          <p:nvPr/>
        </p:nvSpPr>
        <p:spPr>
          <a:xfrm>
            <a:off x="6901203" y="2136931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ClustAGE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E8D57-55EA-418C-AE5C-EFC5C379FE67}"/>
              </a:ext>
            </a:extLst>
          </p:cNvPr>
          <p:cNvSpPr txBox="1"/>
          <p:nvPr/>
        </p:nvSpPr>
        <p:spPr>
          <a:xfrm>
            <a:off x="8433628" y="1612154"/>
            <a:ext cx="319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AGE’s with one another</a:t>
            </a:r>
          </a:p>
          <a:p>
            <a:endParaRPr lang="en-US" dirty="0"/>
          </a:p>
          <a:p>
            <a:r>
              <a:rPr lang="en-US" dirty="0"/>
              <a:t>Create phylogenetic relationships based on AGE</a:t>
            </a:r>
          </a:p>
          <a:p>
            <a:endParaRPr lang="en-US" dirty="0"/>
          </a:p>
          <a:p>
            <a:r>
              <a:rPr lang="en-US" dirty="0"/>
              <a:t>Create bins of accessory elements shared between serovars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75BE8-13FE-4D35-BAF7-B805995E6973}"/>
              </a:ext>
            </a:extLst>
          </p:cNvPr>
          <p:cNvSpPr txBox="1"/>
          <p:nvPr/>
        </p:nvSpPr>
        <p:spPr>
          <a:xfrm>
            <a:off x="2592893" y="4337177"/>
            <a:ext cx="106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Prokka</a:t>
            </a:r>
            <a:endParaRPr lang="en-US" sz="2400" b="1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C165456-2086-47E9-9C2E-FA3BC90835F4}"/>
              </a:ext>
            </a:extLst>
          </p:cNvPr>
          <p:cNvSpPr/>
          <p:nvPr/>
        </p:nvSpPr>
        <p:spPr>
          <a:xfrm rot="18087215">
            <a:off x="3090910" y="5486552"/>
            <a:ext cx="914116" cy="2750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B4438-0438-4CE8-8324-FD74E970B6B6}"/>
              </a:ext>
            </a:extLst>
          </p:cNvPr>
          <p:cNvSpPr txBox="1"/>
          <p:nvPr/>
        </p:nvSpPr>
        <p:spPr>
          <a:xfrm>
            <a:off x="3669139" y="4620699"/>
            <a:ext cx="1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B277062-BA5A-4436-90B7-174FCFDF463D}"/>
              </a:ext>
            </a:extLst>
          </p:cNvPr>
          <p:cNvSpPr/>
          <p:nvPr/>
        </p:nvSpPr>
        <p:spPr>
          <a:xfrm rot="17100000">
            <a:off x="4510682" y="4112687"/>
            <a:ext cx="760619" cy="2998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5C3C00C-D6EF-4C7B-8A3F-515C8B7E1C7A}"/>
              </a:ext>
            </a:extLst>
          </p:cNvPr>
          <p:cNvSpPr/>
          <p:nvPr/>
        </p:nvSpPr>
        <p:spPr>
          <a:xfrm>
            <a:off x="5379899" y="6242091"/>
            <a:ext cx="1046921" cy="25078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36CA2-75F9-40DB-8B9B-FD52968978A9}"/>
              </a:ext>
            </a:extLst>
          </p:cNvPr>
          <p:cNvSpPr txBox="1"/>
          <p:nvPr/>
        </p:nvSpPr>
        <p:spPr>
          <a:xfrm>
            <a:off x="5333488" y="5827977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BF9F-DDEA-49A8-9C5D-613A7C310919}"/>
              </a:ext>
            </a:extLst>
          </p:cNvPr>
          <p:cNvSpPr txBox="1"/>
          <p:nvPr/>
        </p:nvSpPr>
        <p:spPr>
          <a:xfrm>
            <a:off x="6595657" y="6041602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Control Analysis of assembled genome</a:t>
            </a:r>
          </a:p>
        </p:txBody>
      </p:sp>
    </p:spTree>
    <p:extLst>
      <p:ext uri="{BB962C8B-B14F-4D97-AF65-F5344CB8AC3E}">
        <p14:creationId xmlns:p14="http://schemas.microsoft.com/office/powerpoint/2010/main" val="35129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8F2-303E-41EF-BFB0-DECF094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FCDED-27AB-4AE5-989F-F11DB380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625" y="1690688"/>
            <a:ext cx="4987175" cy="5271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7CE0B-4745-4383-93B6-2EA1A646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5" y="151606"/>
            <a:ext cx="7210425" cy="175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6BF97-EC72-4409-8A82-A6B413ED053D}"/>
              </a:ext>
            </a:extLst>
          </p:cNvPr>
          <p:cNvSpPr txBox="1"/>
          <p:nvPr/>
        </p:nvSpPr>
        <p:spPr>
          <a:xfrm>
            <a:off x="2016690" y="2267211"/>
            <a:ext cx="184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genome from: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67A6A-A297-4EB4-A73B-5F541C7C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42" y="2761693"/>
            <a:ext cx="6638925" cy="1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C2E-3407-48AC-8A12-C436D18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771-7FCD-4147-8A61-242750A6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6BC44E-7580-48A4-B29D-009DDF34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660"/>
              </p:ext>
            </p:extLst>
          </p:nvPr>
        </p:nvGraphicFramePr>
        <p:xfrm>
          <a:off x="1871594" y="199673"/>
          <a:ext cx="8703641" cy="645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Acrobat Document" r:id="rId3" imgW="4800230" imgH="3562037" progId="AcroExch.Document.DC">
                  <p:embed/>
                </p:oleObj>
              </mc:Choice>
              <mc:Fallback>
                <p:oleObj name="Acrobat Document" r:id="rId3" imgW="4800230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594" y="199673"/>
                        <a:ext cx="8703641" cy="645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49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6E6-098F-4884-A968-1BEAA8BA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D0E-00DC-4896-A32C-FEF58DE7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5A33FF-C858-4BF4-B469-68359D948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4543"/>
              </p:ext>
            </p:extLst>
          </p:nvPr>
        </p:nvGraphicFramePr>
        <p:xfrm>
          <a:off x="2281306" y="413391"/>
          <a:ext cx="7366277" cy="576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Acrobat Document" r:id="rId3" imgW="4552639" imgH="3562037" progId="AcroExch.Document.DC">
                  <p:embed/>
                </p:oleObj>
              </mc:Choice>
              <mc:Fallback>
                <p:oleObj name="Acrobat Document" r:id="rId3" imgW="4552639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306" y="413391"/>
                        <a:ext cx="7366277" cy="5763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4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848</Words>
  <Application>Microsoft Office PowerPoint</Application>
  <PresentationFormat>Widescreen</PresentationFormat>
  <Paragraphs>179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Presentation</vt:lpstr>
      <vt:lpstr>Acrobat Document</vt:lpstr>
      <vt:lpstr> Comparative Functional Genomics on accessory genomic elements in Salmonella</vt:lpstr>
      <vt:lpstr>Salmonella enterica</vt:lpstr>
      <vt:lpstr>PowerPoint Presentation</vt:lpstr>
      <vt:lpstr>PowerPoint Presentation</vt:lpstr>
      <vt:lpstr>What can we learn from comparing Salmonella serovar genomes?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Viewing ClustAGE Analysis of Similarity in Salmonella serovars</vt:lpstr>
      <vt:lpstr>Similarity in Salmonella serovars with iTOL, larger dataset, includes “outlier” S. bongori</vt:lpstr>
      <vt:lpstr>Depiction of ClustAGE Phylogenetic Relationships alongside Host Adaptation</vt:lpstr>
      <vt:lpstr>Shared genes between all Salmonella sp. except S. bongori</vt:lpstr>
      <vt:lpstr>Salmonella enterica serovar Abortusovis SR44, new unique gene set?</vt:lpstr>
      <vt:lpstr>Chloramphenicol resistance:  Shared by Choleraesuis SCB67 and Schwarzengrund CVM19633</vt:lpstr>
      <vt:lpstr>Chloramphenicol and Chloramphenicol Acetyltransferase</vt:lpstr>
      <vt:lpstr>PowerPoint Presentation</vt:lpstr>
      <vt:lpstr>Challenges/ Difficulties/ Caveats</vt:lpstr>
      <vt:lpstr>Challenges/ Difficulties/ Caveats</vt:lpstr>
      <vt:lpstr>Conclusions and Moving Forward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Salmonella enterica</dc:title>
  <dc:creator>Andrew V</dc:creator>
  <cp:lastModifiedBy>Andrew V</cp:lastModifiedBy>
  <cp:revision>42</cp:revision>
  <dcterms:created xsi:type="dcterms:W3CDTF">2019-04-19T22:07:14Z</dcterms:created>
  <dcterms:modified xsi:type="dcterms:W3CDTF">2019-04-21T21:09:58Z</dcterms:modified>
</cp:coreProperties>
</file>