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5143500" cx="9144000"/>
  <p:notesSz cx="6858000" cy="9144000"/>
  <p:embeddedFontLst>
    <p:embeddedFont>
      <p:font typeface="Nunito"/>
      <p:regular r:id="rId81"/>
      <p:bold r:id="rId82"/>
      <p:italic r:id="rId83"/>
      <p:boldItalic r:id="rId84"/>
    </p:embeddedFont>
    <p:embeddedFont>
      <p:font typeface="Open Sans"/>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Nunito-boldItalic.fntdata"/><Relationship Id="rId83" Type="http://schemas.openxmlformats.org/officeDocument/2006/relationships/font" Target="fonts/Nunito-italic.fntdata"/><Relationship Id="rId42" Type="http://schemas.openxmlformats.org/officeDocument/2006/relationships/slide" Target="slides/slide37.xml"/><Relationship Id="rId86" Type="http://schemas.openxmlformats.org/officeDocument/2006/relationships/font" Target="fonts/OpenSans-bold.fntdata"/><Relationship Id="rId41" Type="http://schemas.openxmlformats.org/officeDocument/2006/relationships/slide" Target="slides/slide36.xml"/><Relationship Id="rId85" Type="http://schemas.openxmlformats.org/officeDocument/2006/relationships/font" Target="fonts/OpenSans-regular.fntdata"/><Relationship Id="rId44" Type="http://schemas.openxmlformats.org/officeDocument/2006/relationships/slide" Target="slides/slide39.xml"/><Relationship Id="rId88" Type="http://schemas.openxmlformats.org/officeDocument/2006/relationships/font" Target="fonts/OpenSans-boldItalic.fntdata"/><Relationship Id="rId43" Type="http://schemas.openxmlformats.org/officeDocument/2006/relationships/slide" Target="slides/slide38.xml"/><Relationship Id="rId87" Type="http://schemas.openxmlformats.org/officeDocument/2006/relationships/font" Target="fonts/OpenSans-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font" Target="fonts/Nunito-bold.fntdata"/><Relationship Id="rId81"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98c42548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98c42548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7ec45f4f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7ec45f4f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98c425481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98c425481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8c425481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8c425481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98c425481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8c425481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9a8b02bb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9a8b02bb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7ec45f4f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7ec45f4f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7ec45f4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7ec45f4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97ec45f4f6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7ec45f4f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7ec45f4f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7ec45f4f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8f8e3079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8f8e3079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9251d641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9251d64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97ec45f4f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97ec45f4f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7ec45f4f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7ec45f4f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97ec45f4f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97ec45f4f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7ec45f4f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7ec45f4f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7ec45f4f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7ec45f4f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7ec45f4f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7ec45f4f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7ec45f4f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7ec45f4f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8c425481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8c425481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8c42548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8c42548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8f8e30795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8f8e30795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8c425481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8c425481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8c425481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98c425481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7ec45f4f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97ec45f4f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99251d641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99251d641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97ec45f4f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7ec45f4f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7ec45f4f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97ec45f4f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7d13c05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97d13c05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8c42548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98c42548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8c425481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8c425481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997a4bdf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997a4bdf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7ec45f4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7ec45f4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98c425481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98c425481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98c425481c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98c425481c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98c425481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98c425481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8c425481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8c425481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8c425481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98c425481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8c42822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98c42822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97ec45f4f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97ec45f4f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97ec45f4f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97ec45f4f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97d13c059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97d13c059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983944e9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983944e9d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9a8b02bb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9a8b02bb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983944e9d0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983944e9d0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983944e9d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983944e9d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983944e9d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983944e9d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997a4bdf7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997a4bdf7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997a4bdf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997a4bdf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97a4bdf7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997a4bdf7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997a4bdf7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997a4bdf7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997a4bdf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997a4bdf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997a4bdf7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997a4bdf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997a4bdf7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997a4bdf7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7ec45f4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7ec45f4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997a4bdf7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997a4bdf7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97ec45f4f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97ec45f4f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97d13c059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97d13c059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97ec45f4f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97ec45f4f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97ec45f4f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97ec45f4f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97ec45f4f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97ec45f4f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97ec45f4f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97ec45f4f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98c428225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98c428225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98c42822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98c42822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983944e9d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983944e9d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7ec45f4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7ec45f4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98c425481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98c42548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97ec45f4f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97ec45f4f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97ec45f4f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97ec45f4f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97ec45f4f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97ec45f4f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97ec45f4f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97ec45f4f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99251d641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99251d641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7ec45f4f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7ec45f4f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7ec45f4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7ec45f4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rxiv.org/pdf/1802.05365.pdf" TargetMode="Externa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pdf/1810.04805.pdf" TargetMode="External"/><Relationship Id="rId4" Type="http://schemas.openxmlformats.org/officeDocument/2006/relationships/image" Target="../media/image10.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rxiv.org/pdf/1508.07909.pdf" TargetMode="External"/><Relationship Id="rId4" Type="http://schemas.openxmlformats.org/officeDocument/2006/relationships/image" Target="../media/image5.png"/><Relationship Id="rId5"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arxiv.org/pdf/1810.10183.pdf" TargetMode="External"/><Relationship Id="rId4" Type="http://schemas.openxmlformats.org/officeDocument/2006/relationships/image" Target="../media/image21.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prathapkudupublog.com/2019/04/bag-of-words.html" TargetMode="Externa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arxiv.org/pdf/1810.10183.pdf" TargetMode="External"/><Relationship Id="rId4" Type="http://schemas.openxmlformats.org/officeDocument/2006/relationships/image" Target="../media/image21.png"/><Relationship Id="rId5"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uiUvpM-oikk" TargetMode="External"/><Relationship Id="rId4" Type="http://schemas.openxmlformats.org/officeDocument/2006/relationships/image" Target="../media/image23.jpg"/><Relationship Id="rId5" Type="http://schemas.openxmlformats.org/officeDocument/2006/relationships/hyperlink" Target="https://github.com/jessevig/bertviz" TargetMode="External"/><Relationship Id="rId6" Type="http://schemas.openxmlformats.org/officeDocument/2006/relationships/hyperlink" Target="https://arxiv.org/pdf/1906.05714.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youtube.com/watch?v=e31oyfo_thY" TargetMode="External"/><Relationship Id="rId4" Type="http://schemas.openxmlformats.org/officeDocument/2006/relationships/image" Target="../media/image19.jpg"/><Relationship Id="rId5" Type="http://schemas.openxmlformats.org/officeDocument/2006/relationships/hyperlink" Target="https://arxiv.org/pdf/1910.05276.pdf" TargetMode="External"/><Relationship Id="rId6" Type="http://schemas.openxmlformats.org/officeDocument/2006/relationships/hyperlink" Target="https://exbert.ne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8.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www.aclweb.org/anthology/2020.acl-main.493.pdf" TargetMode="External"/><Relationship Id="rId4" Type="http://schemas.openxmlformats.org/officeDocument/2006/relationships/hyperlink" Target="https://www.aclweb.org/anthology/2020.acl-main.493.pdf" TargetMode="External"/><Relationship Id="rId5" Type="http://schemas.openxmlformats.org/officeDocument/2006/relationships/hyperlink" Target="https://www.aclweb.org/anthology/2020.acl-main.493.pdf" TargetMode="External"/><Relationship Id="rId6"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aclweb.org/anthology/P19-1307.pdf" TargetMode="External"/><Relationship Id="rId4" Type="http://schemas.openxmlformats.org/officeDocument/2006/relationships/image" Target="../media/image27.png"/><Relationship Id="rId5"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arxiv.org/pdf/1905.00414.pdf" TargetMode="External"/><Relationship Id="rId4" Type="http://schemas.openxmlformats.org/officeDocument/2006/relationships/image" Target="../media/image40.png"/><Relationship Id="rId5"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cl.sitehost.iu.edu/rgoldsto/courses/concepts/landauer.pdf" TargetMode="Externa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osf.io/crwz7/" TargetMode="External"/><Relationship Id="rId4" Type="http://schemas.openxmlformats.org/officeDocument/2006/relationships/image" Target="../media/image31.png"/><Relationship Id="rId5"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arxiv.org/abs/1506.06724"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39.png"/><Relationship Id="rId4" Type="http://schemas.openxmlformats.org/officeDocument/2006/relationships/image" Target="../media/image4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www.frontiersin.org/articles/10.3389/neuro.06.004.2008/full" TargetMode="External"/><Relationship Id="rId4" Type="http://schemas.openxmlformats.org/officeDocument/2006/relationships/image" Target="../media/image4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2.xml"/><Relationship Id="rId3" Type="http://schemas.openxmlformats.org/officeDocument/2006/relationships/hyperlink" Target="https://www.aclweb.org/anthology/2020.acl-main.160.pdf"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tallinzen.net/media/papers/linzen_2019_language.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xiv.org/pdf/1301.3781.pdf" TargetMode="Externa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nlp.stanford.edu/pubs/glove.pdf"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BERTology</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Pranav Krishna</a:t>
            </a:r>
            <a:endParaRPr/>
          </a:p>
          <a:p>
            <a:pPr indent="0" lvl="0" marL="0" rtl="0" algn="ctr">
              <a:spcBef>
                <a:spcPts val="0"/>
              </a:spcBef>
              <a:spcAft>
                <a:spcPts val="0"/>
              </a:spcAft>
              <a:buNone/>
            </a:pPr>
            <a:r>
              <a:rPr lang="en"/>
              <a:t>September 22,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Can we do much better?</a:t>
            </a:r>
            <a:endParaRPr/>
          </a:p>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487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
            </a:r>
            <a:r>
              <a:rPr lang="en"/>
              <a:t>ations of Connectionist Architecture</a:t>
            </a:r>
            <a:endParaRPr/>
          </a:p>
        </p:txBody>
      </p:sp>
      <p:sp>
        <p:nvSpPr>
          <p:cNvPr id="192" name="Google Shape;192;p23"/>
          <p:cNvSpPr txBox="1"/>
          <p:nvPr>
            <p:ph idx="1" type="body"/>
          </p:nvPr>
        </p:nvSpPr>
        <p:spPr>
          <a:xfrm>
            <a:off x="819150" y="1178875"/>
            <a:ext cx="7959300" cy="325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Connectionist Architecture, as defined in Fodor and Pylyshyn (1998), are:</a:t>
            </a:r>
            <a:endParaRPr sz="1600"/>
          </a:p>
          <a:p>
            <a:pPr indent="-317500" lvl="1" marL="914400" rtl="0" algn="l">
              <a:spcBef>
                <a:spcPts val="0"/>
              </a:spcBef>
              <a:spcAft>
                <a:spcPts val="0"/>
              </a:spcAft>
              <a:buSzPts val="1400"/>
              <a:buChar char="○"/>
            </a:pPr>
            <a:r>
              <a:rPr lang="en" sz="1400"/>
              <a:t>Consist of very large numbers of simple but highly interconnected “units”</a:t>
            </a:r>
            <a:endParaRPr sz="1400"/>
          </a:p>
          <a:p>
            <a:pPr indent="-317500" lvl="1" marL="914400" rtl="0" algn="l">
              <a:spcBef>
                <a:spcPts val="0"/>
              </a:spcBef>
              <a:spcAft>
                <a:spcPts val="0"/>
              </a:spcAft>
              <a:buSzPts val="1400"/>
              <a:buChar char="○"/>
            </a:pPr>
            <a:r>
              <a:rPr lang="en" sz="1400"/>
              <a:t>Each unit takes in real-valued inputs and normally does not much more than sum them and change their state using this sum</a:t>
            </a:r>
            <a:endParaRPr sz="1400"/>
          </a:p>
          <a:p>
            <a:pPr indent="-317500" lvl="1" marL="914400" rtl="0" algn="l">
              <a:spcBef>
                <a:spcPts val="0"/>
              </a:spcBef>
              <a:spcAft>
                <a:spcPts val="0"/>
              </a:spcAft>
              <a:buSzPts val="1400"/>
              <a:buChar char="○"/>
            </a:pPr>
            <a:r>
              <a:rPr lang="en" sz="1400"/>
              <a:t>A connection between nodes is allowed to modify their input using a function of their weight</a:t>
            </a:r>
            <a:endParaRPr sz="1400"/>
          </a:p>
          <a:p>
            <a:pPr indent="-317500" lvl="1" marL="914400" rtl="0" algn="l">
              <a:spcBef>
                <a:spcPts val="0"/>
              </a:spcBef>
              <a:spcAft>
                <a:spcPts val="0"/>
              </a:spcAft>
              <a:buSzPts val="1400"/>
              <a:buChar char="○"/>
            </a:pPr>
            <a:r>
              <a:rPr lang="en" sz="1400"/>
              <a:t>A combination of states of nodes represents some idea</a:t>
            </a:r>
            <a:endParaRPr sz="14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Can it represent language, i.e. a sentence?</a:t>
            </a:r>
            <a:endParaRPr sz="1600"/>
          </a:p>
          <a:p>
            <a:pPr indent="-317500" lvl="1" marL="914400" rtl="0" algn="l">
              <a:spcBef>
                <a:spcPts val="0"/>
              </a:spcBef>
              <a:spcAft>
                <a:spcPts val="0"/>
              </a:spcAft>
              <a:buSzPts val="1400"/>
              <a:buChar char="○"/>
            </a:pPr>
            <a:r>
              <a:rPr lang="en" sz="1400"/>
              <a:t>Fodor and Pylyshyn’s claim: no, it cannot</a:t>
            </a:r>
            <a:endParaRPr sz="1400"/>
          </a:p>
          <a:p>
            <a:pPr indent="-317500" lvl="1" marL="914400" rtl="0" algn="l">
              <a:spcBef>
                <a:spcPts val="0"/>
              </a:spcBef>
              <a:spcAft>
                <a:spcPts val="0"/>
              </a:spcAft>
              <a:buSzPts val="1400"/>
              <a:buChar char="○"/>
            </a:pPr>
            <a:r>
              <a:rPr lang="en" sz="1400"/>
              <a:t>Any representation scheme would need to be able to uniquely represent sentences with their syntactic structure</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492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Anti-Connectionist Argument</a:t>
            </a:r>
            <a:endParaRPr/>
          </a:p>
        </p:txBody>
      </p:sp>
      <p:sp>
        <p:nvSpPr>
          <p:cNvPr id="198" name="Google Shape;198;p24"/>
          <p:cNvSpPr txBox="1"/>
          <p:nvPr>
            <p:ph idx="1" type="body"/>
          </p:nvPr>
        </p:nvSpPr>
        <p:spPr>
          <a:xfrm>
            <a:off x="819150" y="3962900"/>
            <a:ext cx="7505700" cy="47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Is the sentence “Mary likes John” or “John likes Mary”?</a:t>
            </a:r>
            <a:endParaRPr/>
          </a:p>
        </p:txBody>
      </p:sp>
      <p:sp>
        <p:nvSpPr>
          <p:cNvPr id="199" name="Google Shape;199;p24"/>
          <p:cNvSpPr/>
          <p:nvPr/>
        </p:nvSpPr>
        <p:spPr>
          <a:xfrm>
            <a:off x="1571625" y="198172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3017450" y="198172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331425" y="198172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4"/>
          <p:cNvCxnSpPr>
            <a:stCxn id="199" idx="6"/>
            <a:endCxn id="200" idx="2"/>
          </p:cNvCxnSpPr>
          <p:nvPr/>
        </p:nvCxnSpPr>
        <p:spPr>
          <a:xfrm>
            <a:off x="1947525" y="2165925"/>
            <a:ext cx="1069800" cy="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24"/>
          <p:cNvCxnSpPr>
            <a:stCxn id="201" idx="2"/>
            <a:endCxn id="200" idx="6"/>
          </p:cNvCxnSpPr>
          <p:nvPr/>
        </p:nvCxnSpPr>
        <p:spPr>
          <a:xfrm rot="10800000">
            <a:off x="3393325" y="2165925"/>
            <a:ext cx="938100" cy="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4"/>
          <p:cNvSpPr txBox="1"/>
          <p:nvPr/>
        </p:nvSpPr>
        <p:spPr>
          <a:xfrm>
            <a:off x="1470075" y="2428950"/>
            <a:ext cx="579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Mary</a:t>
            </a:r>
            <a:endParaRPr>
              <a:latin typeface="Calibri"/>
              <a:ea typeface="Calibri"/>
              <a:cs typeface="Calibri"/>
              <a:sym typeface="Calibri"/>
            </a:endParaRPr>
          </a:p>
        </p:txBody>
      </p:sp>
      <p:sp>
        <p:nvSpPr>
          <p:cNvPr id="205" name="Google Shape;205;p24"/>
          <p:cNvSpPr txBox="1"/>
          <p:nvPr/>
        </p:nvSpPr>
        <p:spPr>
          <a:xfrm>
            <a:off x="4229875" y="2495875"/>
            <a:ext cx="579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John</a:t>
            </a:r>
            <a:endParaRPr>
              <a:latin typeface="Calibri"/>
              <a:ea typeface="Calibri"/>
              <a:cs typeface="Calibri"/>
              <a:sym typeface="Calibri"/>
            </a:endParaRPr>
          </a:p>
        </p:txBody>
      </p:sp>
      <p:sp>
        <p:nvSpPr>
          <p:cNvPr id="206" name="Google Shape;206;p24"/>
          <p:cNvSpPr txBox="1"/>
          <p:nvPr/>
        </p:nvSpPr>
        <p:spPr>
          <a:xfrm>
            <a:off x="2915900" y="1530050"/>
            <a:ext cx="579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likes</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492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Anti-Connectionist Argument</a:t>
            </a:r>
            <a:endParaRPr/>
          </a:p>
        </p:txBody>
      </p:sp>
      <p:sp>
        <p:nvSpPr>
          <p:cNvPr id="212" name="Google Shape;212;p25"/>
          <p:cNvSpPr txBox="1"/>
          <p:nvPr>
            <p:ph idx="1" type="body"/>
          </p:nvPr>
        </p:nvSpPr>
        <p:spPr>
          <a:xfrm>
            <a:off x="819150" y="3962900"/>
            <a:ext cx="7505700" cy="47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Resolved… for now</a:t>
            </a:r>
            <a:endParaRPr/>
          </a:p>
        </p:txBody>
      </p:sp>
      <p:sp>
        <p:nvSpPr>
          <p:cNvPr id="213" name="Google Shape;213;p25"/>
          <p:cNvSpPr/>
          <p:nvPr/>
        </p:nvSpPr>
        <p:spPr>
          <a:xfrm>
            <a:off x="1571625" y="198172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3017450" y="198172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4331425" y="198172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5"/>
          <p:cNvCxnSpPr>
            <a:stCxn id="213" idx="6"/>
            <a:endCxn id="214" idx="2"/>
          </p:cNvCxnSpPr>
          <p:nvPr/>
        </p:nvCxnSpPr>
        <p:spPr>
          <a:xfrm>
            <a:off x="1947525" y="2165925"/>
            <a:ext cx="1069800" cy="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5"/>
          <p:cNvCxnSpPr>
            <a:stCxn id="215" idx="2"/>
            <a:endCxn id="214" idx="6"/>
          </p:cNvCxnSpPr>
          <p:nvPr/>
        </p:nvCxnSpPr>
        <p:spPr>
          <a:xfrm rot="10800000">
            <a:off x="3393325" y="2165925"/>
            <a:ext cx="938100" cy="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25"/>
          <p:cNvSpPr txBox="1"/>
          <p:nvPr/>
        </p:nvSpPr>
        <p:spPr>
          <a:xfrm>
            <a:off x="1143775" y="1530050"/>
            <a:ext cx="11298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Mary-[SUBJ]</a:t>
            </a:r>
            <a:endParaRPr>
              <a:latin typeface="Calibri"/>
              <a:ea typeface="Calibri"/>
              <a:cs typeface="Calibri"/>
              <a:sym typeface="Calibri"/>
            </a:endParaRPr>
          </a:p>
        </p:txBody>
      </p:sp>
      <p:sp>
        <p:nvSpPr>
          <p:cNvPr id="219" name="Google Shape;219;p25"/>
          <p:cNvSpPr txBox="1"/>
          <p:nvPr/>
        </p:nvSpPr>
        <p:spPr>
          <a:xfrm>
            <a:off x="4090950" y="1530050"/>
            <a:ext cx="10245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John-[OBJ]</a:t>
            </a:r>
            <a:endParaRPr>
              <a:latin typeface="Calibri"/>
              <a:ea typeface="Calibri"/>
              <a:cs typeface="Calibri"/>
              <a:sym typeface="Calibri"/>
            </a:endParaRPr>
          </a:p>
        </p:txBody>
      </p:sp>
      <p:sp>
        <p:nvSpPr>
          <p:cNvPr id="220" name="Google Shape;220;p25"/>
          <p:cNvSpPr txBox="1"/>
          <p:nvPr/>
        </p:nvSpPr>
        <p:spPr>
          <a:xfrm>
            <a:off x="2915900" y="1530050"/>
            <a:ext cx="579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likes</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819150" y="492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Anti-Connectionist Argument</a:t>
            </a:r>
            <a:endParaRPr/>
          </a:p>
        </p:txBody>
      </p:sp>
      <p:sp>
        <p:nvSpPr>
          <p:cNvPr id="226" name="Google Shape;226;p26"/>
          <p:cNvSpPr txBox="1"/>
          <p:nvPr>
            <p:ph idx="1" type="body"/>
          </p:nvPr>
        </p:nvSpPr>
        <p:spPr>
          <a:xfrm>
            <a:off x="819150" y="4038125"/>
            <a:ext cx="7505700" cy="47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Is the sentence “Mary likes John and James likes Sue” or “Mary likes Sue and James likes John”?</a:t>
            </a:r>
            <a:endParaRPr/>
          </a:p>
        </p:txBody>
      </p:sp>
      <p:sp>
        <p:nvSpPr>
          <p:cNvPr id="227" name="Google Shape;227;p26"/>
          <p:cNvSpPr/>
          <p:nvPr/>
        </p:nvSpPr>
        <p:spPr>
          <a:xfrm>
            <a:off x="1842325" y="144677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3017450" y="198172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4331425" y="144677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26"/>
          <p:cNvCxnSpPr>
            <a:stCxn id="227" idx="6"/>
            <a:endCxn id="228" idx="2"/>
          </p:cNvCxnSpPr>
          <p:nvPr/>
        </p:nvCxnSpPr>
        <p:spPr>
          <a:xfrm>
            <a:off x="2218225" y="1630975"/>
            <a:ext cx="799200" cy="534900"/>
          </a:xfrm>
          <a:prstGeom prst="straightConnector1">
            <a:avLst/>
          </a:prstGeom>
          <a:noFill/>
          <a:ln cap="flat" cmpd="sng" w="9525">
            <a:solidFill>
              <a:schemeClr val="dk2"/>
            </a:solidFill>
            <a:prstDash val="solid"/>
            <a:round/>
            <a:headEnd len="med" w="med" type="none"/>
            <a:tailEnd len="med" w="med" type="triangle"/>
          </a:ln>
        </p:spPr>
      </p:cxnSp>
      <p:cxnSp>
        <p:nvCxnSpPr>
          <p:cNvPr id="231" name="Google Shape;231;p26"/>
          <p:cNvCxnSpPr>
            <a:stCxn id="229" idx="2"/>
            <a:endCxn id="228" idx="6"/>
          </p:cNvCxnSpPr>
          <p:nvPr/>
        </p:nvCxnSpPr>
        <p:spPr>
          <a:xfrm flipH="1">
            <a:off x="3393325" y="1630975"/>
            <a:ext cx="938100" cy="5349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26"/>
          <p:cNvSpPr txBox="1"/>
          <p:nvPr/>
        </p:nvSpPr>
        <p:spPr>
          <a:xfrm>
            <a:off x="610475" y="1446775"/>
            <a:ext cx="11829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Mary-[SUBJ]</a:t>
            </a:r>
            <a:endParaRPr>
              <a:latin typeface="Calibri"/>
              <a:ea typeface="Calibri"/>
              <a:cs typeface="Calibri"/>
              <a:sym typeface="Calibri"/>
            </a:endParaRPr>
          </a:p>
        </p:txBody>
      </p:sp>
      <p:sp>
        <p:nvSpPr>
          <p:cNvPr id="233" name="Google Shape;233;p26"/>
          <p:cNvSpPr txBox="1"/>
          <p:nvPr/>
        </p:nvSpPr>
        <p:spPr>
          <a:xfrm>
            <a:off x="4840825" y="1446775"/>
            <a:ext cx="10887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John-[OBJ]</a:t>
            </a:r>
            <a:endParaRPr>
              <a:latin typeface="Calibri"/>
              <a:ea typeface="Calibri"/>
              <a:cs typeface="Calibri"/>
              <a:sym typeface="Calibri"/>
            </a:endParaRPr>
          </a:p>
        </p:txBody>
      </p:sp>
      <p:sp>
        <p:nvSpPr>
          <p:cNvPr id="234" name="Google Shape;234;p26"/>
          <p:cNvSpPr txBox="1"/>
          <p:nvPr/>
        </p:nvSpPr>
        <p:spPr>
          <a:xfrm>
            <a:off x="2891300" y="1613225"/>
            <a:ext cx="5790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likes</a:t>
            </a:r>
            <a:endParaRPr>
              <a:latin typeface="Calibri"/>
              <a:ea typeface="Calibri"/>
              <a:cs typeface="Calibri"/>
              <a:sym typeface="Calibri"/>
            </a:endParaRPr>
          </a:p>
        </p:txBody>
      </p:sp>
      <p:sp>
        <p:nvSpPr>
          <p:cNvPr id="235" name="Google Shape;235;p26"/>
          <p:cNvSpPr/>
          <p:nvPr/>
        </p:nvSpPr>
        <p:spPr>
          <a:xfrm>
            <a:off x="2294525" y="258792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6"/>
          <p:cNvSpPr/>
          <p:nvPr/>
        </p:nvSpPr>
        <p:spPr>
          <a:xfrm>
            <a:off x="3674438" y="264152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6"/>
          <p:cNvCxnSpPr>
            <a:stCxn id="235" idx="7"/>
            <a:endCxn id="228" idx="2"/>
          </p:cNvCxnSpPr>
          <p:nvPr/>
        </p:nvCxnSpPr>
        <p:spPr>
          <a:xfrm flipH="1" rot="10800000">
            <a:off x="2615376" y="2165776"/>
            <a:ext cx="402000" cy="476100"/>
          </a:xfrm>
          <a:prstGeom prst="straightConnector1">
            <a:avLst/>
          </a:prstGeom>
          <a:noFill/>
          <a:ln cap="flat" cmpd="sng" w="9525">
            <a:solidFill>
              <a:schemeClr val="dk2"/>
            </a:solidFill>
            <a:prstDash val="solid"/>
            <a:round/>
            <a:headEnd len="med" w="med" type="none"/>
            <a:tailEnd len="med" w="med" type="triangle"/>
          </a:ln>
        </p:spPr>
      </p:cxnSp>
      <p:cxnSp>
        <p:nvCxnSpPr>
          <p:cNvPr id="238" name="Google Shape;238;p26"/>
          <p:cNvCxnSpPr>
            <a:stCxn id="236" idx="1"/>
            <a:endCxn id="228" idx="5"/>
          </p:cNvCxnSpPr>
          <p:nvPr/>
        </p:nvCxnSpPr>
        <p:spPr>
          <a:xfrm rot="10800000">
            <a:off x="3338287" y="2296176"/>
            <a:ext cx="391200" cy="3993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6"/>
          <p:cNvSpPr txBox="1"/>
          <p:nvPr/>
        </p:nvSpPr>
        <p:spPr>
          <a:xfrm>
            <a:off x="1634973" y="2836975"/>
            <a:ext cx="11442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James-[SUBJ]</a:t>
            </a:r>
            <a:endParaRPr>
              <a:latin typeface="Calibri"/>
              <a:ea typeface="Calibri"/>
              <a:cs typeface="Calibri"/>
              <a:sym typeface="Calibri"/>
            </a:endParaRPr>
          </a:p>
        </p:txBody>
      </p:sp>
      <p:sp>
        <p:nvSpPr>
          <p:cNvPr id="240" name="Google Shape;240;p26"/>
          <p:cNvSpPr txBox="1"/>
          <p:nvPr/>
        </p:nvSpPr>
        <p:spPr>
          <a:xfrm>
            <a:off x="3622125" y="2872125"/>
            <a:ext cx="9381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Sue-[OBJ]</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819150" y="4921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Anti-Connectionist Argument</a:t>
            </a:r>
            <a:endParaRPr/>
          </a:p>
        </p:txBody>
      </p:sp>
      <p:sp>
        <p:nvSpPr>
          <p:cNvPr id="246" name="Google Shape;246;p27"/>
          <p:cNvSpPr txBox="1"/>
          <p:nvPr>
            <p:ph idx="1" type="body"/>
          </p:nvPr>
        </p:nvSpPr>
        <p:spPr>
          <a:xfrm>
            <a:off x="819150" y="4038125"/>
            <a:ext cx="7505700" cy="47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Resolved? But then the number of nodes is O(number of sentences possible)!</a:t>
            </a:r>
            <a:endParaRPr/>
          </a:p>
        </p:txBody>
      </p:sp>
      <p:sp>
        <p:nvSpPr>
          <p:cNvPr id="247" name="Google Shape;247;p27"/>
          <p:cNvSpPr/>
          <p:nvPr/>
        </p:nvSpPr>
        <p:spPr>
          <a:xfrm>
            <a:off x="2052825" y="187137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4941925" y="1871375"/>
            <a:ext cx="375900" cy="368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txBox="1"/>
          <p:nvPr/>
        </p:nvSpPr>
        <p:spPr>
          <a:xfrm>
            <a:off x="1073625" y="1474875"/>
            <a:ext cx="24999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Mary-[SUBJ] likes John-[OBJ]</a:t>
            </a:r>
            <a:endParaRPr>
              <a:latin typeface="Calibri"/>
              <a:ea typeface="Calibri"/>
              <a:cs typeface="Calibri"/>
              <a:sym typeface="Calibri"/>
            </a:endParaRPr>
          </a:p>
        </p:txBody>
      </p:sp>
      <p:sp>
        <p:nvSpPr>
          <p:cNvPr id="250" name="Google Shape;250;p27"/>
          <p:cNvSpPr txBox="1"/>
          <p:nvPr/>
        </p:nvSpPr>
        <p:spPr>
          <a:xfrm>
            <a:off x="4041800" y="1474875"/>
            <a:ext cx="26313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James-[SUBJ] likes Sue-[OBJ]</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Can we do better?</a:t>
            </a:r>
            <a:endParaRPr sz="6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ELMo (Embeddings for Language Models)</a:t>
            </a:r>
            <a:endParaRPr/>
          </a:p>
        </p:txBody>
      </p:sp>
      <p:sp>
        <p:nvSpPr>
          <p:cNvPr id="261" name="Google Shape;261;p29"/>
          <p:cNvSpPr txBox="1"/>
          <p:nvPr>
            <p:ph idx="1" type="body"/>
          </p:nvPr>
        </p:nvSpPr>
        <p:spPr>
          <a:xfrm>
            <a:off x="4475425" y="1666600"/>
            <a:ext cx="3849600" cy="2750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Word embeddings are great but they exist as sort of an average of all instances of a word</a:t>
            </a:r>
            <a:endParaRPr/>
          </a:p>
          <a:p>
            <a:pPr indent="-311150" lvl="0" marL="457200" rtl="0" algn="l">
              <a:spcBef>
                <a:spcPts val="0"/>
              </a:spcBef>
              <a:spcAft>
                <a:spcPts val="0"/>
              </a:spcAft>
              <a:buSzPts val="1300"/>
              <a:buChar char="●"/>
            </a:pPr>
            <a:r>
              <a:rPr lang="en"/>
              <a:t>We want </a:t>
            </a:r>
            <a:r>
              <a:rPr i="1" lang="en"/>
              <a:t>contextualized</a:t>
            </a:r>
            <a:r>
              <a:rPr lang="en"/>
              <a:t> embeddings, or those that tell us the meaning of a specific instance of a word</a:t>
            </a:r>
            <a:endParaRPr/>
          </a:p>
          <a:p>
            <a:pPr indent="-311150" lvl="0" marL="457200" rtl="0" algn="l">
              <a:spcBef>
                <a:spcPts val="0"/>
              </a:spcBef>
              <a:spcAft>
                <a:spcPts val="0"/>
              </a:spcAft>
              <a:buSzPts val="1300"/>
              <a:buChar char="●"/>
            </a:pPr>
            <a:r>
              <a:rPr lang="en"/>
              <a:t>Idea: use multiple layers of bidirectional LSTMs, starting with normal word vectors as inputs</a:t>
            </a:r>
            <a:endParaRPr/>
          </a:p>
          <a:p>
            <a:pPr indent="-311150" lvl="0" marL="457200" rtl="0" algn="l">
              <a:spcBef>
                <a:spcPts val="0"/>
              </a:spcBef>
              <a:spcAft>
                <a:spcPts val="0"/>
              </a:spcAft>
              <a:buSzPts val="1300"/>
              <a:buChar char="●"/>
            </a:pPr>
            <a:r>
              <a:rPr lang="en"/>
              <a:t>Use a weighted average of hidden states of the different layers; the weights are task-specific</a:t>
            </a:r>
            <a:endParaRPr/>
          </a:p>
          <a:p>
            <a:pPr indent="0" lvl="0" marL="0" rtl="0" algn="l">
              <a:spcBef>
                <a:spcPts val="1600"/>
              </a:spcBef>
              <a:spcAft>
                <a:spcPts val="1600"/>
              </a:spcAft>
              <a:buNone/>
            </a:pPr>
            <a:r>
              <a:rPr lang="en"/>
              <a:t>Source: </a:t>
            </a:r>
            <a:r>
              <a:rPr lang="en" u="sng">
                <a:solidFill>
                  <a:schemeClr val="hlink"/>
                </a:solidFill>
                <a:hlinkClick r:id="rId3"/>
              </a:rPr>
              <a:t>(Peters et al 2018)</a:t>
            </a:r>
            <a:endParaRPr/>
          </a:p>
        </p:txBody>
      </p:sp>
      <p:pic>
        <p:nvPicPr>
          <p:cNvPr id="262" name="Google Shape;262;p29"/>
          <p:cNvPicPr preferRelativeResize="0"/>
          <p:nvPr/>
        </p:nvPicPr>
        <p:blipFill>
          <a:blip r:embed="rId4">
            <a:alphaModFix/>
          </a:blip>
          <a:stretch>
            <a:fillRect/>
          </a:stretch>
        </p:blipFill>
        <p:spPr>
          <a:xfrm>
            <a:off x="1611950" y="1903500"/>
            <a:ext cx="2143125" cy="214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0"/>
          <p:cNvSpPr txBox="1"/>
          <p:nvPr>
            <p:ph type="title"/>
          </p:nvPr>
        </p:nvSpPr>
        <p:spPr>
          <a:xfrm>
            <a:off x="819150" y="665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Attention and Transformers</a:t>
            </a:r>
            <a:endParaRPr/>
          </a:p>
        </p:txBody>
      </p:sp>
      <p:sp>
        <p:nvSpPr>
          <p:cNvPr id="268" name="Google Shape;268;p30"/>
          <p:cNvSpPr txBox="1"/>
          <p:nvPr>
            <p:ph idx="1" type="body"/>
          </p:nvPr>
        </p:nvSpPr>
        <p:spPr>
          <a:xfrm>
            <a:off x="4572000" y="1571825"/>
            <a:ext cx="3753000" cy="286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Each vector forms into a query, key, and value vector</a:t>
            </a:r>
            <a:endParaRPr/>
          </a:p>
          <a:p>
            <a:pPr indent="-311150" lvl="0" marL="457200" rtl="0" algn="l">
              <a:spcBef>
                <a:spcPts val="0"/>
              </a:spcBef>
              <a:spcAft>
                <a:spcPts val="0"/>
              </a:spcAft>
              <a:buSzPts val="1300"/>
              <a:buChar char="●"/>
            </a:pPr>
            <a:r>
              <a:rPr lang="en"/>
              <a:t>Compute inner dot product between query and key vectors and softmax over all the words to get a probability distribution - the weights</a:t>
            </a:r>
            <a:endParaRPr/>
          </a:p>
          <a:p>
            <a:pPr indent="-311150" lvl="0" marL="457200" rtl="0" algn="l">
              <a:spcBef>
                <a:spcPts val="0"/>
              </a:spcBef>
              <a:spcAft>
                <a:spcPts val="0"/>
              </a:spcAft>
              <a:buSzPts val="1300"/>
              <a:buChar char="●"/>
            </a:pPr>
            <a:r>
              <a:rPr lang="en"/>
              <a:t>Output becomes a weighted sum of the value vectors, using the weights from before</a:t>
            </a:r>
            <a:endParaRPr/>
          </a:p>
          <a:p>
            <a:pPr indent="-311150" lvl="0" marL="457200" rtl="0" algn="l">
              <a:spcBef>
                <a:spcPts val="0"/>
              </a:spcBef>
              <a:spcAft>
                <a:spcPts val="0"/>
              </a:spcAft>
              <a:buSzPts val="1300"/>
              <a:buChar char="●"/>
            </a:pPr>
            <a:r>
              <a:rPr lang="en"/>
              <a:t>Analysis of attention-based mechanisms usually involves analyzing the outputs, or the weights</a:t>
            </a:r>
            <a:endParaRPr/>
          </a:p>
          <a:p>
            <a:pPr indent="0" lvl="0" marL="0" rtl="0" algn="l">
              <a:spcBef>
                <a:spcPts val="1600"/>
              </a:spcBef>
              <a:spcAft>
                <a:spcPts val="1600"/>
              </a:spcAft>
              <a:buNone/>
            </a:pPr>
            <a:r>
              <a:rPr lang="en"/>
              <a:t>(Figure: From Paper 2)</a:t>
            </a:r>
            <a:endParaRPr/>
          </a:p>
        </p:txBody>
      </p:sp>
      <p:pic>
        <p:nvPicPr>
          <p:cNvPr id="269" name="Google Shape;269;p30"/>
          <p:cNvPicPr preferRelativeResize="0"/>
          <p:nvPr/>
        </p:nvPicPr>
        <p:blipFill rotWithShape="1">
          <a:blip r:embed="rId3">
            <a:alphaModFix/>
          </a:blip>
          <a:srcRect b="0" l="0" r="50987" t="0"/>
          <a:stretch/>
        </p:blipFill>
        <p:spPr>
          <a:xfrm>
            <a:off x="1203163" y="1408075"/>
            <a:ext cx="3184400" cy="1675025"/>
          </a:xfrm>
          <a:prstGeom prst="rect">
            <a:avLst/>
          </a:prstGeom>
          <a:noFill/>
          <a:ln>
            <a:noFill/>
          </a:ln>
        </p:spPr>
      </p:pic>
      <p:pic>
        <p:nvPicPr>
          <p:cNvPr id="270" name="Google Shape;270;p30"/>
          <p:cNvPicPr preferRelativeResize="0"/>
          <p:nvPr/>
        </p:nvPicPr>
        <p:blipFill rotWithShape="1">
          <a:blip r:embed="rId3">
            <a:alphaModFix/>
          </a:blip>
          <a:srcRect b="0" l="49013" r="0" t="0"/>
          <a:stretch/>
        </p:blipFill>
        <p:spPr>
          <a:xfrm>
            <a:off x="1139001" y="3083100"/>
            <a:ext cx="3312726" cy="167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473225" y="650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BERT: Bidirectional Encoder Representations from Transformers</a:t>
            </a:r>
            <a:endParaRPr/>
          </a:p>
        </p:txBody>
      </p:sp>
      <p:sp>
        <p:nvSpPr>
          <p:cNvPr id="276" name="Google Shape;276;p31"/>
          <p:cNvSpPr txBox="1"/>
          <p:nvPr>
            <p:ph idx="1" type="body"/>
          </p:nvPr>
        </p:nvSpPr>
        <p:spPr>
          <a:xfrm>
            <a:off x="4572000" y="1849850"/>
            <a:ext cx="3753000" cy="258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Uses bidirectional self-attention, where words can attend to all words in its left and right contexts.</a:t>
            </a:r>
            <a:endParaRPr/>
          </a:p>
          <a:p>
            <a:pPr indent="-311150" lvl="0" marL="457200" rtl="0" algn="l">
              <a:spcBef>
                <a:spcPts val="0"/>
              </a:spcBef>
              <a:spcAft>
                <a:spcPts val="0"/>
              </a:spcAft>
              <a:buSzPts val="1300"/>
              <a:buChar char="●"/>
            </a:pPr>
            <a:r>
              <a:rPr lang="en"/>
              <a:t>Starts from GloVe embeddings and goes through multiple layers of the attention (for BERT</a:t>
            </a:r>
            <a:r>
              <a:rPr baseline="-25000" lang="en"/>
              <a:t>LARGE</a:t>
            </a:r>
            <a:r>
              <a:rPr lang="en"/>
              <a:t>, 24)</a:t>
            </a:r>
            <a:endParaRPr/>
          </a:p>
          <a:p>
            <a:pPr indent="-311150" lvl="0" marL="457200" rtl="0" algn="l">
              <a:spcBef>
                <a:spcPts val="0"/>
              </a:spcBef>
              <a:spcAft>
                <a:spcPts val="0"/>
              </a:spcAft>
              <a:buSzPts val="1300"/>
              <a:buChar char="●"/>
            </a:pPr>
            <a:r>
              <a:rPr lang="en"/>
              <a:t>Performs exceptionally well at many tasks after fine tuning</a:t>
            </a:r>
            <a:endParaRPr/>
          </a:p>
          <a:p>
            <a:pPr indent="-311150" lvl="0" marL="457200" rtl="0" algn="l">
              <a:spcBef>
                <a:spcPts val="0"/>
              </a:spcBef>
              <a:spcAft>
                <a:spcPts val="0"/>
              </a:spcAft>
              <a:buSzPts val="1300"/>
              <a:buChar char="●"/>
            </a:pPr>
            <a:r>
              <a:rPr lang="en"/>
              <a:t>The other key part of the “Sesame Street Revolution” of NLP</a:t>
            </a:r>
            <a:endParaRPr/>
          </a:p>
          <a:p>
            <a:pPr indent="0" lvl="0" marL="457200" rtl="0" algn="l">
              <a:spcBef>
                <a:spcPts val="1600"/>
              </a:spcBef>
              <a:spcAft>
                <a:spcPts val="1600"/>
              </a:spcAft>
              <a:buNone/>
            </a:pPr>
            <a:r>
              <a:rPr lang="en"/>
              <a:t>Source: </a:t>
            </a:r>
            <a:r>
              <a:rPr lang="en" u="sng">
                <a:solidFill>
                  <a:schemeClr val="hlink"/>
                </a:solidFill>
                <a:hlinkClick r:id="rId3"/>
              </a:rPr>
              <a:t>(Devlin et al 2018)</a:t>
            </a:r>
            <a:endParaRPr/>
          </a:p>
        </p:txBody>
      </p:sp>
      <p:pic>
        <p:nvPicPr>
          <p:cNvPr id="277" name="Google Shape;277;p31"/>
          <p:cNvPicPr preferRelativeResize="0"/>
          <p:nvPr/>
        </p:nvPicPr>
        <p:blipFill>
          <a:blip r:embed="rId4">
            <a:alphaModFix/>
          </a:blip>
          <a:stretch>
            <a:fillRect/>
          </a:stretch>
        </p:blipFill>
        <p:spPr>
          <a:xfrm>
            <a:off x="6713400" y="542351"/>
            <a:ext cx="2089300" cy="1170025"/>
          </a:xfrm>
          <a:prstGeom prst="rect">
            <a:avLst/>
          </a:prstGeom>
          <a:noFill/>
          <a:ln>
            <a:noFill/>
          </a:ln>
        </p:spPr>
      </p:pic>
      <p:pic>
        <p:nvPicPr>
          <p:cNvPr id="278" name="Google Shape;278;p31"/>
          <p:cNvPicPr preferRelativeResize="0"/>
          <p:nvPr/>
        </p:nvPicPr>
        <p:blipFill>
          <a:blip r:embed="rId5">
            <a:alphaModFix/>
          </a:blip>
          <a:stretch>
            <a:fillRect/>
          </a:stretch>
        </p:blipFill>
        <p:spPr>
          <a:xfrm>
            <a:off x="393025" y="2012750"/>
            <a:ext cx="4267200" cy="25093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BERTology?</a:t>
            </a:r>
            <a:endParaRPr/>
          </a:p>
        </p:txBody>
      </p:sp>
      <p:sp>
        <p:nvSpPr>
          <p:cNvPr id="135" name="Google Shape;135;p14"/>
          <p:cNvSpPr txBox="1"/>
          <p:nvPr>
            <p:ph idx="1" type="body"/>
          </p:nvPr>
        </p:nvSpPr>
        <p:spPr>
          <a:xfrm>
            <a:off x="819150" y="1654000"/>
            <a:ext cx="7505700" cy="2784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study of how BERT (and other large pretrained models) work</a:t>
            </a:r>
            <a:endParaRPr/>
          </a:p>
          <a:p>
            <a:pPr indent="-311150" lvl="0" marL="457200" rtl="0" algn="l">
              <a:spcBef>
                <a:spcPts val="0"/>
              </a:spcBef>
              <a:spcAft>
                <a:spcPts val="0"/>
              </a:spcAft>
              <a:buSzPts val="1300"/>
              <a:buChar char="●"/>
            </a:pPr>
            <a:r>
              <a:rPr lang="en"/>
              <a:t>It’s hard to interpret billions of parameters completely!</a:t>
            </a:r>
            <a:endParaRPr/>
          </a:p>
          <a:p>
            <a:pPr indent="-311150" lvl="0" marL="457200" rtl="0" algn="l">
              <a:spcBef>
                <a:spcPts val="0"/>
              </a:spcBef>
              <a:spcAft>
                <a:spcPts val="0"/>
              </a:spcAft>
              <a:buSzPts val="1300"/>
              <a:buChar char="●"/>
            </a:pPr>
            <a:r>
              <a:rPr lang="en"/>
              <a:t>Generally focuses on two areas:</a:t>
            </a:r>
            <a:endParaRPr/>
          </a:p>
          <a:p>
            <a:pPr indent="-298450" lvl="1" marL="914400" rtl="0" algn="l">
              <a:spcBef>
                <a:spcPts val="0"/>
              </a:spcBef>
              <a:spcAft>
                <a:spcPts val="0"/>
              </a:spcAft>
              <a:buSzPts val="1100"/>
              <a:buChar char="○"/>
            </a:pPr>
            <a:r>
              <a:rPr lang="en"/>
              <a:t>Linguistic - how does BERT encode syntactic structure and lexical properties of words</a:t>
            </a:r>
            <a:endParaRPr/>
          </a:p>
          <a:p>
            <a:pPr indent="-298450" lvl="1" marL="914400" rtl="0" algn="l">
              <a:spcBef>
                <a:spcPts val="0"/>
              </a:spcBef>
              <a:spcAft>
                <a:spcPts val="0"/>
              </a:spcAft>
              <a:buSzPts val="1100"/>
              <a:buChar char="○"/>
            </a:pPr>
            <a:r>
              <a:rPr lang="en"/>
              <a:t>Commonsense - how does BERT encode real-world knowledge?</a:t>
            </a:r>
            <a:endParaRPr/>
          </a:p>
          <a:p>
            <a:pPr indent="-311150" lvl="0" marL="457200" rtl="0" algn="l">
              <a:spcBef>
                <a:spcPts val="0"/>
              </a:spcBef>
              <a:spcAft>
                <a:spcPts val="0"/>
              </a:spcAft>
              <a:buSzPts val="1300"/>
              <a:buChar char="●"/>
            </a:pPr>
            <a:r>
              <a:rPr lang="en"/>
              <a:t>This presentation will focus on Lexical and Syntactic Properties, as well as how they generalize in multilingual models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How did </a:t>
            </a:r>
            <a:r>
              <a:rPr lang="en" sz="4200"/>
              <a:t>we do better?</a:t>
            </a:r>
            <a:endParaRPr sz="4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Paper 1: “What does BERT Look At? An Analysis of BERT’s Attention”</a:t>
            </a:r>
            <a:endParaRPr/>
          </a:p>
        </p:txBody>
      </p:sp>
      <p:sp>
        <p:nvSpPr>
          <p:cNvPr id="289" name="Google Shape;289;p33"/>
          <p:cNvSpPr txBox="1"/>
          <p:nvPr/>
        </p:nvSpPr>
        <p:spPr>
          <a:xfrm>
            <a:off x="1633775" y="3662900"/>
            <a:ext cx="5887200" cy="4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50">
                <a:solidFill>
                  <a:srgbClr val="333333"/>
                </a:solidFill>
                <a:latin typeface="Open Sans"/>
                <a:ea typeface="Open Sans"/>
                <a:cs typeface="Open Sans"/>
                <a:sym typeface="Open Sans"/>
              </a:rPr>
              <a:t>Kevin Clark, Urvashi Khandelwal, Omer Levy, Christopher D. Manning</a:t>
            </a:r>
            <a:endParaRPr sz="1150">
              <a:solidFill>
                <a:srgbClr val="333333"/>
              </a:solidFill>
              <a:latin typeface="Open Sans"/>
              <a:ea typeface="Open Sans"/>
              <a:cs typeface="Open Sans"/>
              <a:sym typeface="Open Sans"/>
            </a:endParaRPr>
          </a:p>
          <a:p>
            <a:pPr indent="0" lvl="0" marL="0" rtl="0" algn="ctr">
              <a:spcBef>
                <a:spcPts val="0"/>
              </a:spcBef>
              <a:spcAft>
                <a:spcPts val="0"/>
              </a:spcAft>
              <a:buNone/>
            </a:pPr>
            <a:r>
              <a:rPr lang="en" sz="1150">
                <a:solidFill>
                  <a:srgbClr val="333333"/>
                </a:solidFill>
                <a:latin typeface="Open Sans"/>
                <a:ea typeface="Open Sans"/>
                <a:cs typeface="Open Sans"/>
                <a:sym typeface="Open Sans"/>
              </a:rPr>
              <a:t>ACL 2019</a:t>
            </a:r>
            <a:endParaRPr sz="1150">
              <a:solidFill>
                <a:srgbClr val="333333"/>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819150" y="4596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1: Overview</a:t>
            </a:r>
            <a:endParaRPr/>
          </a:p>
        </p:txBody>
      </p:sp>
      <p:sp>
        <p:nvSpPr>
          <p:cNvPr id="295" name="Google Shape;295;p34"/>
          <p:cNvSpPr txBox="1"/>
          <p:nvPr>
            <p:ph idx="1" type="body"/>
          </p:nvPr>
        </p:nvSpPr>
        <p:spPr>
          <a:xfrm>
            <a:off x="819150" y="1192900"/>
            <a:ext cx="7505700" cy="31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papers have analyzed BERT’s ability through model outputs and internal vector representations. This paper in particular:</a:t>
            </a:r>
            <a:endParaRPr/>
          </a:p>
          <a:p>
            <a:pPr indent="-311150" lvl="0" marL="457200" rtl="0" algn="l">
              <a:spcBef>
                <a:spcPts val="1600"/>
              </a:spcBef>
              <a:spcAft>
                <a:spcPts val="0"/>
              </a:spcAft>
              <a:buSzPts val="1300"/>
              <a:buChar char="●"/>
            </a:pPr>
            <a:r>
              <a:rPr lang="en"/>
              <a:t>Attempts to help analyze how BERT is so effective through analysis of the individual attention heads in the model</a:t>
            </a:r>
            <a:endParaRPr/>
          </a:p>
          <a:p>
            <a:pPr indent="-311150" lvl="0" marL="457200" rtl="0" algn="l">
              <a:spcBef>
                <a:spcPts val="0"/>
              </a:spcBef>
              <a:spcAft>
                <a:spcPts val="0"/>
              </a:spcAft>
              <a:buSzPts val="1300"/>
              <a:buChar char="●"/>
            </a:pPr>
            <a:r>
              <a:rPr lang="en"/>
              <a:t>Demonstrates that many heads exhibit patterns such as:</a:t>
            </a:r>
            <a:endParaRPr/>
          </a:p>
          <a:p>
            <a:pPr indent="-298450" lvl="1" marL="914400" rtl="0" algn="l">
              <a:spcBef>
                <a:spcPts val="0"/>
              </a:spcBef>
              <a:spcAft>
                <a:spcPts val="0"/>
              </a:spcAft>
              <a:buSzPts val="1100"/>
              <a:buChar char="○"/>
            </a:pPr>
            <a:r>
              <a:rPr lang="en"/>
              <a:t>Attending to previous or next words</a:t>
            </a:r>
            <a:endParaRPr/>
          </a:p>
          <a:p>
            <a:pPr indent="-298450" lvl="1" marL="914400" rtl="0" algn="l">
              <a:spcBef>
                <a:spcPts val="0"/>
              </a:spcBef>
              <a:spcAft>
                <a:spcPts val="0"/>
              </a:spcAft>
              <a:buSzPts val="1100"/>
              <a:buChar char="○"/>
            </a:pPr>
            <a:r>
              <a:rPr lang="en"/>
              <a:t>Attending to delimiter tokens</a:t>
            </a:r>
            <a:endParaRPr/>
          </a:p>
          <a:p>
            <a:pPr indent="-298450" lvl="1" marL="914400" rtl="0" algn="l">
              <a:spcBef>
                <a:spcPts val="0"/>
              </a:spcBef>
              <a:spcAft>
                <a:spcPts val="0"/>
              </a:spcAft>
              <a:buSzPts val="1100"/>
              <a:buChar char="○"/>
            </a:pPr>
            <a:r>
              <a:rPr lang="en"/>
              <a:t>Broadly attending to the whole sentence</a:t>
            </a:r>
            <a:endParaRPr/>
          </a:p>
          <a:p>
            <a:pPr indent="-311150" lvl="0" marL="457200" rtl="0" algn="l">
              <a:spcBef>
                <a:spcPts val="0"/>
              </a:spcBef>
              <a:spcAft>
                <a:spcPts val="0"/>
              </a:spcAft>
              <a:buSzPts val="1300"/>
              <a:buChar char="●"/>
            </a:pPr>
            <a:r>
              <a:rPr lang="en"/>
              <a:t>Finds heads that seem to mirror more linguistically-aligned patterns, such as:</a:t>
            </a:r>
            <a:endParaRPr/>
          </a:p>
          <a:p>
            <a:pPr indent="-298450" lvl="1" marL="914400" rtl="0" algn="l">
              <a:spcBef>
                <a:spcPts val="0"/>
              </a:spcBef>
              <a:spcAft>
                <a:spcPts val="0"/>
              </a:spcAft>
              <a:buSzPts val="1100"/>
              <a:buChar char="○"/>
            </a:pPr>
            <a:r>
              <a:rPr lang="en"/>
              <a:t>Coreference resolution</a:t>
            </a:r>
            <a:endParaRPr/>
          </a:p>
          <a:p>
            <a:pPr indent="-298450" lvl="1" marL="914400" rtl="0" algn="l">
              <a:spcBef>
                <a:spcPts val="0"/>
              </a:spcBef>
              <a:spcAft>
                <a:spcPts val="0"/>
              </a:spcAft>
              <a:buSzPts val="1100"/>
              <a:buChar char="○"/>
            </a:pPr>
            <a:r>
              <a:rPr lang="en"/>
              <a:t>Mirroring certain dependency relations</a:t>
            </a:r>
            <a:endParaRPr/>
          </a:p>
          <a:p>
            <a:pPr indent="-311150" lvl="0" marL="457200" rtl="0" algn="l">
              <a:spcBef>
                <a:spcPts val="0"/>
              </a:spcBef>
              <a:spcAft>
                <a:spcPts val="0"/>
              </a:spcAft>
              <a:buSzPts val="1300"/>
              <a:buChar char="●"/>
            </a:pPr>
            <a:r>
              <a:rPr lang="en"/>
              <a:t>Clusters similar heads together</a:t>
            </a:r>
            <a:endParaRPr/>
          </a:p>
          <a:p>
            <a:pPr indent="-298450" lvl="1" marL="914400" rtl="0" algn="l">
              <a:spcBef>
                <a:spcPts val="0"/>
              </a:spcBef>
              <a:spcAft>
                <a:spcPts val="0"/>
              </a:spcAft>
              <a:buSzPts val="1100"/>
              <a:buChar char="○"/>
            </a:pPr>
            <a:r>
              <a:rPr lang="en"/>
              <a:t>Finds that heads in the same layer have similar functions (compared to two randomly chosen heads)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txBox="1"/>
          <p:nvPr>
            <p:ph type="title"/>
          </p:nvPr>
        </p:nvSpPr>
        <p:spPr>
          <a:xfrm>
            <a:off x="819150" y="472050"/>
            <a:ext cx="6680700" cy="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Surface-Level Analysis</a:t>
            </a:r>
            <a:endParaRPr/>
          </a:p>
        </p:txBody>
      </p:sp>
      <p:sp>
        <p:nvSpPr>
          <p:cNvPr id="301" name="Google Shape;301;p35"/>
          <p:cNvSpPr txBox="1"/>
          <p:nvPr>
            <p:ph idx="1" type="body"/>
          </p:nvPr>
        </p:nvSpPr>
        <p:spPr>
          <a:xfrm>
            <a:off x="4920800" y="1082463"/>
            <a:ext cx="3728400" cy="34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presented 3 preliminary questions before probing individual attention heads:</a:t>
            </a:r>
            <a:endParaRPr/>
          </a:p>
          <a:p>
            <a:pPr indent="-311150" lvl="0" marL="457200" rtl="0" algn="l">
              <a:spcBef>
                <a:spcPts val="1600"/>
              </a:spcBef>
              <a:spcAft>
                <a:spcPts val="0"/>
              </a:spcAft>
              <a:buSzPts val="1300"/>
              <a:buAutoNum type="arabicParenR"/>
            </a:pPr>
            <a:r>
              <a:rPr lang="en"/>
              <a:t>How much attention is paid to the current token?</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AutoNum type="arabicParenR"/>
            </a:pPr>
            <a:r>
              <a:rPr lang="en"/>
              <a:t>How much attention is paid to separator tokens, and what is the function of it?</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AutoNum type="arabicParenR"/>
            </a:pPr>
            <a:r>
              <a:rPr lang="en"/>
              <a:t>How focused/broad are the attention heads?</a:t>
            </a:r>
            <a:endParaRPr>
              <a:solidFill>
                <a:srgbClr val="FF0000"/>
              </a:solidFill>
            </a:endParaRPr>
          </a:p>
        </p:txBody>
      </p:sp>
      <p:pic>
        <p:nvPicPr>
          <p:cNvPr id="302" name="Google Shape;302;p35"/>
          <p:cNvPicPr preferRelativeResize="0"/>
          <p:nvPr/>
        </p:nvPicPr>
        <p:blipFill>
          <a:blip r:embed="rId3">
            <a:alphaModFix/>
          </a:blip>
          <a:stretch>
            <a:fillRect/>
          </a:stretch>
        </p:blipFill>
        <p:spPr>
          <a:xfrm>
            <a:off x="763050" y="1029991"/>
            <a:ext cx="4071550" cy="35516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819150" y="472050"/>
            <a:ext cx="6680700" cy="7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Surface-Level Analysis</a:t>
            </a:r>
            <a:endParaRPr/>
          </a:p>
        </p:txBody>
      </p:sp>
      <p:sp>
        <p:nvSpPr>
          <p:cNvPr id="308" name="Google Shape;308;p36"/>
          <p:cNvSpPr txBox="1"/>
          <p:nvPr>
            <p:ph idx="1" type="body"/>
          </p:nvPr>
        </p:nvSpPr>
        <p:spPr>
          <a:xfrm>
            <a:off x="4920800" y="1082463"/>
            <a:ext cx="3728400" cy="34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Answers to these questions:</a:t>
            </a:r>
            <a:endParaRPr>
              <a:solidFill>
                <a:srgbClr val="FF0000"/>
              </a:solidFill>
            </a:endParaRPr>
          </a:p>
          <a:p>
            <a:pPr indent="-311150" lvl="0" marL="457200" rtl="0" algn="l">
              <a:spcBef>
                <a:spcPts val="1600"/>
              </a:spcBef>
              <a:spcAft>
                <a:spcPts val="0"/>
              </a:spcAft>
              <a:buClr>
                <a:srgbClr val="FF0000"/>
              </a:buClr>
              <a:buSzPts val="1300"/>
              <a:buAutoNum type="arabicParenR"/>
            </a:pPr>
            <a:r>
              <a:rPr lang="en">
                <a:solidFill>
                  <a:srgbClr val="FF0000"/>
                </a:solidFill>
              </a:rPr>
              <a:t>Little attention is paid; though there are certain heads that pay attention to the next or previous token</a:t>
            </a:r>
            <a:endParaRPr>
              <a:solidFill>
                <a:srgbClr val="FF0000"/>
              </a:solidFill>
            </a:endParaRPr>
          </a:p>
          <a:p>
            <a:pPr indent="0" lvl="0" marL="0" rtl="0" algn="l">
              <a:spcBef>
                <a:spcPts val="0"/>
              </a:spcBef>
              <a:spcAft>
                <a:spcPts val="0"/>
              </a:spcAft>
              <a:buNone/>
            </a:pPr>
            <a:r>
              <a:t/>
            </a:r>
            <a:endParaRPr>
              <a:solidFill>
                <a:srgbClr val="FF0000"/>
              </a:solidFill>
            </a:endParaRPr>
          </a:p>
          <a:p>
            <a:pPr indent="-311150" lvl="0" marL="457200" rtl="0" algn="l">
              <a:spcBef>
                <a:spcPts val="0"/>
              </a:spcBef>
              <a:spcAft>
                <a:spcPts val="0"/>
              </a:spcAft>
              <a:buClr>
                <a:srgbClr val="FF0000"/>
              </a:buClr>
              <a:buSzPts val="1300"/>
              <a:buAutoNum type="arabicParenR"/>
            </a:pPr>
            <a:r>
              <a:rPr lang="en">
                <a:solidFill>
                  <a:srgbClr val="FF0000"/>
                </a:solidFill>
              </a:rPr>
              <a:t>A surprisingly large amount, and there is strong evidence to suggest that paying attention to [SEP] is the equivalent of a no-op</a:t>
            </a:r>
            <a:endParaRPr>
              <a:solidFill>
                <a:srgbClr val="FF0000"/>
              </a:solidFill>
            </a:endParaRPr>
          </a:p>
          <a:p>
            <a:pPr indent="0" lvl="0" marL="0" rtl="0" algn="l">
              <a:spcBef>
                <a:spcPts val="0"/>
              </a:spcBef>
              <a:spcAft>
                <a:spcPts val="0"/>
              </a:spcAft>
              <a:buNone/>
            </a:pPr>
            <a:r>
              <a:t/>
            </a:r>
            <a:endParaRPr>
              <a:solidFill>
                <a:srgbClr val="FF0000"/>
              </a:solidFill>
            </a:endParaRPr>
          </a:p>
          <a:p>
            <a:pPr indent="-311150" lvl="0" marL="457200" rtl="0" algn="l">
              <a:spcBef>
                <a:spcPts val="0"/>
              </a:spcBef>
              <a:spcAft>
                <a:spcPts val="0"/>
              </a:spcAft>
              <a:buClr>
                <a:srgbClr val="FF0000"/>
              </a:buClr>
              <a:buSzPts val="1300"/>
              <a:buAutoNum type="arabicParenR"/>
            </a:pPr>
            <a:r>
              <a:rPr lang="en">
                <a:solidFill>
                  <a:srgbClr val="FF0000"/>
                </a:solidFill>
              </a:rPr>
              <a:t>The general trend is that attention heads are broad in the first few layers and get more focused, though [CLS] stays broad.</a:t>
            </a:r>
            <a:endParaRPr>
              <a:solidFill>
                <a:srgbClr val="FF0000"/>
              </a:solidFill>
            </a:endParaRPr>
          </a:p>
        </p:txBody>
      </p:sp>
      <p:pic>
        <p:nvPicPr>
          <p:cNvPr id="309" name="Google Shape;309;p36"/>
          <p:cNvPicPr preferRelativeResize="0"/>
          <p:nvPr/>
        </p:nvPicPr>
        <p:blipFill>
          <a:blip r:embed="rId3">
            <a:alphaModFix/>
          </a:blip>
          <a:stretch>
            <a:fillRect/>
          </a:stretch>
        </p:blipFill>
        <p:spPr>
          <a:xfrm>
            <a:off x="763050" y="1029991"/>
            <a:ext cx="4071550" cy="355163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type="title"/>
          </p:nvPr>
        </p:nvSpPr>
        <p:spPr>
          <a:xfrm>
            <a:off x="594625" y="4807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Probing Individual Attention Heads</a:t>
            </a:r>
            <a:endParaRPr/>
          </a:p>
        </p:txBody>
      </p:sp>
      <p:sp>
        <p:nvSpPr>
          <p:cNvPr id="315" name="Google Shape;315;p37"/>
          <p:cNvSpPr txBox="1"/>
          <p:nvPr>
            <p:ph idx="1" type="body"/>
          </p:nvPr>
        </p:nvSpPr>
        <p:spPr>
          <a:xfrm>
            <a:off x="453950" y="1253950"/>
            <a:ext cx="6156000" cy="2793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BERT uses </a:t>
            </a:r>
            <a:r>
              <a:rPr lang="en" u="sng">
                <a:solidFill>
                  <a:schemeClr val="hlink"/>
                </a:solidFill>
                <a:hlinkClick r:id="rId3"/>
              </a:rPr>
              <a:t>byte-pair tokenization</a:t>
            </a:r>
            <a:r>
              <a:rPr lang="en"/>
              <a:t> (see to the right)</a:t>
            </a:r>
            <a:r>
              <a:rPr lang="en"/>
              <a:t>, which means some words (~8% of them) were split up into multiple pieces</a:t>
            </a:r>
            <a:endParaRPr/>
          </a:p>
          <a:p>
            <a:pPr indent="-298450" lvl="1" marL="914400" rtl="0" algn="l">
              <a:spcBef>
                <a:spcPts val="0"/>
              </a:spcBef>
              <a:spcAft>
                <a:spcPts val="0"/>
              </a:spcAft>
              <a:buSzPts val="1100"/>
              <a:buChar char="○"/>
            </a:pPr>
            <a:r>
              <a:rPr lang="en"/>
              <a:t>Convert to word-based attention for analysis</a:t>
            </a:r>
            <a:endParaRPr/>
          </a:p>
          <a:p>
            <a:pPr indent="-298450" lvl="1" marL="914400" rtl="0" algn="l">
              <a:spcBef>
                <a:spcPts val="0"/>
              </a:spcBef>
              <a:spcAft>
                <a:spcPts val="0"/>
              </a:spcAft>
              <a:buSzPts val="1100"/>
              <a:buChar char="○"/>
            </a:pPr>
            <a:r>
              <a:rPr lang="en"/>
              <a:t>Attention to a split up word is summed; Attention from a split up word is averaged</a:t>
            </a:r>
            <a:endParaRPr/>
          </a:p>
          <a:p>
            <a:pPr indent="-298450" lvl="1" marL="914400" rtl="0" algn="l">
              <a:spcBef>
                <a:spcPts val="0"/>
              </a:spcBef>
              <a:spcAft>
                <a:spcPts val="0"/>
              </a:spcAft>
              <a:buSzPts val="1100"/>
              <a:buChar char="○"/>
            </a:pPr>
            <a:r>
              <a:rPr lang="en"/>
              <a:t>Preserves property that sum of attentions is 1</a:t>
            </a:r>
            <a:endParaRPr/>
          </a:p>
          <a:p>
            <a:pPr indent="-311150" lvl="0" marL="457200" rtl="0" algn="l">
              <a:spcBef>
                <a:spcPts val="0"/>
              </a:spcBef>
              <a:spcAft>
                <a:spcPts val="0"/>
              </a:spcAft>
              <a:buSzPts val="1300"/>
              <a:buChar char="●"/>
            </a:pPr>
            <a:r>
              <a:rPr lang="en"/>
              <a:t>Define the “prediction” of a head to be the token for which the attention weight from that head is greatest</a:t>
            </a:r>
            <a:endParaRPr/>
          </a:p>
          <a:p>
            <a:pPr indent="-311150" lvl="0" marL="457200" rtl="0" algn="l">
              <a:spcBef>
                <a:spcPts val="0"/>
              </a:spcBef>
              <a:spcAft>
                <a:spcPts val="0"/>
              </a:spcAft>
              <a:buSzPts val="1300"/>
              <a:buChar char="●"/>
            </a:pPr>
            <a:r>
              <a:rPr lang="en"/>
              <a:t>Evaluate individual attention heads on labelled corpora for certain linguistic tasks</a:t>
            </a:r>
            <a:endParaRPr/>
          </a:p>
          <a:p>
            <a:pPr indent="-298450" lvl="1" marL="914400" rtl="0" algn="l">
              <a:spcBef>
                <a:spcPts val="0"/>
              </a:spcBef>
              <a:spcAft>
                <a:spcPts val="0"/>
              </a:spcAft>
              <a:buSzPts val="1100"/>
              <a:buChar char="○"/>
            </a:pPr>
            <a:r>
              <a:rPr lang="en"/>
              <a:t>Dependency Parsing</a:t>
            </a:r>
            <a:endParaRPr/>
          </a:p>
          <a:p>
            <a:pPr indent="-298450" lvl="1" marL="914400" rtl="0" algn="l">
              <a:spcBef>
                <a:spcPts val="0"/>
              </a:spcBef>
              <a:spcAft>
                <a:spcPts val="0"/>
              </a:spcAft>
              <a:buSzPts val="1100"/>
              <a:buChar char="○"/>
            </a:pPr>
            <a:r>
              <a:rPr lang="en"/>
              <a:t>Coreference Resolution</a:t>
            </a:r>
            <a:endParaRPr/>
          </a:p>
          <a:p>
            <a:pPr indent="-311150" lvl="0" marL="457200" rtl="0" algn="l">
              <a:spcBef>
                <a:spcPts val="0"/>
              </a:spcBef>
              <a:spcAft>
                <a:spcPts val="0"/>
              </a:spcAft>
              <a:buSzPts val="1300"/>
              <a:buChar char="●"/>
            </a:pPr>
            <a:r>
              <a:rPr lang="en"/>
              <a:t>Results:</a:t>
            </a:r>
            <a:endParaRPr/>
          </a:p>
          <a:p>
            <a:pPr indent="-298450" lvl="1" marL="914400" rtl="0" algn="l">
              <a:spcBef>
                <a:spcPts val="0"/>
              </a:spcBef>
              <a:spcAft>
                <a:spcPts val="0"/>
              </a:spcAft>
              <a:buSzPts val="1100"/>
              <a:buChar char="○"/>
            </a:pPr>
            <a:r>
              <a:rPr lang="en"/>
              <a:t>No one head does well at dependency parsing</a:t>
            </a:r>
            <a:endParaRPr/>
          </a:p>
          <a:p>
            <a:pPr indent="-298450" lvl="1" marL="914400" rtl="0" algn="l">
              <a:spcBef>
                <a:spcPts val="0"/>
              </a:spcBef>
              <a:spcAft>
                <a:spcPts val="0"/>
              </a:spcAft>
              <a:buSzPts val="1100"/>
              <a:buChar char="○"/>
            </a:pPr>
            <a:r>
              <a:rPr lang="en"/>
              <a:t>Certain heads are good at certain subtasks within dependency parsing (i.e. matching direct object to verb, etc.)</a:t>
            </a:r>
            <a:endParaRPr/>
          </a:p>
          <a:p>
            <a:pPr indent="-298450" lvl="1" marL="914400" rtl="0" algn="l">
              <a:spcBef>
                <a:spcPts val="0"/>
              </a:spcBef>
              <a:spcAft>
                <a:spcPts val="0"/>
              </a:spcAft>
              <a:buSzPts val="1100"/>
              <a:buChar char="○"/>
            </a:pPr>
            <a:r>
              <a:rPr lang="en"/>
              <a:t>For coreference - one head (named 5-4) does quite well</a:t>
            </a:r>
            <a:endParaRPr/>
          </a:p>
        </p:txBody>
      </p:sp>
      <p:pic>
        <p:nvPicPr>
          <p:cNvPr id="316" name="Google Shape;316;p37"/>
          <p:cNvPicPr preferRelativeResize="0"/>
          <p:nvPr/>
        </p:nvPicPr>
        <p:blipFill>
          <a:blip r:embed="rId4">
            <a:alphaModFix/>
          </a:blip>
          <a:stretch>
            <a:fillRect/>
          </a:stretch>
        </p:blipFill>
        <p:spPr>
          <a:xfrm>
            <a:off x="6708175" y="1566650"/>
            <a:ext cx="2229250" cy="3370733"/>
          </a:xfrm>
          <a:prstGeom prst="rect">
            <a:avLst/>
          </a:prstGeom>
          <a:noFill/>
          <a:ln>
            <a:noFill/>
          </a:ln>
        </p:spPr>
      </p:pic>
      <p:pic>
        <p:nvPicPr>
          <p:cNvPr id="317" name="Google Shape;317;p37"/>
          <p:cNvPicPr preferRelativeResize="0"/>
          <p:nvPr/>
        </p:nvPicPr>
        <p:blipFill>
          <a:blip r:embed="rId5">
            <a:alphaModFix/>
          </a:blip>
          <a:stretch>
            <a:fillRect/>
          </a:stretch>
        </p:blipFill>
        <p:spPr>
          <a:xfrm>
            <a:off x="6826800" y="234650"/>
            <a:ext cx="2110625" cy="1561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4" name="Google Shape;324;p38"/>
          <p:cNvPicPr preferRelativeResize="0"/>
          <p:nvPr/>
        </p:nvPicPr>
        <p:blipFill>
          <a:blip r:embed="rId3">
            <a:alphaModFix/>
          </a:blip>
          <a:stretch>
            <a:fillRect/>
          </a:stretch>
        </p:blipFill>
        <p:spPr>
          <a:xfrm>
            <a:off x="12665" y="0"/>
            <a:ext cx="9118669"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819150" y="3684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Probing Attention Head Combinations</a:t>
            </a:r>
            <a:endParaRPr/>
          </a:p>
        </p:txBody>
      </p:sp>
      <p:sp>
        <p:nvSpPr>
          <p:cNvPr id="330" name="Google Shape;330;p39"/>
          <p:cNvSpPr txBox="1"/>
          <p:nvPr>
            <p:ph idx="1" type="body"/>
          </p:nvPr>
        </p:nvSpPr>
        <p:spPr>
          <a:xfrm>
            <a:off x="4161125" y="1199925"/>
            <a:ext cx="4164000" cy="323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want to see how effective BERT heads are in combination</a:t>
            </a:r>
            <a:endParaRPr/>
          </a:p>
          <a:p>
            <a:pPr indent="-311150" lvl="0" marL="457200" rtl="0" algn="l">
              <a:spcBef>
                <a:spcPts val="0"/>
              </a:spcBef>
              <a:spcAft>
                <a:spcPts val="0"/>
              </a:spcAft>
              <a:buSzPts val="1300"/>
              <a:buChar char="●"/>
            </a:pPr>
            <a:r>
              <a:rPr lang="en"/>
              <a:t>Train a classifier to predict the probability of word i being word j’s syntactic head</a:t>
            </a:r>
            <a:endParaRPr/>
          </a:p>
          <a:p>
            <a:pPr indent="-311150" lvl="0" marL="457200" rtl="0" algn="l">
              <a:spcBef>
                <a:spcPts val="0"/>
              </a:spcBef>
              <a:spcAft>
                <a:spcPts val="0"/>
              </a:spcAft>
              <a:buSzPts val="1300"/>
              <a:buChar char="●"/>
            </a:pPr>
            <a:r>
              <a:rPr lang="en"/>
              <a:t>Two different classifiers:</a:t>
            </a:r>
            <a:endParaRPr/>
          </a:p>
          <a:p>
            <a:pPr indent="0" lvl="0" marL="0" rtl="0" algn="l">
              <a:spcBef>
                <a:spcPts val="0"/>
              </a:spcBef>
              <a:spcAft>
                <a:spcPts val="0"/>
              </a:spcAft>
              <a:buNone/>
            </a:pPr>
            <a:r>
              <a:t/>
            </a:r>
            <a:endParaRPr/>
          </a:p>
          <a:p>
            <a:pPr indent="-298450" lvl="1" marL="914400" rtl="0" algn="l">
              <a:spcBef>
                <a:spcPts val="0"/>
              </a:spcBef>
              <a:spcAft>
                <a:spcPts val="0"/>
              </a:spcAft>
              <a:buSzPts val="1100"/>
              <a:buChar char="○"/>
            </a:pPr>
            <a:r>
              <a:rPr lang="en"/>
              <a:t>Attention-only</a:t>
            </a:r>
            <a:endParaRPr/>
          </a:p>
          <a:p>
            <a:pPr indent="0" lvl="0" marL="0" rtl="0" algn="l">
              <a:spcBef>
                <a:spcPts val="0"/>
              </a:spcBef>
              <a:spcAft>
                <a:spcPts val="0"/>
              </a:spcAft>
              <a:buNone/>
            </a:pPr>
            <a:r>
              <a:t/>
            </a:r>
            <a:endParaRPr/>
          </a:p>
          <a:p>
            <a:pPr indent="-298450" lvl="1" marL="914400" rtl="0" algn="l">
              <a:spcBef>
                <a:spcPts val="0"/>
              </a:spcBef>
              <a:spcAft>
                <a:spcPts val="0"/>
              </a:spcAft>
              <a:buSzPts val="1100"/>
              <a:buChar char="○"/>
            </a:pPr>
            <a:r>
              <a:rPr lang="en"/>
              <a:t>Attention-and-words: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Attention + GloVe performed significantly better than baselines!</a:t>
            </a:r>
            <a:endParaRPr/>
          </a:p>
        </p:txBody>
      </p:sp>
      <p:pic>
        <p:nvPicPr>
          <p:cNvPr id="331" name="Google Shape;331;p39"/>
          <p:cNvPicPr preferRelativeResize="0"/>
          <p:nvPr/>
        </p:nvPicPr>
        <p:blipFill>
          <a:blip r:embed="rId3">
            <a:alphaModFix/>
          </a:blip>
          <a:stretch>
            <a:fillRect/>
          </a:stretch>
        </p:blipFill>
        <p:spPr>
          <a:xfrm>
            <a:off x="6348450" y="2441850"/>
            <a:ext cx="1934550" cy="505300"/>
          </a:xfrm>
          <a:prstGeom prst="rect">
            <a:avLst/>
          </a:prstGeom>
          <a:noFill/>
          <a:ln>
            <a:noFill/>
          </a:ln>
        </p:spPr>
      </p:pic>
      <p:pic>
        <p:nvPicPr>
          <p:cNvPr id="332" name="Google Shape;332;p39"/>
          <p:cNvPicPr preferRelativeResize="0"/>
          <p:nvPr/>
        </p:nvPicPr>
        <p:blipFill rotWithShape="1">
          <a:blip r:embed="rId4">
            <a:alphaModFix/>
          </a:blip>
          <a:srcRect b="0" l="9151" r="3778" t="0"/>
          <a:stretch/>
        </p:blipFill>
        <p:spPr>
          <a:xfrm>
            <a:off x="6504800" y="2981200"/>
            <a:ext cx="1778200" cy="675725"/>
          </a:xfrm>
          <a:prstGeom prst="rect">
            <a:avLst/>
          </a:prstGeom>
          <a:noFill/>
          <a:ln>
            <a:noFill/>
          </a:ln>
        </p:spPr>
      </p:pic>
      <p:pic>
        <p:nvPicPr>
          <p:cNvPr id="333" name="Google Shape;333;p39"/>
          <p:cNvPicPr preferRelativeResize="0"/>
          <p:nvPr/>
        </p:nvPicPr>
        <p:blipFill>
          <a:blip r:embed="rId5">
            <a:alphaModFix/>
          </a:blip>
          <a:stretch>
            <a:fillRect/>
          </a:stretch>
        </p:blipFill>
        <p:spPr>
          <a:xfrm>
            <a:off x="719800" y="1236875"/>
            <a:ext cx="3390925" cy="3275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0"/>
          <p:cNvSpPr txBox="1"/>
          <p:nvPr>
            <p:ph idx="1" type="body"/>
          </p:nvPr>
        </p:nvSpPr>
        <p:spPr>
          <a:xfrm>
            <a:off x="4846325" y="1698125"/>
            <a:ext cx="3752700" cy="269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Want to see which heads are similar in their probability distributions</a:t>
            </a:r>
            <a:endParaRPr/>
          </a:p>
          <a:p>
            <a:pPr indent="-311150" lvl="0" marL="457200" rtl="0" algn="l">
              <a:spcBef>
                <a:spcPts val="0"/>
              </a:spcBef>
              <a:spcAft>
                <a:spcPts val="0"/>
              </a:spcAft>
              <a:buSzPts val="1300"/>
              <a:buChar char="●"/>
            </a:pPr>
            <a:r>
              <a:rPr lang="en"/>
              <a:t>We calculate the similarity of two nodes as: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	where JS is the Jensen-Shannon divergence, </a:t>
            </a:r>
            <a:endParaRPr/>
          </a:p>
          <a:p>
            <a:pPr indent="457200" lvl="0" marL="0" rtl="0" algn="l">
              <a:spcBef>
                <a:spcPts val="0"/>
              </a:spcBef>
              <a:spcAft>
                <a:spcPts val="0"/>
              </a:spcAft>
              <a:buNone/>
            </a:pPr>
            <a:r>
              <a:rPr lang="en"/>
              <a:t>and Hi(token) is the attention weight of head i </a:t>
            </a:r>
            <a:endParaRPr/>
          </a:p>
          <a:p>
            <a:pPr indent="457200" lvl="0" marL="0" rtl="0" algn="l">
              <a:spcBef>
                <a:spcPts val="0"/>
              </a:spcBef>
              <a:spcAft>
                <a:spcPts val="0"/>
              </a:spcAft>
              <a:buNone/>
            </a:pPr>
            <a:r>
              <a:rPr lang="en"/>
              <a:t>towards the subject </a:t>
            </a:r>
            <a:endParaRPr/>
          </a:p>
          <a:p>
            <a:pPr indent="-311150" lvl="0" marL="457200" rtl="0" algn="l">
              <a:spcBef>
                <a:spcPts val="0"/>
              </a:spcBef>
              <a:spcAft>
                <a:spcPts val="0"/>
              </a:spcAft>
              <a:buSzPts val="1300"/>
              <a:buChar char="●"/>
            </a:pPr>
            <a:r>
              <a:rPr lang="en"/>
              <a:t>Embed the results in 2 dimensions using multidimensional scaling</a:t>
            </a:r>
            <a:endParaRPr b="1"/>
          </a:p>
        </p:txBody>
      </p:sp>
      <p:pic>
        <p:nvPicPr>
          <p:cNvPr id="339" name="Google Shape;339;p40"/>
          <p:cNvPicPr preferRelativeResize="0"/>
          <p:nvPr/>
        </p:nvPicPr>
        <p:blipFill>
          <a:blip r:embed="rId3">
            <a:alphaModFix/>
          </a:blip>
          <a:stretch>
            <a:fillRect/>
          </a:stretch>
        </p:blipFill>
        <p:spPr>
          <a:xfrm>
            <a:off x="5446325" y="2526650"/>
            <a:ext cx="2552700" cy="485775"/>
          </a:xfrm>
          <a:prstGeom prst="rect">
            <a:avLst/>
          </a:prstGeom>
          <a:noFill/>
          <a:ln>
            <a:noFill/>
          </a:ln>
        </p:spPr>
      </p:pic>
      <p:pic>
        <p:nvPicPr>
          <p:cNvPr id="340" name="Google Shape;340;p40"/>
          <p:cNvPicPr preferRelativeResize="0"/>
          <p:nvPr/>
        </p:nvPicPr>
        <p:blipFill rotWithShape="1">
          <a:blip r:embed="rId4">
            <a:alphaModFix/>
          </a:blip>
          <a:srcRect b="57186" l="0" r="0" t="0"/>
          <a:stretch/>
        </p:blipFill>
        <p:spPr>
          <a:xfrm>
            <a:off x="360375" y="1634387"/>
            <a:ext cx="2404900" cy="2467787"/>
          </a:xfrm>
          <a:prstGeom prst="rect">
            <a:avLst/>
          </a:prstGeom>
          <a:noFill/>
          <a:ln>
            <a:noFill/>
          </a:ln>
        </p:spPr>
      </p:pic>
      <p:pic>
        <p:nvPicPr>
          <p:cNvPr id="341" name="Google Shape;341;p40"/>
          <p:cNvPicPr preferRelativeResize="0"/>
          <p:nvPr/>
        </p:nvPicPr>
        <p:blipFill rotWithShape="1">
          <a:blip r:embed="rId5">
            <a:alphaModFix/>
          </a:blip>
          <a:srcRect b="17248" l="0" r="0" t="42506"/>
          <a:stretch/>
        </p:blipFill>
        <p:spPr>
          <a:xfrm>
            <a:off x="2641600" y="1810400"/>
            <a:ext cx="2375500" cy="2291401"/>
          </a:xfrm>
          <a:prstGeom prst="rect">
            <a:avLst/>
          </a:prstGeom>
          <a:noFill/>
          <a:ln>
            <a:noFill/>
          </a:ln>
        </p:spPr>
      </p:pic>
      <p:sp>
        <p:nvSpPr>
          <p:cNvPr id="342" name="Google Shape;342;p40"/>
          <p:cNvSpPr txBox="1"/>
          <p:nvPr>
            <p:ph type="title"/>
          </p:nvPr>
        </p:nvSpPr>
        <p:spPr>
          <a:xfrm>
            <a:off x="882300" y="480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Attention Heads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882300" y="480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Attention Heads: Question</a:t>
            </a:r>
            <a:endParaRPr/>
          </a:p>
        </p:txBody>
      </p:sp>
      <p:sp>
        <p:nvSpPr>
          <p:cNvPr id="348" name="Google Shape;348;p41"/>
          <p:cNvSpPr txBox="1"/>
          <p:nvPr>
            <p:ph idx="1" type="body"/>
          </p:nvPr>
        </p:nvSpPr>
        <p:spPr>
          <a:xfrm>
            <a:off x="4911275" y="1522700"/>
            <a:ext cx="3751500" cy="2866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Heads in the same layer seem to be clustered together. This is surprising because it is seen in </a:t>
            </a:r>
            <a:r>
              <a:rPr lang="en" u="sng">
                <a:solidFill>
                  <a:schemeClr val="hlink"/>
                </a:solidFill>
                <a:hlinkClick r:id="rId3"/>
              </a:rPr>
              <a:t>this paper (Tu et al 2018)</a:t>
            </a:r>
            <a:r>
              <a:rPr lang="en"/>
              <a:t> that making heads disagree can help performance. Why do you think heads in similar layers are clustering together?</a:t>
            </a:r>
            <a:endParaRPr>
              <a:solidFill>
                <a:srgbClr val="FF0000"/>
              </a:solidFill>
            </a:endParaRPr>
          </a:p>
        </p:txBody>
      </p:sp>
      <p:pic>
        <p:nvPicPr>
          <p:cNvPr id="349" name="Google Shape;349;p41"/>
          <p:cNvPicPr preferRelativeResize="0"/>
          <p:nvPr/>
        </p:nvPicPr>
        <p:blipFill rotWithShape="1">
          <a:blip r:embed="rId4">
            <a:alphaModFix/>
          </a:blip>
          <a:srcRect b="57186" l="0" r="0" t="0"/>
          <a:stretch/>
        </p:blipFill>
        <p:spPr>
          <a:xfrm>
            <a:off x="360375" y="1634387"/>
            <a:ext cx="2404900" cy="2467787"/>
          </a:xfrm>
          <a:prstGeom prst="rect">
            <a:avLst/>
          </a:prstGeom>
          <a:noFill/>
          <a:ln>
            <a:noFill/>
          </a:ln>
        </p:spPr>
      </p:pic>
      <p:pic>
        <p:nvPicPr>
          <p:cNvPr id="350" name="Google Shape;350;p41"/>
          <p:cNvPicPr preferRelativeResize="0"/>
          <p:nvPr/>
        </p:nvPicPr>
        <p:blipFill rotWithShape="1">
          <a:blip r:embed="rId5">
            <a:alphaModFix/>
          </a:blip>
          <a:srcRect b="17248" l="0" r="0" t="42506"/>
          <a:stretch/>
        </p:blipFill>
        <p:spPr>
          <a:xfrm>
            <a:off x="2641600" y="1810400"/>
            <a:ext cx="2375500" cy="2291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Recap: How did we get here?</a:t>
            </a:r>
            <a:endParaRPr/>
          </a:p>
        </p:txBody>
      </p:sp>
      <p:sp>
        <p:nvSpPr>
          <p:cNvPr id="141" name="Google Shape;141;p15"/>
          <p:cNvSpPr txBox="1"/>
          <p:nvPr>
            <p:ph idx="1" type="body"/>
          </p:nvPr>
        </p:nvSpPr>
        <p:spPr>
          <a:xfrm>
            <a:off x="819150" y="1600200"/>
            <a:ext cx="7505700" cy="283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Early language models used </a:t>
            </a:r>
            <a:r>
              <a:rPr lang="en"/>
              <a:t>one-hot vector</a:t>
            </a:r>
            <a:r>
              <a:rPr lang="en"/>
              <a:t>s directly</a:t>
            </a:r>
            <a:endParaRPr/>
          </a:p>
          <a:p>
            <a:pPr indent="-311150" lvl="0" marL="457200" rtl="0" algn="l">
              <a:spcBef>
                <a:spcPts val="0"/>
              </a:spcBef>
              <a:spcAft>
                <a:spcPts val="0"/>
              </a:spcAft>
              <a:buSzPts val="1300"/>
              <a:buChar char="●"/>
            </a:pPr>
            <a:r>
              <a:rPr lang="en"/>
              <a:t>Enumerate all vocab in the training set/test set and map each word to a specific dimension</a:t>
            </a:r>
            <a:endParaRPr/>
          </a:p>
          <a:p>
            <a:pPr indent="-311150" lvl="0" marL="457200" rtl="0" algn="l">
              <a:spcBef>
                <a:spcPts val="0"/>
              </a:spcBef>
              <a:spcAft>
                <a:spcPts val="0"/>
              </a:spcAft>
              <a:buSzPts val="1300"/>
              <a:buChar char="●"/>
            </a:pPr>
            <a:r>
              <a:rPr lang="en"/>
              <a:t>Bag of words model - feed in a vector of number of occurrences of each word</a:t>
            </a:r>
            <a:endParaRPr/>
          </a:p>
          <a:p>
            <a:pPr indent="0" lvl="0" marL="0" rtl="0" algn="l">
              <a:spcBef>
                <a:spcPts val="1600"/>
              </a:spcBef>
              <a:spcAft>
                <a:spcPts val="0"/>
              </a:spcAft>
              <a:buNone/>
            </a:pPr>
            <a:r>
              <a:rPr lang="en"/>
              <a:t>Few problems:</a:t>
            </a:r>
            <a:endParaRPr/>
          </a:p>
          <a:p>
            <a:pPr indent="-311150" lvl="0" marL="457200" rtl="0" algn="l">
              <a:spcBef>
                <a:spcPts val="1600"/>
              </a:spcBef>
              <a:spcAft>
                <a:spcPts val="0"/>
              </a:spcAft>
              <a:buSzPts val="1300"/>
              <a:buChar char="●"/>
            </a:pPr>
            <a:r>
              <a:rPr lang="en"/>
              <a:t>Couldn’t represent similar words that didn’t appear in the vocabulary of the training/test set well</a:t>
            </a:r>
            <a:endParaRPr/>
          </a:p>
          <a:p>
            <a:pPr indent="-311150" lvl="0" marL="457200" rtl="0" algn="l">
              <a:spcBef>
                <a:spcPts val="0"/>
              </a:spcBef>
              <a:spcAft>
                <a:spcPts val="0"/>
              </a:spcAft>
              <a:buSzPts val="1300"/>
              <a:buChar char="●"/>
            </a:pPr>
            <a:r>
              <a:rPr lang="en"/>
              <a:t>Couldn’t account for syntactic structure</a:t>
            </a:r>
            <a:endParaRPr/>
          </a:p>
          <a:p>
            <a:pPr indent="0" lvl="0" marL="0" rtl="0" algn="ctr">
              <a:spcBef>
                <a:spcPts val="1600"/>
              </a:spcBef>
              <a:spcAft>
                <a:spcPts val="1600"/>
              </a:spcAft>
              <a:buNone/>
            </a:pPr>
            <a:r>
              <a:rPr lang="en" sz="1600"/>
              <a:t>If only we had representations for words that could encode similarities in meaning/syntactic roles!</a:t>
            </a:r>
            <a:endParaRPr sz="1600"/>
          </a:p>
        </p:txBody>
      </p:sp>
      <p:pic>
        <p:nvPicPr>
          <p:cNvPr id="142" name="Google Shape;142;p15">
            <a:hlinkClick r:id="rId3"/>
          </p:cNvPr>
          <p:cNvPicPr preferRelativeResize="0"/>
          <p:nvPr/>
        </p:nvPicPr>
        <p:blipFill>
          <a:blip r:embed="rId4">
            <a:alphaModFix/>
          </a:blip>
          <a:stretch>
            <a:fillRect/>
          </a:stretch>
        </p:blipFill>
        <p:spPr>
          <a:xfrm>
            <a:off x="6741652" y="273675"/>
            <a:ext cx="2003197" cy="1600199"/>
          </a:xfrm>
          <a:prstGeom prst="rect">
            <a:avLst/>
          </a:prstGeom>
          <a:noFill/>
          <a:ln>
            <a:noFill/>
          </a:ln>
        </p:spPr>
      </p:pic>
      <p:sp>
        <p:nvSpPr>
          <p:cNvPr id="143" name="Google Shape;143;p15"/>
          <p:cNvSpPr txBox="1"/>
          <p:nvPr/>
        </p:nvSpPr>
        <p:spPr>
          <a:xfrm>
            <a:off x="7536325" y="4722475"/>
            <a:ext cx="1404000" cy="2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Calibri"/>
                <a:ea typeface="Calibri"/>
                <a:cs typeface="Calibri"/>
                <a:sym typeface="Calibri"/>
              </a:rPr>
              <a:t>Image source: prathapkudupublog.com</a:t>
            </a:r>
            <a:endParaRPr sz="6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txBox="1"/>
          <p:nvPr>
            <p:ph type="title"/>
          </p:nvPr>
        </p:nvSpPr>
        <p:spPr>
          <a:xfrm>
            <a:off x="882300" y="4807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 Attention Heads: Question</a:t>
            </a:r>
            <a:endParaRPr/>
          </a:p>
        </p:txBody>
      </p:sp>
      <p:sp>
        <p:nvSpPr>
          <p:cNvPr id="356" name="Google Shape;356;p42"/>
          <p:cNvSpPr txBox="1"/>
          <p:nvPr>
            <p:ph idx="1" type="body"/>
          </p:nvPr>
        </p:nvSpPr>
        <p:spPr>
          <a:xfrm>
            <a:off x="4911275" y="1522700"/>
            <a:ext cx="3752700" cy="3077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Heads in the same layer seem to be clustered together. This is surprising because it is seen in </a:t>
            </a:r>
            <a:r>
              <a:rPr lang="en" u="sng">
                <a:solidFill>
                  <a:schemeClr val="hlink"/>
                </a:solidFill>
                <a:hlinkClick r:id="rId3"/>
              </a:rPr>
              <a:t>this paper (Tu et al 2018)</a:t>
            </a:r>
            <a:r>
              <a:rPr lang="en"/>
              <a:t> that making heads disagree can help performance. Why do you think heads in similar layers are clustering together?</a:t>
            </a:r>
            <a:endParaRPr/>
          </a:p>
          <a:p>
            <a:pPr indent="0" lvl="0" marL="0" rtl="0" algn="l">
              <a:spcBef>
                <a:spcPts val="1600"/>
              </a:spcBef>
              <a:spcAft>
                <a:spcPts val="0"/>
              </a:spcAft>
              <a:buNone/>
            </a:pPr>
            <a:r>
              <a:t/>
            </a:r>
            <a:endParaRPr/>
          </a:p>
          <a:p>
            <a:pPr indent="0" lvl="0" marL="457200" rtl="0" algn="l">
              <a:spcBef>
                <a:spcPts val="1600"/>
              </a:spcBef>
              <a:spcAft>
                <a:spcPts val="1600"/>
              </a:spcAft>
              <a:buNone/>
            </a:pPr>
            <a:r>
              <a:rPr i="1" lang="en">
                <a:solidFill>
                  <a:srgbClr val="FF0000"/>
                </a:solidFill>
              </a:rPr>
              <a:t>Proposed answer given in paper:</a:t>
            </a:r>
            <a:r>
              <a:rPr lang="en">
                <a:solidFill>
                  <a:srgbClr val="FF0000"/>
                </a:solidFill>
              </a:rPr>
              <a:t> Training with dropout causes multiple heads to need to do the same thing.</a:t>
            </a:r>
            <a:endParaRPr>
              <a:solidFill>
                <a:srgbClr val="FF0000"/>
              </a:solidFill>
            </a:endParaRPr>
          </a:p>
        </p:txBody>
      </p:sp>
      <p:pic>
        <p:nvPicPr>
          <p:cNvPr id="357" name="Google Shape;357;p42"/>
          <p:cNvPicPr preferRelativeResize="0"/>
          <p:nvPr/>
        </p:nvPicPr>
        <p:blipFill rotWithShape="1">
          <a:blip r:embed="rId4">
            <a:alphaModFix/>
          </a:blip>
          <a:srcRect b="57186" l="0" r="0" t="0"/>
          <a:stretch/>
        </p:blipFill>
        <p:spPr>
          <a:xfrm>
            <a:off x="360375" y="1634387"/>
            <a:ext cx="2404900" cy="2467787"/>
          </a:xfrm>
          <a:prstGeom prst="rect">
            <a:avLst/>
          </a:prstGeom>
          <a:noFill/>
          <a:ln>
            <a:noFill/>
          </a:ln>
        </p:spPr>
      </p:pic>
      <p:pic>
        <p:nvPicPr>
          <p:cNvPr id="358" name="Google Shape;358;p42"/>
          <p:cNvPicPr preferRelativeResize="0"/>
          <p:nvPr/>
        </p:nvPicPr>
        <p:blipFill rotWithShape="1">
          <a:blip r:embed="rId5">
            <a:alphaModFix/>
          </a:blip>
          <a:srcRect b="17248" l="0" r="0" t="42506"/>
          <a:stretch/>
        </p:blipFill>
        <p:spPr>
          <a:xfrm>
            <a:off x="2641600" y="1810400"/>
            <a:ext cx="2375500" cy="22914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819150" y="5087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64" name="Google Shape;364;p43"/>
          <p:cNvSpPr txBox="1"/>
          <p:nvPr>
            <p:ph idx="1" type="body"/>
          </p:nvPr>
        </p:nvSpPr>
        <p:spPr>
          <a:xfrm>
            <a:off x="819150" y="1463375"/>
            <a:ext cx="7505700" cy="2975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Introduced novel methods to analyze BERT that focused on attention heads</a:t>
            </a:r>
            <a:endParaRPr/>
          </a:p>
          <a:p>
            <a:pPr indent="-311150" lvl="0" marL="457200" rtl="0" algn="l">
              <a:spcBef>
                <a:spcPts val="0"/>
              </a:spcBef>
              <a:spcAft>
                <a:spcPts val="0"/>
              </a:spcAft>
              <a:buSzPts val="1300"/>
              <a:buChar char="●"/>
            </a:pPr>
            <a:r>
              <a:rPr lang="en"/>
              <a:t>Concluded that there are heads that can fulfill linguistic tasks such as dependency parsing and coreference resolution</a:t>
            </a:r>
            <a:endParaRPr/>
          </a:p>
          <a:p>
            <a:pPr indent="-311150" lvl="0" marL="457200" rtl="0" algn="l">
              <a:spcBef>
                <a:spcPts val="0"/>
              </a:spcBef>
              <a:spcAft>
                <a:spcPts val="0"/>
              </a:spcAft>
              <a:buSzPts val="1300"/>
              <a:buChar char="●"/>
            </a:pPr>
            <a:r>
              <a:rPr lang="en"/>
              <a:t>Substantially supplements the knowledge already gained through analyzing hidden states or surprisal during modelling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Visualization Tools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5" title="Demo of BERT Visualization Tool">
            <a:hlinkClick r:id="rId3"/>
          </p:cNvPr>
          <p:cNvPicPr preferRelativeResize="0"/>
          <p:nvPr/>
        </p:nvPicPr>
        <p:blipFill>
          <a:blip r:embed="rId4">
            <a:alphaModFix/>
          </a:blip>
          <a:stretch>
            <a:fillRect/>
          </a:stretch>
        </p:blipFill>
        <p:spPr>
          <a:xfrm>
            <a:off x="1439350" y="298988"/>
            <a:ext cx="6060725" cy="4545525"/>
          </a:xfrm>
          <a:prstGeom prst="rect">
            <a:avLst/>
          </a:prstGeom>
          <a:noFill/>
          <a:ln>
            <a:noFill/>
          </a:ln>
        </p:spPr>
      </p:pic>
      <p:sp>
        <p:nvSpPr>
          <p:cNvPr id="375" name="Google Shape;375;p45"/>
          <p:cNvSpPr txBox="1"/>
          <p:nvPr/>
        </p:nvSpPr>
        <p:spPr>
          <a:xfrm>
            <a:off x="2437663" y="345725"/>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Github: </a:t>
            </a:r>
            <a:r>
              <a:rPr lang="en" u="sng">
                <a:solidFill>
                  <a:schemeClr val="hlink"/>
                </a:solidFill>
                <a:latin typeface="Calibri"/>
                <a:ea typeface="Calibri"/>
                <a:cs typeface="Calibri"/>
                <a:sym typeface="Calibri"/>
                <a:hlinkClick r:id="rId5"/>
              </a:rPr>
              <a:t>bertviz</a:t>
            </a:r>
            <a:endParaRPr>
              <a:solidFill>
                <a:srgbClr val="FFFFFF"/>
              </a:solidFill>
              <a:latin typeface="Calibri"/>
              <a:ea typeface="Calibri"/>
              <a:cs typeface="Calibri"/>
              <a:sym typeface="Calibri"/>
            </a:endParaRPr>
          </a:p>
        </p:txBody>
      </p:sp>
      <p:sp>
        <p:nvSpPr>
          <p:cNvPr id="376" name="Google Shape;376;p45"/>
          <p:cNvSpPr txBox="1"/>
          <p:nvPr/>
        </p:nvSpPr>
        <p:spPr>
          <a:xfrm>
            <a:off x="2437650" y="4308125"/>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Paper</a:t>
            </a:r>
            <a:r>
              <a:rPr lang="en">
                <a:solidFill>
                  <a:srgbClr val="FFFFFF"/>
                </a:solidFill>
                <a:latin typeface="Calibri"/>
                <a:ea typeface="Calibri"/>
                <a:cs typeface="Calibri"/>
                <a:sym typeface="Calibri"/>
              </a:rPr>
              <a:t>: </a:t>
            </a:r>
            <a:r>
              <a:rPr lang="en" u="sng">
                <a:solidFill>
                  <a:schemeClr val="hlink"/>
                </a:solidFill>
                <a:latin typeface="Calibri"/>
                <a:ea typeface="Calibri"/>
                <a:cs typeface="Calibri"/>
                <a:sym typeface="Calibri"/>
                <a:hlinkClick r:id="rId6"/>
              </a:rPr>
              <a:t>(Vig 2019)</a:t>
            </a:r>
            <a:endParaRPr>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descr="Demonstrates two possible use cases for exBERT: A Visual Tool to Analyze the Learned Representations of Transformers.&#10;&#10;Full demo (paper + source code): http://exbert.net/&#10;Lite Version (more models): https://huggingface.co/exbert/" id="381" name="Google Shape;381;p46" title="ExBERT Demo 2020">
            <a:hlinkClick r:id="rId3"/>
          </p:cNvPr>
          <p:cNvPicPr preferRelativeResize="0"/>
          <p:nvPr/>
        </p:nvPicPr>
        <p:blipFill>
          <a:blip r:embed="rId4">
            <a:alphaModFix/>
          </a:blip>
          <a:stretch>
            <a:fillRect/>
          </a:stretch>
        </p:blipFill>
        <p:spPr>
          <a:xfrm>
            <a:off x="1669375" y="432863"/>
            <a:ext cx="5703700" cy="4277775"/>
          </a:xfrm>
          <a:prstGeom prst="rect">
            <a:avLst/>
          </a:prstGeom>
          <a:noFill/>
          <a:ln>
            <a:noFill/>
          </a:ln>
        </p:spPr>
      </p:pic>
      <p:sp>
        <p:nvSpPr>
          <p:cNvPr id="382" name="Google Shape;382;p46"/>
          <p:cNvSpPr txBox="1"/>
          <p:nvPr/>
        </p:nvSpPr>
        <p:spPr>
          <a:xfrm>
            <a:off x="2489175" y="4236625"/>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Paper: </a:t>
            </a:r>
            <a:r>
              <a:rPr lang="en" u="sng">
                <a:solidFill>
                  <a:schemeClr val="hlink"/>
                </a:solidFill>
                <a:latin typeface="Calibri"/>
                <a:ea typeface="Calibri"/>
                <a:cs typeface="Calibri"/>
                <a:sym typeface="Calibri"/>
                <a:hlinkClick r:id="rId5"/>
              </a:rPr>
              <a:t>(Hoover et al 2019)</a:t>
            </a:r>
            <a:endParaRPr>
              <a:solidFill>
                <a:srgbClr val="FFFFFF"/>
              </a:solidFill>
              <a:latin typeface="Calibri"/>
              <a:ea typeface="Calibri"/>
              <a:cs typeface="Calibri"/>
              <a:sym typeface="Calibri"/>
            </a:endParaRPr>
          </a:p>
        </p:txBody>
      </p:sp>
      <p:sp>
        <p:nvSpPr>
          <p:cNvPr id="383" name="Google Shape;383;p46"/>
          <p:cNvSpPr txBox="1"/>
          <p:nvPr/>
        </p:nvSpPr>
        <p:spPr>
          <a:xfrm>
            <a:off x="2489175" y="480225"/>
            <a:ext cx="4064100" cy="47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Calibri"/>
                <a:ea typeface="Calibri"/>
                <a:cs typeface="Calibri"/>
                <a:sym typeface="Calibri"/>
              </a:rPr>
              <a:t>Website</a:t>
            </a:r>
            <a:r>
              <a:rPr lang="en">
                <a:solidFill>
                  <a:srgbClr val="FFFFFF"/>
                </a:solidFill>
                <a:latin typeface="Calibri"/>
                <a:ea typeface="Calibri"/>
                <a:cs typeface="Calibri"/>
                <a:sym typeface="Calibri"/>
              </a:rPr>
              <a:t>: </a:t>
            </a:r>
            <a:r>
              <a:rPr lang="en" u="sng">
                <a:solidFill>
                  <a:schemeClr val="hlink"/>
                </a:solidFill>
                <a:latin typeface="Calibri"/>
                <a:ea typeface="Calibri"/>
                <a:cs typeface="Calibri"/>
                <a:sym typeface="Calibri"/>
                <a:hlinkClick r:id="rId6"/>
              </a:rPr>
              <a:t>exBERT</a:t>
            </a:r>
            <a:endParaRPr>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Paper 2: “Emergent Linguistic Structure in Artificial Neural Network Trained by Self-Supervision”</a:t>
            </a:r>
            <a:endParaRPr/>
          </a:p>
        </p:txBody>
      </p:sp>
      <p:sp>
        <p:nvSpPr>
          <p:cNvPr id="389" name="Google Shape;389;p47"/>
          <p:cNvSpPr txBox="1"/>
          <p:nvPr/>
        </p:nvSpPr>
        <p:spPr>
          <a:xfrm>
            <a:off x="1189800" y="3796300"/>
            <a:ext cx="6764400" cy="43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50">
                <a:solidFill>
                  <a:srgbClr val="333333"/>
                </a:solidFill>
                <a:highlight>
                  <a:srgbClr val="FFFFFF"/>
                </a:highlight>
                <a:latin typeface="Open Sans"/>
                <a:ea typeface="Open Sans"/>
                <a:cs typeface="Open Sans"/>
                <a:sym typeface="Open Sans"/>
              </a:rPr>
              <a:t>Christopher D. Manning, Kevin Clark, John Hewitt, Urvashi Khandelwal, and Omer Levy</a:t>
            </a:r>
            <a:endParaRPr sz="1150">
              <a:solidFill>
                <a:srgbClr val="333333"/>
              </a:solidFill>
              <a:highlight>
                <a:srgbClr val="FFFFFF"/>
              </a:highlight>
              <a:latin typeface="Open Sans"/>
              <a:ea typeface="Open Sans"/>
              <a:cs typeface="Open Sans"/>
              <a:sym typeface="Open Sans"/>
            </a:endParaRPr>
          </a:p>
          <a:p>
            <a:pPr indent="0" lvl="0" marL="0" rtl="0" algn="ctr">
              <a:spcBef>
                <a:spcPts val="0"/>
              </a:spcBef>
              <a:spcAft>
                <a:spcPts val="0"/>
              </a:spcAft>
              <a:buNone/>
            </a:pPr>
            <a:r>
              <a:rPr lang="en" sz="1150">
                <a:solidFill>
                  <a:srgbClr val="333333"/>
                </a:solidFill>
                <a:highlight>
                  <a:srgbClr val="FFFFFF"/>
                </a:highlight>
                <a:latin typeface="Open Sans"/>
                <a:ea typeface="Open Sans"/>
                <a:cs typeface="Open Sans"/>
                <a:sym typeface="Open Sans"/>
              </a:rPr>
              <a:t>PNAS 2020</a:t>
            </a:r>
            <a:endParaRPr sz="1150">
              <a:solidFill>
                <a:srgbClr val="333333"/>
              </a:solidFill>
              <a:highlight>
                <a:srgbClr val="FFFFFF"/>
              </a:highlight>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ph type="title"/>
          </p:nvPr>
        </p:nvSpPr>
        <p:spPr>
          <a:xfrm>
            <a:off x="819150" y="5726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2: Overview</a:t>
            </a:r>
            <a:endParaRPr/>
          </a:p>
        </p:txBody>
      </p:sp>
      <p:sp>
        <p:nvSpPr>
          <p:cNvPr id="395" name="Google Shape;395;p48"/>
          <p:cNvSpPr txBox="1"/>
          <p:nvPr>
            <p:ph idx="1" type="body"/>
          </p:nvPr>
        </p:nvSpPr>
        <p:spPr>
          <a:xfrm>
            <a:off x="819150" y="1659425"/>
            <a:ext cx="7505700" cy="277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Accepted into the Proceedings of the </a:t>
            </a:r>
            <a:r>
              <a:rPr lang="en"/>
              <a:t>National Academy of Sciences</a:t>
            </a:r>
            <a:r>
              <a:rPr lang="en"/>
              <a:t> - a proud accomplishment for the Computational Linguistics Community!</a:t>
            </a:r>
            <a:endParaRPr/>
          </a:p>
          <a:p>
            <a:pPr indent="-311150" lvl="0" marL="457200" rtl="0" algn="l">
              <a:spcBef>
                <a:spcPts val="0"/>
              </a:spcBef>
              <a:spcAft>
                <a:spcPts val="0"/>
              </a:spcAft>
              <a:buSzPts val="1300"/>
              <a:buChar char="●"/>
            </a:pPr>
            <a:r>
              <a:rPr lang="en"/>
              <a:t>Develops techniques to probe BERT and other pretrained models for learned hierarchical structure</a:t>
            </a:r>
            <a:endParaRPr/>
          </a:p>
          <a:p>
            <a:pPr indent="-311150" lvl="0" marL="457200" rtl="0" algn="l">
              <a:spcBef>
                <a:spcPts val="0"/>
              </a:spcBef>
              <a:spcAft>
                <a:spcPts val="0"/>
              </a:spcAft>
              <a:buSzPts val="1300"/>
              <a:buChar char="●"/>
            </a:pPr>
            <a:r>
              <a:rPr lang="en"/>
              <a:t>Demonstrates that BERT learns hierarchical structure on its own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Structural Probe</a:t>
            </a:r>
            <a:endParaRPr/>
          </a:p>
        </p:txBody>
      </p:sp>
      <p:sp>
        <p:nvSpPr>
          <p:cNvPr id="401" name="Google Shape;401;p49"/>
          <p:cNvSpPr txBox="1"/>
          <p:nvPr>
            <p:ph idx="1" type="body"/>
          </p:nvPr>
        </p:nvSpPr>
        <p:spPr>
          <a:xfrm>
            <a:off x="4572000" y="19907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can reanalyze the tree as a space with a distance metric d</a:t>
            </a:r>
            <a:r>
              <a:rPr baseline="-25000" lang="en"/>
              <a:t>T</a:t>
            </a:r>
            <a:r>
              <a:rPr lang="en"/>
              <a:t>(x, y) = the length of the shortest path between nodes x and y in the dependency parsing tree.</a:t>
            </a:r>
            <a:endParaRPr/>
          </a:p>
          <a:p>
            <a:pPr indent="-311150" lvl="0" marL="457200" rtl="0" algn="l">
              <a:spcBef>
                <a:spcPts val="1000"/>
              </a:spcBef>
              <a:spcAft>
                <a:spcPts val="0"/>
              </a:spcAft>
              <a:buSzPts val="1300"/>
              <a:buChar char="●"/>
            </a:pPr>
            <a:r>
              <a:rPr lang="en"/>
              <a:t>Idea: define a new distance metric between BERT embeddings that can map best to the distance metric established by a tree</a:t>
            </a:r>
            <a:endParaRPr/>
          </a:p>
        </p:txBody>
      </p:sp>
      <p:pic>
        <p:nvPicPr>
          <p:cNvPr id="402" name="Google Shape;402;p49"/>
          <p:cNvPicPr preferRelativeResize="0"/>
          <p:nvPr/>
        </p:nvPicPr>
        <p:blipFill rotWithShape="1">
          <a:blip r:embed="rId3">
            <a:alphaModFix/>
          </a:blip>
          <a:srcRect b="0" l="0" r="51674" t="0"/>
          <a:stretch/>
        </p:blipFill>
        <p:spPr>
          <a:xfrm>
            <a:off x="661275" y="1828275"/>
            <a:ext cx="3910726" cy="22697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Structural Probe</a:t>
            </a:r>
            <a:endParaRPr/>
          </a:p>
        </p:txBody>
      </p:sp>
      <p:sp>
        <p:nvSpPr>
          <p:cNvPr id="408" name="Google Shape;408;p50"/>
          <p:cNvSpPr txBox="1"/>
          <p:nvPr>
            <p:ph idx="1" type="body"/>
          </p:nvPr>
        </p:nvSpPr>
        <p:spPr>
          <a:xfrm>
            <a:off x="601575" y="1549075"/>
            <a:ext cx="7723500" cy="2889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Generalized L</a:t>
            </a:r>
            <a:r>
              <a:rPr baseline="-25000" lang="en"/>
              <a:t>2</a:t>
            </a:r>
            <a:r>
              <a:rPr lang="en"/>
              <a:t> norm involves a positive semidefinite matrix A, which can always be written in the form B</a:t>
            </a:r>
            <a:r>
              <a:rPr baseline="30000" lang="en"/>
              <a:t>T</a:t>
            </a:r>
            <a:r>
              <a:rPr lang="en"/>
              <a:t>B for some matrix B. Gives distance of:</a:t>
            </a:r>
            <a:endParaRPr/>
          </a:p>
          <a:p>
            <a:pPr indent="0" lvl="0" marL="0" rtl="0" algn="l">
              <a:spcBef>
                <a:spcPts val="1000"/>
              </a:spcBef>
              <a:spcAft>
                <a:spcPts val="0"/>
              </a:spcAft>
              <a:buNone/>
            </a:pPr>
            <a:r>
              <a:t/>
            </a:r>
            <a:endParaRPr/>
          </a:p>
          <a:p>
            <a:pPr indent="-311150" lvl="0" marL="457200" rtl="0" algn="l">
              <a:spcBef>
                <a:spcPts val="1000"/>
              </a:spcBef>
              <a:spcAft>
                <a:spcPts val="0"/>
              </a:spcAft>
              <a:buSzPts val="1300"/>
              <a:buChar char="●"/>
            </a:pPr>
            <a:r>
              <a:rPr lang="en"/>
              <a:t>Minimize the objective function below, which represents the difference in distance values between the two metrics normalized for the sentence length.</a:t>
            </a:r>
            <a:endParaRPr/>
          </a:p>
        </p:txBody>
      </p:sp>
      <p:pic>
        <p:nvPicPr>
          <p:cNvPr id="409" name="Google Shape;409;p50"/>
          <p:cNvPicPr preferRelativeResize="0"/>
          <p:nvPr/>
        </p:nvPicPr>
        <p:blipFill rotWithShape="1">
          <a:blip r:embed="rId3">
            <a:alphaModFix/>
          </a:blip>
          <a:srcRect b="64669" l="0" r="0" t="0"/>
          <a:stretch/>
        </p:blipFill>
        <p:spPr>
          <a:xfrm>
            <a:off x="1162050" y="2095500"/>
            <a:ext cx="3409950" cy="363450"/>
          </a:xfrm>
          <a:prstGeom prst="rect">
            <a:avLst/>
          </a:prstGeom>
          <a:noFill/>
          <a:ln>
            <a:noFill/>
          </a:ln>
        </p:spPr>
      </p:pic>
      <p:pic>
        <p:nvPicPr>
          <p:cNvPr id="410" name="Google Shape;410;p50"/>
          <p:cNvPicPr preferRelativeResize="0"/>
          <p:nvPr/>
        </p:nvPicPr>
        <p:blipFill rotWithShape="1">
          <a:blip r:embed="rId3">
            <a:alphaModFix/>
          </a:blip>
          <a:srcRect b="39281" l="27990" r="0" t="29285"/>
          <a:stretch/>
        </p:blipFill>
        <p:spPr>
          <a:xfrm>
            <a:off x="4090700" y="2115550"/>
            <a:ext cx="2455550" cy="323350"/>
          </a:xfrm>
          <a:prstGeom prst="rect">
            <a:avLst/>
          </a:prstGeom>
          <a:noFill/>
          <a:ln>
            <a:noFill/>
          </a:ln>
        </p:spPr>
      </p:pic>
      <p:pic>
        <p:nvPicPr>
          <p:cNvPr id="411" name="Google Shape;411;p50"/>
          <p:cNvPicPr preferRelativeResize="0"/>
          <p:nvPr/>
        </p:nvPicPr>
        <p:blipFill rotWithShape="1">
          <a:blip r:embed="rId3">
            <a:alphaModFix/>
          </a:blip>
          <a:srcRect b="13157" l="28810" r="31494" t="55409"/>
          <a:stretch/>
        </p:blipFill>
        <p:spPr>
          <a:xfrm>
            <a:off x="6421850" y="2115550"/>
            <a:ext cx="1353550" cy="323350"/>
          </a:xfrm>
          <a:prstGeom prst="rect">
            <a:avLst/>
          </a:prstGeom>
          <a:noFill/>
          <a:ln>
            <a:noFill/>
          </a:ln>
        </p:spPr>
      </p:pic>
      <p:pic>
        <p:nvPicPr>
          <p:cNvPr id="412" name="Google Shape;412;p50"/>
          <p:cNvPicPr preferRelativeResize="0"/>
          <p:nvPr/>
        </p:nvPicPr>
        <p:blipFill>
          <a:blip r:embed="rId4">
            <a:alphaModFix/>
          </a:blip>
          <a:stretch>
            <a:fillRect/>
          </a:stretch>
        </p:blipFill>
        <p:spPr>
          <a:xfrm>
            <a:off x="2201775" y="3129200"/>
            <a:ext cx="4074075" cy="723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Structural Probe</a:t>
            </a:r>
            <a:endParaRPr/>
          </a:p>
        </p:txBody>
      </p:sp>
      <p:sp>
        <p:nvSpPr>
          <p:cNvPr id="418" name="Google Shape;418;p51"/>
          <p:cNvSpPr txBox="1"/>
          <p:nvPr>
            <p:ph idx="1" type="body"/>
          </p:nvPr>
        </p:nvSpPr>
        <p:spPr>
          <a:xfrm>
            <a:off x="5028725" y="1604575"/>
            <a:ext cx="3753000" cy="278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Once B is found, one can find the minimum spanning tree of the embeddings to reconstruct the dependency parsing! </a:t>
            </a:r>
            <a:endParaRPr/>
          </a:p>
          <a:p>
            <a:pPr indent="-311150" lvl="0" marL="457200" rtl="0" algn="l">
              <a:spcBef>
                <a:spcPts val="0"/>
              </a:spcBef>
              <a:spcAft>
                <a:spcPts val="0"/>
              </a:spcAft>
              <a:buSzPts val="1300"/>
              <a:buChar char="●"/>
            </a:pPr>
            <a:r>
              <a:rPr lang="en"/>
              <a:t>Take the constructed tree and compare with human-annotated trees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Question: This is all good, but we are ignoring one crucial fact about dependency trees - what is it?</a:t>
            </a:r>
            <a:endParaRPr>
              <a:solidFill>
                <a:srgbClr val="000000"/>
              </a:solidFill>
            </a:endParaRPr>
          </a:p>
        </p:txBody>
      </p:sp>
      <p:pic>
        <p:nvPicPr>
          <p:cNvPr id="419" name="Google Shape;419;p51"/>
          <p:cNvPicPr preferRelativeResize="0"/>
          <p:nvPr/>
        </p:nvPicPr>
        <p:blipFill rotWithShape="1">
          <a:blip r:embed="rId3">
            <a:alphaModFix/>
          </a:blip>
          <a:srcRect b="0" l="47067" r="0" t="-2711"/>
          <a:stretch/>
        </p:blipFill>
        <p:spPr>
          <a:xfrm>
            <a:off x="423525" y="1831425"/>
            <a:ext cx="4282400" cy="233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3296701" y="1482699"/>
            <a:ext cx="5087400" cy="195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shall know a word by the company it keeps”</a:t>
            </a:r>
            <a:endParaRPr/>
          </a:p>
        </p:txBody>
      </p:sp>
      <p:pic>
        <p:nvPicPr>
          <p:cNvPr id="149" name="Google Shape;149;p16"/>
          <p:cNvPicPr preferRelativeResize="0"/>
          <p:nvPr/>
        </p:nvPicPr>
        <p:blipFill>
          <a:blip r:embed="rId3">
            <a:alphaModFix/>
          </a:blip>
          <a:stretch>
            <a:fillRect/>
          </a:stretch>
        </p:blipFill>
        <p:spPr>
          <a:xfrm>
            <a:off x="834250" y="679050"/>
            <a:ext cx="2397800" cy="3425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Structural Probe</a:t>
            </a:r>
            <a:endParaRPr/>
          </a:p>
        </p:txBody>
      </p:sp>
      <p:sp>
        <p:nvSpPr>
          <p:cNvPr id="425" name="Google Shape;425;p52"/>
          <p:cNvSpPr txBox="1"/>
          <p:nvPr>
            <p:ph idx="1" type="body"/>
          </p:nvPr>
        </p:nvSpPr>
        <p:spPr>
          <a:xfrm>
            <a:off x="5028725" y="1604575"/>
            <a:ext cx="3753000" cy="2784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Once B is found, one can find the minimum spanning tree of the embeddings to reconstruct the dependency parsing! </a:t>
            </a:r>
            <a:endParaRPr/>
          </a:p>
          <a:p>
            <a:pPr indent="-311150" lvl="0" marL="457200" rtl="0" algn="l">
              <a:spcBef>
                <a:spcPts val="0"/>
              </a:spcBef>
              <a:spcAft>
                <a:spcPts val="0"/>
              </a:spcAft>
              <a:buSzPts val="1300"/>
              <a:buChar char="●"/>
            </a:pPr>
            <a:r>
              <a:rPr lang="en"/>
              <a:t>Take the constructed tree and compare with human-annotated trees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rgbClr val="FF0000"/>
                </a:solidFill>
              </a:rPr>
              <a:t>Answer: Dependency Trees have directed edges - order matters!</a:t>
            </a:r>
            <a:endParaRPr>
              <a:solidFill>
                <a:srgbClr val="FF0000"/>
              </a:solidFill>
            </a:endParaRPr>
          </a:p>
        </p:txBody>
      </p:sp>
      <p:pic>
        <p:nvPicPr>
          <p:cNvPr id="426" name="Google Shape;426;p52"/>
          <p:cNvPicPr preferRelativeResize="0"/>
          <p:nvPr/>
        </p:nvPicPr>
        <p:blipFill rotWithShape="1">
          <a:blip r:embed="rId3">
            <a:alphaModFix/>
          </a:blip>
          <a:srcRect b="0" l="47067" r="0" t="-2711"/>
          <a:stretch/>
        </p:blipFill>
        <p:spPr>
          <a:xfrm>
            <a:off x="423525" y="1831425"/>
            <a:ext cx="4282400" cy="2330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Structural Probe</a:t>
            </a:r>
            <a:endParaRPr/>
          </a:p>
        </p:txBody>
      </p:sp>
      <p:sp>
        <p:nvSpPr>
          <p:cNvPr id="432" name="Google Shape;432;p5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Introduce a new tree-based metric: the depth norm</a:t>
            </a:r>
            <a:endParaRPr/>
          </a:p>
          <a:p>
            <a:pPr indent="-311150" lvl="0" marL="457200" rtl="0" algn="l">
              <a:spcBef>
                <a:spcPts val="0"/>
              </a:spcBef>
              <a:spcAft>
                <a:spcPts val="0"/>
              </a:spcAft>
              <a:buSzPts val="1300"/>
              <a:buChar char="●"/>
            </a:pPr>
            <a:r>
              <a:rPr lang="en"/>
              <a:t>Defined as the length of the shortest path from the root node of the tree to the target word</a:t>
            </a:r>
            <a:endParaRPr/>
          </a:p>
          <a:p>
            <a:pPr indent="-311150" lvl="0" marL="457200" rtl="0" algn="l">
              <a:spcBef>
                <a:spcPts val="0"/>
              </a:spcBef>
              <a:spcAft>
                <a:spcPts val="0"/>
              </a:spcAft>
              <a:buSzPts val="1300"/>
              <a:buChar char="●"/>
            </a:pPr>
            <a:r>
              <a:rPr lang="en"/>
              <a:t>Consider this metric analogous to the L</a:t>
            </a:r>
            <a:r>
              <a:rPr baseline="-25000" lang="en"/>
              <a:t>2</a:t>
            </a:r>
            <a:r>
              <a:rPr lang="en"/>
              <a:t> norm, i.e. distance from the origin.</a:t>
            </a:r>
            <a:endParaRPr/>
          </a:p>
          <a:p>
            <a:pPr indent="-311150" lvl="0" marL="457200" rtl="0" algn="l">
              <a:spcBef>
                <a:spcPts val="0"/>
              </a:spcBef>
              <a:spcAft>
                <a:spcPts val="0"/>
              </a:spcAft>
              <a:buSzPts val="1300"/>
              <a:buChar char="●"/>
            </a:pPr>
            <a:r>
              <a:rPr lang="en"/>
              <a:t>Similar to last time, we want to find a parameter B such that the following expression is minimized:</a:t>
            </a:r>
            <a:endParaRPr/>
          </a:p>
        </p:txBody>
      </p:sp>
      <p:pic>
        <p:nvPicPr>
          <p:cNvPr id="433" name="Google Shape;433;p53"/>
          <p:cNvPicPr preferRelativeResize="0"/>
          <p:nvPr/>
        </p:nvPicPr>
        <p:blipFill>
          <a:blip r:embed="rId3">
            <a:alphaModFix/>
          </a:blip>
          <a:stretch>
            <a:fillRect/>
          </a:stretch>
        </p:blipFill>
        <p:spPr>
          <a:xfrm>
            <a:off x="2305075" y="3056025"/>
            <a:ext cx="3980075" cy="684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439" name="Google Shape;439;p5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the models based on three metrics:</a:t>
            </a:r>
            <a:endParaRPr/>
          </a:p>
          <a:p>
            <a:pPr indent="-311150" lvl="0" marL="457200" rtl="0" algn="l">
              <a:spcBef>
                <a:spcPts val="1600"/>
              </a:spcBef>
              <a:spcAft>
                <a:spcPts val="0"/>
              </a:spcAft>
              <a:buSzPts val="1300"/>
              <a:buAutoNum type="arabicParenR"/>
            </a:pPr>
            <a:r>
              <a:rPr lang="en"/>
              <a:t>UUAS: Undirected unlabelled attachment score - represents the percentage of edges that are shared between the human-labelled dependency tree and the constructed minimum spanning tree</a:t>
            </a:r>
            <a:endParaRPr/>
          </a:p>
          <a:p>
            <a:pPr indent="-311150" lvl="0" marL="457200" rtl="0" algn="l">
              <a:spcBef>
                <a:spcPts val="0"/>
              </a:spcBef>
              <a:spcAft>
                <a:spcPts val="0"/>
              </a:spcAft>
              <a:buSzPts val="1300"/>
              <a:buAutoNum type="arabicParenR"/>
            </a:pPr>
            <a:r>
              <a:rPr lang="en"/>
              <a:t>DSpr: Distance Spearman correlation - represents how well the model’s output correlated with the actual tree-based distance</a:t>
            </a:r>
            <a:endParaRPr/>
          </a:p>
          <a:p>
            <a:pPr indent="-311150" lvl="0" marL="457200" rtl="0" algn="l">
              <a:spcBef>
                <a:spcPts val="0"/>
              </a:spcBef>
              <a:spcAft>
                <a:spcPts val="0"/>
              </a:spcAft>
              <a:buSzPts val="1300"/>
              <a:buAutoNum type="arabicParenR"/>
            </a:pPr>
            <a:r>
              <a:rPr lang="en"/>
              <a:t>NSpr: Norm Spearman correlation - represents how well the model’s output correlated with the actual tree-based norm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45" name="Google Shape;445;p55"/>
          <p:cNvSpPr txBox="1"/>
          <p:nvPr>
            <p:ph idx="1" type="body"/>
          </p:nvPr>
        </p:nvSpPr>
        <p:spPr>
          <a:xfrm>
            <a:off x="766500" y="17200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essence: BERT does really well!</a:t>
            </a:r>
            <a:endParaRPr/>
          </a:p>
        </p:txBody>
      </p:sp>
      <p:pic>
        <p:nvPicPr>
          <p:cNvPr id="446" name="Google Shape;446;p55"/>
          <p:cNvPicPr preferRelativeResize="0"/>
          <p:nvPr/>
        </p:nvPicPr>
        <p:blipFill>
          <a:blip r:embed="rId3">
            <a:alphaModFix/>
          </a:blip>
          <a:stretch>
            <a:fillRect/>
          </a:stretch>
        </p:blipFill>
        <p:spPr>
          <a:xfrm>
            <a:off x="766500" y="2508773"/>
            <a:ext cx="7158774" cy="1593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452" name="Google Shape;452;p56"/>
          <p:cNvPicPr preferRelativeResize="0"/>
          <p:nvPr/>
        </p:nvPicPr>
        <p:blipFill>
          <a:blip r:embed="rId3">
            <a:alphaModFix/>
          </a:blip>
          <a:stretch>
            <a:fillRect/>
          </a:stretch>
        </p:blipFill>
        <p:spPr>
          <a:xfrm>
            <a:off x="1703963" y="1441950"/>
            <a:ext cx="5736074" cy="3163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458" name="Google Shape;458;p57"/>
          <p:cNvPicPr preferRelativeResize="0"/>
          <p:nvPr/>
        </p:nvPicPr>
        <p:blipFill>
          <a:blip r:embed="rId3">
            <a:alphaModFix/>
          </a:blip>
          <a:stretch>
            <a:fillRect/>
          </a:stretch>
        </p:blipFill>
        <p:spPr>
          <a:xfrm>
            <a:off x="784075" y="1486375"/>
            <a:ext cx="7465027" cy="3038499"/>
          </a:xfrm>
          <a:prstGeom prst="rect">
            <a:avLst/>
          </a:prstGeom>
          <a:noFill/>
          <a:ln>
            <a:noFill/>
          </a:ln>
        </p:spPr>
      </p:pic>
      <p:sp>
        <p:nvSpPr>
          <p:cNvPr id="459" name="Google Shape;459;p57"/>
          <p:cNvSpPr txBox="1"/>
          <p:nvPr/>
        </p:nvSpPr>
        <p:spPr>
          <a:xfrm>
            <a:off x="784138" y="4440675"/>
            <a:ext cx="74649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libri"/>
                <a:ea typeface="Calibri"/>
                <a:cs typeface="Calibri"/>
                <a:sym typeface="Calibri"/>
              </a:rPr>
              <a:t>Heat maps representing distance between pairs of words in the dependency parsing trees. Left is gold, right is BERT; black indicates the pair of words are closer.</a:t>
            </a:r>
            <a:endParaRPr sz="11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8"/>
          <p:cNvSpPr txBox="1"/>
          <p:nvPr>
            <p:ph type="title"/>
          </p:nvPr>
        </p:nvSpPr>
        <p:spPr>
          <a:xfrm>
            <a:off x="819150" y="5295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it to Multilingual BERT</a:t>
            </a:r>
            <a:endParaRPr/>
          </a:p>
        </p:txBody>
      </p:sp>
      <p:sp>
        <p:nvSpPr>
          <p:cNvPr id="465" name="Google Shape;465;p58"/>
          <p:cNvSpPr txBox="1"/>
          <p:nvPr>
            <p:ph idx="1" type="body"/>
          </p:nvPr>
        </p:nvSpPr>
        <p:spPr>
          <a:xfrm>
            <a:off x="5265625" y="1525175"/>
            <a:ext cx="3289200" cy="2844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recent paper at the ACL 2020 extended this method to multilingual BERT, and found similar results!</a:t>
            </a:r>
            <a:endParaRPr/>
          </a:p>
          <a:p>
            <a:pPr indent="0" lvl="0" marL="0" rtl="0" algn="l">
              <a:spcBef>
                <a:spcPts val="1600"/>
              </a:spcBef>
              <a:spcAft>
                <a:spcPts val="1600"/>
              </a:spcAft>
              <a:buNone/>
            </a:pPr>
            <a:r>
              <a:rPr lang="en"/>
              <a:t>Source: </a:t>
            </a:r>
            <a:r>
              <a:rPr lang="en" u="sng">
                <a:solidFill>
                  <a:schemeClr val="hlink"/>
                </a:solidFill>
                <a:hlinkClick r:id="rId3"/>
              </a:rPr>
              <a:t>(</a:t>
            </a:r>
            <a:r>
              <a:rPr lang="en" u="sng">
                <a:solidFill>
                  <a:schemeClr val="hlink"/>
                </a:solidFill>
                <a:hlinkClick r:id="rId4"/>
              </a:rPr>
              <a:t>Chi </a:t>
            </a:r>
            <a:r>
              <a:rPr lang="en" u="sng">
                <a:solidFill>
                  <a:schemeClr val="hlink"/>
                </a:solidFill>
                <a:hlinkClick r:id="rId5"/>
              </a:rPr>
              <a:t>et al 2020)</a:t>
            </a:r>
            <a:endParaRPr/>
          </a:p>
        </p:txBody>
      </p:sp>
      <p:pic>
        <p:nvPicPr>
          <p:cNvPr id="466" name="Google Shape;466;p58"/>
          <p:cNvPicPr preferRelativeResize="0"/>
          <p:nvPr/>
        </p:nvPicPr>
        <p:blipFill>
          <a:blip r:embed="rId6">
            <a:alphaModFix/>
          </a:blip>
          <a:stretch>
            <a:fillRect/>
          </a:stretch>
        </p:blipFill>
        <p:spPr>
          <a:xfrm>
            <a:off x="849900" y="1422375"/>
            <a:ext cx="4275226" cy="28857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Paper 3: “Emerging Cross-Lingual Structure in Pretrained Language Models”</a:t>
            </a:r>
            <a:endParaRPr/>
          </a:p>
        </p:txBody>
      </p:sp>
      <p:sp>
        <p:nvSpPr>
          <p:cNvPr id="472" name="Google Shape;472;p59"/>
          <p:cNvSpPr txBox="1"/>
          <p:nvPr/>
        </p:nvSpPr>
        <p:spPr>
          <a:xfrm>
            <a:off x="1633775" y="3662900"/>
            <a:ext cx="5887200" cy="4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50">
                <a:solidFill>
                  <a:srgbClr val="333333"/>
                </a:solidFill>
                <a:latin typeface="Open Sans"/>
                <a:ea typeface="Open Sans"/>
                <a:cs typeface="Open Sans"/>
                <a:sym typeface="Open Sans"/>
              </a:rPr>
              <a:t>Alexis Conneau, Shijie Wu, Haoran Li, Luke Zettlemoyer, Veselin Stoyanov</a:t>
            </a:r>
            <a:endParaRPr sz="1150">
              <a:solidFill>
                <a:srgbClr val="333333"/>
              </a:solidFill>
              <a:latin typeface="Open Sans"/>
              <a:ea typeface="Open Sans"/>
              <a:cs typeface="Open Sans"/>
              <a:sym typeface="Open Sans"/>
            </a:endParaRPr>
          </a:p>
          <a:p>
            <a:pPr indent="0" lvl="0" marL="0" rtl="0" algn="ctr">
              <a:spcBef>
                <a:spcPts val="0"/>
              </a:spcBef>
              <a:spcAft>
                <a:spcPts val="0"/>
              </a:spcAft>
              <a:buNone/>
            </a:pPr>
            <a:r>
              <a:rPr lang="en" sz="1150">
                <a:solidFill>
                  <a:srgbClr val="333333"/>
                </a:solidFill>
                <a:latin typeface="Open Sans"/>
                <a:ea typeface="Open Sans"/>
                <a:cs typeface="Open Sans"/>
                <a:sym typeface="Open Sans"/>
              </a:rPr>
              <a:t>ACL 2020</a:t>
            </a:r>
            <a:endParaRPr sz="1150">
              <a:solidFill>
                <a:srgbClr val="333333"/>
              </a:solidFill>
              <a:latin typeface="Open Sans"/>
              <a:ea typeface="Open Sans"/>
              <a:cs typeface="Open Sans"/>
              <a:sym typeface="Open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3: Overview</a:t>
            </a:r>
            <a:endParaRPr/>
          </a:p>
        </p:txBody>
      </p:sp>
      <p:sp>
        <p:nvSpPr>
          <p:cNvPr id="478" name="Google Shape;478;p6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Analysis of models that are designed for Multilingual Masked Language Modelling</a:t>
            </a:r>
            <a:endParaRPr/>
          </a:p>
          <a:p>
            <a:pPr indent="-311150" lvl="0" marL="457200" rtl="0" algn="l">
              <a:spcBef>
                <a:spcPts val="0"/>
              </a:spcBef>
              <a:spcAft>
                <a:spcPts val="0"/>
              </a:spcAft>
              <a:buSzPts val="1300"/>
              <a:buChar char="●"/>
            </a:pPr>
            <a:r>
              <a:rPr lang="en"/>
              <a:t>Tries to explain why these models are so good at cross-lingual transfer</a:t>
            </a:r>
            <a:endParaRPr/>
          </a:p>
          <a:p>
            <a:pPr indent="-311150" lvl="0" marL="457200" rtl="0" algn="l">
              <a:spcBef>
                <a:spcPts val="0"/>
              </a:spcBef>
              <a:spcAft>
                <a:spcPts val="0"/>
              </a:spcAft>
              <a:buSzPts val="1300"/>
              <a:buChar char="●"/>
            </a:pPr>
            <a:r>
              <a:rPr lang="en"/>
              <a:t>Common “anchor point” words are not that necessary</a:t>
            </a:r>
            <a:endParaRPr/>
          </a:p>
          <a:p>
            <a:pPr indent="-311150" lvl="0" marL="457200" rtl="0" algn="l">
              <a:spcBef>
                <a:spcPts val="0"/>
              </a:spcBef>
              <a:spcAft>
                <a:spcPts val="0"/>
              </a:spcAft>
              <a:buSzPts val="1300"/>
              <a:buChar char="●"/>
            </a:pPr>
            <a:r>
              <a:rPr lang="en"/>
              <a:t>Monolingual model representations can be aligned, revealing universal symmetries - these seem to be aligned by the models during training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Training</a:t>
            </a:r>
            <a:endParaRPr/>
          </a:p>
        </p:txBody>
      </p:sp>
      <p:sp>
        <p:nvSpPr>
          <p:cNvPr id="484" name="Google Shape;484;p6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Followed methodology of mBERT and XLM - 15% of words masked by 80% mask tokens, 10% same word, and 10% a random word (could be foreign) in the corpus</a:t>
            </a:r>
            <a:endParaRPr/>
          </a:p>
          <a:p>
            <a:pPr indent="-311150" lvl="0" marL="457200" rtl="0" algn="l">
              <a:spcBef>
                <a:spcPts val="0"/>
              </a:spcBef>
              <a:spcAft>
                <a:spcPts val="0"/>
              </a:spcAft>
              <a:buSzPts val="1300"/>
              <a:buChar char="●"/>
            </a:pPr>
            <a:r>
              <a:rPr lang="en"/>
              <a:t>Architectures are Transformers (8 layers, 12 heads) using the GELU activation function</a:t>
            </a:r>
            <a:endParaRPr/>
          </a:p>
          <a:p>
            <a:pPr indent="-311150" lvl="0" marL="457200" rtl="0" algn="l">
              <a:spcBef>
                <a:spcPts val="0"/>
              </a:spcBef>
              <a:spcAft>
                <a:spcPts val="0"/>
              </a:spcAft>
              <a:buSzPts val="1300"/>
              <a:buChar char="●"/>
            </a:pPr>
            <a:r>
              <a:rPr lang="en"/>
              <a:t>Fine-tuned on:</a:t>
            </a:r>
            <a:endParaRPr/>
          </a:p>
          <a:p>
            <a:pPr indent="-298450" lvl="1" marL="914400" rtl="0" algn="l">
              <a:spcBef>
                <a:spcPts val="0"/>
              </a:spcBef>
              <a:spcAft>
                <a:spcPts val="0"/>
              </a:spcAft>
              <a:buSzPts val="1100"/>
              <a:buChar char="○"/>
            </a:pPr>
            <a:r>
              <a:rPr lang="en"/>
              <a:t>NLI (Natural Language Inference) - XNLI dataset</a:t>
            </a:r>
            <a:endParaRPr/>
          </a:p>
          <a:p>
            <a:pPr indent="-298450" lvl="1" marL="914400" rtl="0" algn="l">
              <a:spcBef>
                <a:spcPts val="0"/>
              </a:spcBef>
              <a:spcAft>
                <a:spcPts val="0"/>
              </a:spcAft>
              <a:buSzPts val="1100"/>
              <a:buChar char="○"/>
            </a:pPr>
            <a:r>
              <a:rPr lang="en"/>
              <a:t>NER (Named Entity Recognition) - WikiAnn dataset</a:t>
            </a:r>
            <a:endParaRPr/>
          </a:p>
          <a:p>
            <a:pPr indent="-298450" lvl="1" marL="914400" rtl="0" algn="l">
              <a:spcBef>
                <a:spcPts val="0"/>
              </a:spcBef>
              <a:spcAft>
                <a:spcPts val="0"/>
              </a:spcAft>
              <a:buSzPts val="1100"/>
              <a:buChar char="○"/>
            </a:pPr>
            <a:r>
              <a:rPr lang="en"/>
              <a:t>Parsing (using Universal Dependencies) - 4 separate treebanks</a:t>
            </a:r>
            <a:endParaRPr/>
          </a:p>
          <a:p>
            <a:pPr indent="-311150" lvl="0" marL="457200" rtl="0" algn="l">
              <a:spcBef>
                <a:spcPts val="0"/>
              </a:spcBef>
              <a:spcAft>
                <a:spcPts val="0"/>
              </a:spcAft>
              <a:buSzPts val="1300"/>
              <a:buChar char="●"/>
            </a:pPr>
            <a:r>
              <a:rPr lang="en"/>
              <a:t>Zero-shot transfer - fine-tune for a specific task in English and test that task in another language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3296701" y="1482699"/>
            <a:ext cx="5087400" cy="195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shall know a word by the company it keeps”</a:t>
            </a:r>
            <a:endParaRPr/>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John Rupert Firth, 1957</a:t>
            </a:r>
            <a:endParaRPr sz="1400"/>
          </a:p>
        </p:txBody>
      </p:sp>
      <p:pic>
        <p:nvPicPr>
          <p:cNvPr id="155" name="Google Shape;155;p17"/>
          <p:cNvPicPr preferRelativeResize="0"/>
          <p:nvPr/>
        </p:nvPicPr>
        <p:blipFill>
          <a:blip r:embed="rId3">
            <a:alphaModFix/>
          </a:blip>
          <a:stretch>
            <a:fillRect/>
          </a:stretch>
        </p:blipFill>
        <p:spPr>
          <a:xfrm>
            <a:off x="834250" y="679050"/>
            <a:ext cx="2397800" cy="34254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txBox="1"/>
          <p:nvPr>
            <p:ph type="title"/>
          </p:nvPr>
        </p:nvSpPr>
        <p:spPr>
          <a:xfrm>
            <a:off x="819150" y="803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1: Domain Sharing</a:t>
            </a:r>
            <a:endParaRPr/>
          </a:p>
        </p:txBody>
      </p:sp>
      <p:sp>
        <p:nvSpPr>
          <p:cNvPr id="490" name="Google Shape;490;p62"/>
          <p:cNvSpPr txBox="1"/>
          <p:nvPr>
            <p:ph idx="1" type="body"/>
          </p:nvPr>
        </p:nvSpPr>
        <p:spPr>
          <a:xfrm>
            <a:off x="694700" y="1990725"/>
            <a:ext cx="76302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Hypothesis: a reason why mBERT and XLM do well is that the multilingual corpora are all of the same domain (Wikipedia)</a:t>
            </a:r>
            <a:endParaRPr/>
          </a:p>
          <a:p>
            <a:pPr indent="-311150" lvl="0" marL="457200" rtl="0" algn="l">
              <a:spcBef>
                <a:spcPts val="0"/>
              </a:spcBef>
              <a:spcAft>
                <a:spcPts val="0"/>
              </a:spcAft>
              <a:buSzPts val="1300"/>
              <a:buChar char="●"/>
            </a:pPr>
            <a:r>
              <a:rPr lang="en"/>
              <a:t>Test: Train models with English wikipedia and subset of Common Crawl - domain mismatch</a:t>
            </a:r>
            <a:endParaRPr/>
          </a:p>
          <a:p>
            <a:pPr indent="-311150" lvl="0" marL="457200" rtl="0" algn="l">
              <a:spcBef>
                <a:spcPts val="0"/>
              </a:spcBef>
              <a:spcAft>
                <a:spcPts val="0"/>
              </a:spcAft>
              <a:buSzPts val="1300"/>
              <a:buChar char="●"/>
            </a:pPr>
            <a:r>
              <a:rPr lang="en"/>
              <a:t>Found a modest decrease in performance</a:t>
            </a:r>
            <a:endParaRPr/>
          </a:p>
        </p:txBody>
      </p:sp>
      <p:pic>
        <p:nvPicPr>
          <p:cNvPr id="491" name="Google Shape;491;p62"/>
          <p:cNvPicPr preferRelativeResize="0"/>
          <p:nvPr/>
        </p:nvPicPr>
        <p:blipFill>
          <a:blip r:embed="rId3">
            <a:alphaModFix/>
          </a:blip>
          <a:stretch>
            <a:fillRect/>
          </a:stretch>
        </p:blipFill>
        <p:spPr>
          <a:xfrm>
            <a:off x="6875146" y="354396"/>
            <a:ext cx="1299710" cy="1594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2: Anchor Points</a:t>
            </a:r>
            <a:endParaRPr/>
          </a:p>
        </p:txBody>
      </p:sp>
      <p:sp>
        <p:nvSpPr>
          <p:cNvPr id="497" name="Google Shape;497;p6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Defined as phrases that look exactly the same in both languages (i.e. “Paris” or “DNA”)</a:t>
            </a:r>
            <a:endParaRPr/>
          </a:p>
          <a:p>
            <a:pPr indent="-311150" lvl="0" marL="457200" rtl="0" algn="l">
              <a:spcBef>
                <a:spcPts val="0"/>
              </a:spcBef>
              <a:spcAft>
                <a:spcPts val="0"/>
              </a:spcAft>
              <a:buSzPts val="1300"/>
              <a:buChar char="●"/>
            </a:pPr>
            <a:r>
              <a:rPr lang="en"/>
              <a:t>Though to be extremely important for effective cross-lingual transfer</a:t>
            </a:r>
            <a:endParaRPr/>
          </a:p>
          <a:p>
            <a:pPr indent="-311150" lvl="0" marL="457200" rtl="0" algn="l">
              <a:spcBef>
                <a:spcPts val="0"/>
              </a:spcBef>
              <a:spcAft>
                <a:spcPts val="0"/>
              </a:spcAft>
              <a:buSzPts val="1300"/>
              <a:buChar char="●"/>
            </a:pPr>
            <a:r>
              <a:rPr lang="en"/>
              <a:t>Experiment design</a:t>
            </a:r>
            <a:endParaRPr/>
          </a:p>
          <a:p>
            <a:pPr indent="-298450" lvl="1" marL="914400" rtl="0" algn="l">
              <a:spcBef>
                <a:spcPts val="0"/>
              </a:spcBef>
              <a:spcAft>
                <a:spcPts val="0"/>
              </a:spcAft>
              <a:buSzPts val="1100"/>
              <a:buChar char="○"/>
            </a:pPr>
            <a:r>
              <a:rPr lang="en"/>
              <a:t>Use BPE with only 40k merges (down from 80k) to test if these points help performance</a:t>
            </a:r>
            <a:endParaRPr/>
          </a:p>
          <a:p>
            <a:pPr indent="-298450" lvl="1" marL="914400" rtl="0" algn="l">
              <a:spcBef>
                <a:spcPts val="0"/>
              </a:spcBef>
              <a:spcAft>
                <a:spcPts val="0"/>
              </a:spcAft>
              <a:buSzPts val="1100"/>
              <a:buChar char="○"/>
            </a:pPr>
            <a:r>
              <a:rPr lang="en"/>
              <a:t>Use a bilingual dictionary to replace words with translations in their target language to see if increased anchor points improves the model</a:t>
            </a:r>
            <a:endParaRPr/>
          </a:p>
          <a:p>
            <a:pPr indent="-311150" lvl="0" marL="457200" rtl="0" algn="l">
              <a:spcBef>
                <a:spcPts val="0"/>
              </a:spcBef>
              <a:spcAft>
                <a:spcPts val="0"/>
              </a:spcAft>
              <a:buSzPts val="1300"/>
              <a:buChar char="●"/>
            </a:pPr>
            <a:r>
              <a:rPr lang="en"/>
              <a:t>Found also to have a limited effect on accuracy</a:t>
            </a:r>
            <a:endParaRPr/>
          </a:p>
        </p:txBody>
      </p:sp>
      <p:pic>
        <p:nvPicPr>
          <p:cNvPr id="498" name="Google Shape;498;p63"/>
          <p:cNvPicPr preferRelativeResize="0"/>
          <p:nvPr/>
        </p:nvPicPr>
        <p:blipFill>
          <a:blip r:embed="rId3">
            <a:alphaModFix/>
          </a:blip>
          <a:stretch>
            <a:fillRect/>
          </a:stretch>
        </p:blipFill>
        <p:spPr>
          <a:xfrm>
            <a:off x="7086325" y="301725"/>
            <a:ext cx="1321326" cy="159989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4"/>
          <p:cNvSpPr txBox="1"/>
          <p:nvPr>
            <p:ph type="title"/>
          </p:nvPr>
        </p:nvSpPr>
        <p:spPr>
          <a:xfrm>
            <a:off x="433225" y="7754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3: Parameter Sharing</a:t>
            </a:r>
            <a:endParaRPr/>
          </a:p>
        </p:txBody>
      </p:sp>
      <p:sp>
        <p:nvSpPr>
          <p:cNvPr id="504" name="Google Shape;504;p64"/>
          <p:cNvSpPr txBox="1"/>
          <p:nvPr>
            <p:ph idx="1" type="body"/>
          </p:nvPr>
        </p:nvSpPr>
        <p:spPr>
          <a:xfrm>
            <a:off x="819150" y="1990725"/>
            <a:ext cx="43665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want to discover to what extent we need to share the parameters of our model to achieve good cross-lingual transfer results.</a:t>
            </a:r>
            <a:endParaRPr/>
          </a:p>
          <a:p>
            <a:pPr indent="-311150" lvl="0" marL="457200" rtl="0" algn="l">
              <a:spcBef>
                <a:spcPts val="0"/>
              </a:spcBef>
              <a:spcAft>
                <a:spcPts val="0"/>
              </a:spcAft>
              <a:buSzPts val="1300"/>
              <a:buChar char="●"/>
            </a:pPr>
            <a:r>
              <a:rPr lang="en"/>
              <a:t>We consider separating the embeddings layers, as well as a subset of the first few layers (either 1-3, or 1-6)</a:t>
            </a:r>
            <a:endParaRPr/>
          </a:p>
          <a:p>
            <a:pPr indent="-311150" lvl="0" marL="457200" rtl="0" algn="l">
              <a:spcBef>
                <a:spcPts val="0"/>
              </a:spcBef>
              <a:spcAft>
                <a:spcPts val="0"/>
              </a:spcAft>
              <a:buSzPts val="1300"/>
              <a:buChar char="●"/>
            </a:pPr>
            <a:r>
              <a:rPr lang="en"/>
              <a:t>Found to have a profound effect on the accuracies</a:t>
            </a:r>
            <a:endParaRPr/>
          </a:p>
        </p:txBody>
      </p:sp>
      <p:pic>
        <p:nvPicPr>
          <p:cNvPr id="505" name="Google Shape;505;p64"/>
          <p:cNvPicPr preferRelativeResize="0"/>
          <p:nvPr/>
        </p:nvPicPr>
        <p:blipFill>
          <a:blip r:embed="rId3">
            <a:alphaModFix/>
          </a:blip>
          <a:stretch>
            <a:fillRect/>
          </a:stretch>
        </p:blipFill>
        <p:spPr>
          <a:xfrm>
            <a:off x="5474113" y="1069775"/>
            <a:ext cx="3248025" cy="3467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4: Language Similarity</a:t>
            </a:r>
            <a:endParaRPr/>
          </a:p>
        </p:txBody>
      </p:sp>
      <p:sp>
        <p:nvSpPr>
          <p:cNvPr id="511" name="Google Shape;511;p65"/>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Language similarity does have an effect on the quality of translations</a:t>
            </a:r>
            <a:endParaRPr/>
          </a:p>
          <a:p>
            <a:pPr indent="-311150" lvl="0" marL="457200" rtl="0" algn="l">
              <a:spcBef>
                <a:spcPts val="0"/>
              </a:spcBef>
              <a:spcAft>
                <a:spcPts val="0"/>
              </a:spcAft>
              <a:buSzPts val="1300"/>
              <a:buChar char="●"/>
            </a:pPr>
            <a:r>
              <a:rPr lang="en"/>
              <a:t>Gap decreases as the number of anchor points increases</a:t>
            </a:r>
            <a:endParaRPr/>
          </a:p>
          <a:p>
            <a:pPr indent="-311150" lvl="0" marL="457200" rtl="0" algn="l">
              <a:spcBef>
                <a:spcPts val="0"/>
              </a:spcBef>
              <a:spcAft>
                <a:spcPts val="0"/>
              </a:spcAft>
              <a:buSzPts val="1300"/>
              <a:buChar char="●"/>
            </a:pPr>
            <a:r>
              <a:rPr lang="en"/>
              <a:t>Increased complexity of the task is correlated with an increase in the gap</a:t>
            </a:r>
            <a:endParaRPr/>
          </a:p>
        </p:txBody>
      </p:sp>
      <p:pic>
        <p:nvPicPr>
          <p:cNvPr id="512" name="Google Shape;512;p65"/>
          <p:cNvPicPr preferRelativeResize="0"/>
          <p:nvPr/>
        </p:nvPicPr>
        <p:blipFill>
          <a:blip r:embed="rId3">
            <a:alphaModFix/>
          </a:blip>
          <a:stretch>
            <a:fillRect/>
          </a:stretch>
        </p:blipFill>
        <p:spPr>
          <a:xfrm>
            <a:off x="4725450" y="1990725"/>
            <a:ext cx="3949100" cy="1555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518" name="Google Shape;518;p66"/>
          <p:cNvPicPr preferRelativeResize="0"/>
          <p:nvPr/>
        </p:nvPicPr>
        <p:blipFill>
          <a:blip r:embed="rId3">
            <a:alphaModFix/>
          </a:blip>
          <a:stretch>
            <a:fillRect/>
          </a:stretch>
        </p:blipFill>
        <p:spPr>
          <a:xfrm>
            <a:off x="3014200" y="281563"/>
            <a:ext cx="5869150" cy="45803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Similarities between Monolingual BERTs</a:t>
            </a:r>
            <a:endParaRPr/>
          </a:p>
        </p:txBody>
      </p:sp>
      <p:sp>
        <p:nvSpPr>
          <p:cNvPr id="524" name="Google Shape;524;p67"/>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Evaluate using the Procrustes approach</a:t>
            </a:r>
            <a:endParaRPr/>
          </a:p>
          <a:p>
            <a:pPr indent="-311150" lvl="0" marL="457200" rtl="0" algn="l">
              <a:spcBef>
                <a:spcPts val="0"/>
              </a:spcBef>
              <a:spcAft>
                <a:spcPts val="0"/>
              </a:spcAft>
              <a:buSzPts val="1300"/>
              <a:buChar char="●"/>
            </a:pPr>
            <a:r>
              <a:rPr lang="en"/>
              <a:t>X, Y are the BERT embeddings of two different models</a:t>
            </a:r>
            <a:endParaRPr/>
          </a:p>
          <a:p>
            <a:pPr indent="-311150" lvl="0" marL="457200" rtl="0" algn="l">
              <a:spcBef>
                <a:spcPts val="0"/>
              </a:spcBef>
              <a:spcAft>
                <a:spcPts val="0"/>
              </a:spcAft>
              <a:buSzPts val="1300"/>
              <a:buChar char="●"/>
            </a:pPr>
            <a:r>
              <a:rPr lang="en"/>
              <a:t>Apply </a:t>
            </a:r>
            <a:r>
              <a:rPr lang="en" u="sng">
                <a:solidFill>
                  <a:schemeClr val="hlink"/>
                </a:solidFill>
                <a:hlinkClick r:id="rId3"/>
              </a:rPr>
              <a:t>iterative normalization</a:t>
            </a:r>
            <a:r>
              <a:rPr lang="en"/>
              <a:t> on X, Y -  a process that ensures all word vectors have a sum of 0 and a magnitude of 1</a:t>
            </a:r>
            <a:endParaRPr/>
          </a:p>
        </p:txBody>
      </p:sp>
      <p:pic>
        <p:nvPicPr>
          <p:cNvPr id="525" name="Google Shape;525;p67"/>
          <p:cNvPicPr preferRelativeResize="0"/>
          <p:nvPr/>
        </p:nvPicPr>
        <p:blipFill>
          <a:blip r:embed="rId4">
            <a:alphaModFix/>
          </a:blip>
          <a:stretch>
            <a:fillRect/>
          </a:stretch>
        </p:blipFill>
        <p:spPr>
          <a:xfrm>
            <a:off x="4991200" y="1990725"/>
            <a:ext cx="2400300" cy="495300"/>
          </a:xfrm>
          <a:prstGeom prst="rect">
            <a:avLst/>
          </a:prstGeom>
          <a:noFill/>
          <a:ln>
            <a:noFill/>
          </a:ln>
        </p:spPr>
      </p:pic>
      <p:pic>
        <p:nvPicPr>
          <p:cNvPr id="526" name="Google Shape;526;p67"/>
          <p:cNvPicPr preferRelativeResize="0"/>
          <p:nvPr/>
        </p:nvPicPr>
        <p:blipFill rotWithShape="1">
          <a:blip r:embed="rId5">
            <a:alphaModFix/>
          </a:blip>
          <a:srcRect b="16184" l="0" r="0" t="0"/>
          <a:stretch/>
        </p:blipFill>
        <p:spPr>
          <a:xfrm>
            <a:off x="5519850" y="2486025"/>
            <a:ext cx="1343025" cy="2155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Word Embeddings</a:t>
            </a:r>
            <a:endParaRPr/>
          </a:p>
        </p:txBody>
      </p:sp>
      <p:sp>
        <p:nvSpPr>
          <p:cNvPr id="532" name="Google Shape;532;p68"/>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Non-contextual: take X and Y as the embeddings in the final layer of BERT, using only word with one subword</a:t>
            </a:r>
            <a:endParaRPr/>
          </a:p>
          <a:p>
            <a:pPr indent="-311150" lvl="0" marL="457200" rtl="0" algn="l">
              <a:spcBef>
                <a:spcPts val="0"/>
              </a:spcBef>
              <a:spcAft>
                <a:spcPts val="0"/>
              </a:spcAft>
              <a:buSzPts val="1300"/>
              <a:buChar char="●"/>
            </a:pPr>
            <a:r>
              <a:rPr lang="en"/>
              <a:t>Contextual: Average the vectors of all the instances of a word within a corpus of 500K sentences</a:t>
            </a:r>
            <a:endParaRPr/>
          </a:p>
          <a:p>
            <a:pPr indent="-311150" lvl="0" marL="457200" rtl="0" algn="l">
              <a:spcBef>
                <a:spcPts val="0"/>
              </a:spcBef>
              <a:spcAft>
                <a:spcPts val="0"/>
              </a:spcAft>
              <a:buSzPts val="1300"/>
              <a:buChar char="●"/>
            </a:pPr>
            <a:r>
              <a:rPr lang="en"/>
              <a:t>Use fastText as a baseline, and finds that monolingual BERTs align better with this metric</a:t>
            </a:r>
            <a:endParaRPr/>
          </a:p>
        </p:txBody>
      </p:sp>
      <p:pic>
        <p:nvPicPr>
          <p:cNvPr id="533" name="Google Shape;533;p68"/>
          <p:cNvPicPr preferRelativeResize="0"/>
          <p:nvPr/>
        </p:nvPicPr>
        <p:blipFill>
          <a:blip r:embed="rId3">
            <a:alphaModFix/>
          </a:blip>
          <a:stretch>
            <a:fillRect/>
          </a:stretch>
        </p:blipFill>
        <p:spPr>
          <a:xfrm>
            <a:off x="4621275" y="1517525"/>
            <a:ext cx="4267050" cy="185382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Word Embeddings: Tasks </a:t>
            </a:r>
            <a:endParaRPr/>
          </a:p>
        </p:txBody>
      </p:sp>
      <p:sp>
        <p:nvSpPr>
          <p:cNvPr id="539" name="Google Shape;539;p69"/>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Fine tune BERT on NER and parsing</a:t>
            </a:r>
            <a:endParaRPr/>
          </a:p>
          <a:p>
            <a:pPr indent="-311150" lvl="0" marL="457200" rtl="0" algn="l">
              <a:spcBef>
                <a:spcPts val="0"/>
              </a:spcBef>
              <a:spcAft>
                <a:spcPts val="0"/>
              </a:spcAft>
              <a:buSzPts val="1300"/>
              <a:buChar char="●"/>
            </a:pPr>
            <a:r>
              <a:rPr lang="en"/>
              <a:t>Compare embeddings layers after keeping the bottom i layers the same from the normal language models (varied between 0 and 8)</a:t>
            </a:r>
            <a:endParaRPr/>
          </a:p>
          <a:p>
            <a:pPr indent="-311150" lvl="0" marL="457200" rtl="0" algn="l">
              <a:spcBef>
                <a:spcPts val="0"/>
              </a:spcBef>
              <a:spcAft>
                <a:spcPts val="0"/>
              </a:spcAft>
              <a:buSzPts val="1300"/>
              <a:buChar char="●"/>
            </a:pPr>
            <a:r>
              <a:rPr lang="en"/>
              <a:t>Use the same Procrustes Method for projecting the embeddings onto each other</a:t>
            </a:r>
            <a:endParaRPr/>
          </a:p>
        </p:txBody>
      </p:sp>
      <p:pic>
        <p:nvPicPr>
          <p:cNvPr id="540" name="Google Shape;540;p69"/>
          <p:cNvPicPr preferRelativeResize="0"/>
          <p:nvPr/>
        </p:nvPicPr>
        <p:blipFill>
          <a:blip r:embed="rId3">
            <a:alphaModFix/>
          </a:blip>
          <a:stretch>
            <a:fillRect/>
          </a:stretch>
        </p:blipFill>
        <p:spPr>
          <a:xfrm>
            <a:off x="4572000" y="1990725"/>
            <a:ext cx="4205750" cy="1531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Sentence Embeddings</a:t>
            </a:r>
            <a:endParaRPr/>
          </a:p>
        </p:txBody>
      </p:sp>
      <p:sp>
        <p:nvSpPr>
          <p:cNvPr id="546" name="Google Shape;546;p70"/>
          <p:cNvSpPr txBox="1"/>
          <p:nvPr>
            <p:ph idx="1" type="body"/>
          </p:nvPr>
        </p:nvSpPr>
        <p:spPr>
          <a:xfrm>
            <a:off x="819150" y="1990725"/>
            <a:ext cx="3752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Uses XNLI for data</a:t>
            </a:r>
            <a:endParaRPr/>
          </a:p>
          <a:p>
            <a:pPr indent="-311150" lvl="0" marL="457200" rtl="0" algn="l">
              <a:spcBef>
                <a:spcPts val="0"/>
              </a:spcBef>
              <a:spcAft>
                <a:spcPts val="0"/>
              </a:spcAft>
              <a:buSzPts val="1300"/>
              <a:buChar char="●"/>
            </a:pPr>
            <a:r>
              <a:rPr lang="en"/>
              <a:t>Embeddings are calculated by averaging embeddings of all the subwords in each layer</a:t>
            </a:r>
            <a:endParaRPr/>
          </a:p>
          <a:p>
            <a:pPr indent="-311150" lvl="0" marL="457200" rtl="0" algn="l">
              <a:spcBef>
                <a:spcPts val="0"/>
              </a:spcBef>
              <a:spcAft>
                <a:spcPts val="0"/>
              </a:spcAft>
              <a:buSzPts val="1300"/>
              <a:buChar char="●"/>
            </a:pPr>
            <a:r>
              <a:rPr lang="en"/>
              <a:t> Surprising amount of accuracy given small dataset size (~10K), compared to state-of-the-art LASER (trained on millions of sentences)</a:t>
            </a:r>
            <a:endParaRPr/>
          </a:p>
        </p:txBody>
      </p:sp>
      <p:pic>
        <p:nvPicPr>
          <p:cNvPr id="547" name="Google Shape;547;p70"/>
          <p:cNvPicPr preferRelativeResize="0"/>
          <p:nvPr/>
        </p:nvPicPr>
        <p:blipFill>
          <a:blip r:embed="rId3">
            <a:alphaModFix/>
          </a:blip>
          <a:stretch>
            <a:fillRect/>
          </a:stretch>
        </p:blipFill>
        <p:spPr>
          <a:xfrm>
            <a:off x="5061075" y="1896475"/>
            <a:ext cx="3048000" cy="22955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Similarity</a:t>
            </a:r>
            <a:endParaRPr/>
          </a:p>
        </p:txBody>
      </p:sp>
      <p:sp>
        <p:nvSpPr>
          <p:cNvPr id="553" name="Google Shape;553;p71"/>
          <p:cNvSpPr txBox="1"/>
          <p:nvPr>
            <p:ph idx="1" type="body"/>
          </p:nvPr>
        </p:nvSpPr>
        <p:spPr>
          <a:xfrm>
            <a:off x="748975" y="18293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Used Centered Kernel Analysis </a:t>
            </a:r>
            <a:r>
              <a:rPr lang="en" u="sng">
                <a:solidFill>
                  <a:schemeClr val="hlink"/>
                </a:solidFill>
                <a:hlinkClick r:id="rId3"/>
              </a:rPr>
              <a:t>(Kornblith et al 2019)</a:t>
            </a:r>
            <a:r>
              <a:rPr lang="en"/>
              <a:t> for comparison purposes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Used mean-pooling of subword representations at each layer</a:t>
            </a:r>
            <a:endParaRPr/>
          </a:p>
        </p:txBody>
      </p:sp>
      <p:pic>
        <p:nvPicPr>
          <p:cNvPr id="554" name="Google Shape;554;p71"/>
          <p:cNvPicPr preferRelativeResize="0"/>
          <p:nvPr/>
        </p:nvPicPr>
        <p:blipFill>
          <a:blip r:embed="rId4">
            <a:alphaModFix/>
          </a:blip>
          <a:stretch>
            <a:fillRect/>
          </a:stretch>
        </p:blipFill>
        <p:spPr>
          <a:xfrm>
            <a:off x="1239588" y="2387675"/>
            <a:ext cx="2771775" cy="600075"/>
          </a:xfrm>
          <a:prstGeom prst="rect">
            <a:avLst/>
          </a:prstGeom>
          <a:noFill/>
          <a:ln>
            <a:noFill/>
          </a:ln>
        </p:spPr>
      </p:pic>
      <p:pic>
        <p:nvPicPr>
          <p:cNvPr id="555" name="Google Shape;555;p71"/>
          <p:cNvPicPr preferRelativeResize="0"/>
          <p:nvPr/>
        </p:nvPicPr>
        <p:blipFill>
          <a:blip r:embed="rId5">
            <a:alphaModFix/>
          </a:blip>
          <a:stretch>
            <a:fillRect/>
          </a:stretch>
        </p:blipFill>
        <p:spPr>
          <a:xfrm>
            <a:off x="4471900" y="1497588"/>
            <a:ext cx="4337226" cy="23802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Latent Semantic Analysis (LSA)</a:t>
            </a:r>
            <a:endParaRPr/>
          </a:p>
        </p:txBody>
      </p:sp>
      <p:sp>
        <p:nvSpPr>
          <p:cNvPr id="161" name="Google Shape;161;p18"/>
          <p:cNvSpPr txBox="1"/>
          <p:nvPr>
            <p:ph idx="1" type="body"/>
          </p:nvPr>
        </p:nvSpPr>
        <p:spPr>
          <a:xfrm>
            <a:off x="4536075" y="1911700"/>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Define similarity using the dot product (a general theme)</a:t>
            </a:r>
            <a:endParaRPr/>
          </a:p>
          <a:p>
            <a:pPr indent="-311150" lvl="0" marL="457200" rtl="0" algn="l">
              <a:spcBef>
                <a:spcPts val="0"/>
              </a:spcBef>
              <a:spcAft>
                <a:spcPts val="0"/>
              </a:spcAft>
              <a:buSzPts val="1300"/>
              <a:buChar char="●"/>
            </a:pPr>
            <a:r>
              <a:rPr lang="en"/>
              <a:t>Take a word co-occurrence matrix</a:t>
            </a:r>
            <a:endParaRPr/>
          </a:p>
          <a:p>
            <a:pPr indent="-311150" lvl="0" marL="457200" rtl="0" algn="l">
              <a:spcBef>
                <a:spcPts val="0"/>
              </a:spcBef>
              <a:spcAft>
                <a:spcPts val="0"/>
              </a:spcAft>
              <a:buSzPts val="1300"/>
              <a:buChar char="●"/>
            </a:pPr>
            <a:r>
              <a:rPr lang="en"/>
              <a:t>Use Single-Value Decomposition (SVD) to factor the matrix</a:t>
            </a:r>
            <a:endParaRPr/>
          </a:p>
          <a:p>
            <a:pPr indent="-311150" lvl="0" marL="457200" rtl="0" algn="l">
              <a:spcBef>
                <a:spcPts val="0"/>
              </a:spcBef>
              <a:spcAft>
                <a:spcPts val="0"/>
              </a:spcAft>
              <a:buSzPts val="1300"/>
              <a:buChar char="●"/>
            </a:pPr>
            <a:r>
              <a:rPr lang="en"/>
              <a:t>Take the first k columns for some predetermined k</a:t>
            </a:r>
            <a:endParaRPr/>
          </a:p>
          <a:p>
            <a:pPr indent="0" lvl="0" marL="0" rtl="0" algn="l">
              <a:spcBef>
                <a:spcPts val="1600"/>
              </a:spcBef>
              <a:spcAft>
                <a:spcPts val="1600"/>
              </a:spcAft>
              <a:buNone/>
            </a:pPr>
            <a:r>
              <a:rPr lang="en"/>
              <a:t>Source: </a:t>
            </a:r>
            <a:r>
              <a:rPr lang="en" u="sng">
                <a:solidFill>
                  <a:schemeClr val="hlink"/>
                </a:solidFill>
                <a:hlinkClick r:id="rId3"/>
              </a:rPr>
              <a:t>(Landauer and Dumais 1997)</a:t>
            </a:r>
            <a:endParaRPr/>
          </a:p>
        </p:txBody>
      </p:sp>
      <p:pic>
        <p:nvPicPr>
          <p:cNvPr id="162" name="Google Shape;162;p18"/>
          <p:cNvPicPr preferRelativeResize="0"/>
          <p:nvPr/>
        </p:nvPicPr>
        <p:blipFill>
          <a:blip r:embed="rId4">
            <a:alphaModFix/>
          </a:blip>
          <a:stretch>
            <a:fillRect/>
          </a:stretch>
        </p:blipFill>
        <p:spPr>
          <a:xfrm>
            <a:off x="765026" y="1511775"/>
            <a:ext cx="3572624" cy="326072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561" name="Google Shape;561;p72"/>
          <p:cNvSpPr txBox="1"/>
          <p:nvPr>
            <p:ph idx="1" type="body"/>
          </p:nvPr>
        </p:nvSpPr>
        <p:spPr>
          <a:xfrm>
            <a:off x="819150" y="1571825"/>
            <a:ext cx="7706700" cy="286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Anchor points and Domain Similarity, factors thought to be very important to multilingual translation, have a limited effect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Parameter sharing and language similarity have larger effects on performance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Multilingual models are actually quite similar in their embedding spaces on multiple levels</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3"/>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Paper 4: “Linking Artificial and Human Neural Representations of Language”</a:t>
            </a:r>
            <a:endParaRPr/>
          </a:p>
        </p:txBody>
      </p:sp>
      <p:sp>
        <p:nvSpPr>
          <p:cNvPr id="567" name="Google Shape;567;p73"/>
          <p:cNvSpPr txBox="1"/>
          <p:nvPr/>
        </p:nvSpPr>
        <p:spPr>
          <a:xfrm>
            <a:off x="1633775" y="3662900"/>
            <a:ext cx="5887200" cy="47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50">
                <a:solidFill>
                  <a:srgbClr val="333333"/>
                </a:solidFill>
                <a:latin typeface="Open Sans"/>
                <a:ea typeface="Open Sans"/>
                <a:cs typeface="Open Sans"/>
                <a:sym typeface="Open Sans"/>
              </a:rPr>
              <a:t>Jon Gauthier, Roger P. Levy</a:t>
            </a:r>
            <a:endParaRPr sz="1150">
              <a:solidFill>
                <a:srgbClr val="333333"/>
              </a:solidFill>
              <a:latin typeface="Open Sans"/>
              <a:ea typeface="Open Sans"/>
              <a:cs typeface="Open Sans"/>
              <a:sym typeface="Open Sans"/>
            </a:endParaRPr>
          </a:p>
          <a:p>
            <a:pPr indent="0" lvl="0" marL="0" rtl="0" algn="ctr">
              <a:spcBef>
                <a:spcPts val="0"/>
              </a:spcBef>
              <a:spcAft>
                <a:spcPts val="0"/>
              </a:spcAft>
              <a:buNone/>
            </a:pPr>
            <a:r>
              <a:rPr lang="en" sz="1150">
                <a:solidFill>
                  <a:srgbClr val="333333"/>
                </a:solidFill>
                <a:latin typeface="Open Sans"/>
                <a:ea typeface="Open Sans"/>
                <a:cs typeface="Open Sans"/>
                <a:sym typeface="Open Sans"/>
              </a:rPr>
              <a:t>ACL 2019</a:t>
            </a:r>
            <a:endParaRPr sz="1150">
              <a:solidFill>
                <a:srgbClr val="333333"/>
              </a:solidFill>
              <a:latin typeface="Open Sans"/>
              <a:ea typeface="Open Sans"/>
              <a:cs typeface="Open Sans"/>
              <a:sym typeface="Open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4"/>
          <p:cNvSpPr txBox="1"/>
          <p:nvPr>
            <p:ph type="title"/>
          </p:nvPr>
        </p:nvSpPr>
        <p:spPr>
          <a:xfrm>
            <a:off x="819150" y="8240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Paper 4: Overview</a:t>
            </a:r>
            <a:endParaRPr/>
          </a:p>
        </p:txBody>
      </p:sp>
      <p:sp>
        <p:nvSpPr>
          <p:cNvPr id="573" name="Google Shape;573;p7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Try to train a model to predict the sentence a participant saw given an fMRI signal</a:t>
            </a:r>
            <a:endParaRPr/>
          </a:p>
          <a:p>
            <a:pPr indent="-311150" lvl="0" marL="457200" rtl="0" algn="l">
              <a:spcBef>
                <a:spcPts val="0"/>
              </a:spcBef>
              <a:spcAft>
                <a:spcPts val="0"/>
              </a:spcAft>
              <a:buSzPts val="1300"/>
              <a:buChar char="●"/>
            </a:pPr>
            <a:r>
              <a:rPr lang="en"/>
              <a:t>For sentence encoding, BERT is used and fine-tuned on a variety of Natural Language Understanding (NLU) tasks to see if any improvements can be made to the prediction model</a:t>
            </a:r>
            <a:endParaRPr/>
          </a:p>
          <a:p>
            <a:pPr indent="-311150" lvl="0" marL="457200" rtl="0" algn="l">
              <a:spcBef>
                <a:spcPts val="0"/>
              </a:spcBef>
              <a:spcAft>
                <a:spcPts val="0"/>
              </a:spcAft>
              <a:buSzPts val="1300"/>
              <a:buChar char="●"/>
            </a:pPr>
            <a:r>
              <a:rPr lang="en"/>
              <a:t>Found that tasks that produce syntax-light representations of words correspond to improvements in prediction power of the fMRI signal</a:t>
            </a:r>
            <a:endParaRPr/>
          </a:p>
          <a:p>
            <a:pPr indent="-311150" lvl="0" marL="457200" rtl="0" algn="l">
              <a:spcBef>
                <a:spcPts val="0"/>
              </a:spcBef>
              <a:spcAft>
                <a:spcPts val="0"/>
              </a:spcAft>
              <a:buSzPts val="1300"/>
              <a:buChar char="●"/>
            </a:pPr>
            <a:r>
              <a:rPr lang="en"/>
              <a:t>Suggests limitations on gaining syntactic information or learning about syntactic parsing from fMRI signals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5"/>
          <p:cNvSpPr txBox="1"/>
          <p:nvPr>
            <p:ph type="title"/>
          </p:nvPr>
        </p:nvSpPr>
        <p:spPr>
          <a:xfrm>
            <a:off x="819150" y="5565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and Representations</a:t>
            </a:r>
            <a:endParaRPr/>
          </a:p>
        </p:txBody>
      </p:sp>
      <p:sp>
        <p:nvSpPr>
          <p:cNvPr id="579" name="Google Shape;579;p75"/>
          <p:cNvSpPr txBox="1"/>
          <p:nvPr>
            <p:ph idx="1" type="body"/>
          </p:nvPr>
        </p:nvSpPr>
        <p:spPr>
          <a:xfrm>
            <a:off x="4390475" y="1136275"/>
            <a:ext cx="4007100" cy="3536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fMRI signals: first encoded into a ~200,000 dimensional vector representing the activity levels of different voxels (small 3D subsections of the brain)</a:t>
            </a:r>
            <a:endParaRPr/>
          </a:p>
          <a:p>
            <a:pPr indent="-298450" lvl="1" marL="914400" rtl="0" algn="l">
              <a:spcBef>
                <a:spcPts val="0"/>
              </a:spcBef>
              <a:spcAft>
                <a:spcPts val="0"/>
              </a:spcAft>
              <a:buSzPts val="1100"/>
              <a:buChar char="○"/>
            </a:pPr>
            <a:r>
              <a:rPr lang="en"/>
              <a:t>Use PCA to reduce this to a set of 256-dimensional vectors</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Sentence Representations: taken from a fine-tuned BERT on some task T</a:t>
            </a:r>
            <a:endParaRPr/>
          </a:p>
          <a:p>
            <a:pPr indent="-298450" lvl="1" marL="914400" rtl="0" algn="l">
              <a:spcBef>
                <a:spcPts val="0"/>
              </a:spcBef>
              <a:spcAft>
                <a:spcPts val="0"/>
              </a:spcAft>
              <a:buSzPts val="1100"/>
              <a:buChar char="○"/>
            </a:pPr>
            <a:r>
              <a:rPr lang="en"/>
              <a:t> </a:t>
            </a:r>
            <a:endParaRPr/>
          </a:p>
          <a:p>
            <a:pPr indent="-298450" lvl="1" marL="914400" rtl="0" algn="l">
              <a:spcBef>
                <a:spcPts val="0"/>
              </a:spcBef>
              <a:spcAft>
                <a:spcPts val="0"/>
              </a:spcAft>
              <a:buSzPts val="1100"/>
              <a:buChar char="○"/>
            </a:pPr>
            <a:r>
              <a:rPr lang="en"/>
              <a:t>The representations r(x) of sentences x are (practically) linearly separable in the output classes y of the task T; A is an affine transformation</a:t>
            </a:r>
            <a:endParaRPr/>
          </a:p>
          <a:p>
            <a:pPr indent="0" lvl="0" marL="0" rtl="0" algn="l">
              <a:spcBef>
                <a:spcPts val="0"/>
              </a:spcBef>
              <a:spcAft>
                <a:spcPts val="0"/>
              </a:spcAft>
              <a:buNone/>
            </a:pPr>
            <a:r>
              <a:t/>
            </a:r>
            <a:endParaRPr/>
          </a:p>
          <a:p>
            <a:pPr indent="0" lvl="0" marL="0" rtl="0" algn="l">
              <a:spcBef>
                <a:spcPts val="0"/>
              </a:spcBef>
              <a:spcAft>
                <a:spcPts val="1600"/>
              </a:spcAft>
              <a:buNone/>
            </a:pPr>
            <a:r>
              <a:rPr lang="en"/>
              <a:t>Source for image, MRI dataset: </a:t>
            </a:r>
            <a:r>
              <a:rPr lang="en" u="sng">
                <a:solidFill>
                  <a:schemeClr val="hlink"/>
                </a:solidFill>
                <a:hlinkClick r:id="rId3"/>
              </a:rPr>
              <a:t>(Pereira et al 2018)</a:t>
            </a:r>
            <a:endParaRPr/>
          </a:p>
        </p:txBody>
      </p:sp>
      <p:pic>
        <p:nvPicPr>
          <p:cNvPr id="580" name="Google Shape;580;p75"/>
          <p:cNvPicPr preferRelativeResize="0"/>
          <p:nvPr/>
        </p:nvPicPr>
        <p:blipFill rotWithShape="1">
          <a:blip r:embed="rId4">
            <a:alphaModFix/>
          </a:blip>
          <a:srcRect b="50905" l="0" r="30685" t="0"/>
          <a:stretch/>
        </p:blipFill>
        <p:spPr>
          <a:xfrm>
            <a:off x="543100" y="1511100"/>
            <a:ext cx="2052175" cy="2503550"/>
          </a:xfrm>
          <a:prstGeom prst="rect">
            <a:avLst/>
          </a:prstGeom>
          <a:noFill/>
          <a:ln>
            <a:noFill/>
          </a:ln>
        </p:spPr>
      </p:pic>
      <p:pic>
        <p:nvPicPr>
          <p:cNvPr id="581" name="Google Shape;581;p75"/>
          <p:cNvPicPr preferRelativeResize="0"/>
          <p:nvPr/>
        </p:nvPicPr>
        <p:blipFill>
          <a:blip r:embed="rId5">
            <a:alphaModFix/>
          </a:blip>
          <a:stretch>
            <a:fillRect/>
          </a:stretch>
        </p:blipFill>
        <p:spPr>
          <a:xfrm>
            <a:off x="5396750" y="3171250"/>
            <a:ext cx="1455778" cy="251700"/>
          </a:xfrm>
          <a:prstGeom prst="rect">
            <a:avLst/>
          </a:prstGeom>
          <a:noFill/>
          <a:ln>
            <a:noFill/>
          </a:ln>
        </p:spPr>
      </p:pic>
      <p:pic>
        <p:nvPicPr>
          <p:cNvPr id="582" name="Google Shape;582;p75"/>
          <p:cNvPicPr preferRelativeResize="0"/>
          <p:nvPr/>
        </p:nvPicPr>
        <p:blipFill rotWithShape="1">
          <a:blip r:embed="rId4">
            <a:alphaModFix/>
          </a:blip>
          <a:srcRect b="0" l="0" r="30685" t="48132"/>
          <a:stretch/>
        </p:blipFill>
        <p:spPr>
          <a:xfrm>
            <a:off x="2595275" y="1582600"/>
            <a:ext cx="1886992" cy="243205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6"/>
          <p:cNvSpPr txBox="1"/>
          <p:nvPr>
            <p:ph type="title"/>
          </p:nvPr>
        </p:nvSpPr>
        <p:spPr>
          <a:xfrm>
            <a:off x="819150" y="522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a:t>
            </a:r>
            <a:endParaRPr/>
          </a:p>
        </p:txBody>
      </p:sp>
      <p:sp>
        <p:nvSpPr>
          <p:cNvPr id="588" name="Google Shape;588;p76"/>
          <p:cNvSpPr txBox="1"/>
          <p:nvPr>
            <p:ph idx="1" type="body"/>
          </p:nvPr>
        </p:nvSpPr>
        <p:spPr>
          <a:xfrm>
            <a:off x="1037725" y="1250575"/>
            <a:ext cx="7287300" cy="2765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R"/>
            </a:pPr>
            <a:r>
              <a:rPr lang="en"/>
              <a:t>Various NLU tasks:</a:t>
            </a:r>
            <a:endParaRPr/>
          </a:p>
          <a:p>
            <a:pPr indent="-298450" lvl="1" marL="914400" rtl="0" algn="l">
              <a:spcBef>
                <a:spcPts val="0"/>
              </a:spcBef>
              <a:spcAft>
                <a:spcPts val="0"/>
              </a:spcAft>
              <a:buSzPts val="1100"/>
              <a:buAutoNum type="alphaLcParenR"/>
            </a:pPr>
            <a:r>
              <a:rPr lang="en"/>
              <a:t>Paraphrase Classification with Quora Question Pairs</a:t>
            </a:r>
            <a:endParaRPr/>
          </a:p>
          <a:p>
            <a:pPr indent="-298450" lvl="1" marL="914400" rtl="0" algn="l">
              <a:spcBef>
                <a:spcPts val="0"/>
              </a:spcBef>
              <a:spcAft>
                <a:spcPts val="0"/>
              </a:spcAft>
              <a:buSzPts val="1100"/>
              <a:buAutoNum type="alphaLcParenR"/>
            </a:pPr>
            <a:r>
              <a:rPr lang="en"/>
              <a:t>Question Answering with SQuAD 2.0</a:t>
            </a:r>
            <a:endParaRPr/>
          </a:p>
          <a:p>
            <a:pPr indent="-298450" lvl="1" marL="914400" rtl="0" algn="l">
              <a:spcBef>
                <a:spcPts val="0"/>
              </a:spcBef>
              <a:spcAft>
                <a:spcPts val="0"/>
              </a:spcAft>
              <a:buSzPts val="1100"/>
              <a:buAutoNum type="alphaLcParenR"/>
            </a:pPr>
            <a:r>
              <a:rPr lang="en"/>
              <a:t>Natural Language Inference with MNLI</a:t>
            </a:r>
            <a:endParaRPr/>
          </a:p>
          <a:p>
            <a:pPr indent="-298450" lvl="1" marL="914400" rtl="0" algn="l">
              <a:spcBef>
                <a:spcPts val="0"/>
              </a:spcBef>
              <a:spcAft>
                <a:spcPts val="0"/>
              </a:spcAft>
              <a:buSzPts val="1100"/>
              <a:buAutoNum type="alphaLcParenR"/>
            </a:pPr>
            <a:r>
              <a:rPr lang="en"/>
              <a:t>Sentiment Analysis with SST-2</a:t>
            </a:r>
            <a:endParaRPr/>
          </a:p>
          <a:p>
            <a:pPr indent="-311150" lvl="0" marL="457200" rtl="0" algn="l">
              <a:spcBef>
                <a:spcPts val="0"/>
              </a:spcBef>
              <a:spcAft>
                <a:spcPts val="0"/>
              </a:spcAft>
              <a:buSzPts val="1300"/>
              <a:buAutoNum type="arabicParenR"/>
            </a:pPr>
            <a:r>
              <a:rPr lang="en"/>
              <a:t>Various Custom Tasks</a:t>
            </a:r>
            <a:endParaRPr/>
          </a:p>
          <a:p>
            <a:pPr indent="-298450" lvl="1" marL="914400" rtl="0" algn="l">
              <a:spcBef>
                <a:spcPts val="0"/>
              </a:spcBef>
              <a:spcAft>
                <a:spcPts val="0"/>
              </a:spcAft>
              <a:buSzPts val="1100"/>
              <a:buAutoNum type="alphaLcParenR"/>
            </a:pPr>
            <a:r>
              <a:rPr lang="en"/>
              <a:t>LM-scrambled: BERT is fine-tuned on scrambled text, though words stay within their sentences</a:t>
            </a:r>
            <a:endParaRPr/>
          </a:p>
          <a:p>
            <a:pPr indent="-298450" lvl="1" marL="914400" rtl="0" algn="l">
              <a:spcBef>
                <a:spcPts val="0"/>
              </a:spcBef>
              <a:spcAft>
                <a:spcPts val="0"/>
              </a:spcAft>
              <a:buSzPts val="1100"/>
              <a:buAutoNum type="alphaLcParenR"/>
            </a:pPr>
            <a:r>
              <a:rPr lang="en"/>
              <a:t>LM-scrambled-para: BERT is fine-tuned on scrambled text with words staying within their paragraphs</a:t>
            </a:r>
            <a:endParaRPr/>
          </a:p>
          <a:p>
            <a:pPr indent="-298450" lvl="1" marL="914400" rtl="0" algn="l">
              <a:spcBef>
                <a:spcPts val="0"/>
              </a:spcBef>
              <a:spcAft>
                <a:spcPts val="0"/>
              </a:spcAft>
              <a:buSzPts val="1100"/>
              <a:buAutoNum type="alphaLcParenR"/>
            </a:pPr>
            <a:r>
              <a:rPr lang="en"/>
              <a:t>LM-pos: BERT is fine-tuned on a task where it only needs to predict the part of speech of the masked word</a:t>
            </a:r>
            <a:endParaRPr/>
          </a:p>
          <a:p>
            <a:pPr indent="-298450" lvl="1" marL="914400" rtl="0" algn="l">
              <a:spcBef>
                <a:spcPts val="0"/>
              </a:spcBef>
              <a:spcAft>
                <a:spcPts val="0"/>
              </a:spcAft>
              <a:buSzPts val="1100"/>
              <a:buAutoNum type="alphaLcParenR"/>
            </a:pPr>
            <a:r>
              <a:rPr lang="en"/>
              <a:t>LM control: BERT fine-tuned on a </a:t>
            </a:r>
            <a:r>
              <a:rPr lang="en" u="sng">
                <a:solidFill>
                  <a:schemeClr val="hlink"/>
                </a:solidFill>
                <a:hlinkClick r:id="rId3"/>
              </a:rPr>
              <a:t>Book Corpus</a:t>
            </a:r>
            <a:r>
              <a:rPr lang="en"/>
              <a:t> for language modelling.</a:t>
            </a:r>
            <a:endParaRPr/>
          </a:p>
          <a:p>
            <a:pPr indent="-311150" lvl="0" marL="457200" rtl="0" algn="l">
              <a:spcBef>
                <a:spcPts val="0"/>
              </a:spcBef>
              <a:spcAft>
                <a:spcPts val="0"/>
              </a:spcAft>
              <a:buSzPts val="1300"/>
              <a:buAutoNum type="arabicParenR"/>
            </a:pPr>
            <a:r>
              <a:rPr lang="en"/>
              <a:t>Various Baselines:</a:t>
            </a:r>
            <a:endParaRPr/>
          </a:p>
          <a:p>
            <a:pPr indent="-298450" lvl="1" marL="914400" rtl="0" algn="l">
              <a:spcBef>
                <a:spcPts val="0"/>
              </a:spcBef>
              <a:spcAft>
                <a:spcPts val="0"/>
              </a:spcAft>
              <a:buSzPts val="1100"/>
              <a:buAutoNum type="alphaLcParenR"/>
            </a:pPr>
            <a:r>
              <a:rPr lang="en"/>
              <a:t>Baseline BERT with no fine-tuning</a:t>
            </a:r>
            <a:endParaRPr/>
          </a:p>
          <a:p>
            <a:pPr indent="-298450" lvl="1" marL="914400" rtl="0" algn="l">
              <a:spcBef>
                <a:spcPts val="0"/>
              </a:spcBef>
              <a:spcAft>
                <a:spcPts val="0"/>
              </a:spcAft>
              <a:buSzPts val="1100"/>
              <a:buAutoNum type="alphaLcParenR"/>
            </a:pPr>
            <a:r>
              <a:rPr lang="en"/>
              <a:t>Baseline word embeddings (GloVe)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7"/>
          <p:cNvSpPr txBox="1"/>
          <p:nvPr>
            <p:ph type="title"/>
          </p:nvPr>
        </p:nvSpPr>
        <p:spPr>
          <a:xfrm>
            <a:off x="819150" y="5161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Brain fMRI Decoding</a:t>
            </a:r>
            <a:endParaRPr/>
          </a:p>
        </p:txBody>
      </p:sp>
      <p:sp>
        <p:nvSpPr>
          <p:cNvPr id="594" name="Google Shape;594;p77"/>
          <p:cNvSpPr txBox="1"/>
          <p:nvPr>
            <p:ph idx="1" type="body"/>
          </p:nvPr>
        </p:nvSpPr>
        <p:spPr>
          <a:xfrm>
            <a:off x="819150" y="1264825"/>
            <a:ext cx="7505700" cy="3181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Given “brain vectors” for each sentence, we learn a linear mapping to sentence representations from the various models through minimizing a regularized loss:</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Evaluate this mapping using two separate metric:</a:t>
            </a:r>
            <a:endParaRPr/>
          </a:p>
          <a:p>
            <a:pPr indent="-311150" lvl="0" marL="1371600" rtl="0" algn="l">
              <a:spcBef>
                <a:spcPts val="0"/>
              </a:spcBef>
              <a:spcAft>
                <a:spcPts val="0"/>
              </a:spcAft>
              <a:buSzPts val="1300"/>
              <a:buAutoNum type="arabicPeriod"/>
            </a:pPr>
            <a:r>
              <a:rPr lang="en"/>
              <a:t>Mean-Squared Error in prediction of model activations</a:t>
            </a:r>
            <a:endParaRPr/>
          </a:p>
          <a:p>
            <a:pPr indent="-311150" lvl="0" marL="1371600" rtl="0" algn="l">
              <a:spcBef>
                <a:spcPts val="0"/>
              </a:spcBef>
              <a:spcAft>
                <a:spcPts val="1000"/>
              </a:spcAft>
              <a:buSzPts val="1300"/>
              <a:buAutoNum type="arabicPeriod"/>
            </a:pPr>
            <a:r>
              <a:rPr lang="en"/>
              <a:t>Average Rank: find the rank of the actual sentence among a list of nearest-neighbors to prediction sentence (by cosine distance)</a:t>
            </a:r>
            <a:endParaRPr/>
          </a:p>
        </p:txBody>
      </p:sp>
      <p:pic>
        <p:nvPicPr>
          <p:cNvPr id="595" name="Google Shape;595;p77"/>
          <p:cNvPicPr preferRelativeResize="0"/>
          <p:nvPr/>
        </p:nvPicPr>
        <p:blipFill>
          <a:blip r:embed="rId3">
            <a:alphaModFix/>
          </a:blip>
          <a:stretch>
            <a:fillRect/>
          </a:stretch>
        </p:blipFill>
        <p:spPr>
          <a:xfrm>
            <a:off x="3476438" y="1839000"/>
            <a:ext cx="2191119" cy="399900"/>
          </a:xfrm>
          <a:prstGeom prst="rect">
            <a:avLst/>
          </a:prstGeom>
          <a:noFill/>
          <a:ln>
            <a:noFill/>
          </a:ln>
        </p:spPr>
      </p:pic>
      <p:pic>
        <p:nvPicPr>
          <p:cNvPr id="596" name="Google Shape;596;p77"/>
          <p:cNvPicPr preferRelativeResize="0"/>
          <p:nvPr/>
        </p:nvPicPr>
        <p:blipFill>
          <a:blip r:embed="rId4">
            <a:alphaModFix/>
          </a:blip>
          <a:stretch>
            <a:fillRect/>
          </a:stretch>
        </p:blipFill>
        <p:spPr>
          <a:xfrm>
            <a:off x="3491175" y="3448200"/>
            <a:ext cx="2161629" cy="3923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602" name="Google Shape;602;p78"/>
          <p:cNvSpPr txBox="1"/>
          <p:nvPr>
            <p:ph idx="1" type="body"/>
          </p:nvPr>
        </p:nvSpPr>
        <p:spPr>
          <a:xfrm>
            <a:off x="533900" y="1488900"/>
            <a:ext cx="3237000" cy="275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Fine tuning on NLU resulted in increases in error</a:t>
            </a:r>
            <a:endParaRPr/>
          </a:p>
          <a:p>
            <a:pPr indent="-311150" lvl="0" marL="457200" rtl="0" algn="l">
              <a:spcBef>
                <a:spcPts val="0"/>
              </a:spcBef>
              <a:spcAft>
                <a:spcPts val="0"/>
              </a:spcAft>
              <a:buSzPts val="1300"/>
              <a:buChar char="●"/>
            </a:pPr>
            <a:r>
              <a:rPr lang="en"/>
              <a:t>Curiously, LM-scrambled and LM-scrambled-para did the best out of all the models</a:t>
            </a:r>
            <a:endParaRPr/>
          </a:p>
          <a:p>
            <a:pPr indent="-311150" lvl="0" marL="457200" rtl="0" algn="l">
              <a:spcBef>
                <a:spcPts val="0"/>
              </a:spcBef>
              <a:spcAft>
                <a:spcPts val="0"/>
              </a:spcAft>
              <a:buSzPts val="1300"/>
              <a:buChar char="●"/>
            </a:pPr>
            <a:r>
              <a:rPr lang="en"/>
              <a:t>LM-pos and LM did slightly better than the BERT baseline in terms of MSE, but no change in AR</a:t>
            </a:r>
            <a:endParaRPr/>
          </a:p>
        </p:txBody>
      </p:sp>
      <p:pic>
        <p:nvPicPr>
          <p:cNvPr id="603" name="Google Shape;603;p78"/>
          <p:cNvPicPr preferRelativeResize="0"/>
          <p:nvPr/>
        </p:nvPicPr>
        <p:blipFill>
          <a:blip r:embed="rId3">
            <a:alphaModFix/>
          </a:blip>
          <a:stretch>
            <a:fillRect/>
          </a:stretch>
        </p:blipFill>
        <p:spPr>
          <a:xfrm>
            <a:off x="3771025" y="207788"/>
            <a:ext cx="5167200" cy="472792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Representational Analysis</a:t>
            </a:r>
            <a:endParaRPr/>
          </a:p>
        </p:txBody>
      </p:sp>
      <p:sp>
        <p:nvSpPr>
          <p:cNvPr id="609" name="Google Shape;609;p79"/>
          <p:cNvSpPr txBox="1"/>
          <p:nvPr>
            <p:ph idx="1" type="body"/>
          </p:nvPr>
        </p:nvSpPr>
        <p:spPr>
          <a:xfrm>
            <a:off x="4119000" y="1557775"/>
            <a:ext cx="4206000" cy="288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Compute how similar the representations of models are using </a:t>
            </a:r>
            <a:r>
              <a:rPr lang="en" u="sng">
                <a:solidFill>
                  <a:schemeClr val="hlink"/>
                </a:solidFill>
                <a:hlinkClick r:id="rId3"/>
              </a:rPr>
              <a:t>Representational Similarity Analysis (Kriegeskorte et al 2008)</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All models except the two scrambled ones diverge from each other significantly</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Representations aren’t that self-consistent either</a:t>
            </a:r>
            <a:endParaRPr/>
          </a:p>
        </p:txBody>
      </p:sp>
      <p:pic>
        <p:nvPicPr>
          <p:cNvPr id="610" name="Google Shape;610;p79"/>
          <p:cNvPicPr preferRelativeResize="0"/>
          <p:nvPr/>
        </p:nvPicPr>
        <p:blipFill>
          <a:blip r:embed="rId4">
            <a:alphaModFix/>
          </a:blip>
          <a:stretch>
            <a:fillRect/>
          </a:stretch>
        </p:blipFill>
        <p:spPr>
          <a:xfrm>
            <a:off x="657650" y="1608775"/>
            <a:ext cx="3105150" cy="29241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 of Syntax</a:t>
            </a:r>
            <a:endParaRPr/>
          </a:p>
        </p:txBody>
      </p:sp>
      <p:sp>
        <p:nvSpPr>
          <p:cNvPr id="616" name="Google Shape;616;p80"/>
          <p:cNvSpPr txBox="1"/>
          <p:nvPr>
            <p:ph idx="1" type="body"/>
          </p:nvPr>
        </p:nvSpPr>
        <p:spPr>
          <a:xfrm>
            <a:off x="4273375" y="1277100"/>
            <a:ext cx="4196100" cy="3154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Due to the unexpected high performance of BERT fine-tuned on scrambled sentences, we should investigate - does syntactic information negatively correlate with fMRI scan decoding?</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Measures syntactic content using Structural Probe (from Paper 2) - and finds that yes, the relatively successful models have less syntactic information</a:t>
            </a:r>
            <a:endParaRPr/>
          </a:p>
        </p:txBody>
      </p:sp>
      <p:pic>
        <p:nvPicPr>
          <p:cNvPr id="617" name="Google Shape;617;p80"/>
          <p:cNvPicPr preferRelativeResize="0"/>
          <p:nvPr/>
        </p:nvPicPr>
        <p:blipFill>
          <a:blip r:embed="rId3">
            <a:alphaModFix/>
          </a:blip>
          <a:stretch>
            <a:fillRect/>
          </a:stretch>
        </p:blipFill>
        <p:spPr>
          <a:xfrm>
            <a:off x="790950" y="1642375"/>
            <a:ext cx="3264900" cy="278922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1"/>
          <p:cNvSpPr txBox="1"/>
          <p:nvPr>
            <p:ph idx="4294967295" type="title"/>
          </p:nvPr>
        </p:nvSpPr>
        <p:spPr>
          <a:xfrm>
            <a:off x="819150" y="816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Question</a:t>
            </a:r>
            <a:endParaRPr/>
          </a:p>
        </p:txBody>
      </p:sp>
      <p:sp>
        <p:nvSpPr>
          <p:cNvPr id="623" name="Google Shape;623;p81"/>
          <p:cNvSpPr txBox="1"/>
          <p:nvPr/>
        </p:nvSpPr>
        <p:spPr>
          <a:xfrm>
            <a:off x="819150" y="1716900"/>
            <a:ext cx="7505700" cy="267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700">
                <a:latin typeface="Calibri"/>
                <a:ea typeface="Calibri"/>
                <a:cs typeface="Calibri"/>
                <a:sym typeface="Calibri"/>
              </a:rPr>
              <a:t>How do the results in this experiment compare with the conclusions drawn in the Fodor and Pylyshyn (1998) paper? Is it likely that the brain mirrors connectionist architecture?</a:t>
            </a:r>
            <a:endParaRPr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Can we do better?</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2"/>
          <p:cNvSpPr txBox="1"/>
          <p:nvPr>
            <p:ph type="title"/>
          </p:nvPr>
        </p:nvSpPr>
        <p:spPr>
          <a:xfrm>
            <a:off x="819150" y="447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629" name="Google Shape;629;p82"/>
          <p:cNvSpPr txBox="1"/>
          <p:nvPr>
            <p:ph idx="1" type="body"/>
          </p:nvPr>
        </p:nvSpPr>
        <p:spPr>
          <a:xfrm>
            <a:off x="484175" y="1233225"/>
            <a:ext cx="8252100" cy="320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Unlikely to be able to find fine-grained syntactic information through analyzing fMRI scans</a:t>
            </a:r>
            <a:endParaRPr sz="1600"/>
          </a:p>
          <a:p>
            <a:pPr indent="-330200" lvl="0" marL="457200" rtl="0" algn="l">
              <a:spcBef>
                <a:spcPts val="0"/>
              </a:spcBef>
              <a:spcAft>
                <a:spcPts val="0"/>
              </a:spcAft>
              <a:buSzPts val="1600"/>
              <a:buChar char="●"/>
            </a:pPr>
            <a:r>
              <a:rPr lang="en" sz="1600"/>
              <a:t>Could be the result of limitations in the hypotheses tested:</a:t>
            </a:r>
            <a:endParaRPr sz="1600"/>
          </a:p>
          <a:p>
            <a:pPr indent="-317500" lvl="1" marL="914400" rtl="0" algn="l">
              <a:spcBef>
                <a:spcPts val="0"/>
              </a:spcBef>
              <a:spcAft>
                <a:spcPts val="0"/>
              </a:spcAft>
              <a:buSzPts val="1400"/>
              <a:buChar char="○"/>
            </a:pPr>
            <a:r>
              <a:rPr lang="en" sz="1400"/>
              <a:t>Linear Linking Hypothesis - the way the brain was decoded corresponded to a linear map between brain encodings and sentence representations, which may not necessarily be true</a:t>
            </a:r>
            <a:endParaRPr sz="1400"/>
          </a:p>
          <a:p>
            <a:pPr indent="-317500" lvl="1" marL="914400" rtl="0" algn="l">
              <a:spcBef>
                <a:spcPts val="0"/>
              </a:spcBef>
              <a:spcAft>
                <a:spcPts val="0"/>
              </a:spcAft>
              <a:buSzPts val="1400"/>
              <a:buChar char="○"/>
            </a:pPr>
            <a:r>
              <a:rPr lang="en" sz="1400"/>
              <a:t>Data - the participants whose brain scans were analyzed were simply asked to think about the sentence, which may correlate with more shallow sentence representations, allowing them to map better with the representations created by LM-scrambled and LM-scrambled-para</a:t>
            </a:r>
            <a:endParaRPr sz="1400"/>
          </a:p>
          <a:p>
            <a:pPr indent="-330200" lvl="0" marL="457200" rtl="0" algn="l">
              <a:spcBef>
                <a:spcPts val="0"/>
              </a:spcBef>
              <a:spcAft>
                <a:spcPts val="0"/>
              </a:spcAft>
              <a:buSzPts val="1600"/>
              <a:buChar char="●"/>
            </a:pPr>
            <a:r>
              <a:rPr lang="en" sz="1600"/>
              <a:t>Findings are compatible with the idea that some syntactic features are encoded in the brain</a:t>
            </a:r>
            <a:endParaRPr sz="1600"/>
          </a:p>
          <a:p>
            <a:pPr indent="0" lvl="0" marL="0" rtl="0" algn="l">
              <a:spcBef>
                <a:spcPts val="1600"/>
              </a:spcBef>
              <a:spcAft>
                <a:spcPts val="1600"/>
              </a:spcAft>
              <a:buNone/>
            </a:pPr>
            <a:r>
              <a:t/>
            </a:r>
            <a:endParaRPr sz="1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3"/>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Discussion Questions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4"/>
          <p:cNvSpPr txBox="1"/>
          <p:nvPr>
            <p:ph idx="4294967295" type="title"/>
          </p:nvPr>
        </p:nvSpPr>
        <p:spPr>
          <a:xfrm>
            <a:off x="819150" y="816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1:  Why should we care?</a:t>
            </a:r>
            <a:endParaRPr/>
          </a:p>
        </p:txBody>
      </p:sp>
      <p:sp>
        <p:nvSpPr>
          <p:cNvPr id="640" name="Google Shape;640;p84"/>
          <p:cNvSpPr txBox="1"/>
          <p:nvPr/>
        </p:nvSpPr>
        <p:spPr>
          <a:xfrm>
            <a:off x="819150" y="1716900"/>
            <a:ext cx="7505700" cy="267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Calibri"/>
                <a:ea typeface="Calibri"/>
                <a:cs typeface="Calibri"/>
                <a:sym typeface="Calibri"/>
              </a:rPr>
              <a:t>A short paper at the ACL 2020, entitled </a:t>
            </a:r>
            <a:r>
              <a:rPr lang="en" u="sng">
                <a:solidFill>
                  <a:schemeClr val="hlink"/>
                </a:solidFill>
                <a:latin typeface="Calibri"/>
                <a:ea typeface="Calibri"/>
                <a:cs typeface="Calibri"/>
                <a:sym typeface="Calibri"/>
                <a:hlinkClick r:id="rId3"/>
              </a:rPr>
              <a:t>“Overestimation of Syntactic Representation in Neural Language Models (Kodner and Gupta 2020)”</a:t>
            </a:r>
            <a:r>
              <a:rPr lang="en">
                <a:latin typeface="Calibri"/>
                <a:ea typeface="Calibri"/>
                <a:cs typeface="Calibri"/>
                <a:sym typeface="Calibri"/>
              </a:rPr>
              <a:t>, presented an experiment where they trained an n-gram model and an LSTM with scrambled inputs and still got positive results for a syntactic understanding task.</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This begs the following question: are the results of all the papers I presented statistically </a:t>
            </a:r>
            <a:endParaRPr>
              <a:latin typeface="Calibri"/>
              <a:ea typeface="Calibri"/>
              <a:cs typeface="Calibri"/>
              <a:sym typeface="Calibri"/>
            </a:endParaRPr>
          </a:p>
          <a:p>
            <a:pPr indent="457200" lvl="0" marL="0" rtl="0" algn="l">
              <a:spcBef>
                <a:spcPts val="0"/>
              </a:spcBef>
              <a:spcAft>
                <a:spcPts val="0"/>
              </a:spcAft>
              <a:buNone/>
            </a:pPr>
            <a:r>
              <a:rPr lang="en">
                <a:latin typeface="Calibri"/>
                <a:ea typeface="Calibri"/>
                <a:cs typeface="Calibri"/>
                <a:sym typeface="Calibri"/>
              </a:rPr>
              <a:t>significant? Will there be a time where enough parameters are used in language models such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that any randomized initialization of the model’s parameters can be probed for “syntactic structure”?</a:t>
            </a:r>
            <a:endParaRPr>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5"/>
          <p:cNvSpPr txBox="1"/>
          <p:nvPr>
            <p:ph idx="4294967295" type="title"/>
          </p:nvPr>
        </p:nvSpPr>
        <p:spPr>
          <a:xfrm>
            <a:off x="819150" y="8168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Fodor’s Folly</a:t>
            </a:r>
            <a:endParaRPr/>
          </a:p>
        </p:txBody>
      </p:sp>
      <p:sp>
        <p:nvSpPr>
          <p:cNvPr id="646" name="Google Shape;646;p85"/>
          <p:cNvSpPr txBox="1"/>
          <p:nvPr/>
        </p:nvSpPr>
        <p:spPr>
          <a:xfrm>
            <a:off x="819150" y="1716900"/>
            <a:ext cx="7505700" cy="267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Calibri"/>
                <a:ea typeface="Calibri"/>
                <a:cs typeface="Calibri"/>
                <a:sym typeface="Calibri"/>
              </a:rPr>
              <a:t>As mentioned in this paper, despite Fodor’s claims that connectionist architecture would never be able to efficiently and effectively represent necessary structural components of language, we can see that BERT is largely successful in a variety of tasks, and seem to represent syntactic structure very well.</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Is there a flaw in Fodor’s logic? If so, what? How can BERT enjoy success despite being a type of connectionist architecture?</a:t>
            </a:r>
            <a:endParaRPr>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6"/>
          <p:cNvSpPr txBox="1"/>
          <p:nvPr>
            <p:ph idx="4294967295" type="title"/>
          </p:nvPr>
        </p:nvSpPr>
        <p:spPr>
          <a:xfrm>
            <a:off x="819150" y="7958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3</a:t>
            </a:r>
            <a:r>
              <a:rPr lang="en"/>
              <a:t>: Diverging </a:t>
            </a:r>
            <a:r>
              <a:rPr lang="en"/>
              <a:t>Fields</a:t>
            </a:r>
            <a:endParaRPr/>
          </a:p>
        </p:txBody>
      </p:sp>
      <p:sp>
        <p:nvSpPr>
          <p:cNvPr id="652" name="Google Shape;652;p86"/>
          <p:cNvSpPr txBox="1"/>
          <p:nvPr/>
        </p:nvSpPr>
        <p:spPr>
          <a:xfrm>
            <a:off x="819150" y="1716900"/>
            <a:ext cx="7505700" cy="2672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a:latin typeface="Calibri"/>
                <a:ea typeface="Calibri"/>
                <a:cs typeface="Calibri"/>
                <a:sym typeface="Calibri"/>
              </a:rPr>
              <a:t>We have seen that over the years, Natural Language Processing has drifted </a:t>
            </a:r>
            <a:r>
              <a:rPr lang="en">
                <a:latin typeface="Calibri"/>
                <a:ea typeface="Calibri"/>
                <a:cs typeface="Calibri"/>
                <a:sym typeface="Calibri"/>
              </a:rPr>
              <a:t>further</a:t>
            </a:r>
            <a:r>
              <a:rPr lang="en">
                <a:latin typeface="Calibri"/>
                <a:ea typeface="Calibri"/>
                <a:cs typeface="Calibri"/>
                <a:sym typeface="Calibri"/>
              </a:rPr>
              <a:t> and further away from Linguistics, as encapsulated by a quote attributed to Frederick Jelinek - “Every time I fire a linguist, my performance goes up”.</a:t>
            </a:r>
            <a:endParaRPr>
              <a:latin typeface="Calibri"/>
              <a:ea typeface="Calibri"/>
              <a:cs typeface="Calibri"/>
              <a:sym typeface="Calibri"/>
            </a:endParaRPr>
          </a:p>
          <a:p>
            <a:pPr indent="0" lvl="0" marL="457200" rtl="0" algn="l">
              <a:spcBef>
                <a:spcPts val="0"/>
              </a:spcBef>
              <a:spcAft>
                <a:spcPts val="0"/>
              </a:spcAft>
              <a:buNone/>
            </a:pPr>
            <a:r>
              <a:t/>
            </a:r>
            <a:endParaRPr>
              <a:latin typeface="Calibri"/>
              <a:ea typeface="Calibri"/>
              <a:cs typeface="Calibri"/>
              <a:sym typeface="Calibri"/>
            </a:endParaRPr>
          </a:p>
          <a:p>
            <a:pPr indent="0" lvl="0" marL="457200" rtl="0" algn="l">
              <a:spcBef>
                <a:spcPts val="0"/>
              </a:spcBef>
              <a:spcAft>
                <a:spcPts val="0"/>
              </a:spcAft>
              <a:buNone/>
            </a:pPr>
            <a:r>
              <a:rPr lang="en">
                <a:latin typeface="Calibri"/>
                <a:ea typeface="Calibri"/>
                <a:cs typeface="Calibri"/>
                <a:sym typeface="Calibri"/>
              </a:rPr>
              <a:t>How relevant are the two fields to each other, and how can we bridge the gap (or should we attempt to in the first place)? What can Linguistics and Deep Learning Contribute to each other?</a:t>
            </a:r>
            <a:endParaRPr>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7"/>
          <p:cNvSpPr txBox="1"/>
          <p:nvPr>
            <p:ph type="title"/>
          </p:nvPr>
        </p:nvSpPr>
        <p:spPr>
          <a:xfrm>
            <a:off x="819150" y="4470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future</a:t>
            </a:r>
            <a:endParaRPr/>
          </a:p>
        </p:txBody>
      </p:sp>
      <p:sp>
        <p:nvSpPr>
          <p:cNvPr id="658" name="Google Shape;658;p87"/>
          <p:cNvSpPr txBox="1"/>
          <p:nvPr>
            <p:ph idx="1" type="body"/>
          </p:nvPr>
        </p:nvSpPr>
        <p:spPr>
          <a:xfrm>
            <a:off x="819150" y="1233225"/>
            <a:ext cx="7505700" cy="32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 Linzen (JHU) </a:t>
            </a:r>
            <a:r>
              <a:rPr lang="en" u="sng">
                <a:solidFill>
                  <a:schemeClr val="hlink"/>
                </a:solidFill>
                <a:hlinkClick r:id="rId3"/>
              </a:rPr>
              <a:t>wrote an article</a:t>
            </a:r>
            <a:r>
              <a:rPr lang="en"/>
              <a:t> describing how Linguistics and Deep Learning can still have a symbiotic relationship with each other</a:t>
            </a:r>
            <a:endParaRPr/>
          </a:p>
          <a:p>
            <a:pPr indent="-311150" lvl="0" marL="457200" rtl="0" algn="l">
              <a:spcBef>
                <a:spcPts val="1600"/>
              </a:spcBef>
              <a:spcAft>
                <a:spcPts val="0"/>
              </a:spcAft>
              <a:buSzPts val="1300"/>
              <a:buChar char="●"/>
            </a:pPr>
            <a:r>
              <a:rPr lang="en"/>
              <a:t>Using linguistics as a normative standard, i.e. to evaluate models based on its ability to capture a specific linguistics phenomenon</a:t>
            </a:r>
            <a:endParaRPr/>
          </a:p>
          <a:p>
            <a:pPr indent="-311150" lvl="0" marL="457200" rtl="0" algn="l">
              <a:spcBef>
                <a:spcPts val="0"/>
              </a:spcBef>
              <a:spcAft>
                <a:spcPts val="0"/>
              </a:spcAft>
              <a:buSzPts val="1300"/>
              <a:buChar char="●"/>
            </a:pPr>
            <a:r>
              <a:rPr lang="en"/>
              <a:t>Using test suites designed in </a:t>
            </a:r>
            <a:r>
              <a:rPr lang="en"/>
              <a:t>psycholinguistic settings to do the first bullet point efficiently (as existing datasets might be too small/limited)</a:t>
            </a:r>
            <a:endParaRPr/>
          </a:p>
          <a:p>
            <a:pPr indent="-311150" lvl="0" marL="457200" rtl="0" algn="l">
              <a:spcBef>
                <a:spcPts val="0"/>
              </a:spcBef>
              <a:spcAft>
                <a:spcPts val="0"/>
              </a:spcAft>
              <a:buSzPts val="1300"/>
              <a:buChar char="●"/>
            </a:pPr>
            <a:r>
              <a:rPr lang="en"/>
              <a:t>Using neural architectures to determine innate biases when it comes to language acquisition</a:t>
            </a:r>
            <a:endParaRPr/>
          </a:p>
          <a:p>
            <a:pPr indent="-311150" lvl="0" marL="457200" rtl="0" algn="l">
              <a:spcBef>
                <a:spcPts val="0"/>
              </a:spcBef>
              <a:spcAft>
                <a:spcPts val="0"/>
              </a:spcAft>
              <a:buSzPts val="1300"/>
              <a:buChar char="●"/>
            </a:pPr>
            <a:r>
              <a:rPr lang="en"/>
              <a:t>Using neural architectures to model human sentence processing</a:t>
            </a:r>
            <a:endParaRPr/>
          </a:p>
          <a:p>
            <a:pPr indent="0" lvl="0" marL="0" rtl="0" algn="l">
              <a:spcBef>
                <a:spcPts val="1600"/>
              </a:spcBef>
              <a:spcAft>
                <a:spcPts val="0"/>
              </a:spcAft>
              <a:buNone/>
            </a:pPr>
            <a:r>
              <a:rPr lang="en"/>
              <a:t>Hopefully they will still continue this relationship for years to come!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a:t>
            </a:r>
            <a:endParaRPr/>
          </a:p>
        </p:txBody>
      </p:sp>
      <p:sp>
        <p:nvSpPr>
          <p:cNvPr id="173" name="Google Shape;173;p20"/>
          <p:cNvSpPr txBox="1"/>
          <p:nvPr>
            <p:ph idx="1" type="body"/>
          </p:nvPr>
        </p:nvSpPr>
        <p:spPr>
          <a:xfrm>
            <a:off x="4572000" y="19907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Skip-gram model</a:t>
            </a:r>
            <a:endParaRPr/>
          </a:p>
          <a:p>
            <a:pPr indent="-311150" lvl="0" marL="457200" rtl="0" algn="l">
              <a:spcBef>
                <a:spcPts val="0"/>
              </a:spcBef>
              <a:spcAft>
                <a:spcPts val="0"/>
              </a:spcAft>
              <a:buSzPts val="1300"/>
              <a:buChar char="●"/>
            </a:pPr>
            <a:r>
              <a:rPr lang="en"/>
              <a:t>Use word to predict surrounding words within a context window c</a:t>
            </a:r>
            <a:endParaRPr/>
          </a:p>
          <a:p>
            <a:pPr indent="-311150" lvl="0" marL="457200" rtl="0" algn="l">
              <a:spcBef>
                <a:spcPts val="0"/>
              </a:spcBef>
              <a:spcAft>
                <a:spcPts val="0"/>
              </a:spcAft>
              <a:buSzPts val="1300"/>
              <a:buChar char="●"/>
            </a:pPr>
            <a:r>
              <a:rPr lang="en"/>
              <a:t>Train a 2-layer neural net without internal nonlinearities and take the first weight matrix as the word embeddings</a:t>
            </a:r>
            <a:endParaRPr/>
          </a:p>
          <a:p>
            <a:pPr indent="-311150" lvl="0" marL="457200" rtl="0" algn="l">
              <a:spcBef>
                <a:spcPts val="0"/>
              </a:spcBef>
              <a:spcAft>
                <a:spcPts val="0"/>
              </a:spcAft>
              <a:buSzPts val="1300"/>
              <a:buChar char="●"/>
            </a:pPr>
            <a:r>
              <a:rPr lang="en"/>
              <a:t>Choose dimensions of word vectors through size of the hidden layer</a:t>
            </a:r>
            <a:endParaRPr/>
          </a:p>
          <a:p>
            <a:pPr indent="0" lvl="0" marL="0" rtl="0" algn="l">
              <a:spcBef>
                <a:spcPts val="1600"/>
              </a:spcBef>
              <a:spcAft>
                <a:spcPts val="1600"/>
              </a:spcAft>
              <a:buNone/>
            </a:pPr>
            <a:r>
              <a:rPr lang="en"/>
              <a:t>Original Paper: </a:t>
            </a:r>
            <a:r>
              <a:rPr lang="en" u="sng">
                <a:solidFill>
                  <a:schemeClr val="hlink"/>
                </a:solidFill>
                <a:hlinkClick r:id="rId3"/>
              </a:rPr>
              <a:t>(Mikolov et al 2013)</a:t>
            </a:r>
            <a:endParaRPr/>
          </a:p>
        </p:txBody>
      </p:sp>
      <p:pic>
        <p:nvPicPr>
          <p:cNvPr id="174" name="Google Shape;174;p20"/>
          <p:cNvPicPr preferRelativeResize="0"/>
          <p:nvPr/>
        </p:nvPicPr>
        <p:blipFill>
          <a:blip r:embed="rId4">
            <a:alphaModFix/>
          </a:blip>
          <a:stretch>
            <a:fillRect/>
          </a:stretch>
        </p:blipFill>
        <p:spPr>
          <a:xfrm>
            <a:off x="468150" y="1531575"/>
            <a:ext cx="3677838" cy="3038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GloVe</a:t>
            </a:r>
            <a:endParaRPr/>
          </a:p>
        </p:txBody>
      </p:sp>
      <p:sp>
        <p:nvSpPr>
          <p:cNvPr id="180" name="Google Shape;180;p21"/>
          <p:cNvSpPr txBox="1"/>
          <p:nvPr>
            <p:ph idx="1" type="body"/>
          </p:nvPr>
        </p:nvSpPr>
        <p:spPr>
          <a:xfrm>
            <a:off x="4572000" y="19907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Combines co-occurrence with the idea of predicting neighboring words.</a:t>
            </a:r>
            <a:endParaRPr/>
          </a:p>
          <a:p>
            <a:pPr indent="-311150" lvl="0" marL="457200" rtl="0" algn="l">
              <a:spcBef>
                <a:spcPts val="0"/>
              </a:spcBef>
              <a:spcAft>
                <a:spcPts val="0"/>
              </a:spcAft>
              <a:buSzPts val="1300"/>
              <a:buChar char="●"/>
            </a:pPr>
            <a:r>
              <a:rPr lang="en"/>
              <a:t>Looks at co-occurrence ratios to determine semantic analogies</a:t>
            </a:r>
            <a:endParaRPr/>
          </a:p>
          <a:p>
            <a:pPr indent="-311150" lvl="0" marL="457200" rtl="0" algn="l">
              <a:spcBef>
                <a:spcPts val="0"/>
              </a:spcBef>
              <a:spcAft>
                <a:spcPts val="0"/>
              </a:spcAft>
              <a:buSzPts val="1300"/>
              <a:buChar char="●"/>
            </a:pPr>
            <a:r>
              <a:rPr lang="en"/>
              <a:t>Uses the dot-product/cosine-similarity as the metric for vector comparison</a:t>
            </a:r>
            <a:endParaRPr/>
          </a:p>
          <a:p>
            <a:pPr indent="0" lvl="0" marL="0" rtl="0" algn="l">
              <a:spcBef>
                <a:spcPts val="1600"/>
              </a:spcBef>
              <a:spcAft>
                <a:spcPts val="1600"/>
              </a:spcAft>
              <a:buNone/>
            </a:pPr>
            <a:r>
              <a:rPr lang="en"/>
              <a:t>Original Paper: </a:t>
            </a:r>
            <a:r>
              <a:rPr lang="en" u="sng">
                <a:solidFill>
                  <a:schemeClr val="hlink"/>
                </a:solidFill>
                <a:hlinkClick r:id="rId3"/>
              </a:rPr>
              <a:t>(Pennington et al 2014)</a:t>
            </a:r>
            <a:endParaRPr/>
          </a:p>
        </p:txBody>
      </p:sp>
      <p:pic>
        <p:nvPicPr>
          <p:cNvPr id="181" name="Google Shape;181;p21"/>
          <p:cNvPicPr preferRelativeResize="0"/>
          <p:nvPr/>
        </p:nvPicPr>
        <p:blipFill>
          <a:blip r:embed="rId4">
            <a:alphaModFix/>
          </a:blip>
          <a:stretch>
            <a:fillRect/>
          </a:stretch>
        </p:blipFill>
        <p:spPr>
          <a:xfrm>
            <a:off x="538325" y="1475450"/>
            <a:ext cx="3906642" cy="3038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