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PT Sans Narrow"/>
      <p:regular r:id="rId68"/>
      <p:bold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PTSansNarrow-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TSansNarrow-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97cb353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97cb353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97daa6a1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97daa6a1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97cb353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97cb353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97cb353c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97cb353c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97cb353c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97cb353c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t>
            </a:r>
            <a:r>
              <a:rPr lang="en" sz="1800">
                <a:solidFill>
                  <a:srgbClr val="695D46"/>
                </a:solidFill>
                <a:latin typeface="Open Sans"/>
                <a:ea typeface="Open Sans"/>
                <a:cs typeface="Open Sans"/>
                <a:sym typeface="Open Sans"/>
              </a:rPr>
              <a:t>Dependency structures are easier to annotate than strongly-typed grammars and are thus popular for syntactic parsing tasks; however, because they do not follow a grammar, it is difficult to derive logical forms from dependency structures. If we can derive an MR from dependency structures, we can take advantage of the significantly lower annotation effort (e.g., for future domain adaptation / multilingual tasks), as well as the existing wealth of syntactically-parsed data due to the popularity of dependency parsing.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97cb353c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97cb353c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9efaf065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9efaf065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97cb353c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97cb353c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97cb353c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97cb353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695D46"/>
                </a:solidFill>
                <a:latin typeface="Open Sans"/>
                <a:ea typeface="Open Sans"/>
                <a:cs typeface="Open Sans"/>
                <a:sym typeface="Open Sans"/>
              </a:rPr>
              <a:t>Dependency labels (exp1) always have type n → (n → n)</a:t>
            </a:r>
            <a:endParaRPr sz="1400">
              <a:solidFill>
                <a:srgbClr val="695D46"/>
              </a:solidFill>
              <a:latin typeface="Open Sans"/>
              <a:ea typeface="Open Sans"/>
              <a:cs typeface="Open Sans"/>
              <a:sym typeface="Open Sans"/>
            </a:endParaRPr>
          </a:p>
          <a:p>
            <a:pPr indent="0" lvl="0" marL="0" rtl="0" algn="l">
              <a:lnSpc>
                <a:spcPct val="115000"/>
              </a:lnSpc>
              <a:spcBef>
                <a:spcPts val="1600"/>
              </a:spcBef>
              <a:spcAft>
                <a:spcPts val="1600"/>
              </a:spcAft>
              <a:buNone/>
            </a:pPr>
            <a:r>
              <a:rPr lang="en" sz="1400">
                <a:solidFill>
                  <a:srgbClr val="695D46"/>
                </a:solidFill>
                <a:latin typeface="Open Sans"/>
                <a:ea typeface="Open Sans"/>
                <a:cs typeface="Open Sans"/>
                <a:sym typeface="Open Sans"/>
              </a:rPr>
              <a:t>Where exp2 and exp3 both have type n, and the full expression has type 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97cb353c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97cb353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95D46"/>
                </a:solidFill>
                <a:latin typeface="Open Sans"/>
                <a:ea typeface="Open Sans"/>
                <a:cs typeface="Open Sans"/>
                <a:sym typeface="Open Sans"/>
              </a:rPr>
              <a:t>Constituent - single word or s-expression</a:t>
            </a:r>
            <a:endParaRPr sz="1800">
              <a:solidFill>
                <a:srgbClr val="695D46"/>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98f0fa5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98f0fa5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97cb353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97cb353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97cb353c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97cb353c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97cb353c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97cb353c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97cb353c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97cb353c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695D46"/>
                </a:solidFill>
                <a:latin typeface="Open Sans"/>
                <a:ea typeface="Open Sans"/>
                <a:cs typeface="Open Sans"/>
                <a:sym typeface="Open Sans"/>
              </a:rPr>
              <a:t>(exp1 exp2 exp3): function exp1 is applied to args exp2 and exp3</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97cb353c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97cb353c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97cb353c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97cb353c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af98f723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af98f723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97cb353c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97cb353c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695D46"/>
                </a:solidFill>
                <a:latin typeface="Open Sans"/>
                <a:ea typeface="Open Sans"/>
                <a:cs typeface="Open Sans"/>
                <a:sym typeface="Open Sans"/>
              </a:rPr>
              <a:t>2 operations introduced because ungrounded and Freebase subgraphs are not necessarily isomorphic: Contract and Expand</a:t>
            </a:r>
            <a:endParaRPr sz="1200">
              <a:solidFill>
                <a:srgbClr val="695D46"/>
              </a:solidFill>
              <a:latin typeface="Open Sans"/>
              <a:ea typeface="Open Sans"/>
              <a:cs typeface="Open Sans"/>
              <a:sym typeface="Open Sans"/>
            </a:endParaRPr>
          </a:p>
          <a:p>
            <a:pPr indent="0" lvl="0" marL="0" rtl="0" algn="l">
              <a:spcBef>
                <a:spcPts val="1600"/>
              </a:spcBef>
              <a:spcAft>
                <a:spcPts val="1600"/>
              </a:spcAft>
              <a:buClr>
                <a:schemeClr val="dk1"/>
              </a:buClr>
              <a:buSzPts val="1100"/>
              <a:buFont typeface="Arial"/>
              <a:buNone/>
            </a:pPr>
            <a:r>
              <a:rPr lang="en" sz="1200">
                <a:solidFill>
                  <a:srgbClr val="695D46"/>
                </a:solidFill>
                <a:latin typeface="Open Sans"/>
                <a:ea typeface="Open Sans"/>
                <a:cs typeface="Open Sans"/>
                <a:sym typeface="Open Sans"/>
              </a:rPr>
              <a:t>Contract: merge entity node pair (2 entities connected by an edge)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97cb353c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97cb353c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97cb353c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97cb353c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Grounded graph: </a:t>
            </a:r>
            <a:r>
              <a:rPr lang="en" sz="1200">
                <a:solidFill>
                  <a:srgbClr val="695D46"/>
                </a:solidFill>
                <a:latin typeface="Open Sans"/>
                <a:ea typeface="Open Sans"/>
                <a:cs typeface="Open Sans"/>
                <a:sym typeface="Open Sans"/>
              </a:rPr>
              <a:t>Nodes and edges of u grounded to knowledge base 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97cb353c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97cb353c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9f3ffc6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9f3ffc6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695D46"/>
              </a:buClr>
              <a:buSzPts val="1400"/>
              <a:buFont typeface="Open Sans"/>
              <a:buChar char="●"/>
            </a:pPr>
            <a:r>
              <a:rPr lang="en" sz="1400">
                <a:solidFill>
                  <a:srgbClr val="695D46"/>
                </a:solidFill>
                <a:latin typeface="Open Sans"/>
                <a:ea typeface="Open Sans"/>
                <a:cs typeface="Open Sans"/>
                <a:sym typeface="Open Sans"/>
              </a:rPr>
              <a:t>A semantic parse of an utterance often builds on the syntactic parse, though it is not necessary.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97cb353c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97cb353c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97cb353c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97cb353c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97cb353c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97cb353c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97daa6a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997daa6a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97daa6a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97daa6a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97daa6a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997daa6a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97daa6a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97daa6a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97daa6a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97daa6a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97daa6a0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997daa6a0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997daa6a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997daa6a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98f0fa5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98f0fa5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695D46"/>
                </a:solidFill>
                <a:latin typeface="Open Sans"/>
                <a:ea typeface="Open Sans"/>
                <a:cs typeface="Open Sans"/>
                <a:sym typeface="Open Sans"/>
              </a:rPr>
              <a:t>CCG parsing is a great way to see this syntax-semantic interface:</a:t>
            </a:r>
            <a:endParaRPr sz="1600">
              <a:solidFill>
                <a:srgbClr val="695D46"/>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97daa6a0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997daa6a0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97daa6a1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997daa6a1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97daa6a1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97daa6a1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997daa6a1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997daa6a1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997daa6a1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997daa6a1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997daa6a1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997daa6a1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models to decouple structure from lexicon:</a:t>
            </a:r>
            <a:endParaRPr/>
          </a:p>
          <a:p>
            <a:pPr indent="-298450" lvl="0" marL="457200" rtl="0" algn="l">
              <a:spcBef>
                <a:spcPts val="0"/>
              </a:spcBef>
              <a:spcAft>
                <a:spcPts val="0"/>
              </a:spcAft>
              <a:buSzPts val="1100"/>
              <a:buAutoNum type="arabicPeriod"/>
            </a:pPr>
            <a:r>
              <a:rPr lang="en"/>
              <a:t>Structure mapper: abstract utterances → abstract logical forms</a:t>
            </a:r>
            <a:endParaRPr/>
          </a:p>
          <a:p>
            <a:pPr indent="-298450" lvl="0" marL="457200" rtl="0" algn="l">
              <a:spcBef>
                <a:spcPts val="0"/>
              </a:spcBef>
              <a:spcAft>
                <a:spcPts val="0"/>
              </a:spcAft>
              <a:buSzPts val="1100"/>
              <a:buAutoNum type="arabicPeriod"/>
            </a:pPr>
            <a:r>
              <a:rPr lang="en"/>
              <a:t>Aligner that aligns abstract logical form to abstract utterance tokens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97daa6a1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97daa6a1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97daa6a1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997daa6a1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997daa6a1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997daa6a1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s_j: decoder states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997daa6a1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997daa6a1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98f0fa5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98f0fa5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997daa6a1a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997daa6a1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997daa6a1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997daa6a1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997daa6a1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997daa6a1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9cb3f05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99cb3f05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997daa6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997daa6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99efaf0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99efaf0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9efaf06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99efaf06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99efaf06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99efaf06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99efaf06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99efaf06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9efaf065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9efaf065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97cb353c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97cb353c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9af98f723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9af98f723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9af98f723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9af98f723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997daa6a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997daa6a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97cb353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97cb353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97cb353c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97cb353c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97cb353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97cb353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strongly-typed grammars like CCG and TAG, as well as AMR which we learned about last week,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2.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9.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0.png"/><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ANLP: Semantic Parsing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Aarohi Srivastava</a:t>
            </a:r>
            <a:endParaRPr/>
          </a:p>
          <a:p>
            <a:pPr indent="0" lvl="0" marL="0" rtl="0" algn="ctr">
              <a:spcBef>
                <a:spcPts val="0"/>
              </a:spcBef>
              <a:spcAft>
                <a:spcPts val="0"/>
              </a:spcAft>
              <a:buNone/>
            </a:pPr>
            <a:r>
              <a:rPr lang="en"/>
              <a:t>CPSC 677 Fall 2020</a:t>
            </a:r>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54" name="Google Shape;154;p22"/>
          <p:cNvSpPr txBox="1"/>
          <p:nvPr>
            <p:ph idx="1" type="body"/>
          </p:nvPr>
        </p:nvSpPr>
        <p:spPr>
          <a:xfrm>
            <a:off x="311700" y="1152425"/>
            <a:ext cx="8520600" cy="3782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ATIS (Hemphill et al., 1990; Dahl et al., 1994)</a:t>
            </a:r>
            <a:endParaRPr/>
          </a:p>
          <a:p>
            <a:pPr indent="-330200" lvl="1" marL="914400" rtl="0" algn="l">
              <a:lnSpc>
                <a:spcPct val="100000"/>
              </a:lnSpc>
              <a:spcBef>
                <a:spcPts val="0"/>
              </a:spcBef>
              <a:spcAft>
                <a:spcPts val="0"/>
              </a:spcAft>
              <a:buSzPts val="1600"/>
              <a:buChar char="○"/>
            </a:pPr>
            <a:r>
              <a:rPr lang="en" sz="1600"/>
              <a:t>~800 </a:t>
            </a:r>
            <a:r>
              <a:rPr lang="en" sz="1600"/>
              <a:t>queries for flights database paired with lambda calculus form</a:t>
            </a:r>
            <a:endParaRPr sz="1600"/>
          </a:p>
          <a:p>
            <a:pPr indent="-342900" lvl="0" marL="457200" rtl="0" algn="l">
              <a:lnSpc>
                <a:spcPct val="100000"/>
              </a:lnSpc>
              <a:spcBef>
                <a:spcPts val="0"/>
              </a:spcBef>
              <a:spcAft>
                <a:spcPts val="0"/>
              </a:spcAft>
              <a:buSzPts val="1800"/>
              <a:buChar char="●"/>
            </a:pPr>
            <a:r>
              <a:rPr lang="en"/>
              <a:t>Geoquery (</a:t>
            </a:r>
            <a:r>
              <a:rPr lang="en"/>
              <a:t>Zelle and Mooney, 1996)</a:t>
            </a:r>
            <a:endParaRPr/>
          </a:p>
          <a:p>
            <a:pPr indent="-330200" lvl="1" marL="914400" rtl="0" algn="l">
              <a:lnSpc>
                <a:spcPct val="100000"/>
              </a:lnSpc>
              <a:spcBef>
                <a:spcPts val="0"/>
              </a:spcBef>
              <a:spcAft>
                <a:spcPts val="0"/>
              </a:spcAft>
              <a:buSzPts val="1600"/>
              <a:buChar char="○"/>
            </a:pPr>
            <a:r>
              <a:rPr lang="en" sz="1600"/>
              <a:t>880 questions about US geography</a:t>
            </a:r>
            <a:endParaRPr sz="1600"/>
          </a:p>
          <a:p>
            <a:pPr indent="-342900" lvl="0" marL="457200" rtl="0" algn="l">
              <a:lnSpc>
                <a:spcPct val="100000"/>
              </a:lnSpc>
              <a:spcBef>
                <a:spcPts val="0"/>
              </a:spcBef>
              <a:spcAft>
                <a:spcPts val="0"/>
              </a:spcAft>
              <a:buSzPts val="1800"/>
              <a:buChar char="●"/>
            </a:pPr>
            <a:r>
              <a:rPr lang="en"/>
              <a:t>Free917 (Bollacker et al., 2007; Cai and Bates 2013)</a:t>
            </a:r>
            <a:endParaRPr/>
          </a:p>
          <a:p>
            <a:pPr indent="-330200" lvl="1" marL="914400" rtl="0" algn="l">
              <a:lnSpc>
                <a:spcPct val="100000"/>
              </a:lnSpc>
              <a:spcBef>
                <a:spcPts val="0"/>
              </a:spcBef>
              <a:spcAft>
                <a:spcPts val="0"/>
              </a:spcAft>
              <a:buSzPts val="1600"/>
              <a:buChar char="○"/>
            </a:pPr>
            <a:r>
              <a:rPr lang="en" sz="1600"/>
              <a:t>917 NL questions manually annotated with their Freebase query</a:t>
            </a:r>
            <a:endParaRPr sz="1600"/>
          </a:p>
          <a:p>
            <a:pPr indent="-342900" lvl="0" marL="457200" rtl="0" algn="l">
              <a:lnSpc>
                <a:spcPct val="100000"/>
              </a:lnSpc>
              <a:spcBef>
                <a:spcPts val="0"/>
              </a:spcBef>
              <a:spcAft>
                <a:spcPts val="0"/>
              </a:spcAft>
              <a:buSzPts val="1800"/>
              <a:buChar char="●"/>
            </a:pPr>
            <a:r>
              <a:rPr lang="en"/>
              <a:t>WebQuestions (Berant et al., 2013)</a:t>
            </a:r>
            <a:endParaRPr/>
          </a:p>
          <a:p>
            <a:pPr indent="-330200" lvl="1" marL="914400" rtl="0" algn="l">
              <a:lnSpc>
                <a:spcPct val="100000"/>
              </a:lnSpc>
              <a:spcBef>
                <a:spcPts val="0"/>
              </a:spcBef>
              <a:spcAft>
                <a:spcPts val="0"/>
              </a:spcAft>
              <a:buSzPts val="1600"/>
              <a:buChar char="○"/>
            </a:pPr>
            <a:r>
              <a:rPr lang="en" sz="1600"/>
              <a:t>5810 question-answer pairs</a:t>
            </a:r>
            <a:endParaRPr sz="1600"/>
          </a:p>
          <a:p>
            <a:pPr indent="-342900" lvl="0" marL="457200" rtl="0" algn="l">
              <a:lnSpc>
                <a:spcPct val="100000"/>
              </a:lnSpc>
              <a:spcBef>
                <a:spcPts val="0"/>
              </a:spcBef>
              <a:spcAft>
                <a:spcPts val="0"/>
              </a:spcAft>
              <a:buSzPts val="1800"/>
              <a:buChar char="●"/>
            </a:pPr>
            <a:r>
              <a:rPr lang="en"/>
              <a:t>Overnight (Wang et al., 2015)</a:t>
            </a:r>
            <a:endParaRPr/>
          </a:p>
          <a:p>
            <a:pPr indent="-330200" lvl="1" marL="914400" rtl="0" algn="l">
              <a:lnSpc>
                <a:spcPct val="100000"/>
              </a:lnSpc>
              <a:spcBef>
                <a:spcPts val="0"/>
              </a:spcBef>
              <a:spcAft>
                <a:spcPts val="0"/>
              </a:spcAft>
              <a:buSzPts val="1600"/>
              <a:buChar char="○"/>
            </a:pPr>
            <a:r>
              <a:rPr lang="en" sz="1600"/>
              <a:t>13,682 examples of utterance-logical form pairs across 8 domains</a:t>
            </a:r>
            <a:endParaRPr sz="1600"/>
          </a:p>
          <a:p>
            <a:pPr indent="-342900" lvl="0" marL="457200" rtl="0" algn="l">
              <a:lnSpc>
                <a:spcPct val="100000"/>
              </a:lnSpc>
              <a:spcBef>
                <a:spcPts val="0"/>
              </a:spcBef>
              <a:spcAft>
                <a:spcPts val="0"/>
              </a:spcAft>
              <a:buSzPts val="1800"/>
              <a:buChar char="●"/>
            </a:pPr>
            <a:r>
              <a:rPr lang="en"/>
              <a:t>Spider (Yu et al., 2018)</a:t>
            </a:r>
            <a:endParaRPr/>
          </a:p>
          <a:p>
            <a:pPr indent="-330200" lvl="1" marL="914400" rtl="0" algn="l">
              <a:lnSpc>
                <a:spcPct val="100000"/>
              </a:lnSpc>
              <a:spcBef>
                <a:spcPts val="0"/>
              </a:spcBef>
              <a:spcAft>
                <a:spcPts val="0"/>
              </a:spcAft>
              <a:buSzPts val="1600"/>
              <a:buChar char="○"/>
            </a:pPr>
            <a:r>
              <a:rPr lang="en" sz="1600"/>
              <a:t>10,181 questions: large-scale </a:t>
            </a:r>
            <a:r>
              <a:rPr lang="en" sz="1600"/>
              <a:t>text-to-SQL </a:t>
            </a:r>
            <a:r>
              <a:rPr lang="en" sz="1600"/>
              <a:t>cross-domain semantic parsing</a:t>
            </a:r>
            <a:endParaRPr sz="1600"/>
          </a:p>
        </p:txBody>
      </p:sp>
      <p:sp>
        <p:nvSpPr>
          <p:cNvPr id="155" name="Google Shape;15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61" name="Google Shape;161;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95D46"/>
              </a:buClr>
              <a:buSzPts val="1800"/>
              <a:buChar char="●"/>
            </a:pPr>
            <a:r>
              <a:rPr lang="en">
                <a:solidFill>
                  <a:srgbClr val="695D46"/>
                </a:solidFill>
              </a:rPr>
              <a:t>Database query</a:t>
            </a:r>
            <a:endParaRPr>
              <a:solidFill>
                <a:srgbClr val="695D46"/>
              </a:solidFill>
            </a:endParaRPr>
          </a:p>
          <a:p>
            <a:pPr indent="-342900" lvl="1" marL="914400" rtl="0" algn="l">
              <a:spcBef>
                <a:spcPts val="0"/>
              </a:spcBef>
              <a:spcAft>
                <a:spcPts val="0"/>
              </a:spcAft>
              <a:buClr>
                <a:srgbClr val="695D46"/>
              </a:buClr>
              <a:buSzPts val="1800"/>
              <a:buChar char="○"/>
            </a:pPr>
            <a:r>
              <a:rPr lang="en" sz="1800">
                <a:solidFill>
                  <a:srgbClr val="695D46"/>
                </a:solidFill>
              </a:rPr>
              <a:t>Zettlemoyer and Collins, 2005; Wong and Mooney, 2006</a:t>
            </a:r>
            <a:endParaRPr sz="1800">
              <a:solidFill>
                <a:srgbClr val="695D46"/>
              </a:solidFill>
            </a:endParaRPr>
          </a:p>
          <a:p>
            <a:pPr indent="-342900" lvl="0" marL="457200" rtl="0" algn="l">
              <a:spcBef>
                <a:spcPts val="0"/>
              </a:spcBef>
              <a:spcAft>
                <a:spcPts val="0"/>
              </a:spcAft>
              <a:buClr>
                <a:srgbClr val="695D46"/>
              </a:buClr>
              <a:buSzPts val="1800"/>
              <a:buChar char="●"/>
            </a:pPr>
            <a:r>
              <a:rPr lang="en">
                <a:solidFill>
                  <a:srgbClr val="695D46"/>
                </a:solidFill>
              </a:rPr>
              <a:t>Robotics</a:t>
            </a:r>
            <a:endParaRPr>
              <a:solidFill>
                <a:srgbClr val="695D46"/>
              </a:solidFill>
            </a:endParaRPr>
          </a:p>
          <a:p>
            <a:pPr indent="-342900" lvl="1" marL="914400" rtl="0" algn="l">
              <a:spcBef>
                <a:spcPts val="0"/>
              </a:spcBef>
              <a:spcAft>
                <a:spcPts val="0"/>
              </a:spcAft>
              <a:buClr>
                <a:srgbClr val="695D46"/>
              </a:buClr>
              <a:buSzPts val="1800"/>
              <a:buChar char="○"/>
            </a:pPr>
            <a:r>
              <a:rPr lang="en" sz="1800">
                <a:solidFill>
                  <a:srgbClr val="695D46"/>
                </a:solidFill>
              </a:rPr>
              <a:t>Chen and Mooney, 2011</a:t>
            </a:r>
            <a:endParaRPr sz="1800">
              <a:solidFill>
                <a:srgbClr val="695D46"/>
              </a:solidFill>
            </a:endParaRPr>
          </a:p>
          <a:p>
            <a:pPr indent="-342900" lvl="0" marL="457200" rtl="0" algn="l">
              <a:spcBef>
                <a:spcPts val="0"/>
              </a:spcBef>
              <a:spcAft>
                <a:spcPts val="0"/>
              </a:spcAft>
              <a:buClr>
                <a:srgbClr val="695D46"/>
              </a:buClr>
              <a:buSzPts val="1800"/>
              <a:buChar char="●"/>
            </a:pPr>
            <a:r>
              <a:rPr lang="en">
                <a:solidFill>
                  <a:srgbClr val="695D46"/>
                </a:solidFill>
              </a:rPr>
              <a:t>Information extraction</a:t>
            </a:r>
            <a:endParaRPr>
              <a:solidFill>
                <a:srgbClr val="695D46"/>
              </a:solidFill>
            </a:endParaRPr>
          </a:p>
          <a:p>
            <a:pPr indent="-342900" lvl="1" marL="914400" rtl="0" algn="l">
              <a:spcBef>
                <a:spcPts val="0"/>
              </a:spcBef>
              <a:spcAft>
                <a:spcPts val="0"/>
              </a:spcAft>
              <a:buClr>
                <a:srgbClr val="695D46"/>
              </a:buClr>
              <a:buSzPts val="1800"/>
              <a:buChar char="○"/>
            </a:pPr>
            <a:r>
              <a:rPr lang="en" sz="1800">
                <a:solidFill>
                  <a:srgbClr val="695D46"/>
                </a:solidFill>
              </a:rPr>
              <a:t>Krishnamurthy and Mitchell, 2012</a:t>
            </a:r>
            <a:endParaRPr sz="1800">
              <a:solidFill>
                <a:srgbClr val="695D46"/>
              </a:solidFill>
            </a:endParaRPr>
          </a:p>
          <a:p>
            <a:pPr indent="-342900" lvl="0" marL="457200" rtl="0" algn="l">
              <a:spcBef>
                <a:spcPts val="0"/>
              </a:spcBef>
              <a:spcAft>
                <a:spcPts val="0"/>
              </a:spcAft>
              <a:buClr>
                <a:srgbClr val="695D46"/>
              </a:buClr>
              <a:buSzPts val="1800"/>
              <a:buChar char="●"/>
            </a:pPr>
            <a:r>
              <a:rPr lang="en">
                <a:solidFill>
                  <a:srgbClr val="695D46"/>
                </a:solidFill>
              </a:rPr>
              <a:t>Visual scene captioning</a:t>
            </a:r>
            <a:endParaRPr>
              <a:solidFill>
                <a:srgbClr val="695D46"/>
              </a:solidFill>
            </a:endParaRPr>
          </a:p>
          <a:p>
            <a:pPr indent="-342900" lvl="1" marL="914400" rtl="0" algn="l">
              <a:spcBef>
                <a:spcPts val="0"/>
              </a:spcBef>
              <a:spcAft>
                <a:spcPts val="0"/>
              </a:spcAft>
              <a:buClr>
                <a:srgbClr val="695D46"/>
              </a:buClr>
              <a:buSzPts val="1800"/>
              <a:buChar char="○"/>
            </a:pPr>
            <a:r>
              <a:rPr lang="en" sz="1800">
                <a:solidFill>
                  <a:srgbClr val="695D46"/>
                </a:solidFill>
              </a:rPr>
              <a:t>Matuszek et al., 2012</a:t>
            </a:r>
            <a:endParaRPr sz="1800">
              <a:solidFill>
                <a:srgbClr val="695D46"/>
              </a:solidFill>
            </a:endParaRPr>
          </a:p>
        </p:txBody>
      </p:sp>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Paper 1: Transforming Dependency Structures to Logical Forms for Semantic Parsing</a:t>
            </a:r>
            <a:endParaRPr sz="3000"/>
          </a:p>
        </p:txBody>
      </p:sp>
      <p:sp>
        <p:nvSpPr>
          <p:cNvPr id="168" name="Google Shape;168;p24"/>
          <p:cNvSpPr txBox="1"/>
          <p:nvPr>
            <p:ph idx="1" type="subTitle"/>
          </p:nvPr>
        </p:nvSpPr>
        <p:spPr>
          <a:xfrm>
            <a:off x="2136750" y="2850039"/>
            <a:ext cx="4870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t>Reddy et al., 2016 (TACL)</a:t>
            </a:r>
            <a:endParaRPr sz="1400">
              <a:solidFill>
                <a:srgbClr val="000000"/>
              </a:solidFill>
              <a:latin typeface="Arial"/>
              <a:ea typeface="Arial"/>
              <a:cs typeface="Arial"/>
              <a:sym typeface="Arial"/>
            </a:endParaRPr>
          </a:p>
          <a:p>
            <a:pPr indent="0" lvl="0" marL="0" rtl="0" algn="ctr">
              <a:spcBef>
                <a:spcPts val="1600"/>
              </a:spcBef>
              <a:spcAft>
                <a:spcPts val="0"/>
              </a:spcAft>
              <a:buNone/>
            </a:pPr>
            <a:r>
              <a:t/>
            </a:r>
            <a:endParaRPr/>
          </a:p>
        </p:txBody>
      </p:sp>
      <p:sp>
        <p:nvSpPr>
          <p:cNvPr id="169" name="Google Shape;16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a:t>
            </a:r>
            <a:endParaRPr/>
          </a:p>
        </p:txBody>
      </p:sp>
      <p:sp>
        <p:nvSpPr>
          <p:cNvPr id="175" name="Google Shape;175;p25"/>
          <p:cNvSpPr txBox="1"/>
          <p:nvPr>
            <p:ph idx="1" type="body"/>
          </p:nvPr>
        </p:nvSpPr>
        <p:spPr>
          <a:xfrm>
            <a:off x="311700" y="1266325"/>
            <a:ext cx="8520600" cy="3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Makes use of foundational ideas in semantic parsing and discusses a useful new meaning representation in detail.</a:t>
            </a:r>
            <a:endParaRPr/>
          </a:p>
          <a:p>
            <a:pPr indent="0" lvl="0" marL="0" rtl="0" algn="l">
              <a:spcBef>
                <a:spcPts val="1600"/>
              </a:spcBef>
              <a:spcAft>
                <a:spcPts val="0"/>
              </a:spcAft>
              <a:buNone/>
            </a:pPr>
            <a:r>
              <a:rPr lang="en"/>
              <a:t>Developed important approach of semantic parsing: from syntactic dependency trees to logical form, which takes advantage of the wealth of dependency-parsed data and the low annotation effort of this method.  Useful for the direction of future research (Papers 2-4) exploring cross-domain and cross-lingual semantic parsing.</a:t>
            </a:r>
            <a:endParaRPr/>
          </a:p>
          <a:p>
            <a:pPr indent="0" lvl="0" marL="0" rtl="0" algn="l">
              <a:spcBef>
                <a:spcPts val="1600"/>
              </a:spcBef>
              <a:spcAft>
                <a:spcPts val="0"/>
              </a:spcAft>
              <a:buNone/>
            </a:pPr>
            <a:r>
              <a:rPr lang="en"/>
              <a:t>Achieved SOTA performance at the time on popular datasets.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6" name="Google Shape;17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82" name="Google Shape;182;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Logical forms that represent underlying predicate-argument structures</a:t>
            </a:r>
            <a:endParaRPr/>
          </a:p>
          <a:p>
            <a:pPr indent="-342900" lvl="0" marL="457200" rtl="0" algn="l">
              <a:spcBef>
                <a:spcPts val="0"/>
              </a:spcBef>
              <a:spcAft>
                <a:spcPts val="0"/>
              </a:spcAft>
              <a:buSzPts val="1800"/>
              <a:buChar char="●"/>
            </a:pPr>
            <a:r>
              <a:rPr lang="en"/>
              <a:t>They introduced a new type system: constituent → a single type</a:t>
            </a:r>
            <a:endParaRPr/>
          </a:p>
          <a:p>
            <a:pPr indent="-342900" lvl="1" marL="914400" rtl="0" algn="l">
              <a:spcBef>
                <a:spcPts val="0"/>
              </a:spcBef>
              <a:spcAft>
                <a:spcPts val="0"/>
              </a:spcAft>
              <a:buSzPts val="1800"/>
              <a:buAutoNum type="alphaLcPeriod"/>
            </a:pPr>
            <a:r>
              <a:rPr lang="en" sz="1800"/>
              <a:t>Motivation: no need for type checking.</a:t>
            </a:r>
            <a:endParaRPr sz="1800"/>
          </a:p>
          <a:p>
            <a:pPr indent="-342900" lvl="1" marL="914400" rtl="0" algn="l">
              <a:spcBef>
                <a:spcPts val="0"/>
              </a:spcBef>
              <a:spcAft>
                <a:spcPts val="0"/>
              </a:spcAft>
              <a:buSzPts val="1800"/>
              <a:buAutoNum type="alphaLcPeriod"/>
            </a:pPr>
            <a:r>
              <a:rPr lang="en" sz="1800"/>
              <a:t>Type system useful in syntactically complex cases (that do not mirror typical predicate-arg relationships): </a:t>
            </a:r>
            <a:r>
              <a:rPr lang="en" sz="1800"/>
              <a:t>conjunctions, prepositional phrases, relative clauses, wh-questions</a:t>
            </a:r>
            <a:r>
              <a:rPr lang="en" sz="1800"/>
              <a:t> .</a:t>
            </a:r>
            <a:endParaRPr sz="1800"/>
          </a:p>
          <a:p>
            <a:pPr indent="-342900" lvl="1" marL="914400" rtl="0" algn="l">
              <a:spcBef>
                <a:spcPts val="0"/>
              </a:spcBef>
              <a:spcAft>
                <a:spcPts val="0"/>
              </a:spcAft>
              <a:buSzPts val="1800"/>
              <a:buAutoNum type="alphaLcPeriod"/>
            </a:pPr>
            <a:r>
              <a:rPr lang="en" sz="1800"/>
              <a:t>These are </a:t>
            </a:r>
            <a:r>
              <a:rPr i="1" lang="en" sz="1800"/>
              <a:t>ungrounded</a:t>
            </a:r>
            <a:r>
              <a:rPr lang="en" sz="1800"/>
              <a:t> logical forms.</a:t>
            </a:r>
            <a:endParaRPr sz="1800"/>
          </a:p>
        </p:txBody>
      </p:sp>
      <p:sp>
        <p:nvSpPr>
          <p:cNvPr id="183" name="Google Shape;18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GraphParser</a:t>
            </a:r>
            <a:endParaRPr/>
          </a:p>
        </p:txBody>
      </p:sp>
      <p:sp>
        <p:nvSpPr>
          <p:cNvPr id="189" name="Google Shape;189;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a:t>
            </a:r>
            <a:r>
              <a:rPr lang="en"/>
              <a:t>GraphParser</a:t>
            </a:r>
            <a:r>
              <a:rPr lang="en"/>
              <a:t> (Reddy et al., 2014): logical predicates → Freebase</a:t>
            </a:r>
            <a:endParaRPr/>
          </a:p>
          <a:p>
            <a:pPr indent="-342900" lvl="1" marL="914400" rtl="0" algn="l">
              <a:spcBef>
                <a:spcPts val="0"/>
              </a:spcBef>
              <a:spcAft>
                <a:spcPts val="0"/>
              </a:spcAft>
              <a:buSzPts val="1800"/>
              <a:buAutoNum type="alphaLcPeriod"/>
            </a:pPr>
            <a:r>
              <a:rPr lang="en" sz="1800"/>
              <a:t>Result: </a:t>
            </a:r>
            <a:r>
              <a:rPr i="1" lang="en" sz="1800"/>
              <a:t>grounded</a:t>
            </a:r>
            <a:r>
              <a:rPr lang="en" sz="1800"/>
              <a:t> Freebase queries</a:t>
            </a:r>
            <a:endParaRPr sz="1800"/>
          </a:p>
          <a:p>
            <a:pPr indent="-342900" lvl="0" marL="457200" rtl="0" algn="l">
              <a:spcBef>
                <a:spcPts val="0"/>
              </a:spcBef>
              <a:spcAft>
                <a:spcPts val="0"/>
              </a:spcAft>
              <a:buSzPts val="1800"/>
              <a:buChar char="●"/>
            </a:pPr>
            <a:r>
              <a:rPr lang="en"/>
              <a:t>With GraphParser: SOTA performance</a:t>
            </a:r>
            <a:endParaRPr/>
          </a:p>
          <a:p>
            <a:pPr indent="-342900" lvl="0" marL="457200" rtl="0" algn="l">
              <a:spcBef>
                <a:spcPts val="0"/>
              </a:spcBef>
              <a:spcAft>
                <a:spcPts val="0"/>
              </a:spcAft>
              <a:buSzPts val="1800"/>
              <a:buChar char="●"/>
            </a:pPr>
            <a:r>
              <a:rPr lang="en"/>
              <a:t>Without GraphParser (directly dependency tree → Freebase query): significantly lower</a:t>
            </a:r>
            <a:endParaRPr/>
          </a:p>
          <a:p>
            <a:pPr indent="0" lvl="0" marL="0" rtl="0" algn="l">
              <a:spcBef>
                <a:spcPts val="1600"/>
              </a:spcBef>
              <a:spcAft>
                <a:spcPts val="1600"/>
              </a:spcAft>
              <a:buNone/>
            </a:pPr>
            <a:r>
              <a:t/>
            </a:r>
            <a:endParaRPr/>
          </a:p>
        </p:txBody>
      </p:sp>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DepLambda:</a:t>
            </a:r>
            <a:r>
              <a:rPr b="0" lang="en" sz="1800">
                <a:solidFill>
                  <a:schemeClr val="dk2"/>
                </a:solidFill>
                <a:latin typeface="Open Sans"/>
                <a:ea typeface="Open Sans"/>
                <a:cs typeface="Open Sans"/>
                <a:sym typeface="Open Sans"/>
              </a:rPr>
              <a:t>	dependency tree → s-expression → lambda calculus</a:t>
            </a:r>
            <a:endParaRPr/>
          </a:p>
        </p:txBody>
      </p:sp>
      <p:sp>
        <p:nvSpPr>
          <p:cNvPr id="196" name="Google Shape;196;p28"/>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Dependency tree binarized to give s-expression.</a:t>
            </a:r>
            <a:endParaRPr sz="1800"/>
          </a:p>
          <a:p>
            <a:pPr indent="-342900" lvl="0" marL="457200" rtl="0" algn="l">
              <a:spcBef>
                <a:spcPts val="0"/>
              </a:spcBef>
              <a:spcAft>
                <a:spcPts val="0"/>
              </a:spcAft>
              <a:buSzPts val="1800"/>
              <a:buAutoNum type="arabicPeriod"/>
            </a:pPr>
            <a:r>
              <a:rPr lang="en" sz="1800"/>
              <a:t>An s-expression describes how functions are applied to args.</a:t>
            </a:r>
            <a:endParaRPr sz="1800"/>
          </a:p>
          <a:p>
            <a:pPr indent="-342900" lvl="0" marL="457200" rtl="0" algn="l">
              <a:spcBef>
                <a:spcPts val="0"/>
              </a:spcBef>
              <a:spcAft>
                <a:spcPts val="0"/>
              </a:spcAft>
              <a:buSzPts val="1800"/>
              <a:buAutoNum type="arabicPeriod"/>
            </a:pPr>
            <a:r>
              <a:rPr lang="en" sz="1800"/>
              <a:t>Each node of s-expression is substituted for a lambda calculus expression.</a:t>
            </a:r>
            <a:endParaRPr sz="1800"/>
          </a:p>
          <a:p>
            <a:pPr indent="-342900" lvl="0" marL="457200" rtl="0" algn="l">
              <a:spcBef>
                <a:spcPts val="0"/>
              </a:spcBef>
              <a:spcAft>
                <a:spcPts val="0"/>
              </a:spcAft>
              <a:buSzPts val="1800"/>
              <a:buAutoNum type="arabicPeriod"/>
            </a:pPr>
            <a:r>
              <a:rPr lang="en" sz="1800"/>
              <a:t>This relabeled s-expression is beta-reduced to give logical form.</a:t>
            </a:r>
            <a:endParaRPr sz="1800"/>
          </a:p>
          <a:p>
            <a:pPr indent="0" lvl="0" marL="0" rtl="0" algn="l">
              <a:spcBef>
                <a:spcPts val="1600"/>
              </a:spcBef>
              <a:spcAft>
                <a:spcPts val="1600"/>
              </a:spcAft>
              <a:buNone/>
            </a:pPr>
            <a:r>
              <a:t/>
            </a:r>
            <a:endParaRPr/>
          </a:p>
        </p:txBody>
      </p:sp>
      <p:pic>
        <p:nvPicPr>
          <p:cNvPr id="197" name="Google Shape;197;p28"/>
          <p:cNvPicPr preferRelativeResize="0"/>
          <p:nvPr/>
        </p:nvPicPr>
        <p:blipFill>
          <a:blip r:embed="rId3">
            <a:alphaModFix/>
          </a:blip>
          <a:stretch>
            <a:fillRect/>
          </a:stretch>
        </p:blipFill>
        <p:spPr>
          <a:xfrm>
            <a:off x="4385250" y="1266175"/>
            <a:ext cx="4597074" cy="3008325"/>
          </a:xfrm>
          <a:prstGeom prst="rect">
            <a:avLst/>
          </a:prstGeom>
          <a:noFill/>
          <a:ln>
            <a:noFill/>
          </a:ln>
        </p:spPr>
      </p:pic>
      <p:sp>
        <p:nvSpPr>
          <p:cNvPr id="198" name="Google Shape;19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8"/>
          <p:cNvSpPr txBox="1"/>
          <p:nvPr/>
        </p:nvSpPr>
        <p:spPr>
          <a:xfrm>
            <a:off x="150600" y="47670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Reddy et al., 2016</a:t>
            </a:r>
            <a:endParaRPr sz="1200">
              <a:solidFill>
                <a:schemeClr val="accent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832500" y="434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Forms</a:t>
            </a:r>
            <a:endParaRPr/>
          </a:p>
        </p:txBody>
      </p:sp>
      <p:sp>
        <p:nvSpPr>
          <p:cNvPr id="205" name="Google Shape;205;p29"/>
          <p:cNvSpPr txBox="1"/>
          <p:nvPr>
            <p:ph idx="1" type="body"/>
          </p:nvPr>
        </p:nvSpPr>
        <p:spPr>
          <a:xfrm>
            <a:off x="832500" y="1266175"/>
            <a:ext cx="70764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Three base types: </a:t>
            </a:r>
            <a:endParaRPr sz="1800"/>
          </a:p>
          <a:p>
            <a:pPr indent="-342900" lvl="0" marL="457200" rtl="0" algn="l">
              <a:lnSpc>
                <a:spcPct val="100000"/>
              </a:lnSpc>
              <a:spcBef>
                <a:spcPts val="0"/>
              </a:spcBef>
              <a:spcAft>
                <a:spcPts val="0"/>
              </a:spcAft>
              <a:buSzPts val="1800"/>
              <a:buChar char="●"/>
            </a:pPr>
            <a:r>
              <a:rPr lang="en" sz="1800"/>
              <a:t>individuals (Ind)</a:t>
            </a:r>
            <a:endParaRPr sz="1800"/>
          </a:p>
          <a:p>
            <a:pPr indent="-342900" lvl="1" marL="914400" rtl="0" algn="l">
              <a:lnSpc>
                <a:spcPct val="100000"/>
              </a:lnSpc>
              <a:spcBef>
                <a:spcPts val="0"/>
              </a:spcBef>
              <a:spcAft>
                <a:spcPts val="0"/>
              </a:spcAft>
              <a:buSzPts val="1800"/>
              <a:buChar char="○"/>
            </a:pPr>
            <a:r>
              <a:rPr lang="en" sz="1800"/>
              <a:t>nouns</a:t>
            </a:r>
            <a:endParaRPr sz="1800"/>
          </a:p>
          <a:p>
            <a:pPr indent="-342900" lvl="0" marL="457200" rtl="0" algn="l">
              <a:lnSpc>
                <a:spcPct val="100000"/>
              </a:lnSpc>
              <a:spcBef>
                <a:spcPts val="0"/>
              </a:spcBef>
              <a:spcAft>
                <a:spcPts val="0"/>
              </a:spcAft>
              <a:buSzPts val="1800"/>
              <a:buChar char="●"/>
            </a:pPr>
            <a:r>
              <a:rPr lang="en" sz="1800"/>
              <a:t>events (Event)</a:t>
            </a:r>
            <a:endParaRPr sz="1800"/>
          </a:p>
          <a:p>
            <a:pPr indent="-342900" lvl="1" marL="914400" rtl="0" algn="l">
              <a:lnSpc>
                <a:spcPct val="100000"/>
              </a:lnSpc>
              <a:spcBef>
                <a:spcPts val="0"/>
              </a:spcBef>
              <a:spcAft>
                <a:spcPts val="0"/>
              </a:spcAft>
              <a:buSzPts val="1800"/>
              <a:buChar char="○"/>
            </a:pPr>
            <a:r>
              <a:rPr lang="en" sz="1800"/>
              <a:t>verbs</a:t>
            </a:r>
            <a:endParaRPr sz="1800"/>
          </a:p>
          <a:p>
            <a:pPr indent="-342900" lvl="0" marL="457200" rtl="0" algn="l">
              <a:lnSpc>
                <a:spcPct val="100000"/>
              </a:lnSpc>
              <a:spcBef>
                <a:spcPts val="0"/>
              </a:spcBef>
              <a:spcAft>
                <a:spcPts val="0"/>
              </a:spcAft>
              <a:buSzPts val="1800"/>
              <a:buChar char="●"/>
            </a:pPr>
            <a:r>
              <a:rPr lang="en" sz="1800"/>
              <a:t>truth values (Bool)</a:t>
            </a:r>
            <a:endParaRPr sz="1800"/>
          </a:p>
          <a:p>
            <a:pPr indent="-342900" lvl="1" marL="914400" rtl="0" algn="l">
              <a:lnSpc>
                <a:spcPct val="100000"/>
              </a:lnSpc>
              <a:spcBef>
                <a:spcPts val="0"/>
              </a:spcBef>
              <a:spcAft>
                <a:spcPts val="0"/>
              </a:spcAft>
              <a:buSzPts val="1800"/>
              <a:buChar char="○"/>
            </a:pPr>
            <a:r>
              <a:rPr lang="en" sz="1800"/>
              <a:t>full sentence</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 sz="1800"/>
              <a:t>Variable x</a:t>
            </a:r>
            <a:endParaRPr sz="1800"/>
          </a:p>
          <a:p>
            <a:pPr indent="-342900" lvl="0" marL="457200" rtl="0" algn="l">
              <a:lnSpc>
                <a:spcPct val="100000"/>
              </a:lnSpc>
              <a:spcBef>
                <a:spcPts val="0"/>
              </a:spcBef>
              <a:spcAft>
                <a:spcPts val="0"/>
              </a:spcAft>
              <a:buSzPts val="1800"/>
              <a:buChar char="●"/>
            </a:pPr>
            <a:r>
              <a:rPr lang="en" sz="1800"/>
              <a:t>Type: Ind x Event</a:t>
            </a:r>
            <a:endParaRPr sz="1800"/>
          </a:p>
          <a:p>
            <a:pPr indent="-342900" lvl="0" marL="457200" rtl="0" algn="l">
              <a:lnSpc>
                <a:spcPct val="100000"/>
              </a:lnSpc>
              <a:spcBef>
                <a:spcPts val="0"/>
              </a:spcBef>
              <a:spcAft>
                <a:spcPts val="0"/>
              </a:spcAft>
              <a:buSzPts val="1800"/>
              <a:buChar char="●"/>
            </a:pPr>
            <a:r>
              <a:rPr lang="en" sz="1800"/>
              <a:t>X = (x</a:t>
            </a:r>
            <a:r>
              <a:rPr baseline="-25000" lang="en" sz="1800"/>
              <a:t>a</a:t>
            </a:r>
            <a:r>
              <a:rPr lang="en" sz="1800"/>
              <a:t>, x</a:t>
            </a:r>
            <a:r>
              <a:rPr baseline="-25000" lang="en" sz="1800"/>
              <a:t>e</a:t>
            </a:r>
            <a:r>
              <a:rPr lang="en" sz="1800"/>
              <a:t>)</a:t>
            </a:r>
            <a:endParaRPr sz="1800"/>
          </a:p>
          <a:p>
            <a:pPr indent="0" lvl="0" marL="0" rtl="0" algn="l">
              <a:lnSpc>
                <a:spcPct val="100000"/>
              </a:lnSpc>
              <a:spcBef>
                <a:spcPts val="0"/>
              </a:spcBef>
              <a:spcAft>
                <a:spcPts val="0"/>
              </a:spcAft>
              <a:buNone/>
            </a:pPr>
            <a:r>
              <a:t/>
            </a:r>
            <a:endParaRPr sz="1800"/>
          </a:p>
        </p:txBody>
      </p:sp>
      <p:sp>
        <p:nvSpPr>
          <p:cNvPr id="206" name="Google Shape;20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Constituents as Lambda Calculus Expressions</a:t>
            </a:r>
            <a:endParaRPr/>
          </a:p>
        </p:txBody>
      </p:sp>
      <p:sp>
        <p:nvSpPr>
          <p:cNvPr id="212" name="Google Shape;212;p30"/>
          <p:cNvSpPr txBox="1"/>
          <p:nvPr>
            <p:ph idx="1" type="body"/>
          </p:nvPr>
        </p:nvSpPr>
        <p:spPr>
          <a:xfrm>
            <a:off x="311700" y="1266325"/>
            <a:ext cx="8520600" cy="363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695D46"/>
              </a:buClr>
              <a:buSzPts val="1800"/>
              <a:buFont typeface="Open Sans"/>
              <a:buChar char="●"/>
            </a:pPr>
            <a:r>
              <a:rPr lang="en">
                <a:solidFill>
                  <a:srgbClr val="695D46"/>
                </a:solidFill>
              </a:rPr>
              <a:t>Rule: All natural language constituents have a lambda calculus expression of type Ind x Event → Bool</a:t>
            </a:r>
            <a:endParaRPr>
              <a:solidFill>
                <a:srgbClr val="695D46"/>
              </a:solidFill>
            </a:endParaRPr>
          </a:p>
          <a:p>
            <a:pPr indent="-342900" lvl="1" marL="914400" rtl="0" algn="l">
              <a:lnSpc>
                <a:spcPct val="100000"/>
              </a:lnSpc>
              <a:spcBef>
                <a:spcPts val="0"/>
              </a:spcBef>
              <a:spcAft>
                <a:spcPts val="0"/>
              </a:spcAft>
              <a:buClr>
                <a:srgbClr val="695D46"/>
              </a:buClr>
              <a:buSzPts val="1800"/>
              <a:buFont typeface="Open Sans"/>
              <a:buChar char="○"/>
            </a:pPr>
            <a:r>
              <a:rPr lang="en" sz="1800">
                <a:solidFill>
                  <a:srgbClr val="695D46"/>
                </a:solidFill>
              </a:rPr>
              <a:t>Helps simplicity and robustness of resultant system</a:t>
            </a:r>
            <a:endParaRPr sz="1800">
              <a:solidFill>
                <a:srgbClr val="695D46"/>
              </a:solidFill>
            </a:endParaRPr>
          </a:p>
          <a:p>
            <a:pPr indent="-342900" lvl="1" marL="914400" rtl="0" algn="l">
              <a:lnSpc>
                <a:spcPct val="100000"/>
              </a:lnSpc>
              <a:spcBef>
                <a:spcPts val="0"/>
              </a:spcBef>
              <a:spcAft>
                <a:spcPts val="0"/>
              </a:spcAft>
              <a:buClr>
                <a:srgbClr val="695D46"/>
              </a:buClr>
              <a:buSzPts val="1800"/>
              <a:buFont typeface="Open Sans"/>
              <a:buChar char="○"/>
            </a:pPr>
            <a:r>
              <a:rPr lang="en" sz="1800">
                <a:solidFill>
                  <a:srgbClr val="695D46"/>
                </a:solidFill>
              </a:rPr>
              <a:t>Motivation example:</a:t>
            </a:r>
            <a:endParaRPr sz="1800">
              <a:solidFill>
                <a:srgbClr val="695D46"/>
              </a:solidFill>
            </a:endParaRPr>
          </a:p>
          <a:p>
            <a:pPr indent="-342900" lvl="2" marL="1371600" rtl="0" algn="l">
              <a:lnSpc>
                <a:spcPct val="100000"/>
              </a:lnSpc>
              <a:spcBef>
                <a:spcPts val="0"/>
              </a:spcBef>
              <a:spcAft>
                <a:spcPts val="0"/>
              </a:spcAft>
              <a:buClr>
                <a:srgbClr val="695D46"/>
              </a:buClr>
              <a:buSzPts val="1800"/>
              <a:buFont typeface="Open Sans"/>
              <a:buChar char="■"/>
            </a:pPr>
            <a:r>
              <a:rPr i="1" lang="en" sz="1800">
                <a:solidFill>
                  <a:srgbClr val="695D46"/>
                </a:solidFill>
              </a:rPr>
              <a:t>President in 2009</a:t>
            </a:r>
            <a:endParaRPr i="1" sz="1800">
              <a:solidFill>
                <a:srgbClr val="695D46"/>
              </a:solidFill>
            </a:endParaRPr>
          </a:p>
          <a:p>
            <a:pPr indent="-342900" lvl="2" marL="1371600" rtl="0" algn="l">
              <a:spcBef>
                <a:spcPts val="0"/>
              </a:spcBef>
              <a:spcAft>
                <a:spcPts val="0"/>
              </a:spcAft>
              <a:buClr>
                <a:srgbClr val="695D46"/>
              </a:buClr>
              <a:buSzPts val="1800"/>
              <a:buFont typeface="Open Sans"/>
              <a:buChar char="■"/>
            </a:pPr>
            <a:r>
              <a:rPr lang="en" sz="1800">
                <a:solidFill>
                  <a:srgbClr val="695D46"/>
                </a:solidFill>
              </a:rPr>
              <a:t>λx. ∃y. president(xa) ∧ president event(xe) ∧arg1(xe, xa) ∧ 2009(ya) ∧ prep.in(xe, ya)</a:t>
            </a:r>
            <a:endParaRPr sz="1800">
              <a:solidFill>
                <a:srgbClr val="695D46"/>
              </a:solidFill>
            </a:endParaRPr>
          </a:p>
          <a:p>
            <a:pPr indent="-342900" lvl="1" marL="914400" rtl="0" algn="l">
              <a:lnSpc>
                <a:spcPct val="100000"/>
              </a:lnSpc>
              <a:spcBef>
                <a:spcPts val="0"/>
              </a:spcBef>
              <a:spcAft>
                <a:spcPts val="0"/>
              </a:spcAft>
              <a:buClr>
                <a:srgbClr val="695D46"/>
              </a:buClr>
              <a:buSzPts val="1800"/>
              <a:buFont typeface="Open Sans"/>
              <a:buChar char="○"/>
            </a:pPr>
            <a:r>
              <a:rPr lang="en" sz="1800">
                <a:solidFill>
                  <a:srgbClr val="695D46"/>
                </a:solidFill>
              </a:rPr>
              <a:t>Difficulty with some linguistic constructions</a:t>
            </a:r>
            <a:endParaRPr sz="1800">
              <a:solidFill>
                <a:srgbClr val="695D46"/>
              </a:solidFill>
            </a:endParaRPr>
          </a:p>
          <a:p>
            <a:pPr indent="-342900" lvl="1" marL="914400" rtl="0" algn="l">
              <a:lnSpc>
                <a:spcPct val="100000"/>
              </a:lnSpc>
              <a:spcBef>
                <a:spcPts val="0"/>
              </a:spcBef>
              <a:spcAft>
                <a:spcPts val="0"/>
              </a:spcAft>
              <a:buClr>
                <a:srgbClr val="695D46"/>
              </a:buClr>
              <a:buSzPts val="1800"/>
              <a:buFont typeface="Open Sans"/>
              <a:buChar char="○"/>
            </a:pPr>
            <a:r>
              <a:rPr lang="en" sz="1800">
                <a:solidFill>
                  <a:srgbClr val="695D46"/>
                </a:solidFill>
              </a:rPr>
              <a:t>Spurious variables are easily identified and discarded</a:t>
            </a:r>
            <a:endParaRPr sz="1800">
              <a:solidFill>
                <a:srgbClr val="695D46"/>
              </a:solidFill>
            </a:endParaRPr>
          </a:p>
          <a:p>
            <a:pPr indent="0" lvl="0" marL="0" rtl="0" algn="l">
              <a:lnSpc>
                <a:spcPct val="100000"/>
              </a:lnSpc>
              <a:spcBef>
                <a:spcPts val="0"/>
              </a:spcBef>
              <a:spcAft>
                <a:spcPts val="0"/>
              </a:spcAft>
              <a:buNone/>
            </a:pPr>
            <a:r>
              <a:t/>
            </a:r>
            <a:endParaRPr>
              <a:solidFill>
                <a:srgbClr val="695D46"/>
              </a:solidFill>
            </a:endParaRPr>
          </a:p>
          <a:p>
            <a:pPr indent="0" lvl="0" marL="0" rtl="0" algn="l">
              <a:spcBef>
                <a:spcPts val="0"/>
              </a:spcBef>
              <a:spcAft>
                <a:spcPts val="1600"/>
              </a:spcAft>
              <a:buNone/>
            </a:pPr>
            <a:r>
              <a:t/>
            </a:r>
            <a:endParaRPr>
              <a:solidFill>
                <a:srgbClr val="695D46"/>
              </a:solidFill>
            </a:endParaRPr>
          </a:p>
        </p:txBody>
      </p:sp>
      <p:sp>
        <p:nvSpPr>
          <p:cNvPr id="213" name="Google Shape;21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i="1"/>
          </a:p>
        </p:txBody>
      </p:sp>
      <p:sp>
        <p:nvSpPr>
          <p:cNvPr id="219" name="Google Shape;219;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a:t>Disney acquired Pixar.</a:t>
            </a:r>
            <a:endParaRPr i="1"/>
          </a:p>
          <a:p>
            <a:pPr indent="0" lvl="0" marL="0" rtl="0" algn="l">
              <a:lnSpc>
                <a:spcPct val="100000"/>
              </a:lnSpc>
              <a:spcBef>
                <a:spcPts val="0"/>
              </a:spcBef>
              <a:spcAft>
                <a:spcPts val="0"/>
              </a:spcAft>
              <a:buNone/>
            </a:pPr>
            <a:r>
              <a:t/>
            </a:r>
            <a:endParaRPr i="1"/>
          </a:p>
          <a:p>
            <a:pPr indent="-342900" lvl="0" marL="457200" rtl="0" algn="l">
              <a:lnSpc>
                <a:spcPct val="100000"/>
              </a:lnSpc>
              <a:spcBef>
                <a:spcPts val="0"/>
              </a:spcBef>
              <a:spcAft>
                <a:spcPts val="0"/>
              </a:spcAft>
              <a:buClr>
                <a:schemeClr val="dk2"/>
              </a:buClr>
              <a:buSzPts val="1800"/>
              <a:buFont typeface="Arial"/>
              <a:buChar char="●"/>
            </a:pPr>
            <a:r>
              <a:rPr lang="en"/>
              <a:t>Acquired: λx. acquired(x</a:t>
            </a:r>
            <a:r>
              <a:rPr baseline="-25000" lang="en"/>
              <a:t>e</a:t>
            </a:r>
            <a:r>
              <a:rPr lang="en"/>
              <a:t>)</a:t>
            </a:r>
            <a:endParaRPr/>
          </a:p>
          <a:p>
            <a:pPr indent="-342900" lvl="0" marL="457200" rtl="0" algn="l">
              <a:lnSpc>
                <a:spcPct val="100000"/>
              </a:lnSpc>
              <a:spcBef>
                <a:spcPts val="0"/>
              </a:spcBef>
              <a:spcAft>
                <a:spcPts val="0"/>
              </a:spcAft>
              <a:buClr>
                <a:schemeClr val="dk2"/>
              </a:buClr>
              <a:buSzPts val="1800"/>
              <a:buFont typeface="Open Sans"/>
              <a:buChar char="●"/>
            </a:pPr>
            <a:r>
              <a:rPr lang="en"/>
              <a:t>Disney: λy.Disney(y</a:t>
            </a:r>
            <a:r>
              <a:rPr baseline="-25000" lang="en"/>
              <a:t>a</a:t>
            </a:r>
            <a:r>
              <a:rPr lang="en"/>
              <a:t>)</a:t>
            </a:r>
            <a:endParaRPr/>
          </a:p>
          <a:p>
            <a:pPr indent="-342900" lvl="0" marL="457200" rtl="0" algn="l">
              <a:lnSpc>
                <a:spcPct val="100000"/>
              </a:lnSpc>
              <a:spcBef>
                <a:spcPts val="0"/>
              </a:spcBef>
              <a:spcAft>
                <a:spcPts val="0"/>
              </a:spcAft>
              <a:buClr>
                <a:schemeClr val="dk2"/>
              </a:buClr>
              <a:buSzPts val="1800"/>
              <a:buFont typeface="Open Sans"/>
              <a:buChar char="●"/>
            </a:pPr>
            <a:r>
              <a:rPr lang="en"/>
              <a:t>Pixar: λz.Pixar(z</a:t>
            </a:r>
            <a:r>
              <a:rPr baseline="-25000" lang="en"/>
              <a:t>a</a:t>
            </a:r>
            <a:r>
              <a:rPr lang="en"/>
              <a:t>)</a:t>
            </a:r>
            <a:endParaRPr/>
          </a:p>
          <a:p>
            <a:pPr indent="-342900" lvl="0" marL="457200" rtl="0" algn="l">
              <a:lnSpc>
                <a:spcPct val="100000"/>
              </a:lnSpc>
              <a:spcBef>
                <a:spcPts val="0"/>
              </a:spcBef>
              <a:spcAft>
                <a:spcPts val="0"/>
              </a:spcAft>
              <a:buClr>
                <a:schemeClr val="dk2"/>
              </a:buClr>
              <a:buSzPts val="1800"/>
              <a:buFont typeface="Open Sans"/>
              <a:buChar char="●"/>
            </a:pPr>
            <a:r>
              <a:rPr lang="en"/>
              <a:t>λx. ∃yz. acquired(x</a:t>
            </a:r>
            <a:r>
              <a:rPr baseline="-25000" lang="en"/>
              <a:t>e</a:t>
            </a:r>
            <a:r>
              <a:rPr lang="en"/>
              <a:t>) ∧ Disney(y</a:t>
            </a:r>
            <a:r>
              <a:rPr baseline="-25000" lang="en"/>
              <a:t>a</a:t>
            </a:r>
            <a:r>
              <a:rPr lang="en"/>
              <a:t>) ∧ Pixar(z</a:t>
            </a:r>
            <a:r>
              <a:rPr baseline="-25000" lang="en"/>
              <a:t>a</a:t>
            </a:r>
            <a:r>
              <a:rPr lang="en"/>
              <a:t>) ∧ arg1(x</a:t>
            </a:r>
            <a:r>
              <a:rPr baseline="-25000" lang="en"/>
              <a:t>e</a:t>
            </a:r>
            <a:r>
              <a:rPr lang="en"/>
              <a:t>, y</a:t>
            </a:r>
            <a:r>
              <a:rPr baseline="-25000" lang="en"/>
              <a:t>a</a:t>
            </a:r>
            <a:r>
              <a:rPr lang="en"/>
              <a:t>) ∧ arg2(x</a:t>
            </a:r>
            <a:r>
              <a:rPr baseline="-25000" lang="en"/>
              <a:t>e</a:t>
            </a:r>
            <a:r>
              <a:rPr lang="en"/>
              <a:t>, z</a:t>
            </a:r>
            <a:r>
              <a:rPr baseline="-25000" lang="en"/>
              <a:t>a</a:t>
            </a:r>
            <a:r>
              <a:rPr lang="en"/>
              <a:t>)</a:t>
            </a:r>
            <a:endParaRPr/>
          </a:p>
          <a:p>
            <a:pPr indent="0" lvl="0" marL="0" rtl="0" algn="l">
              <a:spcBef>
                <a:spcPts val="1200"/>
              </a:spcBef>
              <a:spcAft>
                <a:spcPts val="1600"/>
              </a:spcAft>
              <a:buNone/>
            </a:pPr>
            <a:r>
              <a:t/>
            </a:r>
            <a:endParaRPr/>
          </a:p>
        </p:txBody>
      </p:sp>
      <p:sp>
        <p:nvSpPr>
          <p:cNvPr id="220" name="Google Shape;22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4" name="Google Shape;74;p14"/>
          <p:cNvSpPr txBox="1"/>
          <p:nvPr>
            <p:ph idx="1" type="body"/>
          </p:nvPr>
        </p:nvSpPr>
        <p:spPr>
          <a:xfrm>
            <a:off x="311700" y="1266325"/>
            <a:ext cx="8257500" cy="3482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Background</a:t>
            </a:r>
            <a:endParaRPr/>
          </a:p>
          <a:p>
            <a:pPr indent="-342900" lvl="0" marL="457200" rtl="0" algn="l">
              <a:lnSpc>
                <a:spcPct val="100000"/>
              </a:lnSpc>
              <a:spcBef>
                <a:spcPts val="0"/>
              </a:spcBef>
              <a:spcAft>
                <a:spcPts val="0"/>
              </a:spcAft>
              <a:buSzPts val="1800"/>
              <a:buChar char="●"/>
            </a:pPr>
            <a:r>
              <a:rPr lang="en"/>
              <a:t>Papers</a:t>
            </a:r>
            <a:endParaRPr/>
          </a:p>
          <a:p>
            <a:pPr indent="-342900" lvl="1" marL="1371600" rtl="0" algn="l">
              <a:lnSpc>
                <a:spcPct val="100000"/>
              </a:lnSpc>
              <a:spcBef>
                <a:spcPts val="0"/>
              </a:spcBef>
              <a:spcAft>
                <a:spcPts val="0"/>
              </a:spcAft>
              <a:buSzPts val="1800"/>
              <a:buChar char="○"/>
            </a:pPr>
            <a:r>
              <a:rPr lang="en" sz="1800"/>
              <a:t>1. Transforming Dependency Structures to Logical Forms for Semantic Parsing</a:t>
            </a:r>
            <a:endParaRPr sz="1800"/>
          </a:p>
          <a:p>
            <a:pPr indent="-342900" lvl="1" marL="1371600" rtl="0" algn="l">
              <a:lnSpc>
                <a:spcPct val="100000"/>
              </a:lnSpc>
              <a:spcBef>
                <a:spcPts val="0"/>
              </a:spcBef>
              <a:spcAft>
                <a:spcPts val="0"/>
              </a:spcAft>
              <a:buSzPts val="1800"/>
              <a:buChar char="○"/>
            </a:pPr>
            <a:r>
              <a:rPr lang="en" sz="1800"/>
              <a:t>2. Exploring Unexplored Generalization Challenges for Cross-Database Semantic Parsing</a:t>
            </a:r>
            <a:endParaRPr sz="1800"/>
          </a:p>
          <a:p>
            <a:pPr indent="-342900" lvl="1" marL="1371600" rtl="0" algn="l">
              <a:lnSpc>
                <a:spcPct val="100000"/>
              </a:lnSpc>
              <a:spcBef>
                <a:spcPts val="0"/>
              </a:spcBef>
              <a:spcAft>
                <a:spcPts val="0"/>
              </a:spcAft>
              <a:buSzPts val="1800"/>
              <a:buChar char="○"/>
            </a:pPr>
            <a:r>
              <a:rPr lang="en" sz="1800"/>
              <a:t>3. Decoupling Structure and Lexicon for Zero-Shot Semantic Parsing</a:t>
            </a:r>
            <a:endParaRPr sz="1800"/>
          </a:p>
          <a:p>
            <a:pPr indent="-342900" lvl="1" marL="1371600" rtl="0" algn="l">
              <a:lnSpc>
                <a:spcPct val="100000"/>
              </a:lnSpc>
              <a:spcBef>
                <a:spcPts val="0"/>
              </a:spcBef>
              <a:spcAft>
                <a:spcPts val="0"/>
              </a:spcAft>
              <a:buSzPts val="1800"/>
              <a:buChar char="○"/>
            </a:pPr>
            <a:r>
              <a:rPr lang="en" sz="1800"/>
              <a:t>4. Bootstrapping a Crosslingual Semantic Parser</a:t>
            </a:r>
            <a:endParaRPr/>
          </a:p>
          <a:p>
            <a:pPr indent="-342900" lvl="0" marL="457200" rtl="0" algn="l">
              <a:lnSpc>
                <a:spcPct val="100000"/>
              </a:lnSpc>
              <a:spcBef>
                <a:spcPts val="0"/>
              </a:spcBef>
              <a:spcAft>
                <a:spcPts val="0"/>
              </a:spcAft>
              <a:buSzPts val="1800"/>
              <a:buChar char="●"/>
            </a:pPr>
            <a:r>
              <a:rPr lang="en"/>
              <a:t>Discussion Questions</a:t>
            </a:r>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Binarization</a:t>
            </a:r>
            <a:endParaRPr/>
          </a:p>
        </p:txBody>
      </p:sp>
      <p:sp>
        <p:nvSpPr>
          <p:cNvPr id="226" name="Google Shape;226;p32"/>
          <p:cNvSpPr txBox="1"/>
          <p:nvPr>
            <p:ph idx="1" type="body"/>
          </p:nvPr>
        </p:nvSpPr>
        <p:spPr>
          <a:xfrm>
            <a:off x="235500" y="1266325"/>
            <a:ext cx="83631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Map a dependency tree to an s-expression</a:t>
            </a:r>
            <a:endParaRPr/>
          </a:p>
          <a:p>
            <a:pPr indent="-342900" lvl="0" marL="457200" rtl="0" algn="l">
              <a:spcBef>
                <a:spcPts val="0"/>
              </a:spcBef>
              <a:spcAft>
                <a:spcPts val="0"/>
              </a:spcAft>
              <a:buSzPts val="1800"/>
              <a:buChar char="●"/>
            </a:pPr>
            <a:r>
              <a:rPr lang="en"/>
              <a:t>Recursive definition of s-expression:</a:t>
            </a:r>
            <a:endParaRPr/>
          </a:p>
          <a:p>
            <a:pPr indent="-342900" lvl="1" marL="914400" rtl="0" algn="l">
              <a:spcBef>
                <a:spcPts val="0"/>
              </a:spcBef>
              <a:spcAft>
                <a:spcPts val="0"/>
              </a:spcAft>
              <a:buSzPts val="1800"/>
              <a:buChar char="○"/>
            </a:pPr>
            <a:r>
              <a:rPr lang="en" sz="1800"/>
              <a:t>Form (exp1 exp2 exp3)</a:t>
            </a:r>
            <a:endParaRPr sz="1800"/>
          </a:p>
          <a:p>
            <a:pPr indent="-342900" lvl="2" marL="1371600" rtl="0" algn="l">
              <a:spcBef>
                <a:spcPts val="0"/>
              </a:spcBef>
              <a:spcAft>
                <a:spcPts val="0"/>
              </a:spcAft>
              <a:buSzPts val="1800"/>
              <a:buChar char="■"/>
            </a:pPr>
            <a:r>
              <a:rPr lang="en" sz="1800"/>
              <a:t>Exp1: dependency label</a:t>
            </a:r>
            <a:endParaRPr sz="1800"/>
          </a:p>
          <a:p>
            <a:pPr indent="-342900" lvl="2" marL="1371600" rtl="0" algn="l">
              <a:spcBef>
                <a:spcPts val="0"/>
              </a:spcBef>
              <a:spcAft>
                <a:spcPts val="0"/>
              </a:spcAft>
              <a:buSzPts val="1800"/>
              <a:buChar char="■"/>
            </a:pPr>
            <a:r>
              <a:rPr lang="en" sz="1800"/>
              <a:t>Exp2 and exp3: word OR s-expression</a:t>
            </a:r>
            <a:endParaRPr sz="1800"/>
          </a:p>
          <a:p>
            <a:pPr indent="-342900" lvl="0" marL="457200" rtl="0" algn="l">
              <a:spcBef>
                <a:spcPts val="0"/>
              </a:spcBef>
              <a:spcAft>
                <a:spcPts val="0"/>
              </a:spcAft>
              <a:buSzPts val="1800"/>
              <a:buChar char="●"/>
            </a:pPr>
            <a:r>
              <a:rPr lang="en"/>
              <a:t>Strict ordering on the modifiers to each head in the dependency tree</a:t>
            </a:r>
            <a:endParaRPr/>
          </a:p>
          <a:p>
            <a:pPr indent="-342900" lvl="1" marL="914400" rtl="0" algn="l">
              <a:spcBef>
                <a:spcPts val="0"/>
              </a:spcBef>
              <a:spcAft>
                <a:spcPts val="0"/>
              </a:spcAft>
              <a:buSzPts val="1800"/>
              <a:buChar char="○"/>
            </a:pPr>
            <a:r>
              <a:rPr lang="en" sz="1800"/>
              <a:t>Ex: in (nsubj (dobj acquired Pixar) Disney), </a:t>
            </a:r>
            <a:r>
              <a:rPr i="1" lang="en" sz="1800"/>
              <a:t>dobj</a:t>
            </a:r>
            <a:r>
              <a:rPr lang="en" sz="1800"/>
              <a:t> must attach before </a:t>
            </a:r>
            <a:r>
              <a:rPr i="1" lang="en" sz="1800"/>
              <a:t>nsubj</a:t>
            </a:r>
            <a:endParaRPr sz="1800"/>
          </a:p>
          <a:p>
            <a:pPr indent="0" lvl="0" marL="914400" rtl="0" algn="l">
              <a:spcBef>
                <a:spcPts val="1600"/>
              </a:spcBef>
              <a:spcAft>
                <a:spcPts val="1600"/>
              </a:spcAft>
              <a:buNone/>
            </a:pPr>
            <a:r>
              <a:t/>
            </a:r>
            <a:endParaRPr sz="1800"/>
          </a:p>
        </p:txBody>
      </p:sp>
      <p:sp>
        <p:nvSpPr>
          <p:cNvPr id="227" name="Google Shape;22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Substitution</a:t>
            </a:r>
            <a:endParaRPr/>
          </a:p>
        </p:txBody>
      </p:sp>
      <p:sp>
        <p:nvSpPr>
          <p:cNvPr id="233" name="Google Shape;233;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symbol in the s-expression is assigned a lambda expression</a:t>
            </a:r>
            <a:endParaRPr/>
          </a:p>
          <a:p>
            <a:pPr indent="0" lvl="0" marL="0" rtl="0" algn="l">
              <a:spcBef>
                <a:spcPts val="1600"/>
              </a:spcBef>
              <a:spcAft>
                <a:spcPts val="1600"/>
              </a:spcAft>
              <a:buNone/>
            </a:pPr>
            <a:r>
              <a:t/>
            </a:r>
            <a:endParaRPr/>
          </a:p>
        </p:txBody>
      </p:sp>
      <p:pic>
        <p:nvPicPr>
          <p:cNvPr id="234" name="Google Shape;234;p33"/>
          <p:cNvPicPr preferRelativeResize="0"/>
          <p:nvPr/>
        </p:nvPicPr>
        <p:blipFill>
          <a:blip r:embed="rId3">
            <a:alphaModFix/>
          </a:blip>
          <a:stretch>
            <a:fillRect/>
          </a:stretch>
        </p:blipFill>
        <p:spPr>
          <a:xfrm>
            <a:off x="311700" y="1732000"/>
            <a:ext cx="6203926" cy="1890350"/>
          </a:xfrm>
          <a:prstGeom prst="rect">
            <a:avLst/>
          </a:prstGeom>
          <a:noFill/>
          <a:ln>
            <a:noFill/>
          </a:ln>
        </p:spPr>
      </p:pic>
      <p:sp>
        <p:nvSpPr>
          <p:cNvPr id="235" name="Google Shape;23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3"/>
          <p:cNvSpPr txBox="1"/>
          <p:nvPr/>
        </p:nvSpPr>
        <p:spPr>
          <a:xfrm>
            <a:off x="150600" y="47670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Reddy et al., 2016</a:t>
            </a:r>
            <a:endParaRPr sz="1200">
              <a:solidFill>
                <a:schemeClr val="accent3"/>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Composition</a:t>
            </a:r>
            <a:endParaRPr/>
          </a:p>
        </p:txBody>
      </p:sp>
      <p:sp>
        <p:nvSpPr>
          <p:cNvPr id="242" name="Google Shape;242;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Compose lambda expression terms using beta reduction</a:t>
            </a:r>
            <a:endParaRPr/>
          </a:p>
          <a:p>
            <a:pPr indent="-342900" lvl="0" marL="457200" rtl="0" algn="l">
              <a:spcBef>
                <a:spcPts val="0"/>
              </a:spcBef>
              <a:spcAft>
                <a:spcPts val="0"/>
              </a:spcAft>
              <a:buSzPts val="1800"/>
              <a:buChar char="●"/>
            </a:pPr>
            <a:r>
              <a:rPr lang="en"/>
              <a:t>Result of composition operation mirrors dependency structure</a:t>
            </a:r>
            <a:endParaRPr/>
          </a:p>
          <a:p>
            <a:pPr indent="-342900" lvl="1" marL="914400" rtl="0" algn="l">
              <a:spcBef>
                <a:spcPts val="0"/>
              </a:spcBef>
              <a:spcAft>
                <a:spcPts val="0"/>
              </a:spcAft>
              <a:buSzPts val="1800"/>
              <a:buChar char="○"/>
            </a:pPr>
            <a:r>
              <a:rPr lang="en" sz="1800"/>
              <a:t>result is isomorphic to the original dependency structure</a:t>
            </a:r>
            <a:endParaRPr sz="1800"/>
          </a:p>
          <a:p>
            <a:pPr indent="-342900" lvl="0" marL="457200" rtl="0" algn="l">
              <a:spcBef>
                <a:spcPts val="0"/>
              </a:spcBef>
              <a:spcAft>
                <a:spcPts val="0"/>
              </a:spcAft>
              <a:buSzPts val="1800"/>
              <a:buChar char="●"/>
            </a:pPr>
            <a:r>
              <a:rPr lang="en"/>
              <a:t>(dobj acquired Pixar) is the innermost s-expression, so let’s start there:</a:t>
            </a:r>
            <a:endParaRPr/>
          </a:p>
        </p:txBody>
      </p:sp>
      <p:pic>
        <p:nvPicPr>
          <p:cNvPr id="243" name="Google Shape;243;p34"/>
          <p:cNvPicPr preferRelativeResize="0"/>
          <p:nvPr/>
        </p:nvPicPr>
        <p:blipFill rotWithShape="1">
          <a:blip r:embed="rId3">
            <a:alphaModFix/>
          </a:blip>
          <a:srcRect b="77751" l="0" r="0" t="0"/>
          <a:stretch/>
        </p:blipFill>
        <p:spPr>
          <a:xfrm>
            <a:off x="873550" y="3051775"/>
            <a:ext cx="6203926" cy="420575"/>
          </a:xfrm>
          <a:prstGeom prst="rect">
            <a:avLst/>
          </a:prstGeom>
          <a:noFill/>
          <a:ln>
            <a:noFill/>
          </a:ln>
        </p:spPr>
      </p:pic>
      <p:pic>
        <p:nvPicPr>
          <p:cNvPr id="244" name="Google Shape;244;p34"/>
          <p:cNvPicPr preferRelativeResize="0"/>
          <p:nvPr/>
        </p:nvPicPr>
        <p:blipFill rotWithShape="1">
          <a:blip r:embed="rId3">
            <a:alphaModFix/>
          </a:blip>
          <a:srcRect b="40589" l="0" r="0" t="40919"/>
          <a:stretch/>
        </p:blipFill>
        <p:spPr>
          <a:xfrm>
            <a:off x="873550" y="3463438"/>
            <a:ext cx="6203926" cy="349550"/>
          </a:xfrm>
          <a:prstGeom prst="rect">
            <a:avLst/>
          </a:prstGeom>
          <a:noFill/>
          <a:ln>
            <a:noFill/>
          </a:ln>
        </p:spPr>
      </p:pic>
      <p:pic>
        <p:nvPicPr>
          <p:cNvPr id="245" name="Google Shape;245;p34"/>
          <p:cNvPicPr preferRelativeResize="0"/>
          <p:nvPr/>
        </p:nvPicPr>
        <p:blipFill rotWithShape="1">
          <a:blip r:embed="rId3">
            <a:alphaModFix/>
          </a:blip>
          <a:srcRect b="0" l="0" r="0" t="77751"/>
          <a:stretch/>
        </p:blipFill>
        <p:spPr>
          <a:xfrm>
            <a:off x="873550" y="2707388"/>
            <a:ext cx="6203926" cy="420575"/>
          </a:xfrm>
          <a:prstGeom prst="rect">
            <a:avLst/>
          </a:prstGeom>
          <a:noFill/>
          <a:ln>
            <a:noFill/>
          </a:ln>
        </p:spPr>
      </p:pic>
      <p:sp>
        <p:nvSpPr>
          <p:cNvPr id="246" name="Google Shape;246;p34"/>
          <p:cNvSpPr txBox="1"/>
          <p:nvPr/>
        </p:nvSpPr>
        <p:spPr>
          <a:xfrm>
            <a:off x="802550" y="3974288"/>
            <a:ext cx="8496900" cy="7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247" name="Google Shape;247;p34"/>
          <p:cNvPicPr preferRelativeResize="0"/>
          <p:nvPr/>
        </p:nvPicPr>
        <p:blipFill>
          <a:blip r:embed="rId4">
            <a:alphaModFix/>
          </a:blip>
          <a:stretch>
            <a:fillRect/>
          </a:stretch>
        </p:blipFill>
        <p:spPr>
          <a:xfrm>
            <a:off x="521050" y="4148463"/>
            <a:ext cx="5953765" cy="420575"/>
          </a:xfrm>
          <a:prstGeom prst="rect">
            <a:avLst/>
          </a:prstGeom>
          <a:noFill/>
          <a:ln>
            <a:noFill/>
          </a:ln>
        </p:spPr>
      </p:pic>
      <p:sp>
        <p:nvSpPr>
          <p:cNvPr id="248" name="Google Shape;248;p34"/>
          <p:cNvSpPr txBox="1"/>
          <p:nvPr/>
        </p:nvSpPr>
        <p:spPr>
          <a:xfrm>
            <a:off x="6656950" y="3127975"/>
            <a:ext cx="2402400" cy="14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700">
                <a:solidFill>
                  <a:srgbClr val="695D46"/>
                </a:solidFill>
                <a:latin typeface="Open Sans"/>
                <a:ea typeface="Open Sans"/>
                <a:cs typeface="Open Sans"/>
                <a:sym typeface="Open Sans"/>
              </a:rPr>
              <a:t>Z</a:t>
            </a:r>
            <a:r>
              <a:rPr baseline="-25000" i="1" lang="en" sz="1700">
                <a:solidFill>
                  <a:srgbClr val="695D46"/>
                </a:solidFill>
                <a:latin typeface="Open Sans"/>
                <a:ea typeface="Open Sans"/>
                <a:cs typeface="Open Sans"/>
                <a:sym typeface="Open Sans"/>
              </a:rPr>
              <a:t>e</a:t>
            </a:r>
            <a:r>
              <a:rPr lang="en" sz="1700">
                <a:solidFill>
                  <a:srgbClr val="695D46"/>
                </a:solidFill>
                <a:latin typeface="Open Sans"/>
                <a:ea typeface="Open Sans"/>
                <a:cs typeface="Open Sans"/>
                <a:sym typeface="Open Sans"/>
              </a:rPr>
              <a:t> and </a:t>
            </a:r>
            <a:r>
              <a:rPr i="1" lang="en" sz="1700">
                <a:solidFill>
                  <a:srgbClr val="695D46"/>
                </a:solidFill>
                <a:latin typeface="Open Sans"/>
                <a:ea typeface="Open Sans"/>
                <a:cs typeface="Open Sans"/>
                <a:sym typeface="Open Sans"/>
              </a:rPr>
              <a:t>x</a:t>
            </a:r>
            <a:r>
              <a:rPr baseline="-25000" i="1" lang="en" sz="1700">
                <a:solidFill>
                  <a:srgbClr val="695D46"/>
                </a:solidFill>
                <a:latin typeface="Open Sans"/>
                <a:ea typeface="Open Sans"/>
                <a:cs typeface="Open Sans"/>
                <a:sym typeface="Open Sans"/>
              </a:rPr>
              <a:t>a</a:t>
            </a:r>
            <a:r>
              <a:rPr lang="en" sz="1700">
                <a:solidFill>
                  <a:srgbClr val="695D46"/>
                </a:solidFill>
                <a:latin typeface="Open Sans"/>
                <a:ea typeface="Open Sans"/>
                <a:cs typeface="Open Sans"/>
                <a:sym typeface="Open Sans"/>
              </a:rPr>
              <a:t> correspond to </a:t>
            </a:r>
            <a:r>
              <a:rPr i="1" lang="en" sz="1700">
                <a:solidFill>
                  <a:srgbClr val="695D46"/>
                </a:solidFill>
                <a:latin typeface="Open Sans"/>
                <a:ea typeface="Open Sans"/>
                <a:cs typeface="Open Sans"/>
                <a:sym typeface="Open Sans"/>
              </a:rPr>
              <a:t>acquired</a:t>
            </a:r>
            <a:r>
              <a:rPr lang="en" sz="1700">
                <a:solidFill>
                  <a:srgbClr val="695D46"/>
                </a:solidFill>
                <a:latin typeface="Open Sans"/>
                <a:ea typeface="Open Sans"/>
                <a:cs typeface="Open Sans"/>
                <a:sym typeface="Open Sans"/>
              </a:rPr>
              <a:t> and </a:t>
            </a:r>
            <a:r>
              <a:rPr i="1" lang="en" sz="1700">
                <a:solidFill>
                  <a:srgbClr val="695D46"/>
                </a:solidFill>
                <a:latin typeface="Open Sans"/>
                <a:ea typeface="Open Sans"/>
                <a:cs typeface="Open Sans"/>
                <a:sym typeface="Open Sans"/>
              </a:rPr>
              <a:t>Pixar</a:t>
            </a:r>
            <a:r>
              <a:rPr lang="en" sz="1700">
                <a:solidFill>
                  <a:srgbClr val="695D46"/>
                </a:solidFill>
                <a:latin typeface="Open Sans"/>
                <a:ea typeface="Open Sans"/>
                <a:cs typeface="Open Sans"/>
                <a:sym typeface="Open Sans"/>
              </a:rPr>
              <a:t>; arg2 corresponds to dependency relation </a:t>
            </a:r>
            <a:r>
              <a:rPr i="1" lang="en" sz="1700">
                <a:solidFill>
                  <a:srgbClr val="695D46"/>
                </a:solidFill>
                <a:latin typeface="Open Sans"/>
                <a:ea typeface="Open Sans"/>
                <a:cs typeface="Open Sans"/>
                <a:sym typeface="Open Sans"/>
              </a:rPr>
              <a:t>acquired → Pixar</a:t>
            </a:r>
            <a:endParaRPr i="1" sz="1700">
              <a:solidFill>
                <a:srgbClr val="695D46"/>
              </a:solidFill>
              <a:latin typeface="Open Sans"/>
              <a:ea typeface="Open Sans"/>
              <a:cs typeface="Open Sans"/>
              <a:sym typeface="Open Sans"/>
            </a:endParaRPr>
          </a:p>
        </p:txBody>
      </p:sp>
      <p:sp>
        <p:nvSpPr>
          <p:cNvPr id="249" name="Google Shape;24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4"/>
          <p:cNvSpPr txBox="1"/>
          <p:nvPr/>
        </p:nvSpPr>
        <p:spPr>
          <a:xfrm>
            <a:off x="150600" y="47670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Reddy et al., 2016</a:t>
            </a:r>
            <a:endParaRPr sz="1200">
              <a:solidFill>
                <a:schemeClr val="accent3"/>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Matching for Semantic Parsing</a:t>
            </a:r>
            <a:endParaRPr/>
          </a:p>
        </p:txBody>
      </p:sp>
      <p:sp>
        <p:nvSpPr>
          <p:cNvPr id="256" name="Google Shape;256;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Great, now we have the ungrounded logical forms! How do we get grounded semantic representation to answer questions with Freebase?</a:t>
            </a:r>
            <a:endParaRPr/>
          </a:p>
          <a:p>
            <a:pPr indent="-342900" lvl="0" marL="457200" rtl="0" algn="l">
              <a:spcBef>
                <a:spcPts val="0"/>
              </a:spcBef>
              <a:spcAft>
                <a:spcPts val="0"/>
              </a:spcAft>
              <a:buSzPts val="1800"/>
              <a:buChar char="●"/>
            </a:pPr>
            <a:r>
              <a:rPr lang="en"/>
              <a:t>Manually assembled question-answer pairs</a:t>
            </a:r>
            <a:endParaRPr/>
          </a:p>
          <a:p>
            <a:pPr indent="-342900" lvl="0" marL="457200" rtl="0" algn="l">
              <a:spcBef>
                <a:spcPts val="0"/>
              </a:spcBef>
              <a:spcAft>
                <a:spcPts val="0"/>
              </a:spcAft>
              <a:buSzPts val="1800"/>
              <a:buChar char="●"/>
            </a:pPr>
            <a:r>
              <a:rPr lang="en"/>
              <a:t>For each training question:</a:t>
            </a:r>
            <a:endParaRPr/>
          </a:p>
          <a:p>
            <a:pPr indent="-342900" lvl="1" marL="914400" rtl="0" algn="l">
              <a:spcBef>
                <a:spcPts val="0"/>
              </a:spcBef>
              <a:spcAft>
                <a:spcPts val="0"/>
              </a:spcAft>
              <a:buSzPts val="1800"/>
              <a:buChar char="○"/>
            </a:pPr>
            <a:r>
              <a:rPr lang="en" sz="1800"/>
              <a:t>Find the set of oracle grounded graphs - Freebase subgraphs that yield the correct answer and are derivable from the question’s logical form</a:t>
            </a:r>
            <a:endParaRPr sz="1800"/>
          </a:p>
          <a:p>
            <a:pPr indent="-342900" lvl="1" marL="914400" rtl="0" algn="l">
              <a:spcBef>
                <a:spcPts val="0"/>
              </a:spcBef>
              <a:spcAft>
                <a:spcPts val="0"/>
              </a:spcAft>
              <a:buSzPts val="1800"/>
              <a:buChar char="○"/>
            </a:pPr>
            <a:r>
              <a:rPr lang="en" sz="1800"/>
              <a:t>Oracle graphs are used to train a structured perceptron model</a:t>
            </a:r>
            <a:endParaRPr sz="1800"/>
          </a:p>
        </p:txBody>
      </p:sp>
      <p:sp>
        <p:nvSpPr>
          <p:cNvPr id="257" name="Google Shape;25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Ungrounded Graph</a:t>
            </a:r>
            <a:endParaRPr/>
          </a:p>
        </p:txBody>
      </p:sp>
      <p:sp>
        <p:nvSpPr>
          <p:cNvPr id="263" name="Google Shape;263;p36"/>
          <p:cNvSpPr txBox="1"/>
          <p:nvPr>
            <p:ph idx="1" type="body"/>
          </p:nvPr>
        </p:nvSpPr>
        <p:spPr>
          <a:xfrm>
            <a:off x="311700" y="1266175"/>
            <a:ext cx="53067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What is the name of the company which Disney acquired in 2006?</a:t>
            </a:r>
            <a:endParaRPr sz="1700"/>
          </a:p>
          <a:p>
            <a:pPr indent="-336550" lvl="0" marL="457200" rtl="0" algn="l">
              <a:lnSpc>
                <a:spcPct val="115000"/>
              </a:lnSpc>
              <a:spcBef>
                <a:spcPts val="0"/>
              </a:spcBef>
              <a:spcAft>
                <a:spcPts val="0"/>
              </a:spcAft>
              <a:buSzPts val="1700"/>
              <a:buChar char="●"/>
            </a:pPr>
            <a:r>
              <a:rPr lang="en" sz="1700"/>
              <a:t>Green rectangles: </a:t>
            </a:r>
            <a:r>
              <a:rPr lang="en" sz="1700"/>
              <a:t>resolved entities</a:t>
            </a:r>
            <a:r>
              <a:rPr lang="en" sz="1700"/>
              <a:t> vs. entity predicates</a:t>
            </a:r>
            <a:endParaRPr sz="1700"/>
          </a:p>
          <a:p>
            <a:pPr indent="-336550" lvl="1" marL="914400" rtl="0" algn="l">
              <a:lnSpc>
                <a:spcPct val="115000"/>
              </a:lnSpc>
              <a:spcBef>
                <a:spcPts val="0"/>
              </a:spcBef>
              <a:spcAft>
                <a:spcPts val="0"/>
              </a:spcAft>
              <a:buSzPts val="1700"/>
              <a:buChar char="○"/>
            </a:pPr>
            <a:r>
              <a:rPr i="1" lang="en" sz="1700"/>
              <a:t>Disney(y</a:t>
            </a:r>
            <a:r>
              <a:rPr baseline="-25000" i="1" lang="en" sz="1700"/>
              <a:t>a</a:t>
            </a:r>
            <a:r>
              <a:rPr i="1" lang="en" sz="1700"/>
              <a:t>)</a:t>
            </a:r>
            <a:r>
              <a:rPr lang="en" sz="1700"/>
              <a:t> vs. </a:t>
            </a:r>
            <a:r>
              <a:rPr i="1" lang="en" sz="1700"/>
              <a:t>name(w</a:t>
            </a:r>
            <a:r>
              <a:rPr baseline="-25000" i="1" lang="en" sz="1700"/>
              <a:t>a</a:t>
            </a:r>
            <a:r>
              <a:rPr i="1" lang="en" sz="1700"/>
              <a:t>)</a:t>
            </a:r>
            <a:endParaRPr i="1" sz="1700"/>
          </a:p>
          <a:p>
            <a:pPr indent="-336550" lvl="0" marL="457200" rtl="0" algn="l">
              <a:lnSpc>
                <a:spcPct val="115000"/>
              </a:lnSpc>
              <a:spcBef>
                <a:spcPts val="0"/>
              </a:spcBef>
              <a:spcAft>
                <a:spcPts val="0"/>
              </a:spcAft>
              <a:buSzPts val="1700"/>
              <a:buChar char="●"/>
            </a:pPr>
            <a:r>
              <a:rPr i="1" lang="en" sz="1700"/>
              <a:t>Target(w</a:t>
            </a:r>
            <a:r>
              <a:rPr baseline="-25000" i="1" lang="en" sz="1700"/>
              <a:t>a</a:t>
            </a:r>
            <a:r>
              <a:rPr i="1" lang="en" sz="1700"/>
              <a:t>)</a:t>
            </a:r>
            <a:r>
              <a:rPr lang="en" sz="1700"/>
              <a:t> node connects to the entity node whose denotation corresponds to the answer</a:t>
            </a:r>
            <a:endParaRPr sz="1700"/>
          </a:p>
          <a:p>
            <a:pPr indent="-336550" lvl="0" marL="457200" rtl="0" algn="l">
              <a:lnSpc>
                <a:spcPct val="115000"/>
              </a:lnSpc>
              <a:spcBef>
                <a:spcPts val="0"/>
              </a:spcBef>
              <a:spcAft>
                <a:spcPts val="0"/>
              </a:spcAft>
              <a:buSzPts val="1700"/>
              <a:buChar char="●"/>
            </a:pPr>
            <a:r>
              <a:rPr lang="en" sz="1700"/>
              <a:t>Grounding: ungrounded graph → Freebase subgraph</a:t>
            </a:r>
            <a:endParaRPr sz="1700"/>
          </a:p>
          <a:p>
            <a:pPr indent="-336550" lvl="1" marL="914400" rtl="0" algn="l">
              <a:lnSpc>
                <a:spcPct val="115000"/>
              </a:lnSpc>
              <a:spcBef>
                <a:spcPts val="0"/>
              </a:spcBef>
              <a:spcAft>
                <a:spcPts val="0"/>
              </a:spcAft>
              <a:buSzPts val="1700"/>
              <a:buChar char="○"/>
            </a:pPr>
            <a:r>
              <a:rPr lang="en" sz="1700"/>
              <a:t>Entity nodes → Freebase entities</a:t>
            </a:r>
            <a:endParaRPr sz="1700"/>
          </a:p>
          <a:p>
            <a:pPr indent="-336550" lvl="1" marL="914400" rtl="0" algn="l">
              <a:lnSpc>
                <a:spcPct val="115000"/>
              </a:lnSpc>
              <a:spcBef>
                <a:spcPts val="0"/>
              </a:spcBef>
              <a:spcAft>
                <a:spcPts val="0"/>
              </a:spcAft>
              <a:buSzPts val="1700"/>
              <a:buChar char="○"/>
            </a:pPr>
            <a:r>
              <a:rPr lang="en" sz="1700"/>
              <a:t>Entity-entity edges → Freebase relations</a:t>
            </a:r>
            <a:endParaRPr sz="1700"/>
          </a:p>
          <a:p>
            <a:pPr indent="-336550" lvl="1" marL="914400" rtl="0" algn="l">
              <a:lnSpc>
                <a:spcPct val="115000"/>
              </a:lnSpc>
              <a:spcBef>
                <a:spcPts val="0"/>
              </a:spcBef>
              <a:spcAft>
                <a:spcPts val="0"/>
              </a:spcAft>
              <a:buSzPts val="1700"/>
              <a:buChar char="○"/>
            </a:pPr>
            <a:r>
              <a:rPr lang="en" sz="1700"/>
              <a:t>Entity type nodes → Freebase types</a:t>
            </a:r>
            <a:endParaRPr sz="1700"/>
          </a:p>
        </p:txBody>
      </p:sp>
      <p:pic>
        <p:nvPicPr>
          <p:cNvPr id="264" name="Google Shape;264;p36"/>
          <p:cNvPicPr preferRelativeResize="0"/>
          <p:nvPr/>
        </p:nvPicPr>
        <p:blipFill>
          <a:blip r:embed="rId3">
            <a:alphaModFix/>
          </a:blip>
          <a:stretch>
            <a:fillRect/>
          </a:stretch>
        </p:blipFill>
        <p:spPr>
          <a:xfrm>
            <a:off x="5618425" y="140200"/>
            <a:ext cx="3427249" cy="4896076"/>
          </a:xfrm>
          <a:prstGeom prst="rect">
            <a:avLst/>
          </a:prstGeom>
          <a:noFill/>
          <a:ln>
            <a:noFill/>
          </a:ln>
        </p:spPr>
      </p:pic>
      <p:sp>
        <p:nvSpPr>
          <p:cNvPr id="265" name="Google Shape;26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6"/>
          <p:cNvSpPr txBox="1"/>
          <p:nvPr/>
        </p:nvSpPr>
        <p:spPr>
          <a:xfrm>
            <a:off x="150600" y="47670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Reddy et al., 2016</a:t>
            </a:r>
            <a:endParaRPr sz="1200">
              <a:solidFill>
                <a:schemeClr val="accent3"/>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Resolution Algorithm</a:t>
            </a:r>
            <a:endParaRPr/>
          </a:p>
        </p:txBody>
      </p:sp>
      <p:sp>
        <p:nvSpPr>
          <p:cNvPr id="272" name="Google Shape;272;p37"/>
          <p:cNvSpPr txBox="1"/>
          <p:nvPr>
            <p:ph idx="1" type="body"/>
          </p:nvPr>
        </p:nvSpPr>
        <p:spPr>
          <a:xfrm>
            <a:off x="311700" y="1096750"/>
            <a:ext cx="8520600" cy="386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For Free917: string matching against the entry lexicon provided in the dataset.</a:t>
            </a:r>
            <a:endParaRPr sz="1700"/>
          </a:p>
          <a:p>
            <a:pPr indent="0" lvl="0" marL="0" rtl="0" algn="l">
              <a:lnSpc>
                <a:spcPct val="100000"/>
              </a:lnSpc>
              <a:spcBef>
                <a:spcPts val="0"/>
              </a:spcBef>
              <a:spcAft>
                <a:spcPts val="0"/>
              </a:spcAft>
              <a:buNone/>
            </a:pPr>
            <a:r>
              <a:rPr lang="en" sz="1700"/>
              <a:t>For WebQuestions:</a:t>
            </a:r>
            <a:endParaRPr sz="1700"/>
          </a:p>
          <a:p>
            <a:pPr indent="-336550" lvl="0" marL="457200" rtl="0" algn="l">
              <a:lnSpc>
                <a:spcPct val="100000"/>
              </a:lnSpc>
              <a:spcBef>
                <a:spcPts val="0"/>
              </a:spcBef>
              <a:spcAft>
                <a:spcPts val="0"/>
              </a:spcAft>
              <a:buSzPts val="1700"/>
              <a:buChar char="●"/>
            </a:pPr>
            <a:r>
              <a:rPr lang="en" sz="1700"/>
              <a:t>Entity span candidates are identified using handcrafted POS patterns</a:t>
            </a:r>
            <a:endParaRPr sz="1700"/>
          </a:p>
          <a:p>
            <a:pPr indent="-336550" lvl="1" marL="914400" rtl="0" algn="l">
              <a:lnSpc>
                <a:spcPct val="100000"/>
              </a:lnSpc>
              <a:spcBef>
                <a:spcPts val="0"/>
              </a:spcBef>
              <a:spcAft>
                <a:spcPts val="0"/>
              </a:spcAft>
              <a:buSzPts val="1700"/>
              <a:buChar char="○"/>
            </a:pPr>
            <a:r>
              <a:rPr lang="en" sz="1700"/>
              <a:t>Using Stanford CoreNLP caseless tagger</a:t>
            </a:r>
            <a:endParaRPr sz="1700"/>
          </a:p>
          <a:p>
            <a:pPr indent="-336550" lvl="0" marL="457200" rtl="0" algn="l">
              <a:lnSpc>
                <a:spcPct val="100000"/>
              </a:lnSpc>
              <a:spcBef>
                <a:spcPts val="0"/>
              </a:spcBef>
              <a:spcAft>
                <a:spcPts val="0"/>
              </a:spcAft>
              <a:buSzPts val="1700"/>
              <a:buChar char="●"/>
            </a:pPr>
            <a:r>
              <a:rPr lang="en" sz="1700"/>
              <a:t>For each candidate:</a:t>
            </a:r>
            <a:endParaRPr sz="1700"/>
          </a:p>
          <a:p>
            <a:pPr indent="-336550" lvl="1" marL="914400" rtl="0" algn="l">
              <a:lnSpc>
                <a:spcPct val="100000"/>
              </a:lnSpc>
              <a:spcBef>
                <a:spcPts val="0"/>
              </a:spcBef>
              <a:spcAft>
                <a:spcPts val="0"/>
              </a:spcAft>
              <a:buSzPts val="1700"/>
              <a:buChar char="○"/>
            </a:pPr>
            <a:r>
              <a:rPr lang="en" sz="1700"/>
              <a:t>Retrieve top 10 entities via Freebase API</a:t>
            </a:r>
            <a:endParaRPr sz="1700"/>
          </a:p>
          <a:p>
            <a:pPr indent="-336550" lvl="1" marL="914400" rtl="0" algn="l">
              <a:lnSpc>
                <a:spcPct val="100000"/>
              </a:lnSpc>
              <a:spcBef>
                <a:spcPts val="0"/>
              </a:spcBef>
              <a:spcAft>
                <a:spcPts val="0"/>
              </a:spcAft>
              <a:buSzPts val="1700"/>
              <a:buChar char="○"/>
            </a:pPr>
            <a:r>
              <a:rPr lang="en" sz="1700"/>
              <a:t>Create lattice:</a:t>
            </a:r>
            <a:endParaRPr sz="1700"/>
          </a:p>
          <a:p>
            <a:pPr indent="-330200" lvl="2" marL="1371600" rtl="0" algn="l">
              <a:lnSpc>
                <a:spcPct val="100000"/>
              </a:lnSpc>
              <a:spcBef>
                <a:spcPts val="0"/>
              </a:spcBef>
              <a:spcAft>
                <a:spcPts val="0"/>
              </a:spcAft>
              <a:buSzPts val="1600"/>
              <a:buChar char="■"/>
            </a:pPr>
            <a:r>
              <a:rPr lang="en" sz="1600"/>
              <a:t>Nodes correspond to mention-entity pairs.</a:t>
            </a:r>
            <a:endParaRPr sz="1600"/>
          </a:p>
          <a:p>
            <a:pPr indent="-330200" lvl="2" marL="1371600" rtl="0" algn="l">
              <a:lnSpc>
                <a:spcPct val="100000"/>
              </a:lnSpc>
              <a:spcBef>
                <a:spcPts val="0"/>
              </a:spcBef>
              <a:spcAft>
                <a:spcPts val="0"/>
              </a:spcAft>
              <a:buSzPts val="1600"/>
              <a:buChar char="■"/>
            </a:pPr>
            <a:r>
              <a:rPr lang="en" sz="1600"/>
              <a:t>Edges verify that span does not overlap in a joint assignment from entities to mentions.</a:t>
            </a:r>
            <a:endParaRPr sz="1600"/>
          </a:p>
          <a:p>
            <a:pPr indent="-336550" lvl="1" marL="914400" rtl="0" algn="l">
              <a:lnSpc>
                <a:spcPct val="100000"/>
              </a:lnSpc>
              <a:spcBef>
                <a:spcPts val="0"/>
              </a:spcBef>
              <a:spcAft>
                <a:spcPts val="0"/>
              </a:spcAft>
              <a:buSzPts val="1700"/>
              <a:buChar char="○"/>
            </a:pPr>
            <a:r>
              <a:rPr lang="en" sz="1700"/>
              <a:t>Top 10 paths through the lattice yield ungrounded graphs.</a:t>
            </a:r>
            <a:endParaRPr sz="1700"/>
          </a:p>
          <a:p>
            <a:pPr indent="-330200" lvl="2" marL="1371600" rtl="0" algn="l">
              <a:lnSpc>
                <a:spcPct val="100000"/>
              </a:lnSpc>
              <a:spcBef>
                <a:spcPts val="0"/>
              </a:spcBef>
              <a:spcAft>
                <a:spcPts val="0"/>
              </a:spcAft>
              <a:buSzPts val="1600"/>
              <a:buChar char="■"/>
            </a:pPr>
            <a:r>
              <a:rPr lang="en" sz="1600"/>
              <a:t>Nodes scored via Freebase API.</a:t>
            </a:r>
            <a:endParaRPr sz="1600"/>
          </a:p>
          <a:p>
            <a:pPr indent="-330200" lvl="2" marL="1371600" rtl="0" algn="l">
              <a:lnSpc>
                <a:spcPct val="100000"/>
              </a:lnSpc>
              <a:spcBef>
                <a:spcPts val="0"/>
              </a:spcBef>
              <a:spcAft>
                <a:spcPts val="0"/>
              </a:spcAft>
              <a:buSzPts val="1600"/>
              <a:buChar char="■"/>
            </a:pPr>
            <a:r>
              <a:rPr lang="en" sz="1600"/>
              <a:t>Final entity disambiguation among these ungrounded graphs is done at a later stage.</a:t>
            </a:r>
            <a:endParaRPr sz="1600"/>
          </a:p>
        </p:txBody>
      </p:sp>
      <p:sp>
        <p:nvSpPr>
          <p:cNvPr id="273" name="Google Shape;27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8"/>
          <p:cNvPicPr preferRelativeResize="0"/>
          <p:nvPr/>
        </p:nvPicPr>
        <p:blipFill>
          <a:blip r:embed="rId3">
            <a:alphaModFix/>
          </a:blip>
          <a:stretch>
            <a:fillRect/>
          </a:stretch>
        </p:blipFill>
        <p:spPr>
          <a:xfrm>
            <a:off x="772403" y="0"/>
            <a:ext cx="7599195" cy="5143500"/>
          </a:xfrm>
          <a:prstGeom prst="rect">
            <a:avLst/>
          </a:prstGeom>
          <a:noFill/>
          <a:ln>
            <a:noFill/>
          </a:ln>
        </p:spPr>
      </p:pic>
      <p:sp>
        <p:nvSpPr>
          <p:cNvPr id="279" name="Google Shape;279;p38"/>
          <p:cNvSpPr txBox="1"/>
          <p:nvPr>
            <p:ph idx="4294967295" type="title"/>
          </p:nvPr>
        </p:nvSpPr>
        <p:spPr>
          <a:xfrm>
            <a:off x="3786000" y="1983600"/>
            <a:ext cx="1572000" cy="117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contract</a:t>
            </a:r>
            <a:endParaRPr/>
          </a:p>
          <a:p>
            <a:pPr indent="0" lvl="0" marL="0" rtl="0" algn="ctr">
              <a:spcBef>
                <a:spcPts val="0"/>
              </a:spcBef>
              <a:spcAft>
                <a:spcPts val="0"/>
              </a:spcAft>
              <a:buNone/>
            </a:pPr>
            <a:r>
              <a:rPr lang="en"/>
              <a:t>→ </a:t>
            </a:r>
            <a:endParaRPr/>
          </a:p>
        </p:txBody>
      </p:sp>
      <p:sp>
        <p:nvSpPr>
          <p:cNvPr id="280" name="Google Shape;280;p38"/>
          <p:cNvSpPr txBox="1"/>
          <p:nvPr/>
        </p:nvSpPr>
        <p:spPr>
          <a:xfrm>
            <a:off x="3786000" y="4073375"/>
            <a:ext cx="28233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81" name="Google Shape;28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8"/>
          <p:cNvSpPr txBox="1"/>
          <p:nvPr/>
        </p:nvSpPr>
        <p:spPr>
          <a:xfrm rot="-5400000">
            <a:off x="-949925" y="375737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Reddy et al., 2016</a:t>
            </a:r>
            <a:endParaRPr sz="1200">
              <a:solidFill>
                <a:schemeClr val="accent3"/>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Expand Operation</a:t>
            </a:r>
            <a:endParaRPr/>
          </a:p>
        </p:txBody>
      </p:sp>
      <p:pic>
        <p:nvPicPr>
          <p:cNvPr id="288" name="Google Shape;288;p39"/>
          <p:cNvPicPr preferRelativeResize="0"/>
          <p:nvPr/>
        </p:nvPicPr>
        <p:blipFill>
          <a:blip r:embed="rId3">
            <a:alphaModFix/>
          </a:blip>
          <a:stretch>
            <a:fillRect/>
          </a:stretch>
        </p:blipFill>
        <p:spPr>
          <a:xfrm>
            <a:off x="311700" y="1908800"/>
            <a:ext cx="8679901" cy="3019607"/>
          </a:xfrm>
          <a:prstGeom prst="rect">
            <a:avLst/>
          </a:prstGeom>
          <a:noFill/>
          <a:ln>
            <a:noFill/>
          </a:ln>
        </p:spPr>
      </p:pic>
      <p:sp>
        <p:nvSpPr>
          <p:cNvPr id="289" name="Google Shape;289;p39"/>
          <p:cNvSpPr txBox="1"/>
          <p:nvPr/>
        </p:nvSpPr>
        <p:spPr>
          <a:xfrm>
            <a:off x="311700" y="1601350"/>
            <a:ext cx="7205700" cy="3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What to do Washington DC December?</a:t>
            </a:r>
            <a:endParaRPr>
              <a:latin typeface="Open Sans"/>
              <a:ea typeface="Open Sans"/>
              <a:cs typeface="Open Sans"/>
              <a:sym typeface="Open Sans"/>
            </a:endParaRPr>
          </a:p>
        </p:txBody>
      </p:sp>
      <p:sp>
        <p:nvSpPr>
          <p:cNvPr id="290" name="Google Shape;290;p39"/>
          <p:cNvSpPr txBox="1"/>
          <p:nvPr/>
        </p:nvSpPr>
        <p:spPr>
          <a:xfrm>
            <a:off x="4353900" y="604425"/>
            <a:ext cx="4478400" cy="11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dk2"/>
                </a:solidFill>
                <a:latin typeface="Open Sans"/>
                <a:ea typeface="Open Sans"/>
                <a:cs typeface="Open Sans"/>
                <a:sym typeface="Open Sans"/>
              </a:rPr>
              <a:t>To deal with parse errors leading to disconnected components; also deals with ungrammatical user input.</a:t>
            </a:r>
            <a:endParaRPr sz="1700"/>
          </a:p>
        </p:txBody>
      </p:sp>
      <p:sp>
        <p:nvSpPr>
          <p:cNvPr id="291" name="Google Shape;29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9"/>
          <p:cNvSpPr txBox="1"/>
          <p:nvPr/>
        </p:nvSpPr>
        <p:spPr>
          <a:xfrm>
            <a:off x="74400" y="48432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Reddy et al., 2016</a:t>
            </a:r>
            <a:endParaRPr sz="1200">
              <a:solidFill>
                <a:schemeClr val="accent3"/>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298" name="Google Shape;298;p40"/>
          <p:cNvSpPr txBox="1"/>
          <p:nvPr>
            <p:ph idx="1" type="body"/>
          </p:nvPr>
        </p:nvSpPr>
        <p:spPr>
          <a:xfrm>
            <a:off x="311700" y="1266325"/>
            <a:ext cx="79221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 ungrounded → grounded graphs</a:t>
            </a:r>
            <a:endParaRPr/>
          </a:p>
          <a:p>
            <a:pPr indent="-342900" lvl="0" marL="457200" rtl="0" algn="l">
              <a:spcBef>
                <a:spcPts val="0"/>
              </a:spcBef>
              <a:spcAft>
                <a:spcPts val="0"/>
              </a:spcAft>
              <a:buSzPts val="1800"/>
              <a:buChar char="●"/>
            </a:pPr>
            <a:r>
              <a:rPr lang="en"/>
              <a:t>Supervised via question-answer pairs</a:t>
            </a:r>
            <a:endParaRPr/>
          </a:p>
          <a:p>
            <a:pPr indent="-342900" lvl="0" marL="457200" rtl="0" algn="l">
              <a:spcBef>
                <a:spcPts val="0"/>
              </a:spcBef>
              <a:spcAft>
                <a:spcPts val="0"/>
              </a:spcAft>
              <a:buSzPts val="1800"/>
              <a:buChar char="●"/>
            </a:pPr>
            <a:r>
              <a:rPr lang="en"/>
              <a:t>Instead of “gold” graphs, </a:t>
            </a:r>
            <a:r>
              <a:rPr i="1" lang="en"/>
              <a:t>oracle graphs</a:t>
            </a:r>
            <a:r>
              <a:rPr lang="en"/>
              <a:t> are obtained beforehand to get all grounded graphs reachable by the ungrounded graph.</a:t>
            </a:r>
            <a:endParaRPr/>
          </a:p>
          <a:p>
            <a:pPr indent="-342900" lvl="0" marL="457200" rtl="0" algn="l">
              <a:spcBef>
                <a:spcPts val="0"/>
              </a:spcBef>
              <a:spcAft>
                <a:spcPts val="0"/>
              </a:spcAft>
              <a:buClr>
                <a:srgbClr val="695D46"/>
              </a:buClr>
              <a:buSzPts val="1800"/>
              <a:buChar char="●"/>
            </a:pPr>
            <a:r>
              <a:rPr i="1" lang="en">
                <a:solidFill>
                  <a:srgbClr val="695D46"/>
                </a:solidFill>
              </a:rPr>
              <a:t>O</a:t>
            </a:r>
            <a:r>
              <a:rPr baseline="-25000" i="1" lang="en">
                <a:solidFill>
                  <a:srgbClr val="695D46"/>
                </a:solidFill>
              </a:rPr>
              <a:t>K,A</a:t>
            </a:r>
            <a:r>
              <a:rPr i="1" lang="en">
                <a:solidFill>
                  <a:srgbClr val="695D46"/>
                </a:solidFill>
              </a:rPr>
              <a:t>(q)</a:t>
            </a:r>
            <a:r>
              <a:rPr lang="en">
                <a:solidFill>
                  <a:srgbClr val="695D46"/>
                </a:solidFill>
              </a:rPr>
              <a:t>: set of pairs (</a:t>
            </a:r>
            <a:r>
              <a:rPr i="1" lang="en">
                <a:solidFill>
                  <a:srgbClr val="695D46"/>
                </a:solidFill>
              </a:rPr>
              <a:t>u</a:t>
            </a:r>
            <a:r>
              <a:rPr lang="en">
                <a:solidFill>
                  <a:srgbClr val="695D46"/>
                </a:solidFill>
              </a:rPr>
              <a:t>, </a:t>
            </a:r>
            <a:r>
              <a:rPr i="1" lang="en">
                <a:solidFill>
                  <a:srgbClr val="695D46"/>
                </a:solidFill>
              </a:rPr>
              <a:t>g</a:t>
            </a:r>
            <a:r>
              <a:rPr lang="en">
                <a:solidFill>
                  <a:srgbClr val="695D46"/>
                </a:solidFill>
              </a:rPr>
              <a:t>) derivable from the question </a:t>
            </a:r>
            <a:r>
              <a:rPr i="1" lang="en">
                <a:solidFill>
                  <a:srgbClr val="695D46"/>
                </a:solidFill>
              </a:rPr>
              <a:t>q</a:t>
            </a:r>
            <a:r>
              <a:rPr lang="en">
                <a:solidFill>
                  <a:srgbClr val="695D46"/>
                </a:solidFill>
              </a:rPr>
              <a:t> whose denotation has minimal F1-loss against the gold answer A.</a:t>
            </a:r>
            <a:endParaRPr>
              <a:solidFill>
                <a:srgbClr val="695D46"/>
              </a:solidFill>
            </a:endParaRPr>
          </a:p>
          <a:p>
            <a:pPr indent="0" lvl="0" marL="457200" rtl="0" algn="l">
              <a:spcBef>
                <a:spcPts val="1200"/>
              </a:spcBef>
              <a:spcAft>
                <a:spcPts val="1600"/>
              </a:spcAft>
              <a:buNone/>
            </a:pPr>
            <a:r>
              <a:t/>
            </a:r>
            <a:endParaRPr/>
          </a:p>
        </p:txBody>
      </p:sp>
      <p:pic>
        <p:nvPicPr>
          <p:cNvPr id="299" name="Google Shape;299;p40"/>
          <p:cNvPicPr preferRelativeResize="0"/>
          <p:nvPr/>
        </p:nvPicPr>
        <p:blipFill>
          <a:blip r:embed="rId3">
            <a:alphaModFix/>
          </a:blip>
          <a:stretch>
            <a:fillRect/>
          </a:stretch>
        </p:blipFill>
        <p:spPr>
          <a:xfrm>
            <a:off x="848200" y="3333375"/>
            <a:ext cx="4179000" cy="619500"/>
          </a:xfrm>
          <a:prstGeom prst="rect">
            <a:avLst/>
          </a:prstGeom>
          <a:noFill/>
          <a:ln>
            <a:noFill/>
          </a:ln>
        </p:spPr>
      </p:pic>
      <p:sp>
        <p:nvSpPr>
          <p:cNvPr id="300" name="Google Shape;300;p40"/>
          <p:cNvSpPr txBox="1"/>
          <p:nvPr/>
        </p:nvSpPr>
        <p:spPr>
          <a:xfrm>
            <a:off x="5969000" y="3333375"/>
            <a:ext cx="2391900" cy="1333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q = question</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u = ungrounded graph for q</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K = knowledge base</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g = grounded graph</a:t>
            </a:r>
            <a:endParaRPr>
              <a:latin typeface="Open Sans"/>
              <a:ea typeface="Open Sans"/>
              <a:cs typeface="Open Sans"/>
              <a:sym typeface="Open Sans"/>
            </a:endParaRPr>
          </a:p>
        </p:txBody>
      </p:sp>
      <p:sp>
        <p:nvSpPr>
          <p:cNvPr id="301" name="Google Shape;301;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40"/>
          <p:cNvSpPr txBox="1"/>
          <p:nvPr/>
        </p:nvSpPr>
        <p:spPr>
          <a:xfrm>
            <a:off x="150600" y="47670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Reddy et al., 2016</a:t>
            </a:r>
            <a:endParaRPr sz="1200">
              <a:solidFill>
                <a:schemeClr val="accent3"/>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Structured Perceptron + Beam Search</a:t>
            </a:r>
            <a:endParaRPr/>
          </a:p>
        </p:txBody>
      </p:sp>
      <p:sp>
        <p:nvSpPr>
          <p:cNvPr id="308" name="Google Shape;308;p41"/>
          <p:cNvSpPr txBox="1"/>
          <p:nvPr>
            <p:ph idx="1" type="body"/>
          </p:nvPr>
        </p:nvSpPr>
        <p:spPr>
          <a:xfrm>
            <a:off x="311700" y="1266325"/>
            <a:ext cx="8520600" cy="186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To find highest scoring pair of ungrounded and grounded graphs under the model θ</a:t>
            </a:r>
            <a:endParaRPr sz="1600">
              <a:solidFill>
                <a:srgbClr val="695D46"/>
              </a:solidFill>
            </a:endParaRPr>
          </a:p>
        </p:txBody>
      </p:sp>
      <p:pic>
        <p:nvPicPr>
          <p:cNvPr id="309" name="Google Shape;309;p41"/>
          <p:cNvPicPr preferRelativeResize="0"/>
          <p:nvPr/>
        </p:nvPicPr>
        <p:blipFill>
          <a:blip r:embed="rId3">
            <a:alphaModFix/>
          </a:blip>
          <a:stretch>
            <a:fillRect/>
          </a:stretch>
        </p:blipFill>
        <p:spPr>
          <a:xfrm>
            <a:off x="387413" y="1726750"/>
            <a:ext cx="3860683" cy="707400"/>
          </a:xfrm>
          <a:prstGeom prst="rect">
            <a:avLst/>
          </a:prstGeom>
          <a:noFill/>
          <a:ln>
            <a:noFill/>
          </a:ln>
        </p:spPr>
      </p:pic>
      <p:sp>
        <p:nvSpPr>
          <p:cNvPr id="310" name="Google Shape;310;p41"/>
          <p:cNvSpPr txBox="1"/>
          <p:nvPr/>
        </p:nvSpPr>
        <p:spPr>
          <a:xfrm>
            <a:off x="5090575" y="1726750"/>
            <a:ext cx="2972100" cy="1333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q = question</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u = ungrounded graph for q</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K = knowledge base</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g = grounded graph</a:t>
            </a:r>
            <a:endParaRPr>
              <a:latin typeface="Open Sans"/>
              <a:ea typeface="Open Sans"/>
              <a:cs typeface="Open Sans"/>
              <a:sym typeface="Open Sans"/>
            </a:endParaRPr>
          </a:p>
        </p:txBody>
      </p:sp>
      <p:sp>
        <p:nvSpPr>
          <p:cNvPr id="311" name="Google Shape;311;p41"/>
          <p:cNvSpPr txBox="1"/>
          <p:nvPr/>
        </p:nvSpPr>
        <p:spPr>
          <a:xfrm>
            <a:off x="2698750" y="2074350"/>
            <a:ext cx="16086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accent3"/>
                </a:solidFill>
                <a:latin typeface="Open Sans"/>
                <a:ea typeface="Open Sans"/>
                <a:cs typeface="Open Sans"/>
                <a:sym typeface="Open Sans"/>
              </a:rPr>
              <a:t>features for (u, g)</a:t>
            </a:r>
            <a:endParaRPr i="1">
              <a:solidFill>
                <a:schemeClr val="accent3"/>
              </a:solidFill>
              <a:latin typeface="Open Sans"/>
              <a:ea typeface="Open Sans"/>
              <a:cs typeface="Open Sans"/>
              <a:sym typeface="Open Sans"/>
            </a:endParaRPr>
          </a:p>
        </p:txBody>
      </p:sp>
      <p:sp>
        <p:nvSpPr>
          <p:cNvPr id="312" name="Google Shape;312;p41"/>
          <p:cNvSpPr txBox="1"/>
          <p:nvPr/>
        </p:nvSpPr>
        <p:spPr>
          <a:xfrm>
            <a:off x="311700" y="3132625"/>
            <a:ext cx="6021900" cy="1227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95D46"/>
              </a:buClr>
              <a:buSzPts val="1800"/>
              <a:buFont typeface="Open Sans"/>
              <a:buChar char="●"/>
            </a:pPr>
            <a:r>
              <a:rPr lang="en" sz="1800">
                <a:solidFill>
                  <a:srgbClr val="695D46"/>
                </a:solidFill>
                <a:latin typeface="Open Sans"/>
                <a:ea typeface="Open Sans"/>
                <a:cs typeface="Open Sans"/>
                <a:sym typeface="Open Sans"/>
              </a:rPr>
              <a:t>Features: edge alignment, stem overlap, contextual features, indication of use of Contract operation</a:t>
            </a:r>
            <a:endParaRPr sz="1800">
              <a:solidFill>
                <a:srgbClr val="695D46"/>
              </a:solidFill>
              <a:latin typeface="Open Sans"/>
              <a:ea typeface="Open Sans"/>
              <a:cs typeface="Open Sans"/>
              <a:sym typeface="Open Sans"/>
            </a:endParaRPr>
          </a:p>
          <a:p>
            <a:pPr indent="-342900" lvl="0" marL="457200" rtl="0" algn="l">
              <a:spcBef>
                <a:spcPts val="0"/>
              </a:spcBef>
              <a:spcAft>
                <a:spcPts val="0"/>
              </a:spcAft>
              <a:buClr>
                <a:srgbClr val="695D46"/>
              </a:buClr>
              <a:buSzPts val="1800"/>
              <a:buFont typeface="Open Sans"/>
              <a:buChar char="●"/>
            </a:pPr>
            <a:r>
              <a:rPr lang="en" sz="1800">
                <a:solidFill>
                  <a:srgbClr val="695D46"/>
                </a:solidFill>
                <a:latin typeface="Open Sans"/>
                <a:ea typeface="Open Sans"/>
                <a:cs typeface="Open Sans"/>
                <a:sym typeface="Open Sans"/>
              </a:rPr>
              <a:t>Beam search over entity-entity edges and entity type nodes of each ungrounded graph</a:t>
            </a:r>
            <a:endParaRPr sz="1800">
              <a:solidFill>
                <a:srgbClr val="695D46"/>
              </a:solidFill>
              <a:latin typeface="Open Sans"/>
              <a:ea typeface="Open Sans"/>
              <a:cs typeface="Open Sans"/>
              <a:sym typeface="Open Sans"/>
            </a:endParaRPr>
          </a:p>
        </p:txBody>
      </p:sp>
      <p:sp>
        <p:nvSpPr>
          <p:cNvPr id="313" name="Google Shape;31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41"/>
          <p:cNvSpPr txBox="1"/>
          <p:nvPr/>
        </p:nvSpPr>
        <p:spPr>
          <a:xfrm>
            <a:off x="150600" y="47670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Reddy et al., 2016</a:t>
            </a:r>
            <a:endParaRPr sz="1200">
              <a:solidFill>
                <a:schemeClr val="accent3"/>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4846971" y="2724372"/>
            <a:ext cx="2410525" cy="1759503"/>
          </a:xfrm>
          <a:prstGeom prst="rect">
            <a:avLst/>
          </a:prstGeom>
          <a:noFill/>
          <a:ln>
            <a:noFill/>
          </a:ln>
        </p:spPr>
      </p:pic>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Syntactic and Semantic Parsing</a:t>
            </a:r>
            <a:endParaRPr/>
          </a:p>
        </p:txBody>
      </p:sp>
      <p:sp>
        <p:nvSpPr>
          <p:cNvPr id="82" name="Google Shape;82;p1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Syntactic parsing: hierarchical representation of natural language.</a:t>
            </a:r>
            <a:endParaRPr sz="1600"/>
          </a:p>
          <a:p>
            <a:pPr indent="0" lvl="0" marL="0" rtl="0" algn="l">
              <a:spcBef>
                <a:spcPts val="1600"/>
              </a:spcBef>
              <a:spcAft>
                <a:spcPts val="1600"/>
              </a:spcAft>
              <a:buNone/>
            </a:pPr>
            <a:r>
              <a:t/>
            </a:r>
            <a:endParaRPr sz="1600"/>
          </a:p>
        </p:txBody>
      </p:sp>
      <p:sp>
        <p:nvSpPr>
          <p:cNvPr id="83" name="Google Shape;83;p15"/>
          <p:cNvSpPr txBox="1"/>
          <p:nvPr>
            <p:ph idx="2" type="body"/>
          </p:nvPr>
        </p:nvSpPr>
        <p:spPr>
          <a:xfrm>
            <a:off x="4311600" y="1266175"/>
            <a:ext cx="4626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Semantic parsing: mapping natural language to logical form.</a:t>
            </a:r>
            <a:endParaRPr sz="1600"/>
          </a:p>
          <a:p>
            <a:pPr indent="-330200" lvl="0" marL="457200" rtl="0" algn="l">
              <a:spcBef>
                <a:spcPts val="0"/>
              </a:spcBef>
              <a:spcAft>
                <a:spcPts val="0"/>
              </a:spcAft>
              <a:buSzPts val="1600"/>
              <a:buChar char="●"/>
            </a:pPr>
            <a:r>
              <a:rPr lang="en" sz="1600"/>
              <a:t>λy.[λx.x hugs y] or λy.[λx.hugs(x,y)]</a:t>
            </a:r>
            <a:endParaRPr sz="1600"/>
          </a:p>
          <a:p>
            <a:pPr indent="-330200" lvl="1" marL="914400" rtl="0" algn="l">
              <a:spcBef>
                <a:spcPts val="0"/>
              </a:spcBef>
              <a:spcAft>
                <a:spcPts val="0"/>
              </a:spcAft>
              <a:buSzPts val="1600"/>
              <a:buChar char="○"/>
            </a:pPr>
            <a:r>
              <a:rPr lang="en" sz="1600"/>
              <a:t>x = Taylor, y = Jordan</a:t>
            </a:r>
            <a:endParaRPr sz="1600"/>
          </a:p>
          <a:p>
            <a:pPr indent="-330200" lvl="1" marL="914400" rtl="0" algn="l">
              <a:spcBef>
                <a:spcPts val="0"/>
              </a:spcBef>
              <a:spcAft>
                <a:spcPts val="0"/>
              </a:spcAft>
              <a:buSzPts val="1600"/>
              <a:buChar char="○"/>
            </a:pPr>
            <a:r>
              <a:rPr lang="en" sz="1600"/>
              <a:t>subject/object relationship preserved</a:t>
            </a:r>
            <a:endParaRPr sz="1600"/>
          </a:p>
          <a:p>
            <a:pPr indent="-330200" lvl="0" marL="457200" rtl="0" algn="l">
              <a:spcBef>
                <a:spcPts val="0"/>
              </a:spcBef>
              <a:spcAft>
                <a:spcPts val="0"/>
              </a:spcAft>
              <a:buSzPts val="1600"/>
              <a:buChar char="●"/>
            </a:pPr>
            <a:r>
              <a:rPr lang="en" sz="1600"/>
              <a:t>Or</a:t>
            </a:r>
            <a:endParaRPr sz="1600"/>
          </a:p>
          <a:p>
            <a:pPr indent="0" lvl="0" marL="0" rtl="0" algn="l">
              <a:spcBef>
                <a:spcPts val="0"/>
              </a:spcBef>
              <a:spcAft>
                <a:spcPts val="0"/>
              </a:spcAft>
              <a:buNone/>
            </a:pPr>
            <a:r>
              <a:t/>
            </a:r>
            <a:endParaRPr sz="1600"/>
          </a:p>
          <a:p>
            <a:pPr indent="0" lvl="0" marL="0" rtl="0" algn="l">
              <a:spcBef>
                <a:spcPts val="0"/>
              </a:spcBef>
              <a:spcAft>
                <a:spcPts val="1600"/>
              </a:spcAft>
              <a:buNone/>
            </a:pPr>
            <a:r>
              <a:t/>
            </a:r>
            <a:endParaRPr sz="1600"/>
          </a:p>
        </p:txBody>
      </p:sp>
      <p:pic>
        <p:nvPicPr>
          <p:cNvPr id="84" name="Google Shape;84;p15"/>
          <p:cNvPicPr preferRelativeResize="0"/>
          <p:nvPr/>
        </p:nvPicPr>
        <p:blipFill rotWithShape="1">
          <a:blip r:embed="rId4">
            <a:alphaModFix/>
          </a:blip>
          <a:srcRect b="0" l="0" r="18712" t="20331"/>
          <a:stretch/>
        </p:blipFill>
        <p:spPr>
          <a:xfrm>
            <a:off x="1354125" y="2012450"/>
            <a:ext cx="1915050" cy="2339674"/>
          </a:xfrm>
          <a:prstGeom prst="rect">
            <a:avLst/>
          </a:prstGeom>
          <a:noFill/>
          <a:ln>
            <a:noFill/>
          </a:ln>
        </p:spPr>
      </p:pic>
      <p:sp>
        <p:nvSpPr>
          <p:cNvPr id="85" name="Google Shape;85;p15"/>
          <p:cNvSpPr txBox="1"/>
          <p:nvPr/>
        </p:nvSpPr>
        <p:spPr>
          <a:xfrm>
            <a:off x="2287700" y="3562400"/>
            <a:ext cx="508500" cy="32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hugs</a:t>
            </a:r>
            <a:endParaRPr sz="1000">
              <a:latin typeface="Open Sans"/>
              <a:ea typeface="Open Sans"/>
              <a:cs typeface="Open Sans"/>
              <a:sym typeface="Open Sans"/>
            </a:endParaRPr>
          </a:p>
        </p:txBody>
      </p:sp>
      <p:sp>
        <p:nvSpPr>
          <p:cNvPr id="86" name="Google Shape;86;p15"/>
          <p:cNvSpPr txBox="1"/>
          <p:nvPr/>
        </p:nvSpPr>
        <p:spPr>
          <a:xfrm>
            <a:off x="2900700" y="4119225"/>
            <a:ext cx="619800" cy="32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Jordan</a:t>
            </a:r>
            <a:endParaRPr sz="1000">
              <a:latin typeface="Open Sans"/>
              <a:ea typeface="Open Sans"/>
              <a:cs typeface="Open Sans"/>
              <a:sym typeface="Open Sans"/>
            </a:endParaRPr>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a:t>
            </a:r>
            <a:endParaRPr/>
          </a:p>
        </p:txBody>
      </p:sp>
      <p:sp>
        <p:nvSpPr>
          <p:cNvPr id="320" name="Google Shape;320;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representations tested (in addition to their new DepLambda)</a:t>
            </a:r>
            <a:endParaRPr/>
          </a:p>
          <a:p>
            <a:pPr indent="-342900" lvl="0" marL="457200" rtl="0" algn="l">
              <a:spcBef>
                <a:spcPts val="0"/>
              </a:spcBef>
              <a:spcAft>
                <a:spcPts val="0"/>
              </a:spcAft>
              <a:buSzPts val="1800"/>
              <a:buChar char="●"/>
            </a:pPr>
            <a:r>
              <a:rPr lang="en"/>
              <a:t>DepTree</a:t>
            </a:r>
            <a:endParaRPr/>
          </a:p>
          <a:p>
            <a:pPr indent="-342900" lvl="1" marL="914400" rtl="0" algn="l">
              <a:spcBef>
                <a:spcPts val="0"/>
              </a:spcBef>
              <a:spcAft>
                <a:spcPts val="0"/>
              </a:spcAft>
              <a:buSzPts val="1800"/>
              <a:buChar char="○"/>
            </a:pPr>
            <a:r>
              <a:rPr lang="en" sz="1800"/>
              <a:t>Ungrounded graph is created directly from original dependency tree</a:t>
            </a:r>
            <a:endParaRPr sz="1800"/>
          </a:p>
          <a:p>
            <a:pPr indent="-342900" lvl="2" marL="1371600" rtl="0" algn="l">
              <a:spcBef>
                <a:spcPts val="0"/>
              </a:spcBef>
              <a:spcAft>
                <a:spcPts val="0"/>
              </a:spcAft>
              <a:buSzPts val="1800"/>
              <a:buChar char="■"/>
            </a:pPr>
            <a:r>
              <a:rPr lang="en" sz="1800"/>
              <a:t>Dependents linked to event with edge labeled “rel”</a:t>
            </a:r>
            <a:endParaRPr sz="1800"/>
          </a:p>
          <a:p>
            <a:pPr indent="-342900" lvl="2" marL="1371600" rtl="0" algn="l">
              <a:spcBef>
                <a:spcPts val="0"/>
              </a:spcBef>
              <a:spcAft>
                <a:spcPts val="0"/>
              </a:spcAft>
              <a:buSzPts val="1800"/>
              <a:buChar char="■"/>
            </a:pPr>
            <a:r>
              <a:rPr lang="en" sz="1800"/>
              <a:t>Parent linked to event with edge labeled arg0</a:t>
            </a:r>
            <a:endParaRPr sz="1800"/>
          </a:p>
          <a:p>
            <a:pPr indent="-342900" lvl="2" marL="1371600" rtl="0" algn="l">
              <a:spcBef>
                <a:spcPts val="0"/>
              </a:spcBef>
              <a:spcAft>
                <a:spcPts val="0"/>
              </a:spcAft>
              <a:buSzPts val="1800"/>
              <a:buChar char="■"/>
            </a:pPr>
            <a:r>
              <a:rPr lang="en" sz="1800"/>
              <a:t>Target pred attached to wh-/question word</a:t>
            </a:r>
            <a:endParaRPr sz="1800"/>
          </a:p>
          <a:p>
            <a:pPr indent="-342900" lvl="0" marL="457200" rtl="0" algn="l">
              <a:spcBef>
                <a:spcPts val="0"/>
              </a:spcBef>
              <a:spcAft>
                <a:spcPts val="0"/>
              </a:spcAft>
              <a:buSzPts val="1800"/>
              <a:buChar char="●"/>
            </a:pPr>
            <a:r>
              <a:rPr lang="en"/>
              <a:t>SimpleGraph (adapted from Yao 2015; Bast and Haussmann 2015)</a:t>
            </a:r>
            <a:endParaRPr/>
          </a:p>
          <a:p>
            <a:pPr indent="-342900" lvl="1" marL="914400" rtl="0" algn="l">
              <a:spcBef>
                <a:spcPts val="0"/>
              </a:spcBef>
              <a:spcAft>
                <a:spcPts val="0"/>
              </a:spcAft>
              <a:buSzPts val="1800"/>
              <a:buChar char="○"/>
            </a:pPr>
            <a:r>
              <a:rPr lang="en" sz="1800"/>
              <a:t>All entities are connected to a single event with predicate arg1</a:t>
            </a:r>
            <a:endParaRPr sz="1800"/>
          </a:p>
          <a:p>
            <a:pPr indent="-342900" lvl="1" marL="914400" rtl="0" algn="l">
              <a:spcBef>
                <a:spcPts val="0"/>
              </a:spcBef>
              <a:spcAft>
                <a:spcPts val="0"/>
              </a:spcAft>
              <a:buSzPts val="1800"/>
              <a:buChar char="○"/>
            </a:pPr>
            <a:r>
              <a:rPr lang="en" sz="1800"/>
              <a:t>Target node connected to event with predicate arg0</a:t>
            </a:r>
            <a:endParaRPr sz="1800"/>
          </a:p>
          <a:p>
            <a:pPr indent="-342900" lvl="1" marL="914400" rtl="0" algn="l">
              <a:spcBef>
                <a:spcPts val="0"/>
              </a:spcBef>
              <a:spcAft>
                <a:spcPts val="0"/>
              </a:spcAft>
              <a:buSzPts val="1800"/>
              <a:buChar char="○"/>
            </a:pPr>
            <a:r>
              <a:rPr lang="en" sz="1800"/>
              <a:t>Cannot represent compositional structure</a:t>
            </a:r>
            <a:endParaRPr sz="1800"/>
          </a:p>
          <a:p>
            <a:pPr indent="-342900" lvl="0" marL="457200" rtl="0" algn="l">
              <a:spcBef>
                <a:spcPts val="0"/>
              </a:spcBef>
              <a:spcAft>
                <a:spcPts val="0"/>
              </a:spcAft>
              <a:buSzPts val="1800"/>
              <a:buChar char="●"/>
            </a:pPr>
            <a:r>
              <a:rPr lang="en"/>
              <a:t>CCGGraph (Reddy et al. 2014)</a:t>
            </a:r>
            <a:endParaRPr/>
          </a:p>
        </p:txBody>
      </p:sp>
      <p:sp>
        <p:nvSpPr>
          <p:cNvPr id="321" name="Google Shape;32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27" name="Google Shape;327;p43"/>
          <p:cNvSpPr txBox="1"/>
          <p:nvPr>
            <p:ph idx="1" type="body"/>
          </p:nvPr>
        </p:nvSpPr>
        <p:spPr>
          <a:xfrm>
            <a:off x="311700" y="1266325"/>
            <a:ext cx="8520600" cy="46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Free917		WebQuestions</a:t>
            </a:r>
            <a:endParaRPr/>
          </a:p>
        </p:txBody>
      </p:sp>
      <p:pic>
        <p:nvPicPr>
          <p:cNvPr id="328" name="Google Shape;328;p43"/>
          <p:cNvPicPr preferRelativeResize="0"/>
          <p:nvPr/>
        </p:nvPicPr>
        <p:blipFill>
          <a:blip r:embed="rId3">
            <a:alphaModFix/>
          </a:blip>
          <a:stretch>
            <a:fillRect/>
          </a:stretch>
        </p:blipFill>
        <p:spPr>
          <a:xfrm>
            <a:off x="311700" y="1628775"/>
            <a:ext cx="5700024" cy="1294275"/>
          </a:xfrm>
          <a:prstGeom prst="rect">
            <a:avLst/>
          </a:prstGeom>
          <a:noFill/>
          <a:ln>
            <a:noFill/>
          </a:ln>
        </p:spPr>
      </p:pic>
      <p:sp>
        <p:nvSpPr>
          <p:cNvPr id="329" name="Google Shape;32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3"/>
          <p:cNvSpPr txBox="1"/>
          <p:nvPr/>
        </p:nvSpPr>
        <p:spPr>
          <a:xfrm>
            <a:off x="150600" y="47670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Reddy et al., 2016</a:t>
            </a:r>
            <a:endParaRPr sz="1200">
              <a:solidFill>
                <a:schemeClr val="accent3"/>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(DepLambda)</a:t>
            </a:r>
            <a:endParaRPr/>
          </a:p>
        </p:txBody>
      </p:sp>
      <p:sp>
        <p:nvSpPr>
          <p:cNvPr id="336" name="Google Shape;336;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100 errors:</a:t>
            </a:r>
            <a:endParaRPr/>
          </a:p>
          <a:p>
            <a:pPr indent="-342900" lvl="0" marL="457200" rtl="0" algn="l">
              <a:spcBef>
                <a:spcPts val="1600"/>
              </a:spcBef>
              <a:spcAft>
                <a:spcPts val="0"/>
              </a:spcAft>
              <a:buSzPts val="1800"/>
              <a:buChar char="●"/>
            </a:pPr>
            <a:r>
              <a:rPr lang="en"/>
              <a:t>43: correct answer present in the beam (at lower rank)</a:t>
            </a:r>
            <a:endParaRPr/>
          </a:p>
          <a:p>
            <a:pPr indent="-342900" lvl="0" marL="457200" rtl="0" algn="l">
              <a:spcBef>
                <a:spcPts val="0"/>
              </a:spcBef>
              <a:spcAft>
                <a:spcPts val="0"/>
              </a:spcAft>
              <a:buSzPts val="1800"/>
              <a:buChar char="●"/>
            </a:pPr>
            <a:r>
              <a:rPr lang="en"/>
              <a:t>35: subset of the answer is correct</a:t>
            </a:r>
            <a:endParaRPr/>
          </a:p>
          <a:p>
            <a:pPr indent="-342900" lvl="1" marL="914400" rtl="0" algn="l">
              <a:spcBef>
                <a:spcPts val="0"/>
              </a:spcBef>
              <a:spcAft>
                <a:spcPts val="0"/>
              </a:spcAft>
              <a:buSzPts val="1800"/>
              <a:buChar char="○"/>
            </a:pPr>
            <a:r>
              <a:rPr lang="en" sz="1800"/>
              <a:t>What countries in the world speak German?</a:t>
            </a:r>
            <a:endParaRPr sz="1800"/>
          </a:p>
          <a:p>
            <a:pPr indent="-342900" lvl="1" marL="914400" rtl="0" algn="l">
              <a:spcBef>
                <a:spcPts val="0"/>
              </a:spcBef>
              <a:spcAft>
                <a:spcPts val="0"/>
              </a:spcAft>
              <a:buSzPts val="1800"/>
              <a:buChar char="○"/>
            </a:pPr>
            <a:r>
              <a:rPr lang="en" sz="1800"/>
              <a:t>Answer: only Germany</a:t>
            </a:r>
            <a:endParaRPr sz="1800"/>
          </a:p>
          <a:p>
            <a:pPr indent="-342900" lvl="0" marL="457200" rtl="0" algn="l">
              <a:spcBef>
                <a:spcPts val="0"/>
              </a:spcBef>
              <a:spcAft>
                <a:spcPts val="0"/>
              </a:spcAft>
              <a:buSzPts val="1800"/>
              <a:buChar char="●"/>
            </a:pPr>
            <a:r>
              <a:rPr lang="en"/>
              <a:t>10: missing/unknown entities</a:t>
            </a:r>
            <a:endParaRPr/>
          </a:p>
          <a:p>
            <a:pPr indent="-342900" lvl="0" marL="457200" rtl="0" algn="l">
              <a:spcBef>
                <a:spcPts val="0"/>
              </a:spcBef>
              <a:spcAft>
                <a:spcPts val="0"/>
              </a:spcAft>
              <a:buSzPts val="1800"/>
              <a:buChar char="●"/>
            </a:pPr>
            <a:r>
              <a:rPr lang="en"/>
              <a:t>9: incomplete gold annotation</a:t>
            </a:r>
            <a:endParaRPr/>
          </a:p>
          <a:p>
            <a:pPr indent="-342900" lvl="0" marL="457200" rtl="0" algn="l">
              <a:spcBef>
                <a:spcPts val="0"/>
              </a:spcBef>
              <a:spcAft>
                <a:spcPts val="0"/>
              </a:spcAft>
              <a:buSzPts val="1800"/>
              <a:buChar char="●"/>
            </a:pPr>
            <a:r>
              <a:rPr lang="en"/>
              <a:t>3: structural mismatch</a:t>
            </a:r>
            <a:endParaRPr/>
          </a:p>
          <a:p>
            <a:pPr indent="-342900" lvl="1" marL="914400" rtl="0" algn="l">
              <a:spcBef>
                <a:spcPts val="0"/>
              </a:spcBef>
              <a:spcAft>
                <a:spcPts val="0"/>
              </a:spcAft>
              <a:buSzPts val="1800"/>
              <a:buChar char="○"/>
            </a:pPr>
            <a:r>
              <a:rPr lang="en" sz="1800"/>
              <a:t>Who is the new governor of Florida </a:t>
            </a:r>
            <a:r>
              <a:rPr b="1" lang="en" sz="1800"/>
              <a:t>2011</a:t>
            </a:r>
            <a:r>
              <a:rPr lang="en" sz="1800"/>
              <a:t>?</a:t>
            </a:r>
            <a:endParaRPr sz="1800"/>
          </a:p>
        </p:txBody>
      </p:sp>
      <p:sp>
        <p:nvSpPr>
          <p:cNvPr id="337" name="Google Shape;337;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Paper 2: Exploring Unexplored Generalization Challenges for Cross-Database Semantic Parsing</a:t>
            </a:r>
            <a:endParaRPr sz="3000"/>
          </a:p>
        </p:txBody>
      </p:sp>
      <p:sp>
        <p:nvSpPr>
          <p:cNvPr id="343" name="Google Shape;343;p45"/>
          <p:cNvSpPr txBox="1"/>
          <p:nvPr>
            <p:ph idx="1" type="subTitle"/>
          </p:nvPr>
        </p:nvSpPr>
        <p:spPr>
          <a:xfrm>
            <a:off x="2136750" y="2850039"/>
            <a:ext cx="4870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t>Suhr et al., 2020 (ACL)</a:t>
            </a:r>
            <a:endParaRPr sz="1400">
              <a:solidFill>
                <a:srgbClr val="000000"/>
              </a:solidFill>
              <a:latin typeface="Arial"/>
              <a:ea typeface="Arial"/>
              <a:cs typeface="Arial"/>
              <a:sym typeface="Arial"/>
            </a:endParaRPr>
          </a:p>
          <a:p>
            <a:pPr indent="0" lvl="0" marL="0" rtl="0" algn="ctr">
              <a:spcBef>
                <a:spcPts val="1600"/>
              </a:spcBef>
              <a:spcAft>
                <a:spcPts val="0"/>
              </a:spcAft>
              <a:buNone/>
            </a:pPr>
            <a:r>
              <a:t/>
            </a:r>
            <a:endParaRPr/>
          </a:p>
        </p:txBody>
      </p:sp>
      <p:sp>
        <p:nvSpPr>
          <p:cNvPr id="344" name="Google Shape;34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a:t>
            </a:r>
            <a:endParaRPr/>
          </a:p>
        </p:txBody>
      </p:sp>
      <p:sp>
        <p:nvSpPr>
          <p:cNvPr id="350" name="Google Shape;350;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Analyzed cross-database semantic parsing for NL → SQL system when evaluated on unseen databases/domains.</a:t>
            </a:r>
            <a:endParaRPr/>
          </a:p>
          <a:p>
            <a:pPr indent="-342900" lvl="0" marL="457200" rtl="0" algn="l">
              <a:spcBef>
                <a:spcPts val="0"/>
              </a:spcBef>
              <a:spcAft>
                <a:spcPts val="0"/>
              </a:spcAft>
              <a:buSzPts val="1800"/>
              <a:buChar char="●"/>
            </a:pPr>
            <a:r>
              <a:rPr lang="en"/>
              <a:t>Challenges in contemporary semantic parsing:</a:t>
            </a:r>
            <a:endParaRPr/>
          </a:p>
          <a:p>
            <a:pPr indent="-342900" lvl="1" marL="914400" rtl="0" algn="l">
              <a:spcBef>
                <a:spcPts val="0"/>
              </a:spcBef>
              <a:spcAft>
                <a:spcPts val="0"/>
              </a:spcAft>
              <a:buSzPts val="1800"/>
              <a:buChar char="○"/>
            </a:pPr>
            <a:r>
              <a:rPr lang="en" sz="1800"/>
              <a:t>Reliance on domain-specific meaning representation and/or task-specific evaluation.</a:t>
            </a:r>
            <a:endParaRPr sz="1800"/>
          </a:p>
          <a:p>
            <a:pPr indent="-342900" lvl="1" marL="914400" rtl="0" algn="l">
              <a:spcBef>
                <a:spcPts val="0"/>
              </a:spcBef>
              <a:spcAft>
                <a:spcPts val="0"/>
              </a:spcAft>
              <a:buSzPts val="1800"/>
              <a:buChar char="○"/>
            </a:pPr>
            <a:r>
              <a:rPr lang="en" sz="1800"/>
              <a:t>Even SOTA systems face difficulty in generalizing / for out-of-domain use.</a:t>
            </a:r>
            <a:endParaRPr sz="1800"/>
          </a:p>
          <a:p>
            <a:pPr indent="-342900" lvl="0" marL="457200" rtl="0" algn="l">
              <a:spcBef>
                <a:spcPts val="0"/>
              </a:spcBef>
              <a:spcAft>
                <a:spcPts val="0"/>
              </a:spcAft>
              <a:buSzPts val="1800"/>
              <a:buChar char="●"/>
            </a:pPr>
            <a:r>
              <a:rPr lang="en"/>
              <a:t>This paper does a great job of summarizing the big areas in which semantic parsing is currently lacking today to inform the direction of future work.</a:t>
            </a:r>
            <a:endParaRPr/>
          </a:p>
        </p:txBody>
      </p:sp>
      <p:sp>
        <p:nvSpPr>
          <p:cNvPr id="351" name="Google Shape;351;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Cross-Domain Semantic Parsing</a:t>
            </a:r>
            <a:endParaRPr/>
          </a:p>
        </p:txBody>
      </p:sp>
      <p:sp>
        <p:nvSpPr>
          <p:cNvPr id="357" name="Google Shape;357;p47"/>
          <p:cNvSpPr txBox="1"/>
          <p:nvPr>
            <p:ph idx="1" type="body"/>
          </p:nvPr>
        </p:nvSpPr>
        <p:spPr>
          <a:xfrm>
            <a:off x="311700" y="1152425"/>
            <a:ext cx="8198700" cy="382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Single-database semantic parsing (SSP) vs. cross-database semantic parsing (XSP)</a:t>
            </a:r>
            <a:endParaRPr/>
          </a:p>
          <a:p>
            <a:pPr indent="-342900" lvl="0" marL="457200" rtl="0" algn="l">
              <a:spcBef>
                <a:spcPts val="0"/>
              </a:spcBef>
              <a:spcAft>
                <a:spcPts val="0"/>
              </a:spcAft>
              <a:buSzPts val="1800"/>
              <a:buChar char="●"/>
            </a:pPr>
            <a:r>
              <a:rPr lang="en"/>
              <a:t>The issue is circular: even if we create a multi-domain database for semantic parsing and evaluate on that, we are still restricted to that dataset designed for the task of XSP. </a:t>
            </a:r>
            <a:endParaRPr/>
          </a:p>
          <a:p>
            <a:pPr indent="-342900" lvl="0" marL="457200" rtl="0" algn="l">
              <a:spcBef>
                <a:spcPts val="0"/>
              </a:spcBef>
              <a:spcAft>
                <a:spcPts val="0"/>
              </a:spcAft>
              <a:buSzPts val="1800"/>
              <a:buChar char="●"/>
            </a:pPr>
            <a:r>
              <a:rPr lang="en"/>
              <a:t>Their approach: Train a model (accounting for generalization challenges) on XSP dataset and evaluate on several domains/datasets.</a:t>
            </a:r>
            <a:endParaRPr/>
          </a:p>
        </p:txBody>
      </p:sp>
      <p:sp>
        <p:nvSpPr>
          <p:cNvPr id="358" name="Google Shape;358;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a:t>
            </a:r>
            <a:endParaRPr/>
          </a:p>
        </p:txBody>
      </p:sp>
      <p:sp>
        <p:nvSpPr>
          <p:cNvPr id="364" name="Google Shape;364;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40%: entity-column matching</a:t>
            </a:r>
            <a:endParaRPr/>
          </a:p>
          <a:p>
            <a:pPr indent="-342900" lvl="0" marL="457200" rtl="0" algn="l">
              <a:spcBef>
                <a:spcPts val="0"/>
              </a:spcBef>
              <a:spcAft>
                <a:spcPts val="0"/>
              </a:spcAft>
              <a:buSzPts val="1800"/>
              <a:buChar char="●"/>
            </a:pPr>
            <a:r>
              <a:rPr lang="en"/>
              <a:t>31.3%: missing constraint (e.g., failing to use a relevant entity in the predicted query)</a:t>
            </a:r>
            <a:endParaRPr/>
          </a:p>
          <a:p>
            <a:pPr indent="-342900" lvl="0" marL="457200" rtl="0" algn="l">
              <a:spcBef>
                <a:spcPts val="0"/>
              </a:spcBef>
              <a:spcAft>
                <a:spcPts val="0"/>
              </a:spcAft>
              <a:buSzPts val="1800"/>
              <a:buChar char="●"/>
            </a:pPr>
            <a:r>
              <a:rPr lang="en"/>
              <a:t>28.8%: entity identification and copying (e.g., entity span)</a:t>
            </a:r>
            <a:endParaRPr/>
          </a:p>
          <a:p>
            <a:pPr indent="-342900" lvl="0" marL="457200" rtl="0" algn="l">
              <a:spcBef>
                <a:spcPts val="0"/>
              </a:spcBef>
              <a:spcAft>
                <a:spcPts val="0"/>
              </a:spcAft>
              <a:buSzPts val="1800"/>
              <a:buChar char="●"/>
            </a:pPr>
            <a:r>
              <a:rPr lang="en"/>
              <a:t>26.9%: dataset conventions</a:t>
            </a:r>
            <a:endParaRPr/>
          </a:p>
          <a:p>
            <a:pPr indent="-342900" lvl="0" marL="457200" rtl="0" algn="l">
              <a:spcBef>
                <a:spcPts val="0"/>
              </a:spcBef>
              <a:spcAft>
                <a:spcPts val="0"/>
              </a:spcAft>
              <a:buSzPts val="1800"/>
              <a:buChar char="●"/>
            </a:pPr>
            <a:r>
              <a:rPr lang="en"/>
              <a:t>20.0%: domain-specific phrases</a:t>
            </a:r>
            <a:endParaRPr/>
          </a:p>
        </p:txBody>
      </p:sp>
      <p:sp>
        <p:nvSpPr>
          <p:cNvPr id="365" name="Google Shape;365;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and Metric</a:t>
            </a:r>
            <a:endParaRPr/>
          </a:p>
        </p:txBody>
      </p:sp>
      <p:sp>
        <p:nvSpPr>
          <p:cNvPr id="371" name="Google Shape;371;p49"/>
          <p:cNvSpPr txBox="1"/>
          <p:nvPr>
            <p:ph idx="1" type="body"/>
          </p:nvPr>
        </p:nvSpPr>
        <p:spPr>
          <a:xfrm>
            <a:off x="311700" y="1266325"/>
            <a:ext cx="8520600" cy="9648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Single model trained on XSP dataset and evaluated separately on several evaluation datasets (SSP and XSP).</a:t>
            </a:r>
            <a:endParaRPr/>
          </a:p>
          <a:p>
            <a:pPr indent="-342900" lvl="0" marL="457200" rtl="0" algn="l">
              <a:spcBef>
                <a:spcPts val="0"/>
              </a:spcBef>
              <a:spcAft>
                <a:spcPts val="0"/>
              </a:spcAft>
              <a:buSzPts val="1800"/>
              <a:buChar char="●"/>
            </a:pPr>
            <a:r>
              <a:rPr lang="en"/>
              <a:t>Datasets originally designed for SSP more difficult in XSP setting.</a:t>
            </a:r>
            <a:endParaRPr/>
          </a:p>
          <a:p>
            <a:pPr indent="-342900" lvl="0" marL="457200" rtl="0" algn="l">
              <a:spcBef>
                <a:spcPts val="0"/>
              </a:spcBef>
              <a:spcAft>
                <a:spcPts val="0"/>
              </a:spcAft>
              <a:buSzPts val="1800"/>
              <a:buChar char="●"/>
            </a:pPr>
            <a:r>
              <a:rPr lang="en"/>
              <a:t>Evaluation metric: execution accuracy</a:t>
            </a:r>
            <a:endParaRPr/>
          </a:p>
          <a:p>
            <a:pPr indent="-304800" lvl="1" marL="914400" rtl="0" algn="l">
              <a:spcBef>
                <a:spcPts val="0"/>
              </a:spcBef>
              <a:spcAft>
                <a:spcPts val="0"/>
              </a:spcAft>
              <a:buSzPts val="1200"/>
              <a:buChar char="○"/>
            </a:pPr>
            <a:r>
              <a:rPr lang="en" sz="1200"/>
              <a:t># events when: output table of </a:t>
            </a:r>
            <a:r>
              <a:rPr i="1" lang="en" sz="1200"/>
              <a:t>predicted query</a:t>
            </a:r>
            <a:r>
              <a:rPr lang="en" sz="1200"/>
              <a:t> when executed on database = output of </a:t>
            </a:r>
            <a:r>
              <a:rPr i="1" lang="en" sz="1200"/>
              <a:t>correct query</a:t>
            </a:r>
            <a:endParaRPr i="1" sz="1200"/>
          </a:p>
          <a:p>
            <a:pPr indent="0" lvl="0" marL="0" rtl="0" algn="ctr">
              <a:spcBef>
                <a:spcPts val="1200"/>
              </a:spcBef>
              <a:spcAft>
                <a:spcPts val="0"/>
              </a:spcAft>
              <a:buNone/>
            </a:pPr>
            <a:r>
              <a:rPr lang="en" sz="1300"/>
              <a:t>Total # events</a:t>
            </a:r>
            <a:endParaRPr sz="1300"/>
          </a:p>
          <a:p>
            <a:pPr indent="0" lvl="0" marL="914400" rtl="0" algn="l">
              <a:spcBef>
                <a:spcPts val="1200"/>
              </a:spcBef>
              <a:spcAft>
                <a:spcPts val="1200"/>
              </a:spcAft>
              <a:buNone/>
            </a:pPr>
            <a:r>
              <a:t/>
            </a:r>
            <a:endParaRPr/>
          </a:p>
        </p:txBody>
      </p:sp>
      <p:cxnSp>
        <p:nvCxnSpPr>
          <p:cNvPr id="372" name="Google Shape;372;p49"/>
          <p:cNvCxnSpPr/>
          <p:nvPr/>
        </p:nvCxnSpPr>
        <p:spPr>
          <a:xfrm>
            <a:off x="1381650" y="3064012"/>
            <a:ext cx="7090800" cy="3000"/>
          </a:xfrm>
          <a:prstGeom prst="straightConnector1">
            <a:avLst/>
          </a:prstGeom>
          <a:noFill/>
          <a:ln cap="flat" cmpd="sng" w="9525">
            <a:solidFill>
              <a:schemeClr val="dk2"/>
            </a:solidFill>
            <a:prstDash val="solid"/>
            <a:round/>
            <a:headEnd len="med" w="med" type="none"/>
            <a:tailEnd len="med" w="med" type="none"/>
          </a:ln>
        </p:spPr>
      </p:cxnSp>
      <p:sp>
        <p:nvSpPr>
          <p:cNvPr id="373" name="Google Shape;373;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Generalization Challenges</a:t>
            </a:r>
            <a:endParaRPr/>
          </a:p>
        </p:txBody>
      </p:sp>
      <p:sp>
        <p:nvSpPr>
          <p:cNvPr id="379" name="Google Shape;379;p50"/>
          <p:cNvSpPr txBox="1"/>
          <p:nvPr>
            <p:ph idx="1" type="body"/>
          </p:nvPr>
        </p:nvSpPr>
        <p:spPr>
          <a:xfrm>
            <a:off x="311700" y="1266325"/>
            <a:ext cx="8520600" cy="155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Language variation across domains</a:t>
            </a:r>
            <a:endParaRPr/>
          </a:p>
          <a:p>
            <a:pPr indent="-330200" lvl="2" marL="1371600" rtl="0" algn="l">
              <a:spcBef>
                <a:spcPts val="0"/>
              </a:spcBef>
              <a:spcAft>
                <a:spcPts val="0"/>
              </a:spcAft>
              <a:buSzPts val="1600"/>
              <a:buChar char="■"/>
            </a:pPr>
            <a:r>
              <a:rPr lang="en" sz="1600"/>
              <a:t>Identifying entities</a:t>
            </a:r>
            <a:endParaRPr sz="1600"/>
          </a:p>
          <a:p>
            <a:pPr indent="-330200" lvl="2" marL="1371600" rtl="0" algn="l">
              <a:spcBef>
                <a:spcPts val="0"/>
              </a:spcBef>
              <a:spcAft>
                <a:spcPts val="0"/>
              </a:spcAft>
              <a:buSzPts val="1600"/>
              <a:buChar char="■"/>
            </a:pPr>
            <a:r>
              <a:rPr lang="en" sz="1600"/>
              <a:t>Mapping entities to columns</a:t>
            </a:r>
            <a:endParaRPr sz="1600"/>
          </a:p>
          <a:p>
            <a:pPr indent="-330200" lvl="2" marL="1371600" rtl="0" algn="l">
              <a:spcBef>
                <a:spcPts val="0"/>
              </a:spcBef>
              <a:spcAft>
                <a:spcPts val="0"/>
              </a:spcAft>
              <a:buSzPts val="1600"/>
              <a:buChar char="■"/>
            </a:pPr>
            <a:r>
              <a:rPr lang="en" sz="1600"/>
              <a:t>Domain-specific phrases</a:t>
            </a:r>
            <a:endParaRPr sz="1600"/>
          </a:p>
          <a:p>
            <a:pPr indent="-342900" lvl="0" marL="457200" rtl="0" algn="l">
              <a:spcBef>
                <a:spcPts val="0"/>
              </a:spcBef>
              <a:spcAft>
                <a:spcPts val="0"/>
              </a:spcAft>
              <a:buSzPts val="1800"/>
              <a:buChar char="●"/>
            </a:pPr>
            <a:r>
              <a:rPr lang="en"/>
              <a:t>Novel database and query structures</a:t>
            </a:r>
            <a:endParaRPr/>
          </a:p>
          <a:p>
            <a:pPr indent="-342900" lvl="0" marL="457200" rtl="0" algn="l">
              <a:spcBef>
                <a:spcPts val="0"/>
              </a:spcBef>
              <a:spcAft>
                <a:spcPts val="0"/>
              </a:spcAft>
              <a:buSzPts val="1800"/>
              <a:buChar char="●"/>
            </a:pPr>
            <a:r>
              <a:rPr lang="en"/>
              <a:t>Dataset conventions</a:t>
            </a:r>
            <a:endParaRPr/>
          </a:p>
        </p:txBody>
      </p:sp>
      <p:pic>
        <p:nvPicPr>
          <p:cNvPr id="380" name="Google Shape;380;p50"/>
          <p:cNvPicPr preferRelativeResize="0"/>
          <p:nvPr/>
        </p:nvPicPr>
        <p:blipFill rotWithShape="1">
          <a:blip r:embed="rId3">
            <a:alphaModFix/>
          </a:blip>
          <a:srcRect b="6968" l="1934" r="1809" t="0"/>
          <a:stretch/>
        </p:blipFill>
        <p:spPr>
          <a:xfrm>
            <a:off x="2120375" y="3385350"/>
            <a:ext cx="4986649" cy="940000"/>
          </a:xfrm>
          <a:prstGeom prst="rect">
            <a:avLst/>
          </a:prstGeom>
          <a:noFill/>
          <a:ln>
            <a:noFill/>
          </a:ln>
        </p:spPr>
      </p:pic>
      <p:pic>
        <p:nvPicPr>
          <p:cNvPr id="381" name="Google Shape;381;p50"/>
          <p:cNvPicPr preferRelativeResize="0"/>
          <p:nvPr/>
        </p:nvPicPr>
        <p:blipFill rotWithShape="1">
          <a:blip r:embed="rId4">
            <a:alphaModFix/>
          </a:blip>
          <a:srcRect b="1700" l="1646" r="3746" t="0"/>
          <a:stretch/>
        </p:blipFill>
        <p:spPr>
          <a:xfrm>
            <a:off x="5029575" y="1266337"/>
            <a:ext cx="3880101" cy="1523325"/>
          </a:xfrm>
          <a:prstGeom prst="rect">
            <a:avLst/>
          </a:prstGeom>
          <a:noFill/>
          <a:ln>
            <a:noFill/>
          </a:ln>
        </p:spPr>
      </p:pic>
      <p:sp>
        <p:nvSpPr>
          <p:cNvPr id="382" name="Google Shape;382;p50"/>
          <p:cNvSpPr/>
          <p:nvPr/>
        </p:nvSpPr>
        <p:spPr>
          <a:xfrm>
            <a:off x="4480900" y="4026900"/>
            <a:ext cx="1791300" cy="3648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0"/>
          <p:cNvSpPr/>
          <p:nvPr/>
        </p:nvSpPr>
        <p:spPr>
          <a:xfrm>
            <a:off x="7211175" y="1431250"/>
            <a:ext cx="1258200" cy="2562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50"/>
          <p:cNvSpPr txBox="1"/>
          <p:nvPr/>
        </p:nvSpPr>
        <p:spPr>
          <a:xfrm>
            <a:off x="150600" y="47670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Suhr et al., 2020</a:t>
            </a:r>
            <a:endParaRPr sz="1200">
              <a:solidFill>
                <a:schemeClr val="accent3"/>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and Learning</a:t>
            </a:r>
            <a:endParaRPr/>
          </a:p>
        </p:txBody>
      </p:sp>
      <p:sp>
        <p:nvSpPr>
          <p:cNvPr id="391" name="Google Shape;391;p51"/>
          <p:cNvSpPr txBox="1"/>
          <p:nvPr>
            <p:ph idx="1" type="body"/>
          </p:nvPr>
        </p:nvSpPr>
        <p:spPr>
          <a:xfrm>
            <a:off x="311700" y="1060675"/>
            <a:ext cx="8520600" cy="368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95D46"/>
              </a:buClr>
              <a:buSzPts val="1800"/>
              <a:buChar char="●"/>
            </a:pPr>
            <a:r>
              <a:rPr lang="en">
                <a:solidFill>
                  <a:srgbClr val="695D46"/>
                </a:solidFill>
              </a:rPr>
              <a:t>Input to encoder: utterance </a:t>
            </a:r>
            <a:r>
              <a:rPr lang="en">
                <a:solidFill>
                  <a:srgbClr val="695D46"/>
                </a:solidFill>
                <a:highlight>
                  <a:srgbClr val="FFFFFF"/>
                </a:highlight>
              </a:rPr>
              <a:t>x̅ + database schema S (first through BERT)</a:t>
            </a:r>
            <a:endParaRPr>
              <a:solidFill>
                <a:srgbClr val="695D46"/>
              </a:solidFill>
              <a:highlight>
                <a:srgbClr val="FFFFFF"/>
              </a:highlight>
            </a:endParaRPr>
          </a:p>
          <a:p>
            <a:pPr indent="-330200" lvl="1" marL="914400" rtl="0" algn="l">
              <a:spcBef>
                <a:spcPts val="0"/>
              </a:spcBef>
              <a:spcAft>
                <a:spcPts val="0"/>
              </a:spcAft>
              <a:buClr>
                <a:srgbClr val="695D46"/>
              </a:buClr>
              <a:buSzPts val="1600"/>
              <a:buChar char="○"/>
            </a:pPr>
            <a:r>
              <a:rPr lang="en" sz="1600">
                <a:solidFill>
                  <a:srgbClr val="695D46"/>
                </a:solidFill>
                <a:highlight>
                  <a:srgbClr val="FFFFFF"/>
                </a:highlight>
              </a:rPr>
              <a:t>Paired with gold SQL queries</a:t>
            </a:r>
            <a:endParaRPr sz="1600">
              <a:solidFill>
                <a:srgbClr val="695D46"/>
              </a:solidFill>
              <a:highlight>
                <a:srgbClr val="FFFFFF"/>
              </a:highlight>
            </a:endParaRPr>
          </a:p>
          <a:p>
            <a:pPr indent="-342900" lvl="0" marL="457200" rtl="0" algn="l">
              <a:spcBef>
                <a:spcPts val="0"/>
              </a:spcBef>
              <a:spcAft>
                <a:spcPts val="0"/>
              </a:spcAft>
              <a:buClr>
                <a:srgbClr val="695D46"/>
              </a:buClr>
              <a:buSzPts val="1800"/>
              <a:buChar char="●"/>
            </a:pPr>
            <a:r>
              <a:rPr lang="en">
                <a:solidFill>
                  <a:srgbClr val="695D46"/>
                </a:solidFill>
                <a:highlight>
                  <a:srgbClr val="FFFFFF"/>
                </a:highlight>
              </a:rPr>
              <a:t>Decoder: autoregressive transformer</a:t>
            </a:r>
            <a:endParaRPr>
              <a:solidFill>
                <a:srgbClr val="695D46"/>
              </a:solidFill>
              <a:highlight>
                <a:srgbClr val="FFFFFF"/>
              </a:highlight>
            </a:endParaRPr>
          </a:p>
          <a:p>
            <a:pPr indent="-342900" lvl="0" marL="457200" rtl="0" algn="l">
              <a:spcBef>
                <a:spcPts val="0"/>
              </a:spcBef>
              <a:spcAft>
                <a:spcPts val="0"/>
              </a:spcAft>
              <a:buClr>
                <a:srgbClr val="695D46"/>
              </a:buClr>
              <a:buSzPts val="1800"/>
              <a:buChar char="●"/>
            </a:pPr>
            <a:r>
              <a:rPr lang="en">
                <a:solidFill>
                  <a:srgbClr val="695D46"/>
                </a:solidFill>
                <a:highlight>
                  <a:srgbClr val="FFFFFF"/>
                </a:highlight>
              </a:rPr>
              <a:t>Database schema:</a:t>
            </a:r>
            <a:endParaRPr i="1">
              <a:solidFill>
                <a:srgbClr val="695D46"/>
              </a:solidFill>
              <a:highlight>
                <a:srgbClr val="FFFFFF"/>
              </a:highlight>
            </a:endParaRPr>
          </a:p>
          <a:p>
            <a:pPr indent="-330200" lvl="1" marL="914400" rtl="0" algn="l">
              <a:spcBef>
                <a:spcPts val="0"/>
              </a:spcBef>
              <a:spcAft>
                <a:spcPts val="0"/>
              </a:spcAft>
              <a:buClr>
                <a:srgbClr val="695D46"/>
              </a:buClr>
              <a:buSzPts val="1600"/>
              <a:buChar char="○"/>
            </a:pPr>
            <a:r>
              <a:rPr i="1" lang="en" sz="1600">
                <a:solidFill>
                  <a:srgbClr val="695D46"/>
                </a:solidFill>
                <a:highlight>
                  <a:srgbClr val="FFFFFF"/>
                </a:highlight>
              </a:rPr>
              <a:t>t</a:t>
            </a:r>
            <a:r>
              <a:rPr baseline="-25000" i="1" lang="en" sz="1600">
                <a:solidFill>
                  <a:srgbClr val="695D46"/>
                </a:solidFill>
                <a:highlight>
                  <a:srgbClr val="FFFFFF"/>
                </a:highlight>
              </a:rPr>
              <a:t>i</a:t>
            </a:r>
            <a:r>
              <a:rPr lang="en" sz="1600">
                <a:solidFill>
                  <a:srgbClr val="695D46"/>
                </a:solidFill>
                <a:highlight>
                  <a:srgbClr val="FFFFFF"/>
                </a:highlight>
              </a:rPr>
              <a:t>: table serialization = tokenization of table name + serialization of columns</a:t>
            </a:r>
            <a:endParaRPr sz="1600">
              <a:solidFill>
                <a:srgbClr val="695D46"/>
              </a:solidFill>
              <a:highlight>
                <a:srgbClr val="FFFFFF"/>
              </a:highlight>
            </a:endParaRPr>
          </a:p>
          <a:p>
            <a:pPr indent="0" lvl="0" marL="0" rtl="0" algn="l">
              <a:spcBef>
                <a:spcPts val="1600"/>
              </a:spcBef>
              <a:spcAft>
                <a:spcPts val="0"/>
              </a:spcAft>
              <a:buNone/>
            </a:pPr>
            <a:r>
              <a:t/>
            </a:r>
            <a:endParaRPr>
              <a:solidFill>
                <a:srgbClr val="695D46"/>
              </a:solidFill>
              <a:highlight>
                <a:srgbClr val="FFFFFF"/>
              </a:highlight>
            </a:endParaRPr>
          </a:p>
          <a:p>
            <a:pPr indent="-317500" lvl="1" marL="914400" rtl="0" algn="l">
              <a:spcBef>
                <a:spcPts val="1600"/>
              </a:spcBef>
              <a:spcAft>
                <a:spcPts val="0"/>
              </a:spcAft>
              <a:buClr>
                <a:srgbClr val="695D46"/>
              </a:buClr>
              <a:buSzPts val="1400"/>
              <a:buChar char="○"/>
            </a:pPr>
            <a:r>
              <a:rPr lang="en">
                <a:solidFill>
                  <a:srgbClr val="695D46"/>
                </a:solidFill>
                <a:highlight>
                  <a:srgbClr val="FFFFFF"/>
                </a:highlight>
              </a:rPr>
              <a:t>Column serialization: column type (numerical, text, etc.) + tokenization of column name</a:t>
            </a:r>
            <a:endParaRPr>
              <a:solidFill>
                <a:srgbClr val="695D46"/>
              </a:solidFill>
              <a:highlight>
                <a:srgbClr val="FFFFFF"/>
              </a:highlight>
            </a:endParaRPr>
          </a:p>
        </p:txBody>
      </p:sp>
      <p:pic>
        <p:nvPicPr>
          <p:cNvPr id="392" name="Google Shape;392;p51"/>
          <p:cNvPicPr preferRelativeResize="0"/>
          <p:nvPr/>
        </p:nvPicPr>
        <p:blipFill>
          <a:blip r:embed="rId3">
            <a:alphaModFix/>
          </a:blip>
          <a:stretch>
            <a:fillRect/>
          </a:stretch>
        </p:blipFill>
        <p:spPr>
          <a:xfrm>
            <a:off x="2850375" y="1991738"/>
            <a:ext cx="1524000" cy="352425"/>
          </a:xfrm>
          <a:prstGeom prst="rect">
            <a:avLst/>
          </a:prstGeom>
          <a:noFill/>
          <a:ln>
            <a:noFill/>
          </a:ln>
        </p:spPr>
      </p:pic>
      <p:pic>
        <p:nvPicPr>
          <p:cNvPr id="393" name="Google Shape;393;p51"/>
          <p:cNvPicPr preferRelativeResize="0"/>
          <p:nvPr/>
        </p:nvPicPr>
        <p:blipFill rotWithShape="1">
          <a:blip r:embed="rId4">
            <a:alphaModFix/>
          </a:blip>
          <a:srcRect b="15944" l="0" r="0" t="19969"/>
          <a:stretch/>
        </p:blipFill>
        <p:spPr>
          <a:xfrm>
            <a:off x="1309050" y="2762787"/>
            <a:ext cx="3665550" cy="282200"/>
          </a:xfrm>
          <a:prstGeom prst="rect">
            <a:avLst/>
          </a:prstGeom>
          <a:noFill/>
          <a:ln>
            <a:noFill/>
          </a:ln>
        </p:spPr>
      </p:pic>
      <p:pic>
        <p:nvPicPr>
          <p:cNvPr id="394" name="Google Shape;394;p51"/>
          <p:cNvPicPr preferRelativeResize="0"/>
          <p:nvPr/>
        </p:nvPicPr>
        <p:blipFill>
          <a:blip r:embed="rId5">
            <a:alphaModFix/>
          </a:blip>
          <a:stretch>
            <a:fillRect/>
          </a:stretch>
        </p:blipFill>
        <p:spPr>
          <a:xfrm>
            <a:off x="1309050" y="3586300"/>
            <a:ext cx="1618050" cy="269675"/>
          </a:xfrm>
          <a:prstGeom prst="rect">
            <a:avLst/>
          </a:prstGeom>
          <a:noFill/>
          <a:ln>
            <a:noFill/>
          </a:ln>
        </p:spPr>
      </p:pic>
      <p:sp>
        <p:nvSpPr>
          <p:cNvPr id="395" name="Google Shape;395;p51"/>
          <p:cNvSpPr txBox="1"/>
          <p:nvPr>
            <p:ph idx="1" type="body"/>
          </p:nvPr>
        </p:nvSpPr>
        <p:spPr>
          <a:xfrm>
            <a:off x="311700" y="3759800"/>
            <a:ext cx="8520600" cy="106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Encoder-decoder trained end-to-end</a:t>
            </a:r>
            <a:endParaRPr/>
          </a:p>
          <a:p>
            <a:pPr indent="-342900" lvl="0" marL="457200" rtl="0" algn="l">
              <a:spcBef>
                <a:spcPts val="0"/>
              </a:spcBef>
              <a:spcAft>
                <a:spcPts val="0"/>
              </a:spcAft>
              <a:buSzPts val="1800"/>
              <a:buChar char="●"/>
            </a:pPr>
            <a:r>
              <a:rPr lang="en"/>
              <a:t>Objective: minimize token-level cross-entropy loss of gold query</a:t>
            </a:r>
            <a:endParaRPr/>
          </a:p>
          <a:p>
            <a:pPr indent="-342900" lvl="0" marL="457200" rtl="0" algn="l">
              <a:spcBef>
                <a:spcPts val="0"/>
              </a:spcBef>
              <a:spcAft>
                <a:spcPts val="0"/>
              </a:spcAft>
              <a:buSzPts val="1800"/>
              <a:buChar char="●"/>
            </a:pPr>
            <a:r>
              <a:rPr lang="en"/>
              <a:t>Training database does </a:t>
            </a:r>
            <a:r>
              <a:rPr i="1" lang="en"/>
              <a:t>not </a:t>
            </a:r>
            <a:r>
              <a:rPr lang="en"/>
              <a:t>include examples from evaluation database</a:t>
            </a:r>
            <a:endParaRPr/>
          </a:p>
        </p:txBody>
      </p:sp>
      <p:sp>
        <p:nvSpPr>
          <p:cNvPr id="396" name="Google Shape;396;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51"/>
          <p:cNvSpPr txBox="1"/>
          <p:nvPr/>
        </p:nvSpPr>
        <p:spPr>
          <a:xfrm>
            <a:off x="150600" y="4767025"/>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Suhr et al., 2020</a:t>
            </a:r>
            <a:endParaRPr sz="1200">
              <a:solidFill>
                <a:schemeClr val="accent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Syntax-Semantics Interface: CCG Parsing</a:t>
            </a:r>
            <a:endParaRPr/>
          </a:p>
        </p:txBody>
      </p:sp>
      <p:sp>
        <p:nvSpPr>
          <p:cNvPr id="93" name="Google Shape;93;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a:t>
            </a:r>
            <a:r>
              <a:rPr i="1" lang="en"/>
              <a:t>Utah borders Idaho.</a:t>
            </a:r>
            <a:endParaRPr/>
          </a:p>
          <a:p>
            <a:pPr indent="-342900" lvl="0" marL="457200" rtl="0" algn="l">
              <a:spcBef>
                <a:spcPts val="1600"/>
              </a:spcBef>
              <a:spcAft>
                <a:spcPts val="0"/>
              </a:spcAft>
              <a:buSzPts val="1800"/>
              <a:buAutoNum type="arabicPeriod"/>
            </a:pPr>
            <a:r>
              <a:rPr lang="en"/>
              <a:t>Each word corresponds to a </a:t>
            </a:r>
            <a:r>
              <a:rPr lang="en"/>
              <a:t>syntactic </a:t>
            </a:r>
            <a:r>
              <a:rPr lang="en"/>
              <a:t>type:</a:t>
            </a:r>
            <a:endParaRPr/>
          </a:p>
          <a:p>
            <a:pPr indent="-342900" lvl="1" marL="914400" rtl="0" algn="l">
              <a:spcBef>
                <a:spcPts val="0"/>
              </a:spcBef>
              <a:spcAft>
                <a:spcPts val="0"/>
              </a:spcAft>
              <a:buSzPts val="1800"/>
              <a:buAutoNum type="alphaLcPeriod"/>
            </a:pPr>
            <a:r>
              <a:rPr lang="en" sz="1800"/>
              <a:t>Utah: NP</a:t>
            </a:r>
            <a:endParaRPr sz="1800"/>
          </a:p>
          <a:p>
            <a:pPr indent="-342900" lvl="1" marL="914400" rtl="0" algn="l">
              <a:spcBef>
                <a:spcPts val="0"/>
              </a:spcBef>
              <a:spcAft>
                <a:spcPts val="0"/>
              </a:spcAft>
              <a:buSzPts val="1800"/>
              <a:buAutoNum type="alphaLcPeriod"/>
            </a:pPr>
            <a:r>
              <a:rPr lang="en" sz="1800"/>
              <a:t>borders: (S \ </a:t>
            </a:r>
            <a:r>
              <a:rPr b="1" lang="en" sz="1800"/>
              <a:t>NP</a:t>
            </a:r>
            <a:r>
              <a:rPr lang="en" sz="1800"/>
              <a:t>) / NP</a:t>
            </a:r>
            <a:endParaRPr sz="1800"/>
          </a:p>
          <a:p>
            <a:pPr indent="-342900" lvl="1" marL="914400" rtl="0" algn="l">
              <a:spcBef>
                <a:spcPts val="0"/>
              </a:spcBef>
              <a:spcAft>
                <a:spcPts val="0"/>
              </a:spcAft>
              <a:buSzPts val="1800"/>
              <a:buAutoNum type="alphaLcPeriod"/>
            </a:pPr>
            <a:r>
              <a:rPr lang="en" sz="1800"/>
              <a:t>Idaho: </a:t>
            </a:r>
            <a:r>
              <a:rPr b="1" lang="en" sz="1800"/>
              <a:t>NP</a:t>
            </a:r>
            <a:endParaRPr b="1" sz="1800"/>
          </a:p>
          <a:p>
            <a:pPr indent="-342900" lvl="0" marL="457200" rtl="0" algn="l">
              <a:spcBef>
                <a:spcPts val="0"/>
              </a:spcBef>
              <a:spcAft>
                <a:spcPts val="0"/>
              </a:spcAft>
              <a:buSzPts val="1800"/>
              <a:buAutoNum type="arabicPeriod"/>
            </a:pPr>
            <a:r>
              <a:rPr lang="en"/>
              <a:t>Constituents are composed to the head:</a:t>
            </a:r>
            <a:endParaRPr/>
          </a:p>
          <a:p>
            <a:pPr indent="-342900" lvl="1" marL="914400" rtl="0" algn="l">
              <a:spcBef>
                <a:spcPts val="0"/>
              </a:spcBef>
              <a:spcAft>
                <a:spcPts val="0"/>
              </a:spcAft>
              <a:buSzPts val="1800"/>
              <a:buAutoNum type="alphaLcPeriod"/>
            </a:pPr>
            <a:r>
              <a:rPr lang="en" sz="1800"/>
              <a:t>‘\NP’: object NP from the right</a:t>
            </a:r>
            <a:endParaRPr sz="1800"/>
          </a:p>
          <a:p>
            <a:pPr indent="-342900" lvl="1" marL="914400" rtl="0" algn="l">
              <a:spcBef>
                <a:spcPts val="0"/>
              </a:spcBef>
              <a:spcAft>
                <a:spcPts val="0"/>
              </a:spcAft>
              <a:buSzPts val="1800"/>
              <a:buAutoNum type="alphaLcPeriod"/>
            </a:pPr>
            <a:r>
              <a:rPr lang="en" sz="1800"/>
              <a:t>‘/NP’: subject NP from the left</a:t>
            </a:r>
            <a:endParaRPr sz="1800"/>
          </a:p>
          <a:p>
            <a:pPr indent="-342900" lvl="1" marL="914400" rtl="0" algn="l">
              <a:spcBef>
                <a:spcPts val="0"/>
              </a:spcBef>
              <a:spcAft>
                <a:spcPts val="0"/>
              </a:spcAft>
              <a:buSzPts val="1800"/>
              <a:buAutoNum type="alphaLcPeriod"/>
            </a:pPr>
            <a:r>
              <a:rPr lang="en" sz="1800"/>
              <a:t>(S \ NP) → borders Idaho</a:t>
            </a:r>
            <a:endParaRPr sz="1800"/>
          </a:p>
          <a:p>
            <a:pPr indent="-342900" lvl="1" marL="914400" rtl="0" algn="l">
              <a:spcBef>
                <a:spcPts val="0"/>
              </a:spcBef>
              <a:spcAft>
                <a:spcPts val="0"/>
              </a:spcAft>
              <a:buSzPts val="1800"/>
              <a:buAutoNum type="alphaLcPeriod"/>
            </a:pPr>
            <a:r>
              <a:rPr lang="en" sz="1800"/>
              <a:t>[borders Idaho] / NP → Utah borders Idaho</a:t>
            </a:r>
            <a:endParaRPr sz="1800"/>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Generalization Strategies</a:t>
            </a:r>
            <a:endParaRPr/>
          </a:p>
        </p:txBody>
      </p:sp>
      <p:sp>
        <p:nvSpPr>
          <p:cNvPr id="403" name="Google Shape;403;p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Value copying</a:t>
            </a:r>
            <a:endParaRPr/>
          </a:p>
          <a:p>
            <a:pPr indent="-342900" lvl="1" marL="914400" rtl="0" algn="l">
              <a:spcBef>
                <a:spcPts val="0"/>
              </a:spcBef>
              <a:spcAft>
                <a:spcPts val="0"/>
              </a:spcAft>
              <a:buSzPts val="1800"/>
              <a:buChar char="○"/>
            </a:pPr>
            <a:r>
              <a:rPr lang="en" sz="1800"/>
              <a:t>Decoder output step: distribution over possible actions (e.g., copy token from input)</a:t>
            </a:r>
            <a:endParaRPr sz="1800"/>
          </a:p>
          <a:p>
            <a:pPr indent="-342900" lvl="1" marL="914400" rtl="0" algn="l">
              <a:spcBef>
                <a:spcPts val="0"/>
              </a:spcBef>
              <a:spcAft>
                <a:spcPts val="0"/>
              </a:spcAft>
              <a:buSzPts val="1800"/>
              <a:buChar char="○"/>
            </a:pPr>
            <a:r>
              <a:rPr lang="en" sz="1800"/>
              <a:t>If copy action selected: mask invalid copy actions.</a:t>
            </a:r>
            <a:endParaRPr sz="1800"/>
          </a:p>
          <a:p>
            <a:pPr indent="-342900" lvl="0" marL="457200" rtl="0" algn="l">
              <a:spcBef>
                <a:spcPts val="0"/>
              </a:spcBef>
              <a:spcAft>
                <a:spcPts val="0"/>
              </a:spcAft>
              <a:buSzPts val="1800"/>
              <a:buChar char="●"/>
            </a:pPr>
            <a:r>
              <a:rPr lang="en"/>
              <a:t>Multiple data sources</a:t>
            </a:r>
            <a:endParaRPr/>
          </a:p>
          <a:p>
            <a:pPr indent="-342900" lvl="1" marL="914400" rtl="0" algn="l">
              <a:spcBef>
                <a:spcPts val="0"/>
              </a:spcBef>
              <a:spcAft>
                <a:spcPts val="0"/>
              </a:spcAft>
              <a:buSzPts val="1800"/>
              <a:buChar char="○"/>
            </a:pPr>
            <a:r>
              <a:rPr lang="en" sz="1800"/>
              <a:t>Training data: Spider and WikiSQL</a:t>
            </a:r>
            <a:endParaRPr sz="1800"/>
          </a:p>
          <a:p>
            <a:pPr indent="-342900" lvl="1" marL="914400" rtl="0" algn="l">
              <a:spcBef>
                <a:spcPts val="0"/>
              </a:spcBef>
              <a:spcAft>
                <a:spcPts val="0"/>
              </a:spcAft>
              <a:buSzPts val="1800"/>
              <a:buChar char="○"/>
            </a:pPr>
            <a:r>
              <a:rPr lang="en" sz="1800"/>
              <a:t>Spider - XSP (grounded in multi-table databases)</a:t>
            </a:r>
            <a:endParaRPr sz="1800"/>
          </a:p>
          <a:p>
            <a:pPr indent="-342900" lvl="2" marL="1371600" rtl="0" algn="l">
              <a:spcBef>
                <a:spcPts val="0"/>
              </a:spcBef>
              <a:spcAft>
                <a:spcPts val="0"/>
              </a:spcAft>
              <a:buSzPts val="1800"/>
              <a:buChar char="■"/>
            </a:pPr>
            <a:r>
              <a:rPr lang="en" sz="1800"/>
              <a:t>Performed competitively well on Spider</a:t>
            </a:r>
            <a:endParaRPr sz="1800"/>
          </a:p>
          <a:p>
            <a:pPr indent="-342900" lvl="1" marL="914400" rtl="0" algn="l">
              <a:spcBef>
                <a:spcPts val="0"/>
              </a:spcBef>
              <a:spcAft>
                <a:spcPts val="0"/>
              </a:spcAft>
              <a:buSzPts val="1800"/>
              <a:buChar char="○"/>
            </a:pPr>
            <a:r>
              <a:rPr lang="en" sz="1800"/>
              <a:t>WikiSQL - </a:t>
            </a:r>
            <a:r>
              <a:rPr lang="en" sz="1800"/>
              <a:t>compositionally</a:t>
            </a:r>
            <a:r>
              <a:rPr lang="en" sz="1800"/>
              <a:t> simple; SSP</a:t>
            </a:r>
            <a:endParaRPr sz="1800"/>
          </a:p>
          <a:p>
            <a:pPr indent="-342900" lvl="2" marL="1371600" rtl="0" algn="l">
              <a:spcBef>
                <a:spcPts val="0"/>
              </a:spcBef>
              <a:spcAft>
                <a:spcPts val="0"/>
              </a:spcAft>
              <a:buSzPts val="1800"/>
              <a:buChar char="■"/>
            </a:pPr>
            <a:r>
              <a:rPr lang="en" sz="1800"/>
              <a:t>Improves generalization</a:t>
            </a:r>
            <a:endParaRPr sz="1800"/>
          </a:p>
        </p:txBody>
      </p:sp>
      <p:sp>
        <p:nvSpPr>
          <p:cNvPr id="404" name="Google Shape;404;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Paper 3: Decoupling Structure and Lexicon for Zero-Shot Semantic Parsing</a:t>
            </a:r>
            <a:endParaRPr sz="3000"/>
          </a:p>
        </p:txBody>
      </p:sp>
      <p:sp>
        <p:nvSpPr>
          <p:cNvPr id="410" name="Google Shape;410;p53"/>
          <p:cNvSpPr txBox="1"/>
          <p:nvPr>
            <p:ph idx="1" type="subTitle"/>
          </p:nvPr>
        </p:nvSpPr>
        <p:spPr>
          <a:xfrm>
            <a:off x="2136750" y="2850039"/>
            <a:ext cx="4870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t>Herzig and Berant, 2018</a:t>
            </a:r>
            <a:endParaRPr/>
          </a:p>
        </p:txBody>
      </p:sp>
      <p:sp>
        <p:nvSpPr>
          <p:cNvPr id="411" name="Google Shape;411;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a:t>
            </a:r>
            <a:endParaRPr/>
          </a:p>
        </p:txBody>
      </p:sp>
      <p:sp>
        <p:nvSpPr>
          <p:cNvPr id="417" name="Google Shape;417;p5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95D46"/>
              </a:buClr>
              <a:buSzPts val="1800"/>
              <a:buChar char="●"/>
            </a:pPr>
            <a:r>
              <a:rPr lang="en">
                <a:solidFill>
                  <a:srgbClr val="695D46"/>
                </a:solidFill>
              </a:rPr>
              <a:t>Zero-shot approach to semantic parsing.</a:t>
            </a:r>
            <a:endParaRPr>
              <a:solidFill>
                <a:srgbClr val="695D46"/>
              </a:solidFill>
            </a:endParaRPr>
          </a:p>
          <a:p>
            <a:pPr indent="-317500" lvl="1" marL="914400" rtl="0" algn="l">
              <a:lnSpc>
                <a:spcPct val="115000"/>
              </a:lnSpc>
              <a:spcBef>
                <a:spcPts val="0"/>
              </a:spcBef>
              <a:spcAft>
                <a:spcPts val="0"/>
              </a:spcAft>
              <a:buClr>
                <a:srgbClr val="695D46"/>
              </a:buClr>
              <a:buSzPts val="1400"/>
              <a:buChar char="○"/>
            </a:pPr>
            <a:r>
              <a:rPr lang="en">
                <a:solidFill>
                  <a:srgbClr val="695D46"/>
                </a:solidFill>
              </a:rPr>
              <a:t>Parses input from unseen domains (not among training source domains).</a:t>
            </a:r>
            <a:endParaRPr>
              <a:solidFill>
                <a:srgbClr val="695D46"/>
              </a:solidFill>
            </a:endParaRPr>
          </a:p>
          <a:p>
            <a:pPr indent="-342900" lvl="0" marL="457200" rtl="0" algn="l">
              <a:lnSpc>
                <a:spcPct val="115000"/>
              </a:lnSpc>
              <a:spcBef>
                <a:spcPts val="0"/>
              </a:spcBef>
              <a:spcAft>
                <a:spcPts val="0"/>
              </a:spcAft>
              <a:buClr>
                <a:srgbClr val="695D46"/>
              </a:buClr>
              <a:buSzPts val="1800"/>
              <a:buChar char="●"/>
            </a:pPr>
            <a:r>
              <a:rPr lang="en">
                <a:solidFill>
                  <a:srgbClr val="695D46"/>
                </a:solidFill>
              </a:rPr>
              <a:t>Pipeline: </a:t>
            </a:r>
            <a:endParaRPr>
              <a:solidFill>
                <a:srgbClr val="695D46"/>
              </a:solidFill>
            </a:endParaRPr>
          </a:p>
          <a:p>
            <a:pPr indent="-317500" lvl="1" marL="914400" rtl="0" algn="l">
              <a:lnSpc>
                <a:spcPct val="115000"/>
              </a:lnSpc>
              <a:spcBef>
                <a:spcPts val="0"/>
              </a:spcBef>
              <a:spcAft>
                <a:spcPts val="0"/>
              </a:spcAft>
              <a:buClr>
                <a:srgbClr val="695D46"/>
              </a:buClr>
              <a:buSzPts val="1400"/>
              <a:buChar char="○"/>
            </a:pPr>
            <a:r>
              <a:rPr lang="en">
                <a:solidFill>
                  <a:srgbClr val="695D46"/>
                </a:solidFill>
              </a:rPr>
              <a:t>Utterance → </a:t>
            </a:r>
            <a:endParaRPr>
              <a:solidFill>
                <a:srgbClr val="695D46"/>
              </a:solidFill>
            </a:endParaRPr>
          </a:p>
          <a:p>
            <a:pPr indent="-317500" lvl="1" marL="914400" rtl="0" algn="l">
              <a:lnSpc>
                <a:spcPct val="115000"/>
              </a:lnSpc>
              <a:spcBef>
                <a:spcPts val="0"/>
              </a:spcBef>
              <a:spcAft>
                <a:spcPts val="0"/>
              </a:spcAft>
              <a:buClr>
                <a:srgbClr val="695D46"/>
              </a:buClr>
              <a:buSzPts val="1400"/>
              <a:buChar char="○"/>
            </a:pPr>
            <a:r>
              <a:rPr lang="en">
                <a:solidFill>
                  <a:srgbClr val="695D46"/>
                </a:solidFill>
              </a:rPr>
              <a:t>abstract, domain independent logical form w/ slots → </a:t>
            </a:r>
            <a:endParaRPr>
              <a:solidFill>
                <a:srgbClr val="695D46"/>
              </a:solidFill>
            </a:endParaRPr>
          </a:p>
          <a:p>
            <a:pPr indent="-317500" lvl="1" marL="914400" rtl="0" algn="l">
              <a:lnSpc>
                <a:spcPct val="115000"/>
              </a:lnSpc>
              <a:spcBef>
                <a:spcPts val="0"/>
              </a:spcBef>
              <a:spcAft>
                <a:spcPts val="0"/>
              </a:spcAft>
              <a:buClr>
                <a:srgbClr val="695D46"/>
              </a:buClr>
              <a:buSzPts val="1400"/>
              <a:buChar char="○"/>
            </a:pPr>
            <a:r>
              <a:rPr lang="en">
                <a:solidFill>
                  <a:srgbClr val="695D46"/>
                </a:solidFill>
              </a:rPr>
              <a:t>lexical alignment and global inference → </a:t>
            </a:r>
            <a:endParaRPr>
              <a:solidFill>
                <a:srgbClr val="695D46"/>
              </a:solidFill>
            </a:endParaRPr>
          </a:p>
          <a:p>
            <a:pPr indent="-317500" lvl="1" marL="914400" rtl="0" algn="l">
              <a:lnSpc>
                <a:spcPct val="115000"/>
              </a:lnSpc>
              <a:spcBef>
                <a:spcPts val="0"/>
              </a:spcBef>
              <a:spcAft>
                <a:spcPts val="0"/>
              </a:spcAft>
              <a:buClr>
                <a:srgbClr val="695D46"/>
              </a:buClr>
              <a:buSzPts val="1400"/>
              <a:buChar char="○"/>
            </a:pPr>
            <a:r>
              <a:rPr lang="en">
                <a:solidFill>
                  <a:srgbClr val="695D46"/>
                </a:solidFill>
              </a:rPr>
              <a:t>logical form w/ KB constants</a:t>
            </a:r>
            <a:endParaRPr>
              <a:solidFill>
                <a:srgbClr val="695D46"/>
              </a:solidFill>
            </a:endParaRPr>
          </a:p>
          <a:p>
            <a:pPr indent="-317500" lvl="2" marL="1371600" rtl="0" algn="l">
              <a:lnSpc>
                <a:spcPct val="115000"/>
              </a:lnSpc>
              <a:spcBef>
                <a:spcPts val="0"/>
              </a:spcBef>
              <a:spcAft>
                <a:spcPts val="0"/>
              </a:spcAft>
              <a:buClr>
                <a:srgbClr val="695D46"/>
              </a:buClr>
              <a:buSzPts val="1400"/>
              <a:buChar char="■"/>
            </a:pPr>
            <a:r>
              <a:rPr lang="en"/>
              <a:t>KB constants - relations and entities specific to a knowledge-base</a:t>
            </a:r>
            <a:endParaRPr>
              <a:solidFill>
                <a:srgbClr val="695D46"/>
              </a:solidFill>
            </a:endParaRPr>
          </a:p>
          <a:p>
            <a:pPr indent="-342900" lvl="0" marL="457200" rtl="0" algn="l">
              <a:lnSpc>
                <a:spcPct val="115000"/>
              </a:lnSpc>
              <a:spcBef>
                <a:spcPts val="0"/>
              </a:spcBef>
              <a:spcAft>
                <a:spcPts val="0"/>
              </a:spcAft>
              <a:buClr>
                <a:srgbClr val="695D46"/>
              </a:buClr>
              <a:buSzPts val="1800"/>
              <a:buChar char="●"/>
            </a:pPr>
            <a:r>
              <a:rPr lang="en">
                <a:solidFill>
                  <a:srgbClr val="695D46"/>
                </a:solidFill>
              </a:rPr>
              <a:t>Highlights why XSP is difficult (conceptually).</a:t>
            </a:r>
            <a:endParaRPr>
              <a:solidFill>
                <a:srgbClr val="695D46"/>
              </a:solidFill>
            </a:endParaRPr>
          </a:p>
          <a:p>
            <a:pPr indent="-342900" lvl="0" marL="457200" rtl="0" algn="l">
              <a:spcBef>
                <a:spcPts val="0"/>
              </a:spcBef>
              <a:spcAft>
                <a:spcPts val="0"/>
              </a:spcAft>
              <a:buClr>
                <a:srgbClr val="695D46"/>
              </a:buClr>
              <a:buSzPts val="1800"/>
              <a:buChar char="●"/>
            </a:pPr>
            <a:r>
              <a:rPr lang="en">
                <a:solidFill>
                  <a:srgbClr val="695D46"/>
                </a:solidFill>
              </a:rPr>
              <a:t>Presents a promising, abstract method of XSP. </a:t>
            </a:r>
            <a:endParaRPr>
              <a:solidFill>
                <a:srgbClr val="695D46"/>
              </a:solidFill>
            </a:endParaRPr>
          </a:p>
        </p:txBody>
      </p:sp>
      <p:sp>
        <p:nvSpPr>
          <p:cNvPr id="418" name="Google Shape;418;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55"/>
          <p:cNvPicPr preferRelativeResize="0"/>
          <p:nvPr/>
        </p:nvPicPr>
        <p:blipFill>
          <a:blip r:embed="rId3">
            <a:alphaModFix/>
          </a:blip>
          <a:stretch>
            <a:fillRect/>
          </a:stretch>
        </p:blipFill>
        <p:spPr>
          <a:xfrm>
            <a:off x="1279562" y="70850"/>
            <a:ext cx="6584876" cy="5001825"/>
          </a:xfrm>
          <a:prstGeom prst="rect">
            <a:avLst/>
          </a:prstGeom>
          <a:noFill/>
          <a:ln>
            <a:noFill/>
          </a:ln>
        </p:spPr>
      </p:pic>
      <p:sp>
        <p:nvSpPr>
          <p:cNvPr id="424" name="Google Shape;424;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5" name="Google Shape;425;p55"/>
          <p:cNvSpPr txBox="1"/>
          <p:nvPr/>
        </p:nvSpPr>
        <p:spPr>
          <a:xfrm rot="-5400000">
            <a:off x="-1242450" y="3524550"/>
            <a:ext cx="2861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Herzig and Berant, 2018</a:t>
            </a:r>
            <a:endParaRPr sz="1200">
              <a:solidFill>
                <a:schemeClr val="accent3"/>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Idea</a:t>
            </a:r>
            <a:endParaRPr/>
          </a:p>
        </p:txBody>
      </p:sp>
      <p:sp>
        <p:nvSpPr>
          <p:cNvPr id="431" name="Google Shape;431;p5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Principle: language is composed the same way across domains, even when vocabulary and KB constants change. </a:t>
            </a:r>
            <a:endParaRPr/>
          </a:p>
          <a:p>
            <a:pPr indent="-323850" lvl="1" marL="914400" rtl="0" algn="l">
              <a:spcBef>
                <a:spcPts val="0"/>
              </a:spcBef>
              <a:spcAft>
                <a:spcPts val="0"/>
              </a:spcAft>
              <a:buClr>
                <a:srgbClr val="695D46"/>
              </a:buClr>
              <a:buSzPts val="1500"/>
              <a:buChar char="○"/>
            </a:pPr>
            <a:r>
              <a:rPr lang="en" sz="1500">
                <a:solidFill>
                  <a:srgbClr val="695D46"/>
                </a:solidFill>
              </a:rPr>
              <a:t>Herzig and Berant, 2017; Su and Yan, 2017; Fan et al., 2017; Richardson et al., 2018</a:t>
            </a:r>
            <a:endParaRPr sz="1500">
              <a:solidFill>
                <a:srgbClr val="695D46"/>
              </a:solidFill>
            </a:endParaRPr>
          </a:p>
          <a:p>
            <a:pPr indent="-342900" lvl="0" marL="457200" rtl="0" algn="l">
              <a:spcBef>
                <a:spcPts val="0"/>
              </a:spcBef>
              <a:spcAft>
                <a:spcPts val="0"/>
              </a:spcAft>
              <a:buSzPts val="1800"/>
              <a:buChar char="●"/>
            </a:pPr>
            <a:r>
              <a:rPr lang="en"/>
              <a:t>Goal: structure of natural language → abstract logical form; abstract away domain-specific information.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32" name="Google Shape;432;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57"/>
          <p:cNvPicPr preferRelativeResize="0"/>
          <p:nvPr/>
        </p:nvPicPr>
        <p:blipFill>
          <a:blip r:embed="rId3">
            <a:alphaModFix/>
          </a:blip>
          <a:stretch>
            <a:fillRect/>
          </a:stretch>
        </p:blipFill>
        <p:spPr>
          <a:xfrm>
            <a:off x="1025474" y="0"/>
            <a:ext cx="7093053" cy="5143501"/>
          </a:xfrm>
          <a:prstGeom prst="rect">
            <a:avLst/>
          </a:prstGeom>
          <a:noFill/>
          <a:ln>
            <a:noFill/>
          </a:ln>
        </p:spPr>
      </p:pic>
      <p:sp>
        <p:nvSpPr>
          <p:cNvPr id="438" name="Google Shape;438;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57"/>
          <p:cNvSpPr txBox="1"/>
          <p:nvPr/>
        </p:nvSpPr>
        <p:spPr>
          <a:xfrm rot="-5400000">
            <a:off x="-1242450" y="3524550"/>
            <a:ext cx="2861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Herzig and Berant, 2018</a:t>
            </a:r>
            <a:endParaRPr sz="1200">
              <a:solidFill>
                <a:schemeClr val="accent3"/>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Delexicalization</a:t>
            </a:r>
            <a:endParaRPr/>
          </a:p>
        </p:txBody>
      </p:sp>
      <p:sp>
        <p:nvSpPr>
          <p:cNvPr id="445" name="Google Shape;445;p58"/>
          <p:cNvSpPr txBox="1"/>
          <p:nvPr>
            <p:ph idx="1" type="body"/>
          </p:nvPr>
        </p:nvSpPr>
        <p:spPr>
          <a:xfrm>
            <a:off x="311700" y="1266325"/>
            <a:ext cx="8340300" cy="3302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From input utterance: remove domain-specific components while preserving domain-independent parts.</a:t>
            </a:r>
            <a:endParaRPr/>
          </a:p>
          <a:p>
            <a:pPr indent="-342900" lvl="0" marL="457200" rtl="0" algn="l">
              <a:spcBef>
                <a:spcPts val="0"/>
              </a:spcBef>
              <a:spcAft>
                <a:spcPts val="0"/>
              </a:spcAft>
              <a:buSzPts val="1800"/>
              <a:buChar char="●"/>
            </a:pPr>
            <a:r>
              <a:rPr lang="en"/>
              <a:t>Output: abstract representation that accommodates structural linguistic regularities across domains.</a:t>
            </a:r>
            <a:endParaRPr/>
          </a:p>
          <a:p>
            <a:pPr indent="0" lvl="0" marL="457200" rtl="0" algn="l">
              <a:spcBef>
                <a:spcPts val="1200"/>
              </a:spcBef>
              <a:spcAft>
                <a:spcPts val="1600"/>
              </a:spcAft>
              <a:buNone/>
            </a:pPr>
            <a:r>
              <a:t/>
            </a:r>
            <a:endParaRPr/>
          </a:p>
        </p:txBody>
      </p:sp>
      <p:sp>
        <p:nvSpPr>
          <p:cNvPr id="446" name="Google Shape;446;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59"/>
          <p:cNvPicPr preferRelativeResize="0"/>
          <p:nvPr/>
        </p:nvPicPr>
        <p:blipFill>
          <a:blip r:embed="rId3">
            <a:alphaModFix/>
          </a:blip>
          <a:stretch>
            <a:fillRect/>
          </a:stretch>
        </p:blipFill>
        <p:spPr>
          <a:xfrm>
            <a:off x="152400" y="152400"/>
            <a:ext cx="8531391" cy="4838700"/>
          </a:xfrm>
          <a:prstGeom prst="rect">
            <a:avLst/>
          </a:prstGeom>
          <a:noFill/>
          <a:ln>
            <a:noFill/>
          </a:ln>
        </p:spPr>
      </p:pic>
      <p:sp>
        <p:nvSpPr>
          <p:cNvPr id="452" name="Google Shape;452;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59"/>
          <p:cNvSpPr txBox="1"/>
          <p:nvPr/>
        </p:nvSpPr>
        <p:spPr>
          <a:xfrm>
            <a:off x="0" y="4830725"/>
            <a:ext cx="28614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Herzig and Berant, 2018</a:t>
            </a:r>
            <a:endParaRPr sz="1200">
              <a:solidFill>
                <a:schemeClr val="accent3"/>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Structure Mapper</a:t>
            </a:r>
            <a:endParaRPr/>
          </a:p>
        </p:txBody>
      </p:sp>
      <p:sp>
        <p:nvSpPr>
          <p:cNvPr id="459" name="Google Shape;459;p6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semantic parser: input language tokens → output logical tokens</a:t>
            </a:r>
            <a:endParaRPr/>
          </a:p>
          <a:p>
            <a:pPr indent="-317500" lvl="1" marL="914400" rtl="0" algn="l">
              <a:spcBef>
                <a:spcPts val="0"/>
              </a:spcBef>
              <a:spcAft>
                <a:spcPts val="0"/>
              </a:spcAft>
              <a:buSzPts val="1400"/>
              <a:buChar char="○"/>
            </a:pPr>
            <a:r>
              <a:rPr lang="en"/>
              <a:t>Jia and Lang, 2016</a:t>
            </a:r>
            <a:endParaRPr/>
          </a:p>
          <a:p>
            <a:pPr indent="-342900" lvl="0" marL="457200" rtl="0" algn="l">
              <a:spcBef>
                <a:spcPts val="0"/>
              </a:spcBef>
              <a:spcAft>
                <a:spcPts val="0"/>
              </a:spcAft>
              <a:buSzPts val="1800"/>
              <a:buChar char="●"/>
            </a:pPr>
            <a:r>
              <a:rPr lang="en"/>
              <a:t>Encoder: bidirectional LSTM; input language tokens → sequence of context sensitive states</a:t>
            </a:r>
            <a:endParaRPr/>
          </a:p>
          <a:p>
            <a:pPr indent="-342900" lvl="0" marL="457200" rtl="0" algn="l">
              <a:spcBef>
                <a:spcPts val="0"/>
              </a:spcBef>
              <a:spcAft>
                <a:spcPts val="0"/>
              </a:spcAft>
              <a:buSzPts val="1800"/>
              <a:buChar char="●"/>
            </a:pPr>
            <a:r>
              <a:rPr lang="en"/>
              <a:t>Decoder: LSTM language model</a:t>
            </a:r>
            <a:endParaRPr/>
          </a:p>
          <a:p>
            <a:pPr indent="-317500" lvl="1" marL="914400" rtl="0" algn="l">
              <a:spcBef>
                <a:spcPts val="0"/>
              </a:spcBef>
              <a:spcAft>
                <a:spcPts val="0"/>
              </a:spcAft>
              <a:buSzPts val="1400"/>
              <a:buChar char="○"/>
            </a:pPr>
            <a:r>
              <a:rPr lang="en"/>
              <a:t>Decoder states: </a:t>
            </a:r>
            <a:r>
              <a:rPr i="1" lang="en"/>
              <a:t>s</a:t>
            </a:r>
            <a:r>
              <a:rPr baseline="-25000" i="1" lang="en"/>
              <a:t>j</a:t>
            </a:r>
            <a:endParaRPr baseline="-25000" i="1"/>
          </a:p>
          <a:p>
            <a:pPr indent="-317500" lvl="1" marL="914400" rtl="0" algn="l">
              <a:spcBef>
                <a:spcPts val="0"/>
              </a:spcBef>
              <a:spcAft>
                <a:spcPts val="0"/>
              </a:spcAft>
              <a:buSzPts val="1400"/>
              <a:buChar char="○"/>
            </a:pPr>
            <a:r>
              <a:rPr lang="en"/>
              <a:t>Embedding function: </a:t>
            </a:r>
            <a:r>
              <a:rPr lang="en" sz="1050">
                <a:solidFill>
                  <a:srgbClr val="4D5156"/>
                </a:solidFill>
                <a:highlight>
                  <a:srgbClr val="FFFFFF"/>
                </a:highlight>
                <a:latin typeface="Arial"/>
                <a:ea typeface="Arial"/>
                <a:cs typeface="Arial"/>
                <a:sym typeface="Arial"/>
              </a:rPr>
              <a:t>Φ</a:t>
            </a:r>
            <a:r>
              <a:rPr baseline="30000" lang="en" sz="1050">
                <a:solidFill>
                  <a:srgbClr val="4D5156"/>
                </a:solidFill>
                <a:highlight>
                  <a:srgbClr val="FFFFFF"/>
                </a:highlight>
                <a:latin typeface="Arial"/>
                <a:ea typeface="Arial"/>
                <a:cs typeface="Arial"/>
                <a:sym typeface="Arial"/>
              </a:rPr>
              <a:t>(out)</a:t>
            </a:r>
            <a:endParaRPr baseline="30000"/>
          </a:p>
          <a:p>
            <a:pPr indent="-317500" lvl="1" marL="914400" rtl="0" algn="l">
              <a:spcBef>
                <a:spcPts val="0"/>
              </a:spcBef>
              <a:spcAft>
                <a:spcPts val="0"/>
              </a:spcAft>
              <a:buSzPts val="1400"/>
              <a:buChar char="○"/>
            </a:pPr>
            <a:r>
              <a:rPr lang="en"/>
              <a:t>Decoder parameters: U, </a:t>
            </a:r>
            <a:r>
              <a:rPr lang="en" sz="1050">
                <a:solidFill>
                  <a:srgbClr val="4D5156"/>
                </a:solidFill>
                <a:highlight>
                  <a:srgbClr val="FFFFFF"/>
                </a:highlight>
                <a:latin typeface="Arial"/>
                <a:ea typeface="Arial"/>
                <a:cs typeface="Arial"/>
                <a:sym typeface="Arial"/>
              </a:rPr>
              <a:t>Φ</a:t>
            </a:r>
            <a:r>
              <a:rPr baseline="30000" lang="en" sz="1050">
                <a:solidFill>
                  <a:srgbClr val="4D5156"/>
                </a:solidFill>
                <a:highlight>
                  <a:srgbClr val="FFFFFF"/>
                </a:highlight>
                <a:latin typeface="Arial"/>
                <a:ea typeface="Arial"/>
                <a:cs typeface="Arial"/>
                <a:sym typeface="Arial"/>
              </a:rPr>
              <a:t>(out)</a:t>
            </a:r>
            <a:endParaRPr/>
          </a:p>
          <a:p>
            <a:pPr indent="-317500" lvl="1" marL="914400" rtl="0" algn="l">
              <a:spcBef>
                <a:spcPts val="0"/>
              </a:spcBef>
              <a:spcAft>
                <a:spcPts val="0"/>
              </a:spcAft>
              <a:buSzPts val="1400"/>
              <a:buChar char="○"/>
            </a:pPr>
            <a:r>
              <a:rPr lang="en"/>
              <a:t>Context vector: </a:t>
            </a:r>
            <a:r>
              <a:rPr i="1" lang="en"/>
              <a:t>c</a:t>
            </a:r>
            <a:r>
              <a:rPr baseline="-25000" i="1" lang="en"/>
              <a:t>j</a:t>
            </a:r>
            <a:endParaRPr/>
          </a:p>
          <a:p>
            <a:pPr indent="-317500" lvl="2" marL="1371600" rtl="0" algn="l">
              <a:spcBef>
                <a:spcPts val="0"/>
              </a:spcBef>
              <a:spcAft>
                <a:spcPts val="0"/>
              </a:spcAft>
              <a:buSzPts val="1400"/>
              <a:buChar char="■"/>
            </a:pPr>
            <a:r>
              <a:rPr lang="en"/>
              <a:t>From global attention</a:t>
            </a:r>
            <a:endParaRPr/>
          </a:p>
          <a:p>
            <a:pPr indent="-342900" lvl="0" marL="457200" rtl="0" algn="l">
              <a:spcBef>
                <a:spcPts val="0"/>
              </a:spcBef>
              <a:spcAft>
                <a:spcPts val="0"/>
              </a:spcAft>
              <a:buSzPts val="1800"/>
              <a:buChar char="●"/>
            </a:pPr>
            <a:r>
              <a:rPr lang="en"/>
              <a:t>Single encoder-decoder pair shared across all domains</a:t>
            </a:r>
            <a:endParaRPr/>
          </a:p>
          <a:p>
            <a:pPr indent="-342900" lvl="0" marL="457200" rtl="0" algn="l">
              <a:spcBef>
                <a:spcPts val="0"/>
              </a:spcBef>
              <a:spcAft>
                <a:spcPts val="0"/>
              </a:spcAft>
              <a:buSzPts val="1800"/>
              <a:buChar char="●"/>
            </a:pPr>
            <a:r>
              <a:rPr lang="en"/>
              <a:t>Output: abstract logical form with slots rather than KB constants</a:t>
            </a:r>
            <a:endParaRPr/>
          </a:p>
        </p:txBody>
      </p:sp>
      <p:pic>
        <p:nvPicPr>
          <p:cNvPr id="460" name="Google Shape;460;p60"/>
          <p:cNvPicPr preferRelativeResize="0"/>
          <p:nvPr/>
        </p:nvPicPr>
        <p:blipFill>
          <a:blip r:embed="rId3">
            <a:alphaModFix/>
          </a:blip>
          <a:stretch>
            <a:fillRect/>
          </a:stretch>
        </p:blipFill>
        <p:spPr>
          <a:xfrm>
            <a:off x="4139400" y="2937200"/>
            <a:ext cx="4387800" cy="909675"/>
          </a:xfrm>
          <a:prstGeom prst="rect">
            <a:avLst/>
          </a:prstGeom>
          <a:noFill/>
          <a:ln>
            <a:noFill/>
          </a:ln>
        </p:spPr>
      </p:pic>
      <p:sp>
        <p:nvSpPr>
          <p:cNvPr id="461" name="Google Shape;461;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2" name="Google Shape;462;p60"/>
          <p:cNvSpPr txBox="1"/>
          <p:nvPr/>
        </p:nvSpPr>
        <p:spPr>
          <a:xfrm>
            <a:off x="0" y="4754525"/>
            <a:ext cx="28614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Herzig and Berant, 2018</a:t>
            </a:r>
            <a:endParaRPr sz="1200">
              <a:solidFill>
                <a:schemeClr val="accent3"/>
              </a:solidFill>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Aligner</a:t>
            </a:r>
            <a:endParaRPr/>
          </a:p>
        </p:txBody>
      </p:sp>
      <p:sp>
        <p:nvSpPr>
          <p:cNvPr id="468" name="Google Shape;468;p6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95D46"/>
              </a:buClr>
              <a:buSzPts val="1800"/>
              <a:buChar char="●"/>
            </a:pPr>
            <a:r>
              <a:rPr lang="en">
                <a:solidFill>
                  <a:srgbClr val="695D46"/>
                </a:solidFill>
              </a:rPr>
              <a:t>Assign KB constant to each slot from the structure mapper output</a:t>
            </a:r>
            <a:endParaRPr>
              <a:solidFill>
                <a:srgbClr val="695D46"/>
              </a:solidFill>
            </a:endParaRPr>
          </a:p>
          <a:p>
            <a:pPr indent="-342900" lvl="0" marL="457200" rtl="0" algn="l">
              <a:spcBef>
                <a:spcPts val="0"/>
              </a:spcBef>
              <a:spcAft>
                <a:spcPts val="0"/>
              </a:spcAft>
              <a:buClr>
                <a:srgbClr val="695D46"/>
              </a:buClr>
              <a:buSzPts val="1800"/>
              <a:buChar char="●"/>
            </a:pPr>
            <a:r>
              <a:rPr lang="en">
                <a:solidFill>
                  <a:srgbClr val="695D46"/>
                </a:solidFill>
              </a:rPr>
              <a:t>Model: abstract utterance-logical form pair → alignment matrix</a:t>
            </a:r>
            <a:endParaRPr>
              <a:solidFill>
                <a:srgbClr val="695D46"/>
              </a:solidFill>
            </a:endParaRPr>
          </a:p>
          <a:p>
            <a:pPr indent="-342900" lvl="0" marL="457200" rtl="0" algn="l">
              <a:spcBef>
                <a:spcPts val="0"/>
              </a:spcBef>
              <a:spcAft>
                <a:spcPts val="0"/>
              </a:spcAft>
              <a:buClr>
                <a:srgbClr val="695D46"/>
              </a:buClr>
              <a:buSzPts val="1800"/>
              <a:buChar char="●"/>
            </a:pPr>
            <a:r>
              <a:rPr lang="en">
                <a:solidFill>
                  <a:srgbClr val="695D46"/>
                </a:solidFill>
              </a:rPr>
              <a:t>Distillation strategy:</a:t>
            </a:r>
            <a:endParaRPr>
              <a:solidFill>
                <a:srgbClr val="695D46"/>
              </a:solidFill>
            </a:endParaRPr>
          </a:p>
          <a:p>
            <a:pPr indent="-342900" lvl="1" marL="914400" rtl="0" algn="l">
              <a:spcBef>
                <a:spcPts val="0"/>
              </a:spcBef>
              <a:spcAft>
                <a:spcPts val="0"/>
              </a:spcAft>
              <a:buClr>
                <a:srgbClr val="695D46"/>
              </a:buClr>
              <a:buSzPts val="1800"/>
              <a:buChar char="○"/>
            </a:pPr>
            <a:r>
              <a:rPr lang="en" sz="1800">
                <a:solidFill>
                  <a:srgbClr val="695D46"/>
                </a:solidFill>
              </a:rPr>
              <a:t>No gold alignments available for training, so use SOTA unsupervised model (Dyer et al., 2013) to get noisy alignments and use as “gold” later.</a:t>
            </a:r>
            <a:endParaRPr sz="1800">
              <a:solidFill>
                <a:srgbClr val="695D46"/>
              </a:solidFill>
            </a:endParaRPr>
          </a:p>
          <a:p>
            <a:pPr indent="-342900" lvl="0" marL="457200" rtl="0" algn="l">
              <a:spcBef>
                <a:spcPts val="0"/>
              </a:spcBef>
              <a:spcAft>
                <a:spcPts val="0"/>
              </a:spcAft>
              <a:buClr>
                <a:srgbClr val="695D46"/>
              </a:buClr>
              <a:buSzPts val="1800"/>
              <a:buChar char="●"/>
            </a:pPr>
            <a:r>
              <a:rPr lang="en">
                <a:solidFill>
                  <a:srgbClr val="695D46"/>
                </a:solidFill>
              </a:rPr>
              <a:t>Objective: minimize negative log-likelihood of gold alignments</a:t>
            </a:r>
            <a:endParaRPr>
              <a:solidFill>
                <a:srgbClr val="695D46"/>
              </a:solidFill>
            </a:endParaRPr>
          </a:p>
          <a:p>
            <a:pPr indent="0" lvl="0" marL="0" rtl="0" algn="l">
              <a:spcBef>
                <a:spcPts val="1600"/>
              </a:spcBef>
              <a:spcAft>
                <a:spcPts val="1600"/>
              </a:spcAft>
              <a:buNone/>
            </a:pPr>
            <a:r>
              <a:t/>
            </a:r>
            <a:endParaRPr>
              <a:solidFill>
                <a:srgbClr val="695D46"/>
              </a:solidFill>
            </a:endParaRPr>
          </a:p>
        </p:txBody>
      </p:sp>
      <p:sp>
        <p:nvSpPr>
          <p:cNvPr id="469" name="Google Shape;469;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Semantics: </a:t>
            </a:r>
            <a:r>
              <a:rPr i="1" lang="en"/>
              <a:t>Utah borders Idaho.</a:t>
            </a:r>
            <a:endParaRPr/>
          </a:p>
          <a:p>
            <a:pPr indent="0" lvl="0" marL="0" rtl="0" algn="l">
              <a:spcBef>
                <a:spcPts val="0"/>
              </a:spcBef>
              <a:spcAft>
                <a:spcPts val="0"/>
              </a:spcAft>
              <a:buNone/>
            </a:pPr>
            <a:r>
              <a:rPr lang="en"/>
              <a:t>The (S \ NP) / NP structure indicates that </a:t>
            </a:r>
            <a:r>
              <a:rPr i="1" lang="en"/>
              <a:t>borders</a:t>
            </a:r>
            <a:r>
              <a:rPr lang="en"/>
              <a:t> is a predicate with two arguments: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t>
            </a:r>
            <a:r>
              <a:rPr i="1" lang="en"/>
              <a:t>borders Idaho </a:t>
            </a:r>
            <a:r>
              <a:rPr lang="en"/>
              <a:t>is a predicate with one argument:</a:t>
            </a:r>
            <a:endParaRPr/>
          </a:p>
        </p:txBody>
      </p:sp>
      <p:pic>
        <p:nvPicPr>
          <p:cNvPr id="100" name="Google Shape;100;p17"/>
          <p:cNvPicPr preferRelativeResize="0"/>
          <p:nvPr/>
        </p:nvPicPr>
        <p:blipFill>
          <a:blip r:embed="rId3">
            <a:alphaModFix/>
          </a:blip>
          <a:stretch>
            <a:fillRect/>
          </a:stretch>
        </p:blipFill>
        <p:spPr>
          <a:xfrm>
            <a:off x="311700" y="2447725"/>
            <a:ext cx="4736250" cy="854075"/>
          </a:xfrm>
          <a:prstGeom prst="rect">
            <a:avLst/>
          </a:prstGeom>
          <a:noFill/>
          <a:ln>
            <a:noFill/>
          </a:ln>
        </p:spPr>
      </p:pic>
      <p:sp>
        <p:nvSpPr>
          <p:cNvPr id="101" name="Google Shape;10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Syntax-Semantics Interface: CCG Parsing</a:t>
            </a:r>
            <a:endParaRPr/>
          </a:p>
        </p:txBody>
      </p:sp>
      <p:pic>
        <p:nvPicPr>
          <p:cNvPr id="102" name="Google Shape;102;p17"/>
          <p:cNvPicPr preferRelativeResize="0"/>
          <p:nvPr/>
        </p:nvPicPr>
        <p:blipFill rotWithShape="1">
          <a:blip r:embed="rId4">
            <a:alphaModFix/>
          </a:blip>
          <a:srcRect b="0" l="0" r="0" t="34080"/>
          <a:stretch/>
        </p:blipFill>
        <p:spPr>
          <a:xfrm>
            <a:off x="311700" y="3984000"/>
            <a:ext cx="3814475" cy="952450"/>
          </a:xfrm>
          <a:prstGeom prst="rect">
            <a:avLst/>
          </a:prstGeom>
          <a:noFill/>
          <a:ln>
            <a:noFill/>
          </a:ln>
        </p:spPr>
      </p:pic>
      <p:sp>
        <p:nvSpPr>
          <p:cNvPr id="103" name="Google Shape;103;p17"/>
          <p:cNvSpPr txBox="1"/>
          <p:nvPr/>
        </p:nvSpPr>
        <p:spPr>
          <a:xfrm>
            <a:off x="4178625" y="4161125"/>
            <a:ext cx="869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pic>
        <p:nvPicPr>
          <p:cNvPr id="104" name="Google Shape;104;p17"/>
          <p:cNvPicPr preferRelativeResize="0"/>
          <p:nvPr/>
        </p:nvPicPr>
        <p:blipFill>
          <a:blip r:embed="rId5">
            <a:alphaModFix/>
          </a:blip>
          <a:stretch>
            <a:fillRect/>
          </a:stretch>
        </p:blipFill>
        <p:spPr>
          <a:xfrm>
            <a:off x="4776675" y="4031750"/>
            <a:ext cx="2760847" cy="854075"/>
          </a:xfrm>
          <a:prstGeom prst="rect">
            <a:avLst/>
          </a:prstGeom>
          <a:noFill/>
          <a:ln>
            <a:noFill/>
          </a:ln>
        </p:spPr>
      </p:pic>
      <p:sp>
        <p:nvSpPr>
          <p:cNvPr id="105" name="Google Shape;10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7"/>
          <p:cNvSpPr txBox="1"/>
          <p:nvPr/>
        </p:nvSpPr>
        <p:spPr>
          <a:xfrm>
            <a:off x="150600" y="4767025"/>
            <a:ext cx="65535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Open Sans"/>
                <a:ea typeface="Open Sans"/>
                <a:cs typeface="Open Sans"/>
                <a:sym typeface="Open Sans"/>
              </a:rPr>
              <a:t>Images from Ellie Pavlick’s slides on Sentence Representation Learning: Theories of Semantic Representation</a:t>
            </a:r>
            <a:endParaRPr sz="1000">
              <a:solidFill>
                <a:schemeClr val="accent3"/>
              </a:solidFill>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Aligner Model</a:t>
            </a:r>
            <a:endParaRPr/>
          </a:p>
        </p:txBody>
      </p:sp>
      <p:sp>
        <p:nvSpPr>
          <p:cNvPr id="475" name="Google Shape;475;p62"/>
          <p:cNvSpPr txBox="1"/>
          <p:nvPr>
            <p:ph idx="1" type="body"/>
          </p:nvPr>
        </p:nvSpPr>
        <p:spPr>
          <a:xfrm>
            <a:off x="311700" y="1266175"/>
            <a:ext cx="52680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Like an attention model</a:t>
            </a:r>
            <a:endParaRPr sz="1600"/>
          </a:p>
          <a:p>
            <a:pPr indent="-330200" lvl="0" marL="457200" rtl="0" algn="l">
              <a:spcBef>
                <a:spcPts val="0"/>
              </a:spcBef>
              <a:spcAft>
                <a:spcPts val="0"/>
              </a:spcAft>
              <a:buSzPts val="1600"/>
              <a:buChar char="●"/>
            </a:pPr>
            <a:r>
              <a:rPr lang="en" sz="1600"/>
              <a:t>Bi-LSTMs first encode abstract utterance-logical form pair as context sensitive states</a:t>
            </a:r>
            <a:endParaRPr sz="1600"/>
          </a:p>
          <a:p>
            <a:pPr indent="-330200" lvl="1" marL="914400" rtl="0" algn="l">
              <a:spcBef>
                <a:spcPts val="0"/>
              </a:spcBef>
              <a:spcAft>
                <a:spcPts val="0"/>
              </a:spcAft>
              <a:buSzPts val="1600"/>
              <a:buChar char="○"/>
            </a:pPr>
            <a:r>
              <a:rPr lang="en" sz="1600"/>
              <a:t>utterance → b</a:t>
            </a:r>
            <a:endParaRPr sz="1600"/>
          </a:p>
          <a:p>
            <a:pPr indent="-330200" lvl="1" marL="914400" rtl="0" algn="l">
              <a:spcBef>
                <a:spcPts val="0"/>
              </a:spcBef>
              <a:spcAft>
                <a:spcPts val="0"/>
              </a:spcAft>
              <a:buSzPts val="1600"/>
              <a:buChar char="○"/>
            </a:pPr>
            <a:r>
              <a:rPr lang="en" sz="1600"/>
              <a:t>logical form → s</a:t>
            </a:r>
            <a:endParaRPr sz="1600"/>
          </a:p>
        </p:txBody>
      </p:sp>
      <p:pic>
        <p:nvPicPr>
          <p:cNvPr id="476" name="Google Shape;476;p62"/>
          <p:cNvPicPr preferRelativeResize="0"/>
          <p:nvPr/>
        </p:nvPicPr>
        <p:blipFill>
          <a:blip r:embed="rId3">
            <a:alphaModFix/>
          </a:blip>
          <a:stretch>
            <a:fillRect/>
          </a:stretch>
        </p:blipFill>
        <p:spPr>
          <a:xfrm>
            <a:off x="625838" y="2875875"/>
            <a:ext cx="4639724" cy="1481450"/>
          </a:xfrm>
          <a:prstGeom prst="rect">
            <a:avLst/>
          </a:prstGeom>
          <a:noFill/>
          <a:ln>
            <a:noFill/>
          </a:ln>
        </p:spPr>
      </p:pic>
      <p:sp>
        <p:nvSpPr>
          <p:cNvPr id="477" name="Google Shape;477;p62"/>
          <p:cNvSpPr txBox="1"/>
          <p:nvPr>
            <p:ph idx="2" type="body"/>
          </p:nvPr>
        </p:nvSpPr>
        <p:spPr>
          <a:xfrm>
            <a:off x="5755225" y="1266175"/>
            <a:ext cx="30771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0" marL="457200" rtl="0" algn="l">
              <a:spcBef>
                <a:spcPts val="1600"/>
              </a:spcBef>
              <a:spcAft>
                <a:spcPts val="0"/>
              </a:spcAft>
              <a:buSzPts val="1800"/>
              <a:buChar char="●"/>
            </a:pPr>
            <a:r>
              <a:rPr lang="en" sz="1800"/>
              <a:t>Cross-entropy loss:</a:t>
            </a:r>
            <a:endParaRPr/>
          </a:p>
        </p:txBody>
      </p:sp>
      <p:pic>
        <p:nvPicPr>
          <p:cNvPr id="478" name="Google Shape;478;p62"/>
          <p:cNvPicPr preferRelativeResize="0"/>
          <p:nvPr/>
        </p:nvPicPr>
        <p:blipFill>
          <a:blip r:embed="rId4">
            <a:alphaModFix/>
          </a:blip>
          <a:stretch>
            <a:fillRect/>
          </a:stretch>
        </p:blipFill>
        <p:spPr>
          <a:xfrm>
            <a:off x="5265550" y="2138050"/>
            <a:ext cx="3624950" cy="867400"/>
          </a:xfrm>
          <a:prstGeom prst="rect">
            <a:avLst/>
          </a:prstGeom>
          <a:noFill/>
          <a:ln>
            <a:noFill/>
          </a:ln>
        </p:spPr>
      </p:pic>
      <p:sp>
        <p:nvSpPr>
          <p:cNvPr id="479" name="Google Shape;479;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62"/>
          <p:cNvSpPr txBox="1"/>
          <p:nvPr/>
        </p:nvSpPr>
        <p:spPr>
          <a:xfrm>
            <a:off x="0" y="4830725"/>
            <a:ext cx="28614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Herzig and Berant, 2018</a:t>
            </a:r>
            <a:endParaRPr sz="1200">
              <a:solidFill>
                <a:schemeClr val="accent3"/>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63"/>
          <p:cNvPicPr preferRelativeResize="0"/>
          <p:nvPr/>
        </p:nvPicPr>
        <p:blipFill>
          <a:blip r:embed="rId3">
            <a:alphaModFix/>
          </a:blip>
          <a:stretch>
            <a:fillRect/>
          </a:stretch>
        </p:blipFill>
        <p:spPr>
          <a:xfrm>
            <a:off x="1372575" y="152400"/>
            <a:ext cx="6398842" cy="4838701"/>
          </a:xfrm>
          <a:prstGeom prst="rect">
            <a:avLst/>
          </a:prstGeom>
          <a:noFill/>
          <a:ln>
            <a:noFill/>
          </a:ln>
        </p:spPr>
      </p:pic>
      <p:sp>
        <p:nvSpPr>
          <p:cNvPr id="486" name="Google Shape;486;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7" name="Google Shape;487;p63"/>
          <p:cNvSpPr txBox="1"/>
          <p:nvPr/>
        </p:nvSpPr>
        <p:spPr>
          <a:xfrm>
            <a:off x="0" y="4830725"/>
            <a:ext cx="28614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Herzig and Berant, 2018</a:t>
            </a:r>
            <a:endParaRPr sz="1200">
              <a:solidFill>
                <a:schemeClr val="accent3"/>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Inference</a:t>
            </a:r>
            <a:endParaRPr/>
          </a:p>
        </p:txBody>
      </p:sp>
      <p:sp>
        <p:nvSpPr>
          <p:cNvPr id="493" name="Google Shape;493;p64"/>
          <p:cNvSpPr txBox="1"/>
          <p:nvPr>
            <p:ph idx="1" type="body"/>
          </p:nvPr>
        </p:nvSpPr>
        <p:spPr>
          <a:xfrm>
            <a:off x="311700" y="1266325"/>
            <a:ext cx="8747400" cy="368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Input (from Aligner): alignment matrix.</a:t>
            </a:r>
            <a:endParaRPr sz="1400"/>
          </a:p>
          <a:p>
            <a:pPr indent="-317500" lvl="0" marL="457200" rtl="0" algn="l">
              <a:spcBef>
                <a:spcPts val="0"/>
              </a:spcBef>
              <a:spcAft>
                <a:spcPts val="0"/>
              </a:spcAft>
              <a:buSzPts val="1400"/>
              <a:buChar char="●"/>
            </a:pPr>
            <a:r>
              <a:rPr lang="en" sz="1400"/>
              <a:t>Goal: replace each slot with KB constant.</a:t>
            </a:r>
            <a:endParaRPr sz="1400"/>
          </a:p>
          <a:p>
            <a:pPr indent="-317500" lvl="0" marL="457200" rtl="0" algn="l">
              <a:spcBef>
                <a:spcPts val="0"/>
              </a:spcBef>
              <a:spcAft>
                <a:spcPts val="0"/>
              </a:spcAft>
              <a:buSzPts val="1400"/>
              <a:buChar char="●"/>
            </a:pPr>
            <a:r>
              <a:rPr lang="en" sz="1400"/>
              <a:t>Scoring functions:</a:t>
            </a:r>
            <a:endParaRPr sz="1400"/>
          </a:p>
          <a:p>
            <a:pPr indent="-317500" lvl="1" marL="914400" rtl="0" algn="l">
              <a:spcBef>
                <a:spcPts val="0"/>
              </a:spcBef>
              <a:spcAft>
                <a:spcPts val="0"/>
              </a:spcAft>
              <a:buSzPts val="1400"/>
              <a:buChar char="○"/>
            </a:pPr>
            <a:r>
              <a:rPr lang="en"/>
              <a:t>Local score - assign KB constant that is highly similar to the word(s) that slot is assigned to (expected semantic similarity for each slot under the alignment distribution)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7500" lvl="1" marL="914400" rtl="0" algn="l">
              <a:spcBef>
                <a:spcPts val="1600"/>
              </a:spcBef>
              <a:spcAft>
                <a:spcPts val="0"/>
              </a:spcAft>
              <a:buSzPts val="1400"/>
              <a:buChar char="○"/>
            </a:pPr>
            <a:r>
              <a:rPr lang="en"/>
              <a:t>Global score - to mitigate issues ignored by local scoring:</a:t>
            </a:r>
            <a:endParaRPr/>
          </a:p>
          <a:p>
            <a:pPr indent="-317500" lvl="2" marL="1371600" rtl="0" algn="l">
              <a:spcBef>
                <a:spcPts val="0"/>
              </a:spcBef>
              <a:spcAft>
                <a:spcPts val="0"/>
              </a:spcAft>
              <a:buSzPts val="1400"/>
              <a:buChar char="■"/>
            </a:pPr>
            <a:r>
              <a:rPr lang="en"/>
              <a:t>Slots were treated independently</a:t>
            </a:r>
            <a:endParaRPr/>
          </a:p>
          <a:p>
            <a:pPr indent="-317500" lvl="2" marL="1371600" rtl="0" algn="l">
              <a:spcBef>
                <a:spcPts val="0"/>
              </a:spcBef>
              <a:spcAft>
                <a:spcPts val="0"/>
              </a:spcAft>
              <a:buSzPts val="1400"/>
              <a:buChar char="■"/>
            </a:pPr>
            <a:r>
              <a:rPr lang="en"/>
              <a:t>KB constants need not align to an explicit utterance</a:t>
            </a:r>
            <a:endParaRPr/>
          </a:p>
        </p:txBody>
      </p:sp>
      <p:pic>
        <p:nvPicPr>
          <p:cNvPr id="494" name="Google Shape;494;p64"/>
          <p:cNvPicPr preferRelativeResize="0"/>
          <p:nvPr/>
        </p:nvPicPr>
        <p:blipFill>
          <a:blip r:embed="rId3">
            <a:alphaModFix/>
          </a:blip>
          <a:stretch>
            <a:fillRect/>
          </a:stretch>
        </p:blipFill>
        <p:spPr>
          <a:xfrm>
            <a:off x="1306300" y="2673475"/>
            <a:ext cx="3780525" cy="973950"/>
          </a:xfrm>
          <a:prstGeom prst="rect">
            <a:avLst/>
          </a:prstGeom>
          <a:noFill/>
          <a:ln>
            <a:noFill/>
          </a:ln>
        </p:spPr>
      </p:pic>
      <p:sp>
        <p:nvSpPr>
          <p:cNvPr id="495" name="Google Shape;495;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64"/>
          <p:cNvSpPr txBox="1"/>
          <p:nvPr/>
        </p:nvSpPr>
        <p:spPr>
          <a:xfrm>
            <a:off x="0" y="4754525"/>
            <a:ext cx="28614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Herzig and Berant, 2018</a:t>
            </a:r>
            <a:endParaRPr sz="1200">
              <a:solidFill>
                <a:schemeClr val="accent3"/>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502" name="Google Shape;502;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3" name="Google Shape;503;p65"/>
          <p:cNvPicPr preferRelativeResize="0"/>
          <p:nvPr/>
        </p:nvPicPr>
        <p:blipFill>
          <a:blip r:embed="rId3">
            <a:alphaModFix/>
          </a:blip>
          <a:stretch>
            <a:fillRect/>
          </a:stretch>
        </p:blipFill>
        <p:spPr>
          <a:xfrm>
            <a:off x="152400" y="1304825"/>
            <a:ext cx="8839200" cy="1475091"/>
          </a:xfrm>
          <a:prstGeom prst="rect">
            <a:avLst/>
          </a:prstGeom>
          <a:noFill/>
          <a:ln>
            <a:noFill/>
          </a:ln>
        </p:spPr>
      </p:pic>
      <p:sp>
        <p:nvSpPr>
          <p:cNvPr id="504" name="Google Shape;504;p65"/>
          <p:cNvSpPr txBox="1"/>
          <p:nvPr/>
        </p:nvSpPr>
        <p:spPr>
          <a:xfrm>
            <a:off x="0" y="4754525"/>
            <a:ext cx="28614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Herzig and Berant, 2018</a:t>
            </a:r>
            <a:endParaRPr sz="1200">
              <a:solidFill>
                <a:schemeClr val="accent3"/>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6"/>
          <p:cNvSpPr txBox="1"/>
          <p:nvPr>
            <p:ph type="ctrTitle"/>
          </p:nvPr>
        </p:nvSpPr>
        <p:spPr>
          <a:xfrm>
            <a:off x="1397000" y="1751775"/>
            <a:ext cx="64980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Paper 4: Bootstrapping a Crosslingual Semantic Parser</a:t>
            </a:r>
            <a:endParaRPr sz="3000"/>
          </a:p>
        </p:txBody>
      </p:sp>
      <p:sp>
        <p:nvSpPr>
          <p:cNvPr id="510" name="Google Shape;510;p66"/>
          <p:cNvSpPr txBox="1"/>
          <p:nvPr>
            <p:ph idx="1" type="subTitle"/>
          </p:nvPr>
        </p:nvSpPr>
        <p:spPr>
          <a:xfrm>
            <a:off x="2136750" y="2850039"/>
            <a:ext cx="4870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t>Sherborne et al., 2020</a:t>
            </a:r>
            <a:endParaRPr/>
          </a:p>
        </p:txBody>
      </p:sp>
      <p:sp>
        <p:nvSpPr>
          <p:cNvPr id="511" name="Google Shape;511;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a:t>
            </a:r>
            <a:endParaRPr/>
          </a:p>
        </p:txBody>
      </p:sp>
      <p:sp>
        <p:nvSpPr>
          <p:cNvPr id="517" name="Google Shape;517;p6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tackles important, open questions in semantic parsing: cross-lingual parsing, and domain adaptation with minimal annotation.  Moreover, they specifically highlight a “cost-effective” methodology.</a:t>
            </a:r>
            <a:endParaRPr/>
          </a:p>
          <a:p>
            <a:pPr indent="0" lvl="0" marL="0" rtl="0" algn="l">
              <a:spcBef>
                <a:spcPts val="1600"/>
              </a:spcBef>
              <a:spcAft>
                <a:spcPts val="1600"/>
              </a:spcAft>
              <a:buNone/>
            </a:pPr>
            <a:r>
              <a:rPr lang="en"/>
              <a:t>They make use of a strong English semantic parsing model, arm it with tools like multilingual BERT, joint paraphrasing, and machine translation, and evaluate its performance on unseen languages and domains.</a:t>
            </a:r>
            <a:endParaRPr/>
          </a:p>
        </p:txBody>
      </p:sp>
      <p:sp>
        <p:nvSpPr>
          <p:cNvPr id="518" name="Google Shape;518;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a:t>
            </a:r>
            <a:endParaRPr/>
          </a:p>
        </p:txBody>
      </p:sp>
      <p:sp>
        <p:nvSpPr>
          <p:cNvPr id="524" name="Google Shape;524;p6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seq2seq neural semantic parsing</a:t>
            </a:r>
            <a:endParaRPr/>
          </a:p>
          <a:p>
            <a:pPr indent="-342900" lvl="1" marL="914400" rtl="0" algn="l">
              <a:spcBef>
                <a:spcPts val="0"/>
              </a:spcBef>
              <a:spcAft>
                <a:spcPts val="0"/>
              </a:spcAft>
              <a:buSzPts val="1800"/>
              <a:buChar char="○"/>
            </a:pPr>
            <a:r>
              <a:rPr lang="en" sz="1800"/>
              <a:t>Sequence transduction between natural and formal languages</a:t>
            </a:r>
            <a:endParaRPr sz="1800">
              <a:solidFill>
                <a:srgbClr val="000080"/>
              </a:solidFill>
              <a:latin typeface="Arial"/>
              <a:ea typeface="Arial"/>
              <a:cs typeface="Arial"/>
              <a:sym typeface="Arial"/>
            </a:endParaRPr>
          </a:p>
          <a:p>
            <a:pPr indent="-342900" lvl="0" marL="457200" rtl="0" algn="l">
              <a:spcBef>
                <a:spcPts val="0"/>
              </a:spcBef>
              <a:spcAft>
                <a:spcPts val="0"/>
              </a:spcAft>
              <a:buSzPts val="1800"/>
              <a:buChar char="●"/>
            </a:pPr>
            <a:r>
              <a:rPr lang="en"/>
              <a:t>multilingual semantic parsing</a:t>
            </a:r>
            <a:endParaRPr/>
          </a:p>
          <a:p>
            <a:pPr indent="-342900" lvl="1" marL="914400" rtl="0" algn="l">
              <a:spcBef>
                <a:spcPts val="0"/>
              </a:spcBef>
              <a:spcAft>
                <a:spcPts val="0"/>
              </a:spcAft>
              <a:buSzPts val="1800"/>
              <a:buChar char="○"/>
            </a:pPr>
            <a:r>
              <a:rPr lang="en" sz="1800"/>
              <a:t>Multiple languages in parallel</a:t>
            </a:r>
            <a:endParaRPr sz="1800"/>
          </a:p>
          <a:p>
            <a:pPr indent="-342900" lvl="0" marL="457200" rtl="0" algn="l">
              <a:spcBef>
                <a:spcPts val="0"/>
              </a:spcBef>
              <a:spcAft>
                <a:spcPts val="0"/>
              </a:spcAft>
              <a:buSzPts val="1800"/>
              <a:buChar char="●"/>
            </a:pPr>
            <a:r>
              <a:rPr lang="en"/>
              <a:t>vs. crosslingual semantic parsing</a:t>
            </a:r>
            <a:endParaRPr/>
          </a:p>
          <a:p>
            <a:pPr indent="-342900" lvl="1" marL="914400" rtl="0" algn="l">
              <a:spcBef>
                <a:spcPts val="0"/>
              </a:spcBef>
              <a:spcAft>
                <a:spcPts val="0"/>
              </a:spcAft>
              <a:buSzPts val="1800"/>
              <a:buChar char="○"/>
            </a:pPr>
            <a:r>
              <a:rPr lang="en" sz="1800"/>
              <a:t>Adapting a model trained on one language to work for another language</a:t>
            </a:r>
            <a:endParaRPr sz="1800"/>
          </a:p>
          <a:p>
            <a:pPr indent="-342900" lvl="0" marL="457200" rtl="0" algn="l">
              <a:spcBef>
                <a:spcPts val="0"/>
              </a:spcBef>
              <a:spcAft>
                <a:spcPts val="0"/>
              </a:spcAft>
              <a:buSzPts val="1800"/>
              <a:buChar char="●"/>
            </a:pPr>
            <a:r>
              <a:rPr lang="en"/>
              <a:t>English, Chinese, and German data utilized: ATIS, Overnight</a:t>
            </a:r>
            <a:endParaRPr/>
          </a:p>
        </p:txBody>
      </p:sp>
      <p:sp>
        <p:nvSpPr>
          <p:cNvPr id="525" name="Google Shape;525;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Crosslingual Modeling</a:t>
            </a:r>
            <a:endParaRPr/>
          </a:p>
        </p:txBody>
      </p:sp>
      <p:sp>
        <p:nvSpPr>
          <p:cNvPr id="531" name="Google Shape;531;p69"/>
          <p:cNvSpPr txBox="1"/>
          <p:nvPr>
            <p:ph idx="1" type="body"/>
          </p:nvPr>
        </p:nvSpPr>
        <p:spPr>
          <a:xfrm>
            <a:off x="5343900" y="1152425"/>
            <a:ext cx="34884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Dataset in language L</a:t>
            </a:r>
            <a:endParaRPr/>
          </a:p>
          <a:p>
            <a:pPr indent="-342900" lvl="0" marL="457200" rtl="0" algn="l">
              <a:spcBef>
                <a:spcPts val="0"/>
              </a:spcBef>
              <a:spcAft>
                <a:spcPts val="0"/>
              </a:spcAft>
              <a:buSzPts val="1800"/>
              <a:buChar char="●"/>
            </a:pPr>
            <a:r>
              <a:rPr lang="en"/>
              <a:t>N examples</a:t>
            </a:r>
            <a:endParaRPr/>
          </a:p>
          <a:p>
            <a:pPr indent="-342900" lvl="0" marL="457200" rtl="0" algn="l">
              <a:spcBef>
                <a:spcPts val="0"/>
              </a:spcBef>
              <a:spcAft>
                <a:spcPts val="0"/>
              </a:spcAft>
              <a:buSzPts val="1800"/>
              <a:buChar char="●"/>
            </a:pPr>
            <a:r>
              <a:rPr lang="en"/>
              <a:t>x</a:t>
            </a:r>
            <a:r>
              <a:rPr baseline="30000" lang="en"/>
              <a:t>L</a:t>
            </a:r>
            <a:r>
              <a:rPr lang="en"/>
              <a:t>: input utterance</a:t>
            </a:r>
            <a:endParaRPr/>
          </a:p>
          <a:p>
            <a:pPr indent="-342900" lvl="0" marL="457200" rtl="0" algn="l">
              <a:spcBef>
                <a:spcPts val="0"/>
              </a:spcBef>
              <a:spcAft>
                <a:spcPts val="0"/>
              </a:spcAft>
              <a:buSzPts val="1800"/>
              <a:buChar char="●"/>
            </a:pPr>
            <a:r>
              <a:rPr lang="en"/>
              <a:t>y: logical form</a:t>
            </a:r>
            <a:endParaRPr/>
          </a:p>
          <a:p>
            <a:pPr indent="-342900" lvl="0" marL="457200" rtl="0" algn="l">
              <a:spcBef>
                <a:spcPts val="0"/>
              </a:spcBef>
              <a:spcAft>
                <a:spcPts val="0"/>
              </a:spcAft>
              <a:buSzPts val="1800"/>
              <a:buChar char="●"/>
            </a:pPr>
            <a:r>
              <a:rPr lang="en"/>
              <a:t>d = KB(y) //denotation from KB</a:t>
            </a:r>
            <a:endParaRPr/>
          </a:p>
        </p:txBody>
      </p:sp>
      <p:pic>
        <p:nvPicPr>
          <p:cNvPr id="532" name="Google Shape;532;p69"/>
          <p:cNvPicPr preferRelativeResize="0"/>
          <p:nvPr/>
        </p:nvPicPr>
        <p:blipFill>
          <a:blip r:embed="rId3">
            <a:alphaModFix/>
          </a:blip>
          <a:stretch>
            <a:fillRect/>
          </a:stretch>
        </p:blipFill>
        <p:spPr>
          <a:xfrm>
            <a:off x="311700" y="1896700"/>
            <a:ext cx="4260300" cy="3076290"/>
          </a:xfrm>
          <a:prstGeom prst="rect">
            <a:avLst/>
          </a:prstGeom>
          <a:noFill/>
          <a:ln>
            <a:noFill/>
          </a:ln>
        </p:spPr>
      </p:pic>
      <p:pic>
        <p:nvPicPr>
          <p:cNvPr id="533" name="Google Shape;533;p69"/>
          <p:cNvPicPr preferRelativeResize="0"/>
          <p:nvPr/>
        </p:nvPicPr>
        <p:blipFill>
          <a:blip r:embed="rId4">
            <a:alphaModFix/>
          </a:blip>
          <a:stretch>
            <a:fillRect/>
          </a:stretch>
        </p:blipFill>
        <p:spPr>
          <a:xfrm>
            <a:off x="311700" y="1266323"/>
            <a:ext cx="4744614" cy="516487"/>
          </a:xfrm>
          <a:prstGeom prst="rect">
            <a:avLst/>
          </a:prstGeom>
          <a:noFill/>
          <a:ln>
            <a:noFill/>
          </a:ln>
        </p:spPr>
      </p:pic>
      <p:sp>
        <p:nvSpPr>
          <p:cNvPr id="534" name="Google Shape;534;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69"/>
          <p:cNvSpPr txBox="1"/>
          <p:nvPr/>
        </p:nvSpPr>
        <p:spPr>
          <a:xfrm>
            <a:off x="5674800" y="4703575"/>
            <a:ext cx="28266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Sherborne et al., 2020</a:t>
            </a:r>
            <a:endParaRPr sz="1200">
              <a:solidFill>
                <a:schemeClr val="accent3"/>
              </a:solidFill>
              <a:latin typeface="Open Sans"/>
              <a:ea typeface="Open Sans"/>
              <a:cs typeface="Open Sans"/>
              <a:sym typeface="Open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Augmentation</a:t>
            </a:r>
            <a:endParaRPr/>
          </a:p>
        </p:txBody>
      </p:sp>
      <p:sp>
        <p:nvSpPr>
          <p:cNvPr id="541" name="Google Shape;541;p70"/>
          <p:cNvSpPr txBox="1"/>
          <p:nvPr>
            <p:ph idx="1" type="body"/>
          </p:nvPr>
        </p:nvSpPr>
        <p:spPr>
          <a:xfrm>
            <a:off x="311700" y="1266325"/>
            <a:ext cx="4167000" cy="33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Beyond machine translation on training data, using external resources and transfer learning:</a:t>
            </a:r>
            <a:endParaRPr/>
          </a:p>
          <a:p>
            <a:pPr indent="-342900" lvl="0" marL="457200" rtl="0" algn="l">
              <a:lnSpc>
                <a:spcPct val="115000"/>
              </a:lnSpc>
              <a:spcBef>
                <a:spcPts val="0"/>
              </a:spcBef>
              <a:spcAft>
                <a:spcPts val="0"/>
              </a:spcAft>
              <a:buSzPts val="1800"/>
              <a:buChar char="●"/>
            </a:pPr>
            <a:r>
              <a:rPr lang="en"/>
              <a:t>Pre-trained representations</a:t>
            </a:r>
            <a:endParaRPr/>
          </a:p>
          <a:p>
            <a:pPr indent="-342900" lvl="0" marL="457200" rtl="0" algn="l">
              <a:lnSpc>
                <a:spcPct val="115000"/>
              </a:lnSpc>
              <a:spcBef>
                <a:spcPts val="0"/>
              </a:spcBef>
              <a:spcAft>
                <a:spcPts val="0"/>
              </a:spcAft>
              <a:buSzPts val="1800"/>
              <a:buChar char="●"/>
            </a:pPr>
            <a:r>
              <a:rPr lang="en"/>
              <a:t>Multilingual “shared” encoder</a:t>
            </a:r>
            <a:endParaRPr/>
          </a:p>
          <a:p>
            <a:pPr indent="-342900" lvl="0" marL="457200" rtl="0" algn="l">
              <a:lnSpc>
                <a:spcPct val="115000"/>
              </a:lnSpc>
              <a:spcBef>
                <a:spcPts val="0"/>
              </a:spcBef>
              <a:spcAft>
                <a:spcPts val="0"/>
              </a:spcAft>
              <a:buSzPts val="1800"/>
              <a:buChar char="●"/>
            </a:pPr>
            <a:r>
              <a:rPr lang="en"/>
              <a:t>Machine translation as paraphrasing</a:t>
            </a:r>
            <a:endParaRPr/>
          </a:p>
          <a:p>
            <a:pPr indent="0" lvl="0" marL="0" rtl="0" algn="l">
              <a:lnSpc>
                <a:spcPct val="115000"/>
              </a:lnSpc>
              <a:spcBef>
                <a:spcPts val="0"/>
              </a:spcBef>
              <a:spcAft>
                <a:spcPts val="0"/>
              </a:spcAft>
              <a:buNone/>
            </a:pPr>
            <a:r>
              <a:t/>
            </a:r>
            <a:endParaRPr/>
          </a:p>
        </p:txBody>
      </p:sp>
      <p:pic>
        <p:nvPicPr>
          <p:cNvPr id="542" name="Google Shape;542;p70"/>
          <p:cNvPicPr preferRelativeResize="0"/>
          <p:nvPr/>
        </p:nvPicPr>
        <p:blipFill>
          <a:blip r:embed="rId3">
            <a:alphaModFix/>
          </a:blip>
          <a:stretch>
            <a:fillRect/>
          </a:stretch>
        </p:blipFill>
        <p:spPr>
          <a:xfrm>
            <a:off x="4098150" y="1337662"/>
            <a:ext cx="4734150" cy="3160025"/>
          </a:xfrm>
          <a:prstGeom prst="rect">
            <a:avLst/>
          </a:prstGeom>
          <a:noFill/>
          <a:ln>
            <a:noFill/>
          </a:ln>
        </p:spPr>
      </p:pic>
      <p:sp>
        <p:nvSpPr>
          <p:cNvPr id="543" name="Google Shape;543;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4" name="Google Shape;544;p70"/>
          <p:cNvSpPr txBox="1"/>
          <p:nvPr/>
        </p:nvSpPr>
        <p:spPr>
          <a:xfrm>
            <a:off x="0" y="4703575"/>
            <a:ext cx="28266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Sherborne et al., 2020</a:t>
            </a:r>
            <a:endParaRPr sz="1200">
              <a:solidFill>
                <a:schemeClr val="accent3"/>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71"/>
          <p:cNvPicPr preferRelativeResize="0"/>
          <p:nvPr/>
        </p:nvPicPr>
        <p:blipFill>
          <a:blip r:embed="rId3">
            <a:alphaModFix/>
          </a:blip>
          <a:stretch>
            <a:fillRect/>
          </a:stretch>
        </p:blipFill>
        <p:spPr>
          <a:xfrm>
            <a:off x="3638550" y="542925"/>
            <a:ext cx="5505450" cy="4057650"/>
          </a:xfrm>
          <a:prstGeom prst="rect">
            <a:avLst/>
          </a:prstGeom>
          <a:noFill/>
          <a:ln>
            <a:noFill/>
          </a:ln>
        </p:spPr>
      </p:pic>
      <p:sp>
        <p:nvSpPr>
          <p:cNvPr id="550" name="Google Shape;550;p7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Analysis</a:t>
            </a:r>
            <a:endParaRPr/>
          </a:p>
        </p:txBody>
      </p:sp>
      <p:sp>
        <p:nvSpPr>
          <p:cNvPr id="551" name="Google Shape;551;p71"/>
          <p:cNvSpPr txBox="1"/>
          <p:nvPr>
            <p:ph idx="1" type="body"/>
          </p:nvPr>
        </p:nvSpPr>
        <p:spPr>
          <a:xfrm>
            <a:off x="311700" y="1266325"/>
            <a:ext cx="38448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executable semantic parser on ATIS and Overnight in another language</a:t>
            </a:r>
            <a:endParaRPr/>
          </a:p>
          <a:p>
            <a:pPr indent="-342900" lvl="0" marL="457200" rtl="0" algn="l">
              <a:spcBef>
                <a:spcPts val="0"/>
              </a:spcBef>
              <a:spcAft>
                <a:spcPts val="0"/>
              </a:spcAft>
              <a:buSzPts val="1800"/>
              <a:buChar char="●"/>
            </a:pPr>
            <a:r>
              <a:rPr lang="en"/>
              <a:t>Comparable numbers across the eight Overnight domains.</a:t>
            </a:r>
            <a:endParaRPr/>
          </a:p>
          <a:p>
            <a:pPr indent="-342900" lvl="0" marL="457200" rtl="0" algn="l">
              <a:spcBef>
                <a:spcPts val="0"/>
              </a:spcBef>
              <a:spcAft>
                <a:spcPts val="0"/>
              </a:spcAft>
              <a:buSzPts val="1800"/>
              <a:buChar char="●"/>
            </a:pPr>
            <a:r>
              <a:rPr lang="en"/>
              <a:t>All experiments: 200 epochs w/ Adam Optimizer; LR=.001</a:t>
            </a:r>
            <a:endParaRPr/>
          </a:p>
          <a:p>
            <a:pPr indent="-342900" lvl="0" marL="457200" rtl="0" algn="l">
              <a:spcBef>
                <a:spcPts val="0"/>
              </a:spcBef>
              <a:spcAft>
                <a:spcPts val="0"/>
              </a:spcAft>
              <a:buSzPts val="1800"/>
              <a:buChar char="●"/>
            </a:pPr>
            <a:r>
              <a:rPr lang="en"/>
              <a:t>Performance on German (DE) and Chinese (ZH) ATIS:</a:t>
            </a:r>
            <a:endParaRPr/>
          </a:p>
        </p:txBody>
      </p:sp>
      <p:sp>
        <p:nvSpPr>
          <p:cNvPr id="552" name="Google Shape;552;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3" name="Google Shape;553;p71"/>
          <p:cNvSpPr txBox="1"/>
          <p:nvPr/>
        </p:nvSpPr>
        <p:spPr>
          <a:xfrm>
            <a:off x="0" y="4703575"/>
            <a:ext cx="28266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Sherborne et al., 2020</a:t>
            </a:r>
            <a:endParaRPr sz="1200">
              <a:solidFill>
                <a:schemeClr val="accent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5936000" y="3131313"/>
            <a:ext cx="1676400" cy="1400175"/>
          </a:xfrm>
          <a:prstGeom prst="rect">
            <a:avLst/>
          </a:prstGeom>
          <a:noFill/>
          <a:ln>
            <a:noFill/>
          </a:ln>
        </p:spPr>
      </p:pic>
      <p:sp>
        <p:nvSpPr>
          <p:cNvPr id="112" name="Google Shape;11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Parse</a:t>
            </a:r>
            <a:endParaRPr/>
          </a:p>
        </p:txBody>
      </p:sp>
      <p:sp>
        <p:nvSpPr>
          <p:cNvPr id="113" name="Google Shape;113;p18"/>
          <p:cNvSpPr txBox="1"/>
          <p:nvPr>
            <p:ph idx="1" type="body"/>
          </p:nvPr>
        </p:nvSpPr>
        <p:spPr>
          <a:xfrm>
            <a:off x="311700" y="1266325"/>
            <a:ext cx="8520600" cy="1850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695D46"/>
              </a:buClr>
              <a:buSzPts val="1400"/>
              <a:buChar char="●"/>
            </a:pPr>
            <a:r>
              <a:rPr lang="en" sz="1400">
                <a:solidFill>
                  <a:srgbClr val="695D46"/>
                </a:solidFill>
              </a:rPr>
              <a:t>Popular for syntactic parsing</a:t>
            </a:r>
            <a:endParaRPr sz="1400">
              <a:solidFill>
                <a:srgbClr val="695D46"/>
              </a:solidFill>
            </a:endParaRPr>
          </a:p>
          <a:p>
            <a:pPr indent="-317500" lvl="0" marL="457200" rtl="0" algn="l">
              <a:lnSpc>
                <a:spcPct val="115000"/>
              </a:lnSpc>
              <a:spcBef>
                <a:spcPts val="0"/>
              </a:spcBef>
              <a:spcAft>
                <a:spcPts val="0"/>
              </a:spcAft>
              <a:buClr>
                <a:srgbClr val="695D46"/>
              </a:buClr>
              <a:buSzPts val="1400"/>
              <a:buChar char="●"/>
            </a:pPr>
            <a:r>
              <a:rPr lang="en" sz="1400">
                <a:solidFill>
                  <a:srgbClr val="695D46"/>
                </a:solidFill>
              </a:rPr>
              <a:t>Easier to annotate</a:t>
            </a:r>
            <a:endParaRPr sz="1400">
              <a:solidFill>
                <a:srgbClr val="695D46"/>
              </a:solidFill>
            </a:endParaRPr>
          </a:p>
          <a:p>
            <a:pPr indent="-317500" lvl="0" marL="457200" rtl="0" algn="l">
              <a:lnSpc>
                <a:spcPct val="115000"/>
              </a:lnSpc>
              <a:spcBef>
                <a:spcPts val="0"/>
              </a:spcBef>
              <a:spcAft>
                <a:spcPts val="0"/>
              </a:spcAft>
              <a:buClr>
                <a:srgbClr val="695D46"/>
              </a:buClr>
              <a:buSzPts val="1400"/>
              <a:buChar char="●"/>
            </a:pPr>
            <a:r>
              <a:rPr lang="en" sz="1400">
                <a:solidFill>
                  <a:srgbClr val="695D46"/>
                </a:solidFill>
              </a:rPr>
              <a:t>Significant advances to develop fast and accurate dependency parses for many languages</a:t>
            </a:r>
            <a:endParaRPr sz="1400">
              <a:solidFill>
                <a:srgbClr val="695D46"/>
              </a:solidFill>
            </a:endParaRPr>
          </a:p>
          <a:p>
            <a:pPr indent="-317500" lvl="1" marL="914400" rtl="0" algn="l">
              <a:lnSpc>
                <a:spcPct val="115000"/>
              </a:lnSpc>
              <a:spcBef>
                <a:spcPts val="0"/>
              </a:spcBef>
              <a:spcAft>
                <a:spcPts val="0"/>
              </a:spcAft>
              <a:buClr>
                <a:srgbClr val="695D46"/>
              </a:buClr>
              <a:buSzPts val="1400"/>
              <a:buChar char="○"/>
            </a:pPr>
            <a:r>
              <a:rPr lang="en">
                <a:solidFill>
                  <a:srgbClr val="695D46"/>
                </a:solidFill>
              </a:rPr>
              <a:t>McDonald et al., 2005</a:t>
            </a:r>
            <a:endParaRPr>
              <a:solidFill>
                <a:srgbClr val="695D46"/>
              </a:solidFill>
            </a:endParaRPr>
          </a:p>
          <a:p>
            <a:pPr indent="-317500" lvl="1" marL="914400" rtl="0" algn="l">
              <a:lnSpc>
                <a:spcPct val="115000"/>
              </a:lnSpc>
              <a:spcBef>
                <a:spcPts val="0"/>
              </a:spcBef>
              <a:spcAft>
                <a:spcPts val="0"/>
              </a:spcAft>
              <a:buClr>
                <a:srgbClr val="695D46"/>
              </a:buClr>
              <a:buSzPts val="1400"/>
              <a:buChar char="○"/>
            </a:pPr>
            <a:r>
              <a:rPr lang="en">
                <a:solidFill>
                  <a:srgbClr val="695D46"/>
                </a:solidFill>
              </a:rPr>
              <a:t>Nivre et al., 2007</a:t>
            </a:r>
            <a:endParaRPr>
              <a:solidFill>
                <a:srgbClr val="695D46"/>
              </a:solidFill>
            </a:endParaRPr>
          </a:p>
          <a:p>
            <a:pPr indent="-317500" lvl="1" marL="914400" rtl="0" algn="l">
              <a:lnSpc>
                <a:spcPct val="115000"/>
              </a:lnSpc>
              <a:spcBef>
                <a:spcPts val="0"/>
              </a:spcBef>
              <a:spcAft>
                <a:spcPts val="0"/>
              </a:spcAft>
              <a:buClr>
                <a:srgbClr val="695D46"/>
              </a:buClr>
              <a:buSzPts val="1400"/>
              <a:buChar char="○"/>
            </a:pPr>
            <a:r>
              <a:rPr lang="en">
                <a:solidFill>
                  <a:srgbClr val="695D46"/>
                </a:solidFill>
              </a:rPr>
              <a:t>Martins et al., 2013</a:t>
            </a:r>
            <a:endParaRPr>
              <a:solidFill>
                <a:srgbClr val="695D46"/>
              </a:solidFill>
            </a:endParaRPr>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Dependency Parse</a:t>
            </a:r>
            <a:r>
              <a:rPr lang="en" sz="1400"/>
              <a:t>					</a:t>
            </a:r>
            <a:r>
              <a:rPr b="1" lang="en" sz="1400"/>
              <a:t>Derivation Tree</a:t>
            </a:r>
            <a:r>
              <a:rPr lang="en" sz="1400"/>
              <a:t>		</a:t>
            </a:r>
            <a:endParaRPr b="1" sz="1400"/>
          </a:p>
        </p:txBody>
      </p:sp>
      <p:pic>
        <p:nvPicPr>
          <p:cNvPr id="114" name="Google Shape;114;p18"/>
          <p:cNvPicPr preferRelativeResize="0"/>
          <p:nvPr/>
        </p:nvPicPr>
        <p:blipFill rotWithShape="1">
          <a:blip r:embed="rId4">
            <a:alphaModFix/>
          </a:blip>
          <a:srcRect b="44430" l="6289" r="65684" t="22108"/>
          <a:stretch/>
        </p:blipFill>
        <p:spPr>
          <a:xfrm>
            <a:off x="660325" y="3319713"/>
            <a:ext cx="996251" cy="542937"/>
          </a:xfrm>
          <a:prstGeom prst="rect">
            <a:avLst/>
          </a:prstGeom>
          <a:noFill/>
          <a:ln>
            <a:noFill/>
          </a:ln>
        </p:spPr>
      </p:pic>
      <p:sp>
        <p:nvSpPr>
          <p:cNvPr id="115" name="Google Shape;115;p18"/>
          <p:cNvSpPr txBox="1"/>
          <p:nvPr/>
        </p:nvSpPr>
        <p:spPr>
          <a:xfrm>
            <a:off x="451800" y="3883325"/>
            <a:ext cx="2803500" cy="32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Taylor 	   </a:t>
            </a:r>
            <a:r>
              <a:rPr lang="en" sz="1300">
                <a:latin typeface="Open Sans"/>
                <a:ea typeface="Open Sans"/>
                <a:cs typeface="Open Sans"/>
                <a:sym typeface="Open Sans"/>
              </a:rPr>
              <a:t>hugs 	Jordan</a:t>
            </a:r>
            <a:endParaRPr sz="1300">
              <a:latin typeface="Open Sans"/>
              <a:ea typeface="Open Sans"/>
              <a:cs typeface="Open Sans"/>
              <a:sym typeface="Open Sans"/>
            </a:endParaRPr>
          </a:p>
        </p:txBody>
      </p:sp>
      <p:pic>
        <p:nvPicPr>
          <p:cNvPr id="116" name="Google Shape;116;p18"/>
          <p:cNvPicPr preferRelativeResize="0"/>
          <p:nvPr/>
        </p:nvPicPr>
        <p:blipFill>
          <a:blip r:embed="rId5">
            <a:alphaModFix/>
          </a:blip>
          <a:stretch>
            <a:fillRect/>
          </a:stretch>
        </p:blipFill>
        <p:spPr>
          <a:xfrm>
            <a:off x="4105150" y="3418650"/>
            <a:ext cx="1238250" cy="825500"/>
          </a:xfrm>
          <a:prstGeom prst="rect">
            <a:avLst/>
          </a:prstGeom>
          <a:noFill/>
          <a:ln>
            <a:noFill/>
          </a:ln>
        </p:spPr>
      </p:pic>
      <p:sp>
        <p:nvSpPr>
          <p:cNvPr id="117" name="Google Shape;11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8"/>
          <p:cNvSpPr txBox="1"/>
          <p:nvPr/>
        </p:nvSpPr>
        <p:spPr>
          <a:xfrm>
            <a:off x="6047075" y="2571750"/>
            <a:ext cx="2094600" cy="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Open Sans"/>
                <a:ea typeface="Open Sans"/>
                <a:cs typeface="Open Sans"/>
                <a:sym typeface="Open Sans"/>
              </a:rPr>
              <a:t>Derived Syntax Parse Tree</a:t>
            </a:r>
            <a:endParaRPr/>
          </a:p>
        </p:txBody>
      </p:sp>
      <p:pic>
        <p:nvPicPr>
          <p:cNvPr id="119" name="Google Shape;119;p18"/>
          <p:cNvPicPr preferRelativeResize="0"/>
          <p:nvPr/>
        </p:nvPicPr>
        <p:blipFill rotWithShape="1">
          <a:blip r:embed="rId4">
            <a:alphaModFix/>
          </a:blip>
          <a:srcRect b="44452" l="35242" r="36731" t="22087"/>
          <a:stretch/>
        </p:blipFill>
        <p:spPr>
          <a:xfrm>
            <a:off x="1841950" y="3319725"/>
            <a:ext cx="996251" cy="542925"/>
          </a:xfrm>
          <a:prstGeom prst="rect">
            <a:avLst/>
          </a:prstGeom>
          <a:noFill/>
          <a:ln>
            <a:noFill/>
          </a:ln>
        </p:spPr>
      </p:pic>
      <p:sp>
        <p:nvSpPr>
          <p:cNvPr id="120" name="Google Shape;120;p18"/>
          <p:cNvSpPr/>
          <p:nvPr/>
        </p:nvSpPr>
        <p:spPr>
          <a:xfrm rot="7319725">
            <a:off x="1586413" y="3430678"/>
            <a:ext cx="548644" cy="13868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Question 1: Big Picture</a:t>
            </a:r>
            <a:endParaRPr/>
          </a:p>
        </p:txBody>
      </p:sp>
      <p:sp>
        <p:nvSpPr>
          <p:cNvPr id="559" name="Google Shape;559;p7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strategies discussed today seems the most promising for the future to you (particularly XPS), whether individually or when combined, and why?</a:t>
            </a:r>
            <a:endParaRPr/>
          </a:p>
          <a:p>
            <a:pPr indent="-342900" lvl="0" marL="457200" rtl="0" algn="l">
              <a:spcBef>
                <a:spcPts val="1600"/>
              </a:spcBef>
              <a:spcAft>
                <a:spcPts val="0"/>
              </a:spcAft>
              <a:buSzPts val="1800"/>
              <a:buAutoNum type="alphaUcPeriod"/>
            </a:pPr>
            <a:r>
              <a:rPr lang="en"/>
              <a:t>Building from syntactic parse (e.g., dependency parse - Paper 1)</a:t>
            </a:r>
            <a:endParaRPr/>
          </a:p>
          <a:p>
            <a:pPr indent="-342900" lvl="0" marL="457200" rtl="0" algn="l">
              <a:spcBef>
                <a:spcPts val="0"/>
              </a:spcBef>
              <a:spcAft>
                <a:spcPts val="0"/>
              </a:spcAft>
              <a:buSzPts val="1800"/>
              <a:buAutoNum type="alphaUcPeriod"/>
            </a:pPr>
            <a:r>
              <a:rPr lang="en"/>
              <a:t>Zero shot learning by decoupling structure and lexicon - Paper 3</a:t>
            </a:r>
            <a:endParaRPr/>
          </a:p>
          <a:p>
            <a:pPr indent="-342900" lvl="0" marL="457200" rtl="0" algn="l">
              <a:spcBef>
                <a:spcPts val="0"/>
              </a:spcBef>
              <a:spcAft>
                <a:spcPts val="0"/>
              </a:spcAft>
              <a:buSzPts val="1800"/>
              <a:buAutoNum type="alphaUcPeriod"/>
            </a:pPr>
            <a:r>
              <a:rPr lang="en"/>
              <a:t>Logically-rich meaning representations (e.g., lambda calculus - Paper 1)</a:t>
            </a:r>
            <a:endParaRPr/>
          </a:p>
          <a:p>
            <a:pPr indent="-342900" lvl="0" marL="457200" rtl="0" algn="l">
              <a:spcBef>
                <a:spcPts val="0"/>
              </a:spcBef>
              <a:spcAft>
                <a:spcPts val="0"/>
              </a:spcAft>
              <a:buSzPts val="1800"/>
              <a:buAutoNum type="alphaUcPeriod"/>
            </a:pPr>
            <a:r>
              <a:rPr lang="en"/>
              <a:t>Bootstrapping with huge pretrained models (e.g., BERT - Paper 4)</a:t>
            </a:r>
            <a:endParaRPr/>
          </a:p>
          <a:p>
            <a:pPr indent="-342900" lvl="0" marL="457200" rtl="0" algn="l">
              <a:spcBef>
                <a:spcPts val="0"/>
              </a:spcBef>
              <a:spcAft>
                <a:spcPts val="0"/>
              </a:spcAft>
              <a:buSzPts val="1800"/>
              <a:buAutoNum type="alphaUcPeriod"/>
            </a:pPr>
            <a:r>
              <a:rPr lang="en"/>
              <a:t>Database representations (e.g., SQL, Freebase API)</a:t>
            </a:r>
            <a:endParaRPr/>
          </a:p>
          <a:p>
            <a:pPr indent="0" lvl="0" marL="0" rtl="0" algn="l">
              <a:spcBef>
                <a:spcPts val="1600"/>
              </a:spcBef>
              <a:spcAft>
                <a:spcPts val="1600"/>
              </a:spcAft>
              <a:buNone/>
            </a:pPr>
            <a:r>
              <a:t/>
            </a:r>
            <a:endParaRPr/>
          </a:p>
        </p:txBody>
      </p:sp>
      <p:sp>
        <p:nvSpPr>
          <p:cNvPr id="560" name="Google Shape;560;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3"/>
          <p:cNvSpPr txBox="1"/>
          <p:nvPr>
            <p:ph type="title"/>
          </p:nvPr>
        </p:nvSpPr>
        <p:spPr>
          <a:xfrm>
            <a:off x="311700" y="187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Discussion Question 2: Overcoming Generalization Challenges</a:t>
            </a:r>
            <a:endParaRPr sz="2900"/>
          </a:p>
        </p:txBody>
      </p:sp>
      <p:sp>
        <p:nvSpPr>
          <p:cNvPr id="566" name="Google Shape;566;p73"/>
          <p:cNvSpPr txBox="1"/>
          <p:nvPr>
            <p:ph idx="1" type="body"/>
          </p:nvPr>
        </p:nvSpPr>
        <p:spPr>
          <a:xfrm>
            <a:off x="311700" y="799850"/>
            <a:ext cx="3996900" cy="4064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Language variation across domains</a:t>
            </a:r>
            <a:endParaRPr sz="1600"/>
          </a:p>
          <a:p>
            <a:pPr indent="-317500" lvl="2" marL="1371600" rtl="0" algn="l">
              <a:spcBef>
                <a:spcPts val="0"/>
              </a:spcBef>
              <a:spcAft>
                <a:spcPts val="0"/>
              </a:spcAft>
              <a:buSzPts val="1400"/>
              <a:buChar char="■"/>
            </a:pPr>
            <a:r>
              <a:rPr lang="en"/>
              <a:t>Identifying entities</a:t>
            </a:r>
            <a:endParaRPr/>
          </a:p>
          <a:p>
            <a:pPr indent="-317500" lvl="2" marL="1371600" rtl="0" algn="l">
              <a:spcBef>
                <a:spcPts val="0"/>
              </a:spcBef>
              <a:spcAft>
                <a:spcPts val="0"/>
              </a:spcAft>
              <a:buSzPts val="1400"/>
              <a:buChar char="■"/>
            </a:pPr>
            <a:r>
              <a:rPr lang="en"/>
              <a:t>Mapping entities to columns</a:t>
            </a:r>
            <a:endParaRPr/>
          </a:p>
          <a:p>
            <a:pPr indent="-317500" lvl="2" marL="1371600" rtl="0" algn="l">
              <a:spcBef>
                <a:spcPts val="0"/>
              </a:spcBef>
              <a:spcAft>
                <a:spcPts val="0"/>
              </a:spcAft>
              <a:buSzPts val="1400"/>
              <a:buChar char="■"/>
            </a:pPr>
            <a:r>
              <a:rPr lang="en"/>
              <a:t>Domain-specific phrases</a:t>
            </a:r>
            <a:endParaRPr/>
          </a:p>
          <a:p>
            <a:pPr indent="-330200" lvl="0" marL="457200" rtl="0" algn="l">
              <a:spcBef>
                <a:spcPts val="0"/>
              </a:spcBef>
              <a:spcAft>
                <a:spcPts val="0"/>
              </a:spcAft>
              <a:buSzPts val="1600"/>
              <a:buChar char="●"/>
            </a:pPr>
            <a:r>
              <a:rPr lang="en" sz="1600"/>
              <a:t>Novel database and query structures</a:t>
            </a:r>
            <a:endParaRPr sz="1600"/>
          </a:p>
          <a:p>
            <a:pPr indent="-330200" lvl="0" marL="457200" rtl="0" algn="l">
              <a:spcBef>
                <a:spcPts val="0"/>
              </a:spcBef>
              <a:spcAft>
                <a:spcPts val="0"/>
              </a:spcAft>
              <a:buSzPts val="1600"/>
              <a:buChar char="●"/>
            </a:pPr>
            <a:r>
              <a:rPr lang="en" sz="1600"/>
              <a:t>Dataset conventions</a:t>
            </a:r>
            <a:endParaRPr sz="1600"/>
          </a:p>
        </p:txBody>
      </p:sp>
      <p:pic>
        <p:nvPicPr>
          <p:cNvPr id="567" name="Google Shape;567;p73"/>
          <p:cNvPicPr preferRelativeResize="0"/>
          <p:nvPr/>
        </p:nvPicPr>
        <p:blipFill rotWithShape="1">
          <a:blip r:embed="rId3">
            <a:alphaModFix/>
          </a:blip>
          <a:srcRect b="6968" l="1934" r="1809" t="0"/>
          <a:stretch/>
        </p:blipFill>
        <p:spPr>
          <a:xfrm>
            <a:off x="311700" y="2488725"/>
            <a:ext cx="4119801" cy="776600"/>
          </a:xfrm>
          <a:prstGeom prst="rect">
            <a:avLst/>
          </a:prstGeom>
          <a:noFill/>
          <a:ln>
            <a:noFill/>
          </a:ln>
        </p:spPr>
      </p:pic>
      <p:pic>
        <p:nvPicPr>
          <p:cNvPr id="568" name="Google Shape;568;p73"/>
          <p:cNvPicPr preferRelativeResize="0"/>
          <p:nvPr/>
        </p:nvPicPr>
        <p:blipFill rotWithShape="1">
          <a:blip r:embed="rId4">
            <a:alphaModFix/>
          </a:blip>
          <a:srcRect b="1700" l="1646" r="3746" t="0"/>
          <a:stretch/>
        </p:blipFill>
        <p:spPr>
          <a:xfrm>
            <a:off x="311700" y="3353187"/>
            <a:ext cx="3880101" cy="1523325"/>
          </a:xfrm>
          <a:prstGeom prst="rect">
            <a:avLst/>
          </a:prstGeom>
          <a:noFill/>
          <a:ln>
            <a:noFill/>
          </a:ln>
        </p:spPr>
      </p:pic>
      <p:sp>
        <p:nvSpPr>
          <p:cNvPr id="569" name="Google Shape;569;p73"/>
          <p:cNvSpPr/>
          <p:nvPr/>
        </p:nvSpPr>
        <p:spPr>
          <a:xfrm>
            <a:off x="2246725" y="3032075"/>
            <a:ext cx="1576800" cy="321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3"/>
          <p:cNvSpPr/>
          <p:nvPr/>
        </p:nvSpPr>
        <p:spPr>
          <a:xfrm>
            <a:off x="2513275" y="3530375"/>
            <a:ext cx="1258200" cy="2562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2" name="Google Shape;572;p73"/>
          <p:cNvSpPr txBox="1"/>
          <p:nvPr/>
        </p:nvSpPr>
        <p:spPr>
          <a:xfrm>
            <a:off x="4572000" y="894625"/>
            <a:ext cx="4119900" cy="3969900"/>
          </a:xfrm>
          <a:prstGeom prst="rect">
            <a:avLst/>
          </a:prstGeom>
          <a:gradFill>
            <a:gsLst>
              <a:gs pos="0">
                <a:srgbClr val="D6F5EE"/>
              </a:gs>
              <a:gs pos="100000">
                <a:srgbClr val="73D6C0"/>
              </a:gs>
            </a:gsLst>
            <a:lin ang="5400012" scaled="0"/>
          </a:gradFill>
          <a:ln cap="flat" cmpd="sng" w="2857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Thoughts on how to overcome these?</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lphaUcPeriod"/>
            </a:pPr>
            <a:r>
              <a:rPr lang="en" sz="1800">
                <a:latin typeface="Open Sans"/>
                <a:ea typeface="Open Sans"/>
                <a:cs typeface="Open Sans"/>
                <a:sym typeface="Open Sans"/>
              </a:rPr>
              <a:t>How could the bootstrapping methods (BERT, paraphrasing, MT) from Paper 4 help?</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lphaUcPeriod"/>
            </a:pPr>
            <a:r>
              <a:rPr lang="en" sz="1800">
                <a:latin typeface="Open Sans"/>
                <a:ea typeface="Open Sans"/>
                <a:cs typeface="Open Sans"/>
                <a:sym typeface="Open Sans"/>
              </a:rPr>
              <a:t>How could strong syntactic representation (e.g., dependency parses from Paper 1) help?</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lphaUcPeriod"/>
            </a:pPr>
            <a:r>
              <a:rPr lang="en" sz="1800">
                <a:latin typeface="Open Sans"/>
                <a:ea typeface="Open Sans"/>
                <a:cs typeface="Open Sans"/>
                <a:sym typeface="Open Sans"/>
              </a:rPr>
              <a:t>How could decoupling structure and lexicon, like filling in KB constants at the end (Paper 3) help?</a:t>
            </a:r>
            <a:endParaRPr sz="1800">
              <a:latin typeface="Open Sans"/>
              <a:ea typeface="Open Sans"/>
              <a:cs typeface="Open Sans"/>
              <a:sym typeface="Open Sans"/>
            </a:endParaRPr>
          </a:p>
        </p:txBody>
      </p:sp>
      <p:sp>
        <p:nvSpPr>
          <p:cNvPr id="573" name="Google Shape;573;p73"/>
          <p:cNvSpPr txBox="1"/>
          <p:nvPr/>
        </p:nvSpPr>
        <p:spPr>
          <a:xfrm rot="-5400000">
            <a:off x="-1075350" y="3691650"/>
            <a:ext cx="2374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Images from Suhr et al., 2020</a:t>
            </a:r>
            <a:endParaRPr sz="1200">
              <a:solidFill>
                <a:schemeClr val="accent3"/>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Question 3: Using DepLambda</a:t>
            </a:r>
            <a:endParaRPr/>
          </a:p>
        </p:txBody>
      </p:sp>
      <p:sp>
        <p:nvSpPr>
          <p:cNvPr id="579" name="Google Shape;579;p74"/>
          <p:cNvSpPr txBox="1"/>
          <p:nvPr>
            <p:ph idx="1" type="body"/>
          </p:nvPr>
        </p:nvSpPr>
        <p:spPr>
          <a:xfrm>
            <a:off x="311700" y="1266325"/>
            <a:ext cx="8520600" cy="354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Transforming Dependency Structures to Logical Forms for Semantic Parsing</a:t>
            </a:r>
            <a:endParaRPr/>
          </a:p>
          <a:p>
            <a:pPr indent="0" lvl="0" marL="0" rtl="0" algn="l">
              <a:lnSpc>
                <a:spcPct val="115000"/>
              </a:lnSpc>
              <a:spcBef>
                <a:spcPts val="0"/>
              </a:spcBef>
              <a:spcAft>
                <a:spcPts val="0"/>
              </a:spcAft>
              <a:buNone/>
            </a:pPr>
            <a:r>
              <a:rPr lang="en"/>
              <a:t>Though Paper 1 did not explicitly mention any cross-domain tasks, the motivation to use dependency parses was their low annotation effort and the high availability of dependency-parsed data.  They had two contributions:</a:t>
            </a:r>
            <a:endParaRPr/>
          </a:p>
          <a:p>
            <a:pPr indent="-342900" lvl="0" marL="457200" rtl="0" algn="l">
              <a:spcBef>
                <a:spcPts val="0"/>
              </a:spcBef>
              <a:spcAft>
                <a:spcPts val="0"/>
              </a:spcAft>
              <a:buSzPts val="1800"/>
              <a:buAutoNum type="arabicPeriod"/>
            </a:pPr>
            <a:r>
              <a:rPr lang="en"/>
              <a:t>DepLambda: dependency parses → ungrounded lambda calculus MR</a:t>
            </a:r>
            <a:endParaRPr/>
          </a:p>
          <a:p>
            <a:pPr indent="-342900" lvl="0" marL="457200" rtl="0" algn="l">
              <a:spcBef>
                <a:spcPts val="0"/>
              </a:spcBef>
              <a:spcAft>
                <a:spcPts val="0"/>
              </a:spcAft>
              <a:buSzPts val="1800"/>
              <a:buAutoNum type="arabicPeriod"/>
            </a:pPr>
            <a:r>
              <a:rPr lang="en"/>
              <a:t>DepLambda → graph grounded in the knowledge 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does their approach for Step 2 bode for XPS tasks? Did they rely too heavily on one database, Freebase?</a:t>
            </a:r>
            <a:endParaRPr/>
          </a:p>
          <a:p>
            <a:pPr indent="0" lvl="0" marL="0" rtl="0" algn="l">
              <a:spcBef>
                <a:spcPts val="0"/>
              </a:spcBef>
              <a:spcAft>
                <a:spcPts val="0"/>
              </a:spcAft>
              <a:buNone/>
            </a:pPr>
            <a:r>
              <a:rPr lang="en"/>
              <a:t>How else could DepLambda be used in semantic parsing? Maybe to improve Paper 3 or 4?</a:t>
            </a:r>
            <a:endParaRPr/>
          </a:p>
        </p:txBody>
      </p:sp>
      <p:sp>
        <p:nvSpPr>
          <p:cNvPr id="580" name="Google Shape;580;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Semantic Types and Composition</a:t>
            </a:r>
            <a:endParaRPr/>
          </a:p>
        </p:txBody>
      </p:sp>
      <p:sp>
        <p:nvSpPr>
          <p:cNvPr id="126" name="Google Shape;12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Basic types: entities (e) and truth values (t)</a:t>
            </a:r>
            <a:endParaRPr/>
          </a:p>
          <a:p>
            <a:pPr indent="-342900" lvl="0" marL="457200" rtl="0" algn="l">
              <a:spcBef>
                <a:spcPts val="0"/>
              </a:spcBef>
              <a:spcAft>
                <a:spcPts val="0"/>
              </a:spcAft>
              <a:buSzPts val="1800"/>
              <a:buChar char="●"/>
            </a:pPr>
            <a:r>
              <a:rPr i="1" lang="en"/>
              <a:t>&lt;e, t&gt;</a:t>
            </a:r>
            <a:r>
              <a:rPr lang="en"/>
              <a:t> takes in an </a:t>
            </a:r>
            <a:r>
              <a:rPr i="1" lang="en"/>
              <a:t>entity</a:t>
            </a:r>
            <a:r>
              <a:rPr lang="en"/>
              <a:t> and outputs a </a:t>
            </a:r>
            <a:r>
              <a:rPr i="1" lang="en"/>
              <a:t>truth value</a:t>
            </a:r>
            <a:endParaRPr/>
          </a:p>
        </p:txBody>
      </p:sp>
      <p:pic>
        <p:nvPicPr>
          <p:cNvPr id="127" name="Google Shape;127;p19"/>
          <p:cNvPicPr preferRelativeResize="0"/>
          <p:nvPr/>
        </p:nvPicPr>
        <p:blipFill>
          <a:blip r:embed="rId3">
            <a:alphaModFix/>
          </a:blip>
          <a:stretch>
            <a:fillRect/>
          </a:stretch>
        </p:blipFill>
        <p:spPr>
          <a:xfrm>
            <a:off x="894738" y="2071450"/>
            <a:ext cx="3573175" cy="2608150"/>
          </a:xfrm>
          <a:prstGeom prst="rect">
            <a:avLst/>
          </a:prstGeom>
          <a:noFill/>
          <a:ln>
            <a:noFill/>
          </a:ln>
        </p:spPr>
      </p:pic>
      <p:sp>
        <p:nvSpPr>
          <p:cNvPr id="128" name="Google Shape;12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Syntactic and Synchronous Parsing</a:t>
            </a:r>
            <a:endParaRPr/>
          </a:p>
          <a:p>
            <a:pPr indent="0" lvl="0" marL="0" rtl="0" algn="l">
              <a:spcBef>
                <a:spcPts val="0"/>
              </a:spcBef>
              <a:spcAft>
                <a:spcPts val="0"/>
              </a:spcAft>
              <a:buNone/>
            </a:pPr>
            <a:r>
              <a:rPr b="0" lang="en" sz="1800"/>
              <a:t>Via strongly-typed grammars (</a:t>
            </a:r>
            <a:r>
              <a:rPr lang="en" sz="1800"/>
              <a:t>TAG</a:t>
            </a:r>
            <a:r>
              <a:rPr b="0" lang="en" sz="1800"/>
              <a:t>, CCG)</a:t>
            </a:r>
            <a:endParaRPr b="0" sz="1800"/>
          </a:p>
        </p:txBody>
      </p:sp>
      <p:sp>
        <p:nvSpPr>
          <p:cNvPr id="134" name="Google Shape;134;p20"/>
          <p:cNvSpPr txBox="1"/>
          <p:nvPr>
            <p:ph idx="1" type="body"/>
          </p:nvPr>
        </p:nvSpPr>
        <p:spPr>
          <a:xfrm>
            <a:off x="311700" y="1443100"/>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Syntactic types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Derivation tree (from dependency parse)</a:t>
            </a:r>
            <a:endParaRPr/>
          </a:p>
        </p:txBody>
      </p:sp>
      <p:sp>
        <p:nvSpPr>
          <p:cNvPr id="135" name="Google Shape;135;p20"/>
          <p:cNvSpPr txBox="1"/>
          <p:nvPr>
            <p:ph idx="2" type="body"/>
          </p:nvPr>
        </p:nvSpPr>
        <p:spPr>
          <a:xfrm>
            <a:off x="4832400" y="1443100"/>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Semantic types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Derivation tree (from dependency parse)</a:t>
            </a:r>
            <a:endParaRPr/>
          </a:p>
        </p:txBody>
      </p:sp>
      <p:pic>
        <p:nvPicPr>
          <p:cNvPr id="136" name="Google Shape;136;p20"/>
          <p:cNvPicPr preferRelativeResize="0"/>
          <p:nvPr/>
        </p:nvPicPr>
        <p:blipFill>
          <a:blip r:embed="rId3">
            <a:alphaModFix/>
          </a:blip>
          <a:stretch>
            <a:fillRect/>
          </a:stretch>
        </p:blipFill>
        <p:spPr>
          <a:xfrm>
            <a:off x="401100" y="1857550"/>
            <a:ext cx="3048626" cy="1413000"/>
          </a:xfrm>
          <a:prstGeom prst="rect">
            <a:avLst/>
          </a:prstGeom>
          <a:noFill/>
          <a:ln>
            <a:noFill/>
          </a:ln>
        </p:spPr>
      </p:pic>
      <p:pic>
        <p:nvPicPr>
          <p:cNvPr id="137" name="Google Shape;137;p20"/>
          <p:cNvPicPr preferRelativeResize="0"/>
          <p:nvPr/>
        </p:nvPicPr>
        <p:blipFill>
          <a:blip r:embed="rId4">
            <a:alphaModFix/>
          </a:blip>
          <a:stretch>
            <a:fillRect/>
          </a:stretch>
        </p:blipFill>
        <p:spPr>
          <a:xfrm>
            <a:off x="401100" y="3661900"/>
            <a:ext cx="1238250" cy="825500"/>
          </a:xfrm>
          <a:prstGeom prst="rect">
            <a:avLst/>
          </a:prstGeom>
          <a:noFill/>
          <a:ln>
            <a:noFill/>
          </a:ln>
        </p:spPr>
      </p:pic>
      <p:pic>
        <p:nvPicPr>
          <p:cNvPr id="138" name="Google Shape;138;p20"/>
          <p:cNvPicPr preferRelativeResize="0"/>
          <p:nvPr/>
        </p:nvPicPr>
        <p:blipFill>
          <a:blip r:embed="rId4">
            <a:alphaModFix/>
          </a:blip>
          <a:stretch>
            <a:fillRect/>
          </a:stretch>
        </p:blipFill>
        <p:spPr>
          <a:xfrm>
            <a:off x="4832400" y="3661900"/>
            <a:ext cx="1238250" cy="825500"/>
          </a:xfrm>
          <a:prstGeom prst="rect">
            <a:avLst/>
          </a:prstGeom>
          <a:noFill/>
          <a:ln>
            <a:noFill/>
          </a:ln>
        </p:spPr>
      </p:pic>
      <p:pic>
        <p:nvPicPr>
          <p:cNvPr id="139" name="Google Shape;139;p20"/>
          <p:cNvPicPr preferRelativeResize="0"/>
          <p:nvPr/>
        </p:nvPicPr>
        <p:blipFill>
          <a:blip r:embed="rId5">
            <a:alphaModFix/>
          </a:blip>
          <a:stretch>
            <a:fillRect/>
          </a:stretch>
        </p:blipFill>
        <p:spPr>
          <a:xfrm>
            <a:off x="4832400" y="1857549"/>
            <a:ext cx="3048624" cy="1447663"/>
          </a:xfrm>
          <a:prstGeom prst="rect">
            <a:avLst/>
          </a:prstGeom>
          <a:noFill/>
          <a:ln>
            <a:noFill/>
          </a:ln>
        </p:spPr>
      </p:pic>
      <p:sp>
        <p:nvSpPr>
          <p:cNvPr id="140" name="Google Shape;14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Meaning Representations</a:t>
            </a:r>
            <a:endParaRPr/>
          </a:p>
        </p:txBody>
      </p:sp>
      <p:sp>
        <p:nvSpPr>
          <p:cNvPr id="146" name="Google Shape;146;p21"/>
          <p:cNvSpPr txBox="1"/>
          <p:nvPr>
            <p:ph idx="1" type="body"/>
          </p:nvPr>
        </p:nvSpPr>
        <p:spPr>
          <a:xfrm>
            <a:off x="97300" y="1266175"/>
            <a:ext cx="5247900" cy="33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t>Mary eats cheese.</a:t>
            </a:r>
            <a:endParaRPr i="1" sz="1800"/>
          </a:p>
          <a:p>
            <a:pPr indent="-342900" lvl="0" marL="457200" rtl="0" algn="l">
              <a:lnSpc>
                <a:spcPct val="115000"/>
              </a:lnSpc>
              <a:spcBef>
                <a:spcPts val="0"/>
              </a:spcBef>
              <a:spcAft>
                <a:spcPts val="0"/>
              </a:spcAft>
              <a:buSzPts val="1800"/>
              <a:buChar char="●"/>
            </a:pPr>
            <a:r>
              <a:rPr lang="en" sz="1800"/>
              <a:t>First order predicate logic: </a:t>
            </a:r>
            <a:endParaRPr i="1" sz="1800"/>
          </a:p>
          <a:p>
            <a:pPr indent="-342900" lvl="1" marL="914400" rtl="0" algn="l">
              <a:lnSpc>
                <a:spcPct val="115000"/>
              </a:lnSpc>
              <a:spcBef>
                <a:spcPts val="0"/>
              </a:spcBef>
              <a:spcAft>
                <a:spcPts val="0"/>
              </a:spcAft>
              <a:buSzPts val="1800"/>
              <a:buChar char="○"/>
            </a:pPr>
            <a:r>
              <a:rPr lang="en" sz="1800">
                <a:solidFill>
                  <a:srgbClr val="695D46"/>
                </a:solidFill>
                <a:highlight>
                  <a:srgbClr val="FFFFFF"/>
                </a:highlight>
              </a:rPr>
              <a:t>∃x∃y: Mary(x) </a:t>
            </a:r>
            <a:r>
              <a:rPr lang="en" sz="1800">
                <a:solidFill>
                  <a:srgbClr val="4D5156"/>
                </a:solidFill>
                <a:highlight>
                  <a:srgbClr val="FFFFFF"/>
                </a:highlight>
                <a:latin typeface="Arial"/>
                <a:ea typeface="Arial"/>
                <a:cs typeface="Arial"/>
                <a:sym typeface="Arial"/>
              </a:rPr>
              <a:t>∧</a:t>
            </a:r>
            <a:r>
              <a:rPr lang="en" sz="1800">
                <a:solidFill>
                  <a:srgbClr val="695D46"/>
                </a:solidFill>
                <a:highlight>
                  <a:srgbClr val="FFFFFF"/>
                </a:highlight>
              </a:rPr>
              <a:t> cheese(y) </a:t>
            </a:r>
            <a:r>
              <a:rPr lang="en" sz="1800">
                <a:solidFill>
                  <a:srgbClr val="4D5156"/>
                </a:solidFill>
                <a:highlight>
                  <a:srgbClr val="FFFFFF"/>
                </a:highlight>
                <a:latin typeface="Arial"/>
                <a:ea typeface="Arial"/>
                <a:cs typeface="Arial"/>
                <a:sym typeface="Arial"/>
              </a:rPr>
              <a:t>∧</a:t>
            </a:r>
            <a:r>
              <a:rPr lang="en" sz="1800">
                <a:solidFill>
                  <a:srgbClr val="695D46"/>
                </a:solidFill>
                <a:highlight>
                  <a:srgbClr val="FFFFFF"/>
                </a:highlight>
              </a:rPr>
              <a:t> eats(x, y)</a:t>
            </a:r>
            <a:endParaRPr sz="1800">
              <a:solidFill>
                <a:srgbClr val="695D46"/>
              </a:solidFill>
            </a:endParaRPr>
          </a:p>
          <a:p>
            <a:pPr indent="-342900" lvl="0" marL="457200" rtl="0" algn="l">
              <a:lnSpc>
                <a:spcPct val="115000"/>
              </a:lnSpc>
              <a:spcBef>
                <a:spcPts val="0"/>
              </a:spcBef>
              <a:spcAft>
                <a:spcPts val="0"/>
              </a:spcAft>
              <a:buSzPts val="1800"/>
              <a:buChar char="●"/>
            </a:pPr>
            <a:r>
              <a:rPr lang="en" sz="1800"/>
              <a:t>Lambda calculus:</a:t>
            </a:r>
            <a:endParaRPr sz="1800"/>
          </a:p>
          <a:p>
            <a:pPr indent="-342900" lvl="1" marL="914400" rtl="0" algn="l">
              <a:lnSpc>
                <a:spcPct val="115000"/>
              </a:lnSpc>
              <a:spcBef>
                <a:spcPts val="0"/>
              </a:spcBef>
              <a:spcAft>
                <a:spcPts val="0"/>
              </a:spcAft>
              <a:buSzPts val="1800"/>
              <a:buChar char="○"/>
            </a:pPr>
            <a:r>
              <a:rPr lang="en" sz="1800"/>
              <a:t>transitive: λy.[λx.x eats y]</a:t>
            </a:r>
            <a:endParaRPr sz="1800"/>
          </a:p>
          <a:p>
            <a:pPr indent="-342900" lvl="2" marL="1371600" rtl="0" algn="l">
              <a:lnSpc>
                <a:spcPct val="115000"/>
              </a:lnSpc>
              <a:spcBef>
                <a:spcPts val="0"/>
              </a:spcBef>
              <a:spcAft>
                <a:spcPts val="0"/>
              </a:spcAft>
              <a:buSzPts val="1800"/>
              <a:buChar char="■"/>
            </a:pPr>
            <a:r>
              <a:rPr lang="en" sz="1800"/>
              <a:t>x: Mary, y: cheese</a:t>
            </a:r>
            <a:endParaRPr sz="1800"/>
          </a:p>
          <a:p>
            <a:pPr indent="-342900" lvl="0" marL="457200" rtl="0" algn="l">
              <a:lnSpc>
                <a:spcPct val="115000"/>
              </a:lnSpc>
              <a:spcBef>
                <a:spcPts val="0"/>
              </a:spcBef>
              <a:spcAft>
                <a:spcPts val="0"/>
              </a:spcAft>
              <a:buSzPts val="1800"/>
              <a:buChar char="●"/>
            </a:pPr>
            <a:r>
              <a:rPr lang="en" sz="1800"/>
              <a:t>Prolog</a:t>
            </a:r>
            <a:r>
              <a:rPr lang="en" sz="1800"/>
              <a:t>:</a:t>
            </a:r>
            <a:endParaRPr i="1" sz="1800"/>
          </a:p>
          <a:p>
            <a:pPr indent="-342900" lvl="1" marL="914400" rtl="0" algn="l">
              <a:lnSpc>
                <a:spcPct val="115000"/>
              </a:lnSpc>
              <a:spcBef>
                <a:spcPts val="0"/>
              </a:spcBef>
              <a:spcAft>
                <a:spcPts val="0"/>
              </a:spcAft>
              <a:buSzPts val="1800"/>
              <a:buChar char="○"/>
            </a:pPr>
            <a:r>
              <a:rPr lang="en" sz="1800"/>
              <a:t>eats(Mary, cheese)</a:t>
            </a:r>
            <a:endParaRPr sz="1800"/>
          </a:p>
          <a:p>
            <a:pPr indent="0" lvl="0" marL="0" rtl="0" algn="l">
              <a:lnSpc>
                <a:spcPct val="115000"/>
              </a:lnSpc>
              <a:spcBef>
                <a:spcPts val="0"/>
              </a:spcBef>
              <a:spcAft>
                <a:spcPts val="0"/>
              </a:spcAft>
              <a:buNone/>
            </a:pPr>
            <a:r>
              <a:t/>
            </a:r>
            <a:endParaRPr sz="1800"/>
          </a:p>
        </p:txBody>
      </p:sp>
      <p:sp>
        <p:nvSpPr>
          <p:cNvPr id="147" name="Google Shape;147;p21"/>
          <p:cNvSpPr txBox="1"/>
          <p:nvPr>
            <p:ph idx="2" type="body"/>
          </p:nvPr>
        </p:nvSpPr>
        <p:spPr>
          <a:xfrm>
            <a:off x="5192150" y="1266175"/>
            <a:ext cx="36402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SQL: Who eats cheese?</a:t>
            </a:r>
            <a:endParaRPr sz="1800"/>
          </a:p>
          <a:p>
            <a:pPr indent="0" lvl="0" marL="914400" rtl="0" algn="l">
              <a:spcBef>
                <a:spcPts val="0"/>
              </a:spcBef>
              <a:spcAft>
                <a:spcPts val="0"/>
              </a:spcAft>
              <a:buNone/>
            </a:pPr>
            <a:r>
              <a:rPr lang="en" sz="1800"/>
              <a:t>SELECT name</a:t>
            </a:r>
            <a:endParaRPr sz="1800"/>
          </a:p>
          <a:p>
            <a:pPr indent="0" lvl="0" marL="914400" rtl="0" algn="l">
              <a:spcBef>
                <a:spcPts val="0"/>
              </a:spcBef>
              <a:spcAft>
                <a:spcPts val="0"/>
              </a:spcAft>
              <a:buNone/>
            </a:pPr>
            <a:r>
              <a:rPr lang="en" sz="1800"/>
              <a:t>FROM people</a:t>
            </a:r>
            <a:endParaRPr sz="1800"/>
          </a:p>
          <a:p>
            <a:pPr indent="0" lvl="0" marL="914400" rtl="0" algn="l">
              <a:spcBef>
                <a:spcPts val="0"/>
              </a:spcBef>
              <a:spcAft>
                <a:spcPts val="0"/>
              </a:spcAft>
              <a:buNone/>
            </a:pPr>
            <a:r>
              <a:rPr lang="en" sz="1800"/>
              <a:t>WHERE current_food = ‘cheese’</a:t>
            </a:r>
            <a:endParaRPr sz="1800"/>
          </a:p>
          <a:p>
            <a:pPr indent="0" lvl="0" marL="0" rtl="0" algn="l">
              <a:spcBef>
                <a:spcPts val="0"/>
              </a:spcBef>
              <a:spcAft>
                <a:spcPts val="1600"/>
              </a:spcAft>
              <a:buNone/>
            </a:pPr>
            <a:r>
              <a:t/>
            </a:r>
            <a:endParaRPr sz="1800"/>
          </a:p>
        </p:txBody>
      </p:sp>
      <p:sp>
        <p:nvSpPr>
          <p:cNvPr id="148" name="Google Shape;14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