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826ac529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826ac529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826ac529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826ac529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More intuition on ELBO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826ac529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826ac529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934224eb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934224eb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η</a:t>
            </a:r>
            <a:r>
              <a:rPr lang="en" sz="1400">
                <a:solidFill>
                  <a:schemeClr val="dk1"/>
                </a:solidFill>
              </a:rPr>
              <a:t> - Dirichlet prior parameter used to model how "mixed" the vocabulary is within each topic; corpus level parameter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β - Multinomial drawn from topic-word Dirichlet prior, where each element corresponds to the probability of drawing that word given the kth topic</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α - Dirichlet prior parameter used to model how "mixed" the topics of documents are; corpus level parameter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θ - drawn vector from the document-topic Dirichlet, used as the parameter for a multinomial distribution representing the mixture of topics in a document; sampled once per document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z - a topic, drawn once for each word from Μult(θ)</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 - a word, drawn once for each word from Mult(β)</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 - number of words in a document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 - number of documents in a corpus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What are our latent variables in this model?</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826ac529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826ac529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There's a </a:t>
            </a:r>
            <a:r>
              <a:rPr i="1" lang="en"/>
              <a:t>coupling </a:t>
            </a:r>
            <a:r>
              <a:rPr lang="en"/>
              <a:t>between θ, β when trying to estimate the posterior, so this is a special case where the posterior is intractible for exact inference.</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934224eb1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934224eb1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There's a </a:t>
            </a:r>
            <a:r>
              <a:rPr i="1" lang="en"/>
              <a:t>coupling </a:t>
            </a:r>
            <a:r>
              <a:rPr lang="en"/>
              <a:t>between θ, β when trying to estimate the posterior, so this is a special case where the posterior is intractable for exact inference.</a:t>
            </a:r>
            <a:endParaRPr/>
          </a:p>
          <a:p>
            <a:pPr indent="-298450" lvl="0" marL="457200" rtl="0" algn="l">
              <a:spcBef>
                <a:spcPts val="0"/>
              </a:spcBef>
              <a:spcAft>
                <a:spcPts val="0"/>
              </a:spcAft>
              <a:buSzPts val="1100"/>
              <a:buChar char="●"/>
            </a:pPr>
            <a:r>
              <a:rPr lang="en"/>
              <a:t>So, we assume that the mechanism for determining topics and determining document mixtures is separate, thus decoupling the things that make the posterior inference intractable, then use variational inference to determine the parameters of the decoupled models.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934224eb1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934224eb1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Note that p(z | x) is proportional to p(x|z) p(z)</a:t>
            </a:r>
            <a:endParaRPr/>
          </a:p>
          <a:p>
            <a:pPr indent="-298450" lvl="0" marL="457200" rtl="0" algn="l">
              <a:spcBef>
                <a:spcPts val="0"/>
              </a:spcBef>
              <a:spcAft>
                <a:spcPts val="0"/>
              </a:spcAft>
              <a:buSzPts val="1100"/>
              <a:buChar char="●"/>
            </a:pPr>
            <a:r>
              <a:rPr lang="en"/>
              <a:t>Non-conjugate methods are an active field of research, but I'm going to focus on one method to address them</a:t>
            </a:r>
            <a:endParaRPr/>
          </a:p>
          <a:p>
            <a:pPr indent="-298450" lvl="0" marL="457200" rtl="0" algn="l">
              <a:spcBef>
                <a:spcPts val="0"/>
              </a:spcBef>
              <a:spcAft>
                <a:spcPts val="0"/>
              </a:spcAft>
              <a:buSzPts val="1100"/>
              <a:buChar char="●"/>
            </a:pPr>
            <a:r>
              <a:rPr lang="en"/>
              <a:t>Sources</a:t>
            </a:r>
            <a:endParaRPr/>
          </a:p>
          <a:p>
            <a:pPr indent="-298450" lvl="1" marL="914400" rtl="0" algn="l">
              <a:spcBef>
                <a:spcPts val="0"/>
              </a:spcBef>
              <a:spcAft>
                <a:spcPts val="0"/>
              </a:spcAft>
              <a:buSzPts val="1100"/>
              <a:buChar char="○"/>
            </a:pPr>
            <a:r>
              <a:rPr lang="en"/>
              <a:t>https://www.seas.upenn.edu/~cis520/lectures/LDA.pdf</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826ac529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826ac529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826ac529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826ac529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826ac529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826ac529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Intuition: "Given my observation, what does my latent variable's distribution look like?"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826ac52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826ac52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826ac529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826ac529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826ac529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826ac529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LDA</a:t>
            </a:r>
            <a:endParaRPr/>
          </a:p>
          <a:p>
            <a:pPr indent="-298450" lvl="1" marL="914400" rtl="0" algn="l">
              <a:spcBef>
                <a:spcPts val="0"/>
              </a:spcBef>
              <a:spcAft>
                <a:spcPts val="0"/>
              </a:spcAft>
              <a:buSzPts val="1100"/>
              <a:buChar char="○"/>
            </a:pPr>
            <a:r>
              <a:rPr lang="en"/>
              <a:t>α - Dirichlet parameter for document-topic mult dist params</a:t>
            </a:r>
            <a:endParaRPr/>
          </a:p>
          <a:p>
            <a:pPr indent="-298450" lvl="1" marL="914400" rtl="0" algn="l">
              <a:spcBef>
                <a:spcPts val="0"/>
              </a:spcBef>
              <a:spcAft>
                <a:spcPts val="0"/>
              </a:spcAft>
              <a:buSzPts val="1100"/>
              <a:buChar char="○"/>
            </a:pPr>
            <a:r>
              <a:rPr lang="en"/>
              <a:t>β - Mult parameter for topic-word mult dist</a:t>
            </a:r>
            <a:endParaRPr/>
          </a:p>
          <a:p>
            <a:pPr indent="-298450" lvl="1" marL="914400" rtl="0" algn="l">
              <a:spcBef>
                <a:spcPts val="0"/>
              </a:spcBef>
              <a:spcAft>
                <a:spcPts val="0"/>
              </a:spcAft>
              <a:buSzPts val="1100"/>
              <a:buChar char="○"/>
            </a:pPr>
            <a:r>
              <a:rPr lang="en"/>
              <a:t>θ - Mult parameter for document-topic dist</a:t>
            </a:r>
            <a:endParaRPr/>
          </a:p>
          <a:p>
            <a:pPr indent="-298450" lvl="0" marL="457200" rtl="0" algn="l">
              <a:spcBef>
                <a:spcPts val="0"/>
              </a:spcBef>
              <a:spcAft>
                <a:spcPts val="0"/>
              </a:spcAft>
              <a:buSzPts val="1100"/>
              <a:buChar char="●"/>
            </a:pPr>
            <a:r>
              <a:rPr lang="en"/>
              <a:t>NVI</a:t>
            </a:r>
            <a:endParaRPr/>
          </a:p>
          <a:p>
            <a:pPr indent="-298450" lvl="1" marL="914400" rtl="0" algn="l">
              <a:spcBef>
                <a:spcPts val="0"/>
              </a:spcBef>
              <a:spcAft>
                <a:spcPts val="0"/>
              </a:spcAft>
              <a:buSzPts val="1100"/>
              <a:buChar char="○"/>
            </a:pPr>
            <a:r>
              <a:rPr lang="en"/>
              <a:t>G is a Gaussian and a neural network where we learn the parameters μ and σ</a:t>
            </a:r>
            <a:endParaRPr/>
          </a:p>
          <a:p>
            <a:pPr indent="-298450" lvl="1" marL="914400" rtl="0" algn="l">
              <a:spcBef>
                <a:spcPts val="0"/>
              </a:spcBef>
              <a:spcAft>
                <a:spcPts val="0"/>
              </a:spcAft>
              <a:buSzPts val="1100"/>
              <a:buChar char="○"/>
            </a:pPr>
            <a:r>
              <a:rPr lang="en"/>
              <a:t>If G were just a Gaussian, then θ won't sum to one. So how do we modify it to pass it as a parameter to the Mult distribution for z?</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94ea5a44d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4ea5a44d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η - Dirichlet prior parameter used to model how "mixed" the vocabulary is within each topic; corpus level parameter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β - Multinomial drawn from topic-word Dirichlet prior, where each element corresponds to the probability of drawing that word given the kth topic</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α - Dirichlet prior parameter used to model how "mixed" the topics of documents are; corpus level parameter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θ - drawn vector from the document-topic Dirichlet, used as the parameter for a multinomial distribution representing the mixture of topics in a document; sampled once per document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z - a topic, drawn once for each word from Μult(θ)</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 - a word, drawn once for each word from Mult(β)</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 - number of words in a document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 - number of documents in a corpus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What are our latent variables in this model?</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94ea5a44d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94ea5a44d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
              <a:t>t_k is a Hx1 topic vector; t is a KxH matrix for all topics</a:t>
            </a:r>
            <a:endParaRPr/>
          </a:p>
          <a:p>
            <a:pPr indent="-298450" lvl="0" marL="457200" marR="0" rtl="0" algn="l">
              <a:lnSpc>
                <a:spcPct val="100000"/>
              </a:lnSpc>
              <a:spcBef>
                <a:spcPts val="0"/>
              </a:spcBef>
              <a:spcAft>
                <a:spcPts val="0"/>
              </a:spcAft>
              <a:buSzPts val="1100"/>
              <a:buChar char="●"/>
            </a:pPr>
            <a:r>
              <a:rPr lang="en"/>
              <a:t>v is a VxH matrix where each column is a word embedding</a:t>
            </a:r>
            <a:endParaRPr/>
          </a:p>
          <a:p>
            <a:pPr indent="-298450" lvl="0" marL="457200" marR="0" rtl="0" algn="l">
              <a:lnSpc>
                <a:spcPct val="100000"/>
              </a:lnSpc>
              <a:spcBef>
                <a:spcPts val="0"/>
              </a:spcBef>
              <a:spcAft>
                <a:spcPts val="0"/>
              </a:spcAft>
              <a:buSzPts val="1100"/>
              <a:buChar char="●"/>
            </a:pPr>
            <a:r>
              <a:rPr lang="en"/>
              <a:t>β_k = soft(v * t_k^T) which is VxK, each topic's multinomial parameter over the vocabulary</a:t>
            </a:r>
            <a:endParaRPr/>
          </a:p>
          <a:p>
            <a:pPr indent="-298450" lvl="0" marL="457200" marR="0" rtl="0" algn="l">
              <a:lnSpc>
                <a:spcPct val="100000"/>
              </a:lnSpc>
              <a:spcBef>
                <a:spcPts val="0"/>
              </a:spcBef>
              <a:spcAft>
                <a:spcPts val="0"/>
              </a:spcAft>
              <a:buSzPts val="1100"/>
              <a:buChar char="●"/>
            </a:pPr>
            <a:r>
              <a:rPr lang="en"/>
              <a:t>we learn </a:t>
            </a:r>
            <a:r>
              <a:rPr lang="en">
                <a:solidFill>
                  <a:schemeClr val="dk1"/>
                </a:solidFill>
              </a:rPr>
              <a:t>v, </a:t>
            </a:r>
            <a:r>
              <a:rPr lang="en">
                <a:solidFill>
                  <a:schemeClr val="dk1"/>
                </a:solidFill>
              </a:rPr>
              <a:t>t_k during training (generative parameters)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94ea5a44d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94ea5a44d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LDA</a:t>
            </a:r>
            <a:endParaRPr/>
          </a:p>
          <a:p>
            <a:pPr indent="-298450" lvl="1" marL="914400" rtl="0" algn="l">
              <a:spcBef>
                <a:spcPts val="0"/>
              </a:spcBef>
              <a:spcAft>
                <a:spcPts val="0"/>
              </a:spcAft>
              <a:buSzPts val="1100"/>
              <a:buChar char="○"/>
            </a:pPr>
            <a:r>
              <a:rPr lang="en"/>
              <a:t>α - Dirichlet parameter for document-topic mult dist params</a:t>
            </a:r>
            <a:endParaRPr/>
          </a:p>
          <a:p>
            <a:pPr indent="-298450" lvl="1" marL="914400" rtl="0" algn="l">
              <a:spcBef>
                <a:spcPts val="0"/>
              </a:spcBef>
              <a:spcAft>
                <a:spcPts val="0"/>
              </a:spcAft>
              <a:buSzPts val="1100"/>
              <a:buChar char="○"/>
            </a:pPr>
            <a:r>
              <a:rPr lang="en"/>
              <a:t>β - Mult parameter for topic-word mult dist</a:t>
            </a:r>
            <a:endParaRPr/>
          </a:p>
          <a:p>
            <a:pPr indent="-298450" lvl="1" marL="914400" rtl="0" algn="l">
              <a:spcBef>
                <a:spcPts val="0"/>
              </a:spcBef>
              <a:spcAft>
                <a:spcPts val="0"/>
              </a:spcAft>
              <a:buSzPts val="1100"/>
              <a:buChar char="○"/>
            </a:pPr>
            <a:r>
              <a:rPr lang="en"/>
              <a:t>θ - Mult parameter for document-topic dist</a:t>
            </a:r>
            <a:endParaRPr/>
          </a:p>
          <a:p>
            <a:pPr indent="-298450" lvl="0" marL="457200" rtl="0" algn="l">
              <a:spcBef>
                <a:spcPts val="0"/>
              </a:spcBef>
              <a:spcAft>
                <a:spcPts val="0"/>
              </a:spcAft>
              <a:buSzPts val="1100"/>
              <a:buChar char="●"/>
            </a:pPr>
            <a:r>
              <a:rPr lang="en"/>
              <a:t>NVI</a:t>
            </a:r>
            <a:endParaRPr/>
          </a:p>
          <a:p>
            <a:pPr indent="-298450" lvl="1" marL="914400" rtl="0" algn="l">
              <a:spcBef>
                <a:spcPts val="0"/>
              </a:spcBef>
              <a:spcAft>
                <a:spcPts val="0"/>
              </a:spcAft>
              <a:buSzPts val="1100"/>
              <a:buChar char="○"/>
            </a:pPr>
            <a:r>
              <a:rPr lang="en"/>
              <a:t>G is a Gaussian and a neural network where we learn the parameters μ and σ</a:t>
            </a:r>
            <a:endParaRPr/>
          </a:p>
          <a:p>
            <a:pPr indent="-298450" lvl="1" marL="914400" rtl="0" algn="l">
              <a:spcBef>
                <a:spcPts val="0"/>
              </a:spcBef>
              <a:spcAft>
                <a:spcPts val="0"/>
              </a:spcAft>
              <a:buSzPts val="1100"/>
              <a:buChar char="○"/>
            </a:pPr>
            <a:r>
              <a:rPr lang="en"/>
              <a:t>If G were just a Gaussian, then θ won't sum to one. So how do we modify it to pass it as a parameter to the Mult distribution for z?</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94ea5a44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94ea5a44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94ea5a44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94ea5a44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straightforward: will make theta sum to one and assign non-zero probabilities to all the values.</a:t>
            </a:r>
            <a:endParaRPr/>
          </a:p>
          <a:p>
            <a:pPr indent="-298450" lvl="0" marL="457200" rtl="0" algn="l">
              <a:spcBef>
                <a:spcPts val="0"/>
              </a:spcBef>
              <a:spcAft>
                <a:spcPts val="0"/>
              </a:spcAft>
              <a:buSzPts val="1100"/>
              <a:buChar char="●"/>
            </a:pPr>
            <a:r>
              <a:rPr lang="en"/>
              <a:t>learning happens in W</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94ea5a44d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94ea5a44d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Draw x randomly from a multivariate Gaussian</a:t>
            </a:r>
            <a:endParaRPr/>
          </a:p>
          <a:p>
            <a:pPr indent="-298450" lvl="0" marL="457200" rtl="0" algn="l">
              <a:spcBef>
                <a:spcPts val="0"/>
              </a:spcBef>
              <a:spcAft>
                <a:spcPts val="0"/>
              </a:spcAft>
              <a:buSzPts val="1100"/>
              <a:buChar char="●"/>
            </a:pPr>
            <a:r>
              <a:rPr lang="en"/>
              <a:t>learn weights and normalize the values to be between 0 and 1</a:t>
            </a:r>
            <a:endParaRPr/>
          </a:p>
          <a:p>
            <a:pPr indent="-298450" lvl="0" marL="457200" rtl="0" algn="l">
              <a:spcBef>
                <a:spcPts val="0"/>
              </a:spcBef>
              <a:spcAft>
                <a:spcPts val="0"/>
              </a:spcAft>
              <a:buSzPts val="1100"/>
              <a:buChar char="●"/>
            </a:pPr>
            <a:r>
              <a:rPr lang="en"/>
              <a:t>use the fractions to progressively bite off more and more of the stick, aka the document-topic distribution</a:t>
            </a:r>
            <a:endParaRPr/>
          </a:p>
          <a:p>
            <a:pPr indent="-298450" lvl="0" marL="457200" rtl="0" algn="l">
              <a:spcBef>
                <a:spcPts val="0"/>
              </a:spcBef>
              <a:spcAft>
                <a:spcPts val="0"/>
              </a:spcAft>
              <a:buSzPts val="1100"/>
              <a:buChar char="●"/>
            </a:pPr>
            <a:r>
              <a:rPr lang="en"/>
              <a:t>breaks exchangeability assumption aka the order of the topics now matters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94ea5a44d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94ea5a44d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Draw x randomly from a multivariate Gaussian</a:t>
            </a:r>
            <a:endParaRPr/>
          </a:p>
          <a:p>
            <a:pPr indent="-298450" lvl="0" marL="457200" rtl="0" algn="l">
              <a:spcBef>
                <a:spcPts val="0"/>
              </a:spcBef>
              <a:spcAft>
                <a:spcPts val="0"/>
              </a:spcAft>
              <a:buSzPts val="1100"/>
              <a:buChar char="●"/>
            </a:pPr>
            <a:r>
              <a:rPr lang="en"/>
              <a:t>learn weights and normalize the values to be between 0 and 1</a:t>
            </a:r>
            <a:endParaRPr/>
          </a:p>
          <a:p>
            <a:pPr indent="-298450" lvl="0" marL="457200" rtl="0" algn="l">
              <a:spcBef>
                <a:spcPts val="0"/>
              </a:spcBef>
              <a:spcAft>
                <a:spcPts val="0"/>
              </a:spcAft>
              <a:buSzPts val="1100"/>
              <a:buChar char="●"/>
            </a:pPr>
            <a:r>
              <a:rPr lang="en"/>
              <a:t>use the fractions to progressively bite off more and more of the stick, aka the document-topic distribution</a:t>
            </a:r>
            <a:endParaRPr/>
          </a:p>
          <a:p>
            <a:pPr indent="-298450" lvl="0" marL="457200" rtl="0" algn="l">
              <a:spcBef>
                <a:spcPts val="0"/>
              </a:spcBef>
              <a:spcAft>
                <a:spcPts val="0"/>
              </a:spcAft>
              <a:buSzPts val="1100"/>
              <a:buChar char="●"/>
            </a:pPr>
            <a:r>
              <a:rPr lang="en"/>
              <a:t>breaks exchangeability assumption aka the order of the topics now matters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94ea5a44d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94ea5a44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826ac52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826ac52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Recall:</a:t>
            </a:r>
            <a:endParaRPr/>
          </a:p>
          <a:p>
            <a:pPr indent="-298450" lvl="1" marL="914400" rtl="0" algn="l">
              <a:spcBef>
                <a:spcPts val="0"/>
              </a:spcBef>
              <a:spcAft>
                <a:spcPts val="0"/>
              </a:spcAft>
              <a:buSzPts val="1100"/>
              <a:buChar char="○"/>
            </a:pPr>
            <a:r>
              <a:rPr lang="en"/>
              <a:t>it's just Bayes' rule</a:t>
            </a:r>
            <a:endParaRPr/>
          </a:p>
          <a:p>
            <a:pPr indent="-298450" lvl="1" marL="914400" rtl="0" algn="l">
              <a:spcBef>
                <a:spcPts val="0"/>
              </a:spcBef>
              <a:spcAft>
                <a:spcPts val="0"/>
              </a:spcAft>
              <a:buSzPts val="1100"/>
              <a:buChar char="○"/>
            </a:pPr>
            <a:r>
              <a:rPr lang="en"/>
              <a:t>p(z) is the prior density</a:t>
            </a:r>
            <a:endParaRPr/>
          </a:p>
          <a:p>
            <a:pPr indent="-298450" lvl="0" marL="457200" rtl="0" algn="l">
              <a:spcBef>
                <a:spcPts val="0"/>
              </a:spcBef>
              <a:spcAft>
                <a:spcPts val="0"/>
              </a:spcAft>
              <a:buSzPts val="1100"/>
              <a:buChar char="●"/>
            </a:pPr>
            <a:r>
              <a:rPr lang="en"/>
              <a:t>Context:</a:t>
            </a:r>
            <a:endParaRPr/>
          </a:p>
          <a:p>
            <a:pPr indent="-298450" lvl="1" marL="914400" rtl="0" algn="l">
              <a:spcBef>
                <a:spcPts val="0"/>
              </a:spcBef>
              <a:spcAft>
                <a:spcPts val="0"/>
              </a:spcAft>
              <a:buSzPts val="1100"/>
              <a:buChar char="○"/>
            </a:pPr>
            <a:r>
              <a:rPr lang="en"/>
              <a:t>p(z |  x) is the posterior density</a:t>
            </a:r>
            <a:endParaRPr/>
          </a:p>
          <a:p>
            <a:pPr indent="-298450" lvl="1" marL="914400" rtl="0" algn="l">
              <a:spcBef>
                <a:spcPts val="0"/>
              </a:spcBef>
              <a:spcAft>
                <a:spcPts val="0"/>
              </a:spcAft>
              <a:buSzPts val="1100"/>
              <a:buChar char="○"/>
            </a:pPr>
            <a:r>
              <a:rPr lang="en"/>
              <a:t>"given all the data we've seen, what's likely to be the latent variable?"</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94ea5a44d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94ea5a44d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Draw x randomly from a multivariate Gaussian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Now we use the RNN to determine the next fraction to bite off</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 the fractions to progressively bite off more and more of the stick, aka the document-topic distribution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also breaks exchangeability assumption aka the order of the topics now matters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94ea5a44d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94ea5a44d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94ea5a44d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94ea5a44d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94ea5a44d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94ea5a44d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RSB can be limited to do finite topic modelling if you limit the depth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94ea5a44d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94ea5a44d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RSB can be limited to do finite topic modelling if you limit the depth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94ea5a44d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94ea5a44d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why are there still really large avg probability measures towards the end? Shouldn't stick breaking force every subsequent stick to be smaller than the next one?</a:t>
            </a:r>
            <a:endParaRPr/>
          </a:p>
          <a:p>
            <a:pPr indent="-298450" lvl="1" marL="914400" rtl="0" algn="l">
              <a:spcBef>
                <a:spcPts val="0"/>
              </a:spcBef>
              <a:spcAft>
                <a:spcPts val="0"/>
              </a:spcAft>
              <a:buSzPts val="1100"/>
              <a:buChar char="○"/>
            </a:pPr>
            <a:r>
              <a:rPr lang="en"/>
              <a:t>No, if eta_i &lt; .5, then topics won't have ordered probabilities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94ea5a44d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94ea5a44d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why are there still really large avg probability measures towards the end? Shouldn't stick breaking force every subsequent stick to be smaller than the next one?</a:t>
            </a:r>
            <a:endParaRPr/>
          </a:p>
          <a:p>
            <a:pPr indent="-298450" lvl="1" marL="914400" rtl="0" algn="l">
              <a:spcBef>
                <a:spcPts val="0"/>
              </a:spcBef>
              <a:spcAft>
                <a:spcPts val="0"/>
              </a:spcAft>
              <a:buSzPts val="1100"/>
              <a:buChar char="○"/>
            </a:pPr>
            <a:r>
              <a:rPr lang="en"/>
              <a:t>No, if eta_i &lt; .5, then topics won't have ordered probabilities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826ac529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826ac529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94ea5a44d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94ea5a44d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934224e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934224e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Works in supervised or unsupervised context</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826ac529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826ac529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934224eb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934224eb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x_i is a one-hot word vector</a:t>
            </a:r>
            <a:endParaRPr/>
          </a:p>
          <a:p>
            <a:pPr indent="-298450" lvl="0" marL="457200" rtl="0" algn="l">
              <a:spcBef>
                <a:spcPts val="0"/>
              </a:spcBef>
              <a:spcAft>
                <a:spcPts val="0"/>
              </a:spcAft>
              <a:buSzPts val="1100"/>
              <a:buChar char="●"/>
            </a:pPr>
            <a:r>
              <a:rPr lang="en"/>
              <a:t>R learns semantic word embeddings during training</a:t>
            </a:r>
            <a:endParaRPr/>
          </a:p>
          <a:p>
            <a:pPr indent="-298450" lvl="0" marL="457200" rtl="0" algn="l">
              <a:spcBef>
                <a:spcPts val="0"/>
              </a:spcBef>
              <a:spcAft>
                <a:spcPts val="0"/>
              </a:spcAft>
              <a:buSzPts val="1100"/>
              <a:buChar char="●"/>
            </a:pPr>
            <a:r>
              <a:rPr lang="en"/>
              <a:t>x_i = |V| x 1; h = 50 x 1 or 200 x 1; R = |V| x 200 ("learning word embeddings across all compressed documents' dimensions")</a:t>
            </a:r>
            <a:endParaRPr/>
          </a:p>
          <a:p>
            <a:pPr indent="-298450" lvl="0" marL="457200" rtl="0" algn="l">
              <a:spcBef>
                <a:spcPts val="0"/>
              </a:spcBef>
              <a:spcAft>
                <a:spcPts val="0"/>
              </a:spcAft>
              <a:buSzPts val="1100"/>
              <a:buChar char="●"/>
            </a:pPr>
            <a:r>
              <a:rPr lang="en"/>
              <a:t>In training, we alternate between training the encoder and decoder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934224eb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934224eb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What are these other models?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934224eb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934224eb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topic modeling revisited later</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934224eb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934224eb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4934224eb1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934224eb1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z_q is just the vector representation of the question</a:t>
            </a:r>
            <a:endParaRPr/>
          </a:p>
          <a:p>
            <a:pPr indent="-298450" lvl="0" marL="457200" rtl="0" algn="l">
              <a:spcBef>
                <a:spcPts val="0"/>
              </a:spcBef>
              <a:spcAft>
                <a:spcPts val="0"/>
              </a:spcAft>
              <a:buSzPts val="1100"/>
              <a:buChar char="●"/>
            </a:pPr>
            <a:r>
              <a:rPr lang="en"/>
              <a:t>z_a you just saw</a:t>
            </a:r>
            <a:endParaRPr/>
          </a:p>
          <a:p>
            <a:pPr indent="-298450" lvl="0" marL="457200" rtl="0" algn="l">
              <a:spcBef>
                <a:spcPts val="0"/>
              </a:spcBef>
              <a:spcAft>
                <a:spcPts val="0"/>
              </a:spcAft>
              <a:buSzPts val="1100"/>
              <a:buChar char="●"/>
            </a:pPr>
            <a:r>
              <a:rPr lang="en"/>
              <a:t>Now z_q and z_a are part of a two-sided NVIF model, and y is on the other side.</a:t>
            </a:r>
            <a:endParaRPr/>
          </a:p>
          <a:p>
            <a:pPr indent="-298450" lvl="0" marL="457200" rtl="0" algn="l">
              <a:spcBef>
                <a:spcPts val="0"/>
              </a:spcBef>
              <a:spcAft>
                <a:spcPts val="0"/>
              </a:spcAft>
              <a:buSzPts val="1100"/>
              <a:buChar char="●"/>
            </a:pPr>
            <a:r>
              <a:rPr lang="en"/>
              <a:t>Not actually used as a generative model, used for calculating gradients in training.</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934224eb1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4934224eb1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z_q is just the vector representation of the question</a:t>
            </a:r>
            <a:endParaRPr/>
          </a:p>
          <a:p>
            <a:pPr indent="-298450" lvl="0" marL="457200" rtl="0" algn="l">
              <a:spcBef>
                <a:spcPts val="0"/>
              </a:spcBef>
              <a:spcAft>
                <a:spcPts val="0"/>
              </a:spcAft>
              <a:buSzPts val="1100"/>
              <a:buChar char="●"/>
            </a:pPr>
            <a:r>
              <a:rPr lang="en"/>
              <a:t>z_a you just saw</a:t>
            </a:r>
            <a:endParaRPr/>
          </a:p>
          <a:p>
            <a:pPr indent="-298450" lvl="0" marL="457200" rtl="0" algn="l">
              <a:spcBef>
                <a:spcPts val="0"/>
              </a:spcBef>
              <a:spcAft>
                <a:spcPts val="0"/>
              </a:spcAft>
              <a:buSzPts val="1100"/>
              <a:buChar char="●"/>
            </a:pPr>
            <a:r>
              <a:rPr lang="en"/>
              <a:t>Now z_q and z_a are part of a two-sided NVIF model, and y is on the other side.</a:t>
            </a:r>
            <a:endParaRPr/>
          </a:p>
          <a:p>
            <a:pPr indent="-298450" lvl="0" marL="457200" rtl="0" algn="l">
              <a:spcBef>
                <a:spcPts val="0"/>
              </a:spcBef>
              <a:spcAft>
                <a:spcPts val="0"/>
              </a:spcAft>
              <a:buSzPts val="1100"/>
              <a:buChar char="●"/>
            </a:pPr>
            <a:r>
              <a:rPr lang="en"/>
              <a:t>Not actually used as a generative model, used for calculating gradients in training.</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934224eb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934224eb1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934224eb1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934224eb1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z_q is just the vector representation of the question</a:t>
            </a:r>
            <a:endParaRPr/>
          </a:p>
          <a:p>
            <a:pPr indent="-298450" lvl="0" marL="457200" rtl="0" algn="l">
              <a:spcBef>
                <a:spcPts val="0"/>
              </a:spcBef>
              <a:spcAft>
                <a:spcPts val="0"/>
              </a:spcAft>
              <a:buSzPts val="1100"/>
              <a:buChar char="●"/>
            </a:pPr>
            <a:r>
              <a:rPr lang="en"/>
              <a:t>z_a you just saw</a:t>
            </a:r>
            <a:endParaRPr/>
          </a:p>
          <a:p>
            <a:pPr indent="-298450" lvl="0" marL="457200" rtl="0" algn="l">
              <a:spcBef>
                <a:spcPts val="0"/>
              </a:spcBef>
              <a:spcAft>
                <a:spcPts val="0"/>
              </a:spcAft>
              <a:buSzPts val="1100"/>
              <a:buChar char="●"/>
            </a:pPr>
            <a:r>
              <a:rPr lang="en"/>
              <a:t>Now z_q and z_a are part of a two-sided NVIF model, and y is on the other side.</a:t>
            </a:r>
            <a:endParaRPr/>
          </a:p>
          <a:p>
            <a:pPr indent="-298450" lvl="0" marL="457200" rtl="0" algn="l">
              <a:spcBef>
                <a:spcPts val="0"/>
              </a:spcBef>
              <a:spcAft>
                <a:spcPts val="0"/>
              </a:spcAft>
              <a:buSzPts val="1100"/>
              <a:buChar char="●"/>
            </a:pPr>
            <a:r>
              <a:rPr lang="en"/>
              <a:t>Not actually used as a generative model, used for calculating gradients in training.</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4934224eb1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4934224eb1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don't just use s(a) because that doesn't give us question based context</a:t>
            </a:r>
            <a:endParaRPr/>
          </a:p>
          <a:p>
            <a:pPr indent="-298450" lvl="0" marL="457200" rtl="0" algn="l">
              <a:spcBef>
                <a:spcPts val="0"/>
              </a:spcBef>
              <a:spcAft>
                <a:spcPts val="0"/>
              </a:spcAft>
              <a:buSzPts val="1100"/>
              <a:buChar char="●"/>
            </a:pPr>
            <a:r>
              <a:rPr lang="en"/>
              <a:t>we want to learn context based parameters that associate the question with the answer before we determine if a possible answer is the correct answer to the given question</a:t>
            </a:r>
            <a:endParaRPr/>
          </a:p>
          <a:p>
            <a:pPr indent="-298450" lvl="0" marL="457200" rtl="0" algn="l">
              <a:spcBef>
                <a:spcPts val="0"/>
              </a:spcBef>
              <a:spcAft>
                <a:spcPts val="0"/>
              </a:spcAft>
              <a:buSzPts val="1100"/>
              <a:buChar char="●"/>
            </a:pPr>
            <a:r>
              <a:rPr lang="en"/>
              <a:t>Learning how to better pay attention to the question, which gives it better predictive power for correct answer identification.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934224eb1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4934224eb1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Examples to show importance of context association</a:t>
            </a:r>
            <a:endParaRPr/>
          </a:p>
          <a:p>
            <a:pPr indent="-298450" lvl="0" marL="457200" rtl="0" algn="l">
              <a:spcBef>
                <a:spcPts val="0"/>
              </a:spcBef>
              <a:spcAft>
                <a:spcPts val="0"/>
              </a:spcAft>
              <a:buSzPts val="1100"/>
              <a:buChar char="●"/>
            </a:pPr>
            <a:r>
              <a:rPr lang="en"/>
              <a:t>The NASM model is learning to better understand how to answer a given question, which make for better prediction scores.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934224eb1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934224eb1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4934224eb1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4934224eb1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z_q is just the vector representation of the question</a:t>
            </a:r>
            <a:endParaRPr/>
          </a:p>
          <a:p>
            <a:pPr indent="-298450" lvl="0" marL="457200" rtl="0" algn="l">
              <a:spcBef>
                <a:spcPts val="0"/>
              </a:spcBef>
              <a:spcAft>
                <a:spcPts val="0"/>
              </a:spcAft>
              <a:buSzPts val="1100"/>
              <a:buChar char="●"/>
            </a:pPr>
            <a:r>
              <a:rPr lang="en"/>
              <a:t>z_a you just saw</a:t>
            </a:r>
            <a:endParaRPr/>
          </a:p>
          <a:p>
            <a:pPr indent="-298450" lvl="0" marL="457200" rtl="0" algn="l">
              <a:spcBef>
                <a:spcPts val="0"/>
              </a:spcBef>
              <a:spcAft>
                <a:spcPts val="0"/>
              </a:spcAft>
              <a:buSzPts val="1100"/>
              <a:buChar char="●"/>
            </a:pPr>
            <a:r>
              <a:rPr lang="en"/>
              <a:t>Now z_q and z_a are part of a two-sided NVIF model, and y is on the other side.</a:t>
            </a:r>
            <a:endParaRPr/>
          </a:p>
          <a:p>
            <a:pPr indent="-298450" lvl="0" marL="457200" rtl="0" algn="l">
              <a:spcBef>
                <a:spcPts val="0"/>
              </a:spcBef>
              <a:spcAft>
                <a:spcPts val="0"/>
              </a:spcAft>
              <a:buSzPts val="1100"/>
              <a:buChar char="●"/>
            </a:pPr>
            <a:r>
              <a:rPr lang="en"/>
              <a:t>Not actually used as a generative model, used for calculating gradients in training.</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4934224eb1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4934224eb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z_q is just the vector representation of the question</a:t>
            </a:r>
            <a:endParaRPr/>
          </a:p>
          <a:p>
            <a:pPr indent="-298450" lvl="0" marL="457200" rtl="0" algn="l">
              <a:spcBef>
                <a:spcPts val="0"/>
              </a:spcBef>
              <a:spcAft>
                <a:spcPts val="0"/>
              </a:spcAft>
              <a:buSzPts val="1100"/>
              <a:buChar char="●"/>
            </a:pPr>
            <a:r>
              <a:rPr lang="en"/>
              <a:t>z_a you just saw</a:t>
            </a:r>
            <a:endParaRPr/>
          </a:p>
          <a:p>
            <a:pPr indent="-298450" lvl="0" marL="457200" rtl="0" algn="l">
              <a:spcBef>
                <a:spcPts val="0"/>
              </a:spcBef>
              <a:spcAft>
                <a:spcPts val="0"/>
              </a:spcAft>
              <a:buSzPts val="1100"/>
              <a:buChar char="●"/>
            </a:pPr>
            <a:r>
              <a:rPr lang="en"/>
              <a:t>Now z_q and z_a are part of a two-sided NVIF model, and y is on the other side.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4934224eb1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4934224eb1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z_q is just the vector representation of the question</a:t>
            </a:r>
            <a:endParaRPr/>
          </a:p>
          <a:p>
            <a:pPr indent="-298450" lvl="0" marL="457200" rtl="0" algn="l">
              <a:spcBef>
                <a:spcPts val="0"/>
              </a:spcBef>
              <a:spcAft>
                <a:spcPts val="0"/>
              </a:spcAft>
              <a:buSzPts val="1100"/>
              <a:buChar char="●"/>
            </a:pPr>
            <a:r>
              <a:rPr lang="en"/>
              <a:t>z_a you just saw</a:t>
            </a:r>
            <a:endParaRPr/>
          </a:p>
          <a:p>
            <a:pPr indent="-298450" lvl="0" marL="457200" rtl="0" algn="l">
              <a:spcBef>
                <a:spcPts val="0"/>
              </a:spcBef>
              <a:spcAft>
                <a:spcPts val="0"/>
              </a:spcAft>
              <a:buSzPts val="1100"/>
              <a:buChar char="●"/>
            </a:pPr>
            <a:r>
              <a:rPr lang="en"/>
              <a:t>Now z_q and z_a are part of a two-sided NVIF model, and y is on the other side.</a:t>
            </a:r>
            <a:endParaRPr/>
          </a:p>
          <a:p>
            <a:pPr indent="-298450" lvl="0" marL="457200" rtl="0" algn="l">
              <a:spcBef>
                <a:spcPts val="0"/>
              </a:spcBef>
              <a:spcAft>
                <a:spcPts val="0"/>
              </a:spcAft>
              <a:buSzPts val="1100"/>
              <a:buChar char="●"/>
            </a:pPr>
            <a:r>
              <a:rPr lang="en"/>
              <a:t>Not actually used during classification, just for training.</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4934224eb1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4934224eb1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z_q is just the vector representation of the question</a:t>
            </a:r>
            <a:endParaRPr/>
          </a:p>
          <a:p>
            <a:pPr indent="-298450" lvl="0" marL="457200" rtl="0" algn="l">
              <a:spcBef>
                <a:spcPts val="0"/>
              </a:spcBef>
              <a:spcAft>
                <a:spcPts val="0"/>
              </a:spcAft>
              <a:buSzPts val="1100"/>
              <a:buChar char="●"/>
            </a:pPr>
            <a:r>
              <a:rPr lang="en"/>
              <a:t>z_a you just saw</a:t>
            </a:r>
            <a:endParaRPr/>
          </a:p>
          <a:p>
            <a:pPr indent="-298450" lvl="0" marL="457200" rtl="0" algn="l">
              <a:spcBef>
                <a:spcPts val="0"/>
              </a:spcBef>
              <a:spcAft>
                <a:spcPts val="0"/>
              </a:spcAft>
              <a:buSzPts val="1100"/>
              <a:buChar char="●"/>
            </a:pPr>
            <a:r>
              <a:rPr lang="en"/>
              <a:t>Now z_q and z_a are part of a two-sided NVIF model, and y is on the other side.</a:t>
            </a:r>
            <a:endParaRPr/>
          </a:p>
          <a:p>
            <a:pPr indent="-298450" lvl="0" marL="457200" rtl="0" algn="l">
              <a:spcBef>
                <a:spcPts val="0"/>
              </a:spcBef>
              <a:spcAft>
                <a:spcPts val="0"/>
              </a:spcAft>
              <a:buSzPts val="1100"/>
              <a:buChar char="●"/>
            </a:pPr>
            <a:r>
              <a:rPr lang="en"/>
              <a:t>Not actually used as a generative model, used for calculating gradients in training.</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934224eb1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934224eb1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Cnt = "lexical overlap" and the original model aka context</a:t>
            </a:r>
            <a:endParaRPr/>
          </a:p>
          <a:p>
            <a:pPr indent="-298450" lvl="0" marL="457200" rtl="0" algn="l">
              <a:spcBef>
                <a:spcPts val="0"/>
              </a:spcBef>
              <a:spcAft>
                <a:spcPts val="0"/>
              </a:spcAft>
              <a:buSzPts val="1100"/>
              <a:buChar char="●"/>
            </a:pPr>
            <a:r>
              <a:rPr lang="en"/>
              <a:t>1% wow is this statistically significant or was this p-hacking?</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494ea5a44d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494ea5a44d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494ea5a44d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94ea5a44d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494ea5a44d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494ea5a44d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494ea5a44d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494ea5a44d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data likelihood under the posterior (expressed as cross entropy) </a:t>
            </a:r>
            <a:endParaRPr/>
          </a:p>
          <a:p>
            <a:pPr indent="-298450" lvl="0" marL="457200" rtl="0" algn="l">
              <a:spcBef>
                <a:spcPts val="0"/>
              </a:spcBef>
              <a:spcAft>
                <a:spcPts val="0"/>
              </a:spcAft>
              <a:buSzPts val="1100"/>
              <a:buChar char="●"/>
            </a:pPr>
            <a:r>
              <a:rPr lang="en"/>
              <a:t>the kl divergence of the posterior from the prior</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494ea5a44d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494ea5a44d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826ac529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26ac529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Why is the denominator hard? It's asking us to integrate over all possible values the latent variable could take.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494ea5a44d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94ea5a44d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if KL = 0, then we pretty much just have a regular RNNLM, which we want to avoid</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494ea5a44d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494ea5a44d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Behavior in the graph: KL is cheap to fit, so it spikes early while the model can encode information easily. Then, as we start penalizing for the latent distribution's fit to the prior, KL goes down. Finally, it rises again as it learns to condense more information into z.</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494ea5a44d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494ea5a44d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forcing intuition: if we can't rely on the words alone during training, that means we need to rely on the latent sentence representation's space and shape; thus our understanding of the space and shape of the latent space will improve if we don't/can't rely on the words.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494ea5a44d_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494ea5a44d_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0% keep rate = passing no words to the LSTM</a:t>
            </a:r>
            <a:endParaRPr/>
          </a:p>
          <a:p>
            <a:pPr indent="-298450" lvl="0" marL="457200" rtl="0" algn="l">
              <a:spcBef>
                <a:spcPts val="0"/>
              </a:spcBef>
              <a:spcAft>
                <a:spcPts val="0"/>
              </a:spcAft>
              <a:buSzPts val="1100"/>
              <a:buChar char="●"/>
            </a:pPr>
            <a:r>
              <a:rPr lang="en"/>
              <a:t>Why is the KL Divergence loss increasing, but the data likelihood loss decreasing?</a:t>
            </a:r>
            <a:endParaRPr/>
          </a:p>
          <a:p>
            <a:pPr indent="-298450" lvl="1" marL="914400" rtl="0" algn="l">
              <a:spcBef>
                <a:spcPts val="0"/>
              </a:spcBef>
              <a:spcAft>
                <a:spcPts val="0"/>
              </a:spcAft>
              <a:buSzPts val="1100"/>
              <a:buChar char="○"/>
            </a:pPr>
            <a:r>
              <a:rPr lang="en"/>
              <a:t>A model with no dropout doesn't really depend on the latent variable, so the latent variable can very easily meet the diagonal prior Gaussian constraint, so the KL loss is lower.</a:t>
            </a:r>
            <a:endParaRPr/>
          </a:p>
          <a:p>
            <a:pPr indent="-298450" lvl="1" marL="914400" rtl="0" algn="l">
              <a:spcBef>
                <a:spcPts val="0"/>
              </a:spcBef>
              <a:spcAft>
                <a:spcPts val="0"/>
              </a:spcAft>
              <a:buClr>
                <a:schemeClr val="dk1"/>
              </a:buClr>
              <a:buSzPts val="1100"/>
              <a:buChar char="○"/>
            </a:pPr>
            <a:r>
              <a:rPr lang="en">
                <a:solidFill>
                  <a:schemeClr val="dk1"/>
                </a:solidFill>
              </a:rPr>
              <a:t>As we lower keep rate, the amount of information stored in the latent variable is increasing, so the decoder is more dependent on the latent variable, which diminishes its ability to keep high likelihoods for generated decodings. At the same time, it's getting harder for us to encode and meet the constraints of the diagonal prior Gaussian, so the KL loss increases.</a:t>
            </a:r>
            <a:endParaRPr>
              <a:solidFill>
                <a:schemeClr val="dk1"/>
              </a:solidFill>
            </a:endParaRPr>
          </a:p>
          <a:p>
            <a:pPr indent="-298450" lvl="1" marL="914400" rtl="0" algn="l">
              <a:spcBef>
                <a:spcPts val="0"/>
              </a:spcBef>
              <a:spcAft>
                <a:spcPts val="0"/>
              </a:spcAft>
              <a:buSzPts val="1100"/>
              <a:buChar char="○"/>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494ea5a44d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494ea5a44d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494ea5a44d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494ea5a44d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800">
                <a:solidFill>
                  <a:schemeClr val="dk2"/>
                </a:solidFill>
              </a:rPr>
              <a:t>Authors claim this model is particularly well suited for fill-in-the-blank tests</a:t>
            </a:r>
            <a:endParaRPr sz="1800">
              <a:solidFill>
                <a:schemeClr val="dk2"/>
              </a:solidFill>
            </a:endParaRPr>
          </a:p>
          <a:p>
            <a:pPr indent="-298450" lvl="0" marL="457200" rtl="0" algn="l">
              <a:lnSpc>
                <a:spcPct val="115000"/>
              </a:lnSpc>
              <a:spcBef>
                <a:spcPts val="0"/>
              </a:spcBef>
              <a:spcAft>
                <a:spcPts val="0"/>
              </a:spcAft>
              <a:buSzPts val="1100"/>
              <a:buChar char="●"/>
            </a:pPr>
            <a:r>
              <a:rPr lang="en"/>
              <a:t>beam search: exploring a graphical model by going down n branches to determine the best candidate</a:t>
            </a:r>
            <a:endParaRPr/>
          </a:p>
          <a:p>
            <a:pPr indent="-298450" lvl="0" marL="457200" rtl="0" algn="l">
              <a:lnSpc>
                <a:spcPct val="115000"/>
              </a:lnSpc>
              <a:spcBef>
                <a:spcPts val="0"/>
              </a:spcBef>
              <a:spcAft>
                <a:spcPts val="0"/>
              </a:spcAft>
              <a:buSzPts val="1100"/>
              <a:buChar char="●"/>
            </a:pPr>
            <a:r>
              <a:rPr lang="en"/>
              <a:t>how do you evaluate these results?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494ea5a44d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494ea5a44d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If the imputed sentences are really good, then the discriminator shouldn't be able to distinguish between it and real sentences. Then the accuracy of the discriminator will be 50%, since it has an equal chance of being real or imputed. The adversarial error is the difference between the actual error and 50%.</a:t>
            </a:r>
            <a:endParaRPr/>
          </a:p>
          <a:p>
            <a:pPr indent="-298450" lvl="0" marL="457200" rtl="0" algn="l">
              <a:spcBef>
                <a:spcPts val="0"/>
              </a:spcBef>
              <a:spcAft>
                <a:spcPts val="0"/>
              </a:spcAft>
              <a:buSzPts val="1100"/>
              <a:buChar char="●"/>
            </a:pPr>
            <a:r>
              <a:rPr lang="en"/>
              <a:t>NLL here is negative log likelihood, a measure of sentence typicality</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494ea5a44d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494ea5a44d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494ea5a44d_4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494ea5a44d_4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494ea5a44d_4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494ea5a44d_4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826ac529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826ac529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need to understand what our observations could look like in order to understand what causes them.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494ea5a44d_4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494ea5a44d_4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494ea5a44d_4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494ea5a44d_4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494ea5a44d_4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494ea5a44d_4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494ea5a44d_4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494ea5a44d_4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826ac529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826ac529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We're able to avoid the intractable p(x)</a:t>
            </a:r>
            <a:endParaRPr/>
          </a:p>
          <a:p>
            <a:pPr indent="-298450" lvl="0" marL="457200" rtl="0" algn="l">
              <a:spcBef>
                <a:spcPts val="0"/>
              </a:spcBef>
              <a:spcAft>
                <a:spcPts val="0"/>
              </a:spcAft>
              <a:buSzPts val="1100"/>
              <a:buChar char="●"/>
            </a:pPr>
            <a:r>
              <a:rPr lang="en"/>
              <a:t>But this doesn't work when datasets are large or models are very complex.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826ac529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826ac529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3.png"/><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2.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www.jmlr.org/papers/volume3/blei03a/blei03a.pdf" TargetMode="External"/><Relationship Id="rId4" Type="http://schemas.openxmlformats.org/officeDocument/2006/relationships/hyperlink" Target="https://arxiv.org/pdf/1601.00670.pdf" TargetMode="External"/><Relationship Id="rId9" Type="http://schemas.openxmlformats.org/officeDocument/2006/relationships/hyperlink" Target="http://akashgit.github.io/Neural-Variational-Inference/" TargetMode="External"/><Relationship Id="rId5" Type="http://schemas.openxmlformats.org/officeDocument/2006/relationships/hyperlink" Target="https://arxiv.org/pdf/1312.6114.pdf" TargetMode="External"/><Relationship Id="rId6" Type="http://schemas.openxmlformats.org/officeDocument/2006/relationships/hyperlink" Target="https://arxiv.org/pdf/1603.06021.pdf" TargetMode="External"/><Relationship Id="rId7" Type="http://schemas.openxmlformats.org/officeDocument/2006/relationships/hyperlink" Target="https://arxiv.org/pdf/1808.10805.pdf" TargetMode="External"/><Relationship Id="rId8" Type="http://schemas.openxmlformats.org/officeDocument/2006/relationships/hyperlink" Target="https://www.doc.ic.ac.uk/~js4416/163/website/nl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Latent Variable Models for NLP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Brian Kitano</a:t>
            </a:r>
            <a:endParaRPr/>
          </a:p>
          <a:p>
            <a:pPr indent="0" lvl="0" marL="0" rtl="0" algn="ctr">
              <a:spcBef>
                <a:spcPts val="0"/>
              </a:spcBef>
              <a:spcAft>
                <a:spcPts val="0"/>
              </a:spcAft>
              <a:buNone/>
            </a:pPr>
            <a:r>
              <a:rPr lang="en"/>
              <a:t>November 27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Variational Inference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Variational Inference - Primer</a:t>
            </a:r>
            <a:endParaRPr/>
          </a:p>
        </p:txBody>
      </p:sp>
      <p:sp>
        <p:nvSpPr>
          <p:cNvPr id="123" name="Google Shape;123;p23"/>
          <p:cNvSpPr txBox="1"/>
          <p:nvPr>
            <p:ph idx="1" type="body"/>
          </p:nvPr>
        </p:nvSpPr>
        <p:spPr>
          <a:xfrm>
            <a:off x="311700" y="1152475"/>
            <a:ext cx="8520600" cy="156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Instead of jumping and sampling, we try to optimize our posterior by minimizing the difference between our approximate posterior q and the true posterior p, with the added constraint that our guess q is in some family of distributions D.</a:t>
            </a:r>
            <a:br>
              <a:rPr lang="en"/>
            </a:br>
            <a:br>
              <a:rPr lang="en"/>
            </a:br>
            <a:br>
              <a:rPr lang="en"/>
            </a:br>
            <a:br>
              <a:rPr lang="en"/>
            </a:br>
            <a:endParaRPr/>
          </a:p>
        </p:txBody>
      </p:sp>
      <p:pic>
        <p:nvPicPr>
          <p:cNvPr id="124" name="Google Shape;124;p23"/>
          <p:cNvPicPr preferRelativeResize="0"/>
          <p:nvPr/>
        </p:nvPicPr>
        <p:blipFill>
          <a:blip r:embed="rId3">
            <a:alphaModFix/>
          </a:blip>
          <a:stretch>
            <a:fillRect/>
          </a:stretch>
        </p:blipFill>
        <p:spPr>
          <a:xfrm>
            <a:off x="2469050" y="2419350"/>
            <a:ext cx="4510701" cy="1002375"/>
          </a:xfrm>
          <a:prstGeom prst="rect">
            <a:avLst/>
          </a:prstGeom>
          <a:noFill/>
          <a:ln>
            <a:noFill/>
          </a:ln>
        </p:spPr>
      </p:pic>
      <p:pic>
        <p:nvPicPr>
          <p:cNvPr id="125" name="Google Shape;125;p23"/>
          <p:cNvPicPr preferRelativeResize="0"/>
          <p:nvPr/>
        </p:nvPicPr>
        <p:blipFill rotWithShape="1">
          <a:blip r:embed="rId4">
            <a:alphaModFix/>
          </a:blip>
          <a:srcRect b="20554" l="0" r="0" t="11520"/>
          <a:stretch/>
        </p:blipFill>
        <p:spPr>
          <a:xfrm>
            <a:off x="2235775" y="4446250"/>
            <a:ext cx="4672450" cy="497000"/>
          </a:xfrm>
          <a:prstGeom prst="rect">
            <a:avLst/>
          </a:prstGeom>
          <a:noFill/>
          <a:ln>
            <a:noFill/>
          </a:ln>
        </p:spPr>
      </p:pic>
      <p:sp>
        <p:nvSpPr>
          <p:cNvPr id="126" name="Google Shape;126;p23"/>
          <p:cNvSpPr txBox="1"/>
          <p:nvPr/>
        </p:nvSpPr>
        <p:spPr>
          <a:xfrm>
            <a:off x="826650" y="3332025"/>
            <a:ext cx="7338000" cy="100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This is still dependent on p(x), so we use a closely related objective, the Evidence Lower Bound (ELBO). Maximizing ELBO is equivalent to minimizing KL, and we can use vanilla SGD.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Variational Inference Example: Latent Dirichlet Allocation</a:t>
            </a:r>
            <a:endParaRPr sz="1800"/>
          </a:p>
        </p:txBody>
      </p:sp>
      <p:sp>
        <p:nvSpPr>
          <p:cNvPr id="132" name="Google Shape;132;p24"/>
          <p:cNvSpPr txBox="1"/>
          <p:nvPr>
            <p:ph idx="1" type="body"/>
          </p:nvPr>
        </p:nvSpPr>
        <p:spPr>
          <a:xfrm>
            <a:off x="311700" y="923875"/>
            <a:ext cx="8520600" cy="203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Latent Dirichlet Allocation (LDA) for Topic Modeling - Blei et al., 2003</a:t>
            </a:r>
            <a:endParaRPr/>
          </a:p>
          <a:p>
            <a:pPr indent="-342900" lvl="0" marL="457200" rtl="0" algn="l">
              <a:spcBef>
                <a:spcPts val="0"/>
              </a:spcBef>
              <a:spcAft>
                <a:spcPts val="0"/>
              </a:spcAft>
              <a:buSzPts val="1800"/>
              <a:buChar char="●"/>
            </a:pPr>
            <a:r>
              <a:rPr lang="en"/>
              <a:t>Given a corpus of documents, determine what words belong to what topics, and what topics belong to what documents</a:t>
            </a:r>
            <a:endParaRPr/>
          </a:p>
          <a:p>
            <a:pPr indent="-342900" lvl="0" marL="457200" rtl="0" algn="l">
              <a:spcBef>
                <a:spcPts val="0"/>
              </a:spcBef>
              <a:spcAft>
                <a:spcPts val="0"/>
              </a:spcAft>
              <a:buSzPts val="1800"/>
              <a:buChar char="●"/>
            </a:pPr>
            <a:r>
              <a:rPr lang="en"/>
              <a:t>Assumptions:</a:t>
            </a:r>
            <a:endParaRPr/>
          </a:p>
          <a:p>
            <a:pPr indent="-317500" lvl="1" marL="914400" rtl="0" algn="l">
              <a:spcBef>
                <a:spcPts val="0"/>
              </a:spcBef>
              <a:spcAft>
                <a:spcPts val="0"/>
              </a:spcAft>
              <a:buSzPts val="1400"/>
              <a:buChar char="○"/>
            </a:pPr>
            <a:r>
              <a:rPr lang="en"/>
              <a:t>Bag-of-words mixtures</a:t>
            </a:r>
            <a:endParaRPr/>
          </a:p>
          <a:p>
            <a:pPr indent="-317500" lvl="1" marL="914400" rtl="0" algn="l">
              <a:spcBef>
                <a:spcPts val="0"/>
              </a:spcBef>
              <a:spcAft>
                <a:spcPts val="0"/>
              </a:spcAft>
              <a:buSzPts val="1400"/>
              <a:buChar char="○"/>
            </a:pPr>
            <a:r>
              <a:rPr lang="en"/>
              <a:t>Exchangeability</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Variational Inference Example: LDA (2003)</a:t>
            </a:r>
            <a:endParaRPr/>
          </a:p>
        </p:txBody>
      </p:sp>
      <p:pic>
        <p:nvPicPr>
          <p:cNvPr id="138" name="Google Shape;138;p25"/>
          <p:cNvPicPr preferRelativeResize="0"/>
          <p:nvPr/>
        </p:nvPicPr>
        <p:blipFill>
          <a:blip r:embed="rId3">
            <a:alphaModFix/>
          </a:blip>
          <a:stretch>
            <a:fillRect/>
          </a:stretch>
        </p:blipFill>
        <p:spPr>
          <a:xfrm>
            <a:off x="685638" y="1125300"/>
            <a:ext cx="7772724" cy="3729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Variational Inference Example, cont'd</a:t>
            </a:r>
            <a:endParaRPr/>
          </a:p>
        </p:txBody>
      </p:sp>
      <p:sp>
        <p:nvSpPr>
          <p:cNvPr id="144" name="Google Shape;144;p26"/>
          <p:cNvSpPr txBox="1"/>
          <p:nvPr>
            <p:ph idx="1" type="body"/>
          </p:nvPr>
        </p:nvSpPr>
        <p:spPr>
          <a:xfrm>
            <a:off x="311700" y="1152475"/>
            <a:ext cx="8520600" cy="353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Why do we need variational inference here? Want to learn</a:t>
            </a:r>
            <a:br>
              <a:rPr lang="en"/>
            </a:br>
            <a:br>
              <a:rPr lang="en"/>
            </a:br>
            <a:br>
              <a:rPr lang="en"/>
            </a:br>
            <a:br>
              <a:rPr lang="en"/>
            </a:br>
            <a:br>
              <a:rPr lang="en"/>
            </a:br>
            <a:br>
              <a:rPr lang="en"/>
            </a:br>
            <a:r>
              <a:rPr lang="en"/>
              <a:t>but...</a:t>
            </a:r>
            <a:endParaRPr/>
          </a:p>
        </p:txBody>
      </p:sp>
      <p:pic>
        <p:nvPicPr>
          <p:cNvPr id="145" name="Google Shape;145;p26"/>
          <p:cNvPicPr preferRelativeResize="0"/>
          <p:nvPr/>
        </p:nvPicPr>
        <p:blipFill>
          <a:blip r:embed="rId3">
            <a:alphaModFix/>
          </a:blip>
          <a:stretch>
            <a:fillRect/>
          </a:stretch>
        </p:blipFill>
        <p:spPr>
          <a:xfrm>
            <a:off x="2155925" y="1674650"/>
            <a:ext cx="4832150" cy="1173750"/>
          </a:xfrm>
          <a:prstGeom prst="rect">
            <a:avLst/>
          </a:prstGeom>
          <a:noFill/>
          <a:ln>
            <a:noFill/>
          </a:ln>
        </p:spPr>
      </p:pic>
      <p:pic>
        <p:nvPicPr>
          <p:cNvPr id="146" name="Google Shape;146;p26"/>
          <p:cNvPicPr preferRelativeResize="0"/>
          <p:nvPr/>
        </p:nvPicPr>
        <p:blipFill>
          <a:blip r:embed="rId4">
            <a:alphaModFix/>
          </a:blip>
          <a:stretch>
            <a:fillRect/>
          </a:stretch>
        </p:blipFill>
        <p:spPr>
          <a:xfrm>
            <a:off x="421375" y="3505326"/>
            <a:ext cx="8301226" cy="128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Variational Inference Example, cont'd</a:t>
            </a:r>
            <a:endParaRPr/>
          </a:p>
        </p:txBody>
      </p:sp>
      <p:sp>
        <p:nvSpPr>
          <p:cNvPr id="152" name="Google Shape;152;p27"/>
          <p:cNvSpPr txBox="1"/>
          <p:nvPr>
            <p:ph idx="1" type="body"/>
          </p:nvPr>
        </p:nvSpPr>
        <p:spPr>
          <a:xfrm>
            <a:off x="311700" y="1152475"/>
            <a:ext cx="8520600" cy="353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to use variational inference</a:t>
            </a:r>
            <a:br>
              <a:rPr lang="en"/>
            </a:br>
            <a:br>
              <a:rPr lang="en"/>
            </a:br>
            <a:br>
              <a:rPr lang="en"/>
            </a:br>
            <a:br>
              <a:rPr lang="en"/>
            </a:br>
            <a:br>
              <a:rPr lang="en"/>
            </a:br>
            <a:r>
              <a:rPr lang="en"/>
              <a:t>where γ is the Dirichlet parameter for document mixing and φ are the N individual topic multinomial parameters over all the words in the vocabulary. </a:t>
            </a:r>
            <a:endParaRPr/>
          </a:p>
        </p:txBody>
      </p:sp>
      <p:pic>
        <p:nvPicPr>
          <p:cNvPr id="153" name="Google Shape;153;p27"/>
          <p:cNvPicPr preferRelativeResize="0"/>
          <p:nvPr/>
        </p:nvPicPr>
        <p:blipFill>
          <a:blip r:embed="rId3">
            <a:alphaModFix/>
          </a:blip>
          <a:stretch>
            <a:fillRect/>
          </a:stretch>
        </p:blipFill>
        <p:spPr>
          <a:xfrm>
            <a:off x="749200" y="3571877"/>
            <a:ext cx="7645600" cy="1124825"/>
          </a:xfrm>
          <a:prstGeom prst="rect">
            <a:avLst/>
          </a:prstGeom>
          <a:noFill/>
          <a:ln>
            <a:noFill/>
          </a:ln>
        </p:spPr>
      </p:pic>
      <p:pic>
        <p:nvPicPr>
          <p:cNvPr id="154" name="Google Shape;154;p27"/>
          <p:cNvPicPr preferRelativeResize="0"/>
          <p:nvPr/>
        </p:nvPicPr>
        <p:blipFill>
          <a:blip r:embed="rId4">
            <a:alphaModFix/>
          </a:blip>
          <a:stretch>
            <a:fillRect/>
          </a:stretch>
        </p:blipFill>
        <p:spPr>
          <a:xfrm>
            <a:off x="2018888" y="1505453"/>
            <a:ext cx="5106225" cy="13688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Variational Inference Example, cont'd</a:t>
            </a:r>
            <a:endParaRPr/>
          </a:p>
        </p:txBody>
      </p:sp>
      <p:sp>
        <p:nvSpPr>
          <p:cNvPr id="160" name="Google Shape;160;p28"/>
          <p:cNvSpPr txBox="1"/>
          <p:nvPr>
            <p:ph idx="1" type="body"/>
          </p:nvPr>
        </p:nvSpPr>
        <p:spPr>
          <a:xfrm>
            <a:off x="311700" y="1152475"/>
            <a:ext cx="8520600" cy="222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LDA relies on a trick, much like MCMC</a:t>
            </a:r>
            <a:endParaRPr/>
          </a:p>
          <a:p>
            <a:pPr indent="-317500" lvl="1" marL="914400" rtl="0" algn="l">
              <a:spcBef>
                <a:spcPts val="0"/>
              </a:spcBef>
              <a:spcAft>
                <a:spcPts val="0"/>
              </a:spcAft>
              <a:buSzPts val="1400"/>
              <a:buChar char="○"/>
            </a:pPr>
            <a:r>
              <a:rPr lang="en"/>
              <a:t>For modeling topic-words, we use a multinomial which sums to 1 (since it's a probability distribution)</a:t>
            </a:r>
            <a:endParaRPr/>
          </a:p>
          <a:p>
            <a:pPr indent="-317500" lvl="1" marL="914400" rtl="0" algn="l">
              <a:spcBef>
                <a:spcPts val="0"/>
              </a:spcBef>
              <a:spcAft>
                <a:spcPts val="0"/>
              </a:spcAft>
              <a:buSzPts val="1400"/>
              <a:buChar char="○"/>
            </a:pPr>
            <a:r>
              <a:rPr lang="en"/>
              <a:t>To making inference p(z|x) easy on a given likelihood model p(x|z), we want to choose a prior p(z) such that p(x|z) p(z) is in the same family as p(z|x), aka choose a </a:t>
            </a:r>
            <a:r>
              <a:rPr i="1" lang="en"/>
              <a:t>conjugate</a:t>
            </a:r>
            <a:r>
              <a:rPr lang="en"/>
              <a:t> prior</a:t>
            </a:r>
            <a:endParaRPr/>
          </a:p>
          <a:p>
            <a:pPr indent="-317500" lvl="1" marL="914400" rtl="0" algn="l">
              <a:spcBef>
                <a:spcPts val="0"/>
              </a:spcBef>
              <a:spcAft>
                <a:spcPts val="0"/>
              </a:spcAft>
              <a:buSzPts val="1400"/>
              <a:buChar char="○"/>
            </a:pPr>
            <a:r>
              <a:rPr lang="en"/>
              <a:t>That's why we use a Dirichlet prior on p(z), because the Dirichlet is conjugate to the Multinomial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1" name="Google Shape;161;p28"/>
          <p:cNvSpPr txBox="1"/>
          <p:nvPr/>
        </p:nvSpPr>
        <p:spPr>
          <a:xfrm>
            <a:off x="4724400" y="4379050"/>
            <a:ext cx="4203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FF0000"/>
                </a:solidFill>
              </a:rPr>
              <a:t>What if we want a non-conjugate prior?</a:t>
            </a:r>
            <a:endParaRPr sz="1800">
              <a:solidFill>
                <a:srgbClr val="FF0000"/>
              </a:solidFill>
            </a:endParaRPr>
          </a:p>
          <a:p>
            <a:pPr indent="0" lvl="0" marL="0" rtl="0" algn="l">
              <a:spcBef>
                <a:spcPts val="1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goal: p(z | 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not just use a neural net?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Neural Variational Inference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Variational Inference - Primer</a:t>
            </a:r>
            <a:endParaRPr/>
          </a:p>
        </p:txBody>
      </p:sp>
      <p:sp>
        <p:nvSpPr>
          <p:cNvPr id="177" name="Google Shape;177;p31"/>
          <p:cNvSpPr txBox="1"/>
          <p:nvPr>
            <p:ph idx="1" type="body"/>
          </p:nvPr>
        </p:nvSpPr>
        <p:spPr>
          <a:xfrm>
            <a:off x="311700" y="1152475"/>
            <a:ext cx="8520600" cy="365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a neural network to learn z given x by minimizing ELBO. Now the parameters of q are learned by a neural net, instead of relying on conjugacy to make the computation tractable.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8" name="Google Shape;178;p31"/>
          <p:cNvPicPr preferRelativeResize="0"/>
          <p:nvPr/>
        </p:nvPicPr>
        <p:blipFill>
          <a:blip r:embed="rId3">
            <a:alphaModFix/>
          </a:blip>
          <a:stretch>
            <a:fillRect/>
          </a:stretch>
        </p:blipFill>
        <p:spPr>
          <a:xfrm>
            <a:off x="2316650" y="2255875"/>
            <a:ext cx="4510701" cy="1002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Background</a:t>
            </a:r>
            <a:endParaRPr/>
          </a:p>
          <a:p>
            <a:pPr indent="-317500" lvl="1" marL="914400" rtl="0" algn="l">
              <a:spcBef>
                <a:spcPts val="0"/>
              </a:spcBef>
              <a:spcAft>
                <a:spcPts val="0"/>
              </a:spcAft>
              <a:buSzPts val="1400"/>
              <a:buAutoNum type="alphaLcPeriod"/>
            </a:pPr>
            <a:r>
              <a:rPr lang="en"/>
              <a:t>Motivation</a:t>
            </a:r>
            <a:endParaRPr/>
          </a:p>
          <a:p>
            <a:pPr indent="-317500" lvl="1" marL="914400" rtl="0" algn="l">
              <a:spcBef>
                <a:spcPts val="0"/>
              </a:spcBef>
              <a:spcAft>
                <a:spcPts val="0"/>
              </a:spcAft>
              <a:buSzPts val="1400"/>
              <a:buAutoNum type="alphaLcPeriod"/>
            </a:pPr>
            <a:r>
              <a:rPr lang="en"/>
              <a:t>Intuition</a:t>
            </a:r>
            <a:endParaRPr/>
          </a:p>
          <a:p>
            <a:pPr indent="-317500" lvl="1" marL="914400" rtl="0" algn="l">
              <a:spcBef>
                <a:spcPts val="0"/>
              </a:spcBef>
              <a:spcAft>
                <a:spcPts val="0"/>
              </a:spcAft>
              <a:buSzPts val="1400"/>
              <a:buAutoNum type="alphaLcPeriod"/>
            </a:pPr>
            <a:r>
              <a:rPr lang="en"/>
              <a:t>Previous Work</a:t>
            </a:r>
            <a:endParaRPr/>
          </a:p>
          <a:p>
            <a:pPr indent="-317500" lvl="2" marL="1371600" rtl="0" algn="l">
              <a:spcBef>
                <a:spcPts val="0"/>
              </a:spcBef>
              <a:spcAft>
                <a:spcPts val="0"/>
              </a:spcAft>
              <a:buSzPts val="1400"/>
              <a:buAutoNum type="romanLcPeriod"/>
            </a:pPr>
            <a:r>
              <a:rPr lang="en"/>
              <a:t>Markov Chain Monte Carlo (MCMC)</a:t>
            </a:r>
            <a:endParaRPr/>
          </a:p>
          <a:p>
            <a:pPr indent="-317500" lvl="0" marL="457200" marR="0" rtl="0" algn="l">
              <a:lnSpc>
                <a:spcPct val="115000"/>
              </a:lnSpc>
              <a:spcBef>
                <a:spcPts val="0"/>
              </a:spcBef>
              <a:spcAft>
                <a:spcPts val="0"/>
              </a:spcAft>
              <a:buClr>
                <a:schemeClr val="dk2"/>
              </a:buClr>
              <a:buSzPts val="1400"/>
              <a:buFont typeface="Arial"/>
              <a:buAutoNum type="arabicPeriod"/>
            </a:pPr>
            <a:r>
              <a:rPr lang="en"/>
              <a:t>Current Trend: Variational Inference</a:t>
            </a:r>
            <a:endParaRPr/>
          </a:p>
          <a:p>
            <a:pPr indent="-317500" lvl="1" marL="914400" rtl="0" algn="l">
              <a:spcBef>
                <a:spcPts val="0"/>
              </a:spcBef>
              <a:spcAft>
                <a:spcPts val="0"/>
              </a:spcAft>
              <a:buSzPts val="1400"/>
              <a:buAutoNum type="alphaLcPeriod"/>
            </a:pPr>
            <a:r>
              <a:rPr lang="en"/>
              <a:t>Primer</a:t>
            </a:r>
            <a:endParaRPr/>
          </a:p>
          <a:p>
            <a:pPr indent="-317500" lvl="1" marL="914400" rtl="0" algn="l">
              <a:spcBef>
                <a:spcPts val="0"/>
              </a:spcBef>
              <a:spcAft>
                <a:spcPts val="0"/>
              </a:spcAft>
              <a:buSzPts val="1400"/>
              <a:buAutoNum type="alphaLcPeriod"/>
            </a:pPr>
            <a:r>
              <a:rPr lang="en"/>
              <a:t>Paper 1: Neural Variational Inference for Text Processing (2016)</a:t>
            </a:r>
            <a:endParaRPr/>
          </a:p>
          <a:p>
            <a:pPr indent="-317500" lvl="1" marL="914400" rtl="0" algn="l">
              <a:spcBef>
                <a:spcPts val="0"/>
              </a:spcBef>
              <a:spcAft>
                <a:spcPts val="0"/>
              </a:spcAft>
              <a:buSzPts val="1400"/>
              <a:buAutoNum type="alphaLcPeriod"/>
            </a:pPr>
            <a:r>
              <a:rPr lang="en"/>
              <a:t>Paper 2: Discovering Discrete Latent Topics with Neural Variational Inference (2017)</a:t>
            </a:r>
            <a:endParaRPr/>
          </a:p>
          <a:p>
            <a:pPr indent="-317500" lvl="1" marL="914400" rtl="0" algn="l">
              <a:spcBef>
                <a:spcPts val="0"/>
              </a:spcBef>
              <a:spcAft>
                <a:spcPts val="0"/>
              </a:spcAft>
              <a:buSzPts val="1400"/>
              <a:buAutoNum type="alphaLcPeriod"/>
            </a:pPr>
            <a:r>
              <a:rPr lang="en"/>
              <a:t>Paper 3: Generating Sentences from a Continuous Space (2016)</a:t>
            </a:r>
            <a:endParaRPr/>
          </a:p>
          <a:p>
            <a:pPr indent="-317500" lvl="0" marL="457200" marR="0" rtl="0" algn="l">
              <a:lnSpc>
                <a:spcPct val="115000"/>
              </a:lnSpc>
              <a:spcBef>
                <a:spcPts val="0"/>
              </a:spcBef>
              <a:spcAft>
                <a:spcPts val="0"/>
              </a:spcAft>
              <a:buClr>
                <a:schemeClr val="dk2"/>
              </a:buClr>
              <a:buSzPts val="1400"/>
              <a:buFont typeface="Arial"/>
              <a:buAutoNum type="arabicPeriod"/>
            </a:pPr>
            <a:r>
              <a:rPr lang="en"/>
              <a:t>Conclusion</a:t>
            </a:r>
            <a:endParaRPr/>
          </a:p>
          <a:p>
            <a:pPr indent="-317500" lvl="0" marL="457200" marR="0" rtl="0" algn="l">
              <a:lnSpc>
                <a:spcPct val="115000"/>
              </a:lnSpc>
              <a:spcBef>
                <a:spcPts val="0"/>
              </a:spcBef>
              <a:spcAft>
                <a:spcPts val="0"/>
              </a:spcAft>
              <a:buClr>
                <a:schemeClr val="dk2"/>
              </a:buClr>
              <a:buSzPts val="1400"/>
              <a:buFont typeface="Arial"/>
              <a:buAutoNum type="arabicPeriod"/>
            </a:pPr>
            <a:r>
              <a:rPr lang="en"/>
              <a:t>Discussion 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265500" y="2708311"/>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Discovering Discrete Latent Topics with Neural Variational Inference</a:t>
            </a:r>
            <a:endParaRPr/>
          </a:p>
        </p:txBody>
      </p:sp>
      <p:sp>
        <p:nvSpPr>
          <p:cNvPr id="184" name="Google Shape;184;p3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85" name="Google Shape;185;p32"/>
          <p:cNvSpPr txBox="1"/>
          <p:nvPr>
            <p:ph idx="1" type="subTitle"/>
          </p:nvPr>
        </p:nvSpPr>
        <p:spPr>
          <a:xfrm>
            <a:off x="265500" y="4278211"/>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Miao et al., ICML 201</a:t>
            </a:r>
            <a:r>
              <a:rPr lang="en"/>
              <a:t>7</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et al., 2018 - Model</a:t>
            </a:r>
            <a:endParaRPr/>
          </a:p>
        </p:txBody>
      </p:sp>
      <p:sp>
        <p:nvSpPr>
          <p:cNvPr id="191" name="Google Shape;191;p33"/>
          <p:cNvSpPr txBox="1"/>
          <p:nvPr>
            <p:ph idx="1" type="body"/>
          </p:nvPr>
        </p:nvSpPr>
        <p:spPr>
          <a:xfrm>
            <a:off x="311700" y="1152475"/>
            <a:ext cx="8520600" cy="203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LDA way:</a:t>
            </a:r>
            <a:br>
              <a:rPr lang="en"/>
            </a:br>
            <a:br>
              <a:rPr lang="en"/>
            </a:br>
            <a:br>
              <a:rPr lang="en"/>
            </a:br>
            <a:br>
              <a:rPr lang="en"/>
            </a:br>
            <a:br>
              <a:rPr lang="en"/>
            </a:br>
            <a:endParaRPr/>
          </a:p>
        </p:txBody>
      </p:sp>
      <p:pic>
        <p:nvPicPr>
          <p:cNvPr id="192" name="Google Shape;192;p33"/>
          <p:cNvPicPr preferRelativeResize="0"/>
          <p:nvPr/>
        </p:nvPicPr>
        <p:blipFill>
          <a:blip r:embed="rId3">
            <a:alphaModFix/>
          </a:blip>
          <a:stretch>
            <a:fillRect/>
          </a:stretch>
        </p:blipFill>
        <p:spPr>
          <a:xfrm>
            <a:off x="2360663" y="1563650"/>
            <a:ext cx="4422675" cy="1434025"/>
          </a:xfrm>
          <a:prstGeom prst="rect">
            <a:avLst/>
          </a:prstGeom>
          <a:noFill/>
          <a:ln>
            <a:noFill/>
          </a:ln>
        </p:spPr>
      </p:pic>
      <p:pic>
        <p:nvPicPr>
          <p:cNvPr id="193" name="Google Shape;193;p33"/>
          <p:cNvPicPr preferRelativeResize="0"/>
          <p:nvPr/>
        </p:nvPicPr>
        <p:blipFill>
          <a:blip r:embed="rId4">
            <a:alphaModFix/>
          </a:blip>
          <a:stretch>
            <a:fillRect/>
          </a:stretch>
        </p:blipFill>
        <p:spPr>
          <a:xfrm>
            <a:off x="2360674" y="3458773"/>
            <a:ext cx="4422650" cy="1529852"/>
          </a:xfrm>
          <a:prstGeom prst="rect">
            <a:avLst/>
          </a:prstGeom>
          <a:noFill/>
          <a:ln>
            <a:noFill/>
          </a:ln>
        </p:spPr>
      </p:pic>
      <p:sp>
        <p:nvSpPr>
          <p:cNvPr id="194" name="Google Shape;194;p33"/>
          <p:cNvSpPr/>
          <p:nvPr/>
        </p:nvSpPr>
        <p:spPr>
          <a:xfrm>
            <a:off x="2488800" y="3486800"/>
            <a:ext cx="3705600" cy="572700"/>
          </a:xfrm>
          <a:prstGeom prst="roundRect">
            <a:avLst>
              <a:gd fmla="val 46351"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3"/>
          <p:cNvSpPr txBox="1"/>
          <p:nvPr/>
        </p:nvSpPr>
        <p:spPr>
          <a:xfrm>
            <a:off x="330650" y="3001900"/>
            <a:ext cx="2403600" cy="864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NVI way:</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Variational Inference Example: LDA (2003)</a:t>
            </a:r>
            <a:endParaRPr/>
          </a:p>
        </p:txBody>
      </p:sp>
      <p:pic>
        <p:nvPicPr>
          <p:cNvPr id="201" name="Google Shape;201;p34"/>
          <p:cNvPicPr preferRelativeResize="0"/>
          <p:nvPr/>
        </p:nvPicPr>
        <p:blipFill>
          <a:blip r:embed="rId3">
            <a:alphaModFix/>
          </a:blip>
          <a:stretch>
            <a:fillRect/>
          </a:stretch>
        </p:blipFill>
        <p:spPr>
          <a:xfrm>
            <a:off x="685638" y="1125300"/>
            <a:ext cx="7772724" cy="3729201"/>
          </a:xfrm>
          <a:prstGeom prst="rect">
            <a:avLst/>
          </a:prstGeom>
          <a:noFill/>
          <a:ln>
            <a:noFill/>
          </a:ln>
        </p:spPr>
      </p:pic>
      <p:sp>
        <p:nvSpPr>
          <p:cNvPr id="202" name="Google Shape;202;p34"/>
          <p:cNvSpPr/>
          <p:nvPr/>
        </p:nvSpPr>
        <p:spPr>
          <a:xfrm>
            <a:off x="1139325" y="3915700"/>
            <a:ext cx="475500" cy="619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4"/>
          <p:cNvSpPr txBox="1"/>
          <p:nvPr/>
        </p:nvSpPr>
        <p:spPr>
          <a:xfrm>
            <a:off x="12225" y="3546000"/>
            <a:ext cx="1194600" cy="15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α is the parameter of the Dirichlet prior for doc-topic distribution</a:t>
            </a:r>
            <a:endParaRPr>
              <a:solidFill>
                <a:srgbClr val="FF0000"/>
              </a:solidFill>
            </a:endParaRPr>
          </a:p>
        </p:txBody>
      </p:sp>
      <p:sp>
        <p:nvSpPr>
          <p:cNvPr id="204" name="Google Shape;204;p34"/>
          <p:cNvSpPr/>
          <p:nvPr/>
        </p:nvSpPr>
        <p:spPr>
          <a:xfrm>
            <a:off x="2112700" y="1670250"/>
            <a:ext cx="542100" cy="553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4"/>
          <p:cNvSpPr txBox="1"/>
          <p:nvPr/>
        </p:nvSpPr>
        <p:spPr>
          <a:xfrm>
            <a:off x="287600" y="1338425"/>
            <a:ext cx="1637100" cy="10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η is the parameter of the Dirichlet prior for topic-word dist.</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p:nvPr/>
        </p:nvSpPr>
        <p:spPr>
          <a:xfrm rot="-1483522">
            <a:off x="6746157" y="1326682"/>
            <a:ext cx="1471062" cy="3296501"/>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5"/>
          <p:cNvSpPr txBox="1"/>
          <p:nvPr/>
        </p:nvSpPr>
        <p:spPr>
          <a:xfrm>
            <a:off x="4209550" y="2479950"/>
            <a:ext cx="4782000" cy="2519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et al., 2018 - Model</a:t>
            </a:r>
            <a:endParaRPr/>
          </a:p>
        </p:txBody>
      </p:sp>
      <p:sp>
        <p:nvSpPr>
          <p:cNvPr id="213" name="Google Shape;213;p35"/>
          <p:cNvSpPr txBox="1"/>
          <p:nvPr/>
        </p:nvSpPr>
        <p:spPr>
          <a:xfrm>
            <a:off x="385900" y="2964425"/>
            <a:ext cx="3285300" cy="8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contrast, here we are using a neural network to approximate the latent document-topic prior distribution.</a:t>
            </a:r>
            <a:endParaRPr/>
          </a:p>
        </p:txBody>
      </p:sp>
      <p:sp>
        <p:nvSpPr>
          <p:cNvPr id="214" name="Google Shape;214;p35"/>
          <p:cNvSpPr txBox="1"/>
          <p:nvPr/>
        </p:nvSpPr>
        <p:spPr>
          <a:xfrm>
            <a:off x="6061575" y="199100"/>
            <a:ext cx="27777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addition, we use a softmax on topic vectors t and vocabulary matrix v to create the topic-word distribution multinomial matrix β</a:t>
            </a:r>
            <a:endParaRPr/>
          </a:p>
        </p:txBody>
      </p:sp>
      <p:sp>
        <p:nvSpPr>
          <p:cNvPr id="215" name="Google Shape;215;p35"/>
          <p:cNvSpPr/>
          <p:nvPr/>
        </p:nvSpPr>
        <p:spPr>
          <a:xfrm>
            <a:off x="5659350" y="1398950"/>
            <a:ext cx="2632500" cy="117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5"/>
          <p:cNvSpPr txBox="1"/>
          <p:nvPr/>
        </p:nvSpPr>
        <p:spPr>
          <a:xfrm>
            <a:off x="199100" y="4214350"/>
            <a:ext cx="36393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Learning all the generative latent variables without relying on conjugacy!</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et al., 2018 - Model</a:t>
            </a:r>
            <a:endParaRPr/>
          </a:p>
        </p:txBody>
      </p:sp>
      <p:sp>
        <p:nvSpPr>
          <p:cNvPr id="222" name="Google Shape;22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LDA way:</a:t>
            </a:r>
            <a:br>
              <a:rPr lang="en"/>
            </a:br>
            <a:br>
              <a:rPr lang="en"/>
            </a:br>
            <a:br>
              <a:rPr lang="en"/>
            </a:br>
            <a:br>
              <a:rPr lang="en"/>
            </a:br>
            <a:br>
              <a:rPr lang="en"/>
            </a:br>
            <a:endParaRPr/>
          </a:p>
          <a:p>
            <a:pPr indent="-342900" lvl="0" marL="457200" rtl="0" algn="l">
              <a:spcBef>
                <a:spcPts val="0"/>
              </a:spcBef>
              <a:spcAft>
                <a:spcPts val="0"/>
              </a:spcAft>
              <a:buSzPts val="1800"/>
              <a:buChar char="●"/>
            </a:pPr>
            <a:r>
              <a:rPr lang="en"/>
              <a:t>NVI way:</a:t>
            </a:r>
            <a:endParaRPr/>
          </a:p>
        </p:txBody>
      </p:sp>
      <p:pic>
        <p:nvPicPr>
          <p:cNvPr id="223" name="Google Shape;223;p36"/>
          <p:cNvPicPr preferRelativeResize="0"/>
          <p:nvPr/>
        </p:nvPicPr>
        <p:blipFill>
          <a:blip r:embed="rId3">
            <a:alphaModFix/>
          </a:blip>
          <a:stretch>
            <a:fillRect/>
          </a:stretch>
        </p:blipFill>
        <p:spPr>
          <a:xfrm>
            <a:off x="2360663" y="1563650"/>
            <a:ext cx="4422675" cy="1434025"/>
          </a:xfrm>
          <a:prstGeom prst="rect">
            <a:avLst/>
          </a:prstGeom>
          <a:noFill/>
          <a:ln>
            <a:noFill/>
          </a:ln>
        </p:spPr>
      </p:pic>
      <p:pic>
        <p:nvPicPr>
          <p:cNvPr id="224" name="Google Shape;224;p36"/>
          <p:cNvPicPr preferRelativeResize="0"/>
          <p:nvPr/>
        </p:nvPicPr>
        <p:blipFill>
          <a:blip r:embed="rId4">
            <a:alphaModFix/>
          </a:blip>
          <a:stretch>
            <a:fillRect/>
          </a:stretch>
        </p:blipFill>
        <p:spPr>
          <a:xfrm>
            <a:off x="2360674" y="3458773"/>
            <a:ext cx="4422650" cy="1529852"/>
          </a:xfrm>
          <a:prstGeom prst="rect">
            <a:avLst/>
          </a:prstGeom>
          <a:noFill/>
          <a:ln>
            <a:noFill/>
          </a:ln>
        </p:spPr>
      </p:pic>
      <p:sp>
        <p:nvSpPr>
          <p:cNvPr id="225" name="Google Shape;225;p36"/>
          <p:cNvSpPr/>
          <p:nvPr/>
        </p:nvSpPr>
        <p:spPr>
          <a:xfrm>
            <a:off x="2488800" y="3486800"/>
            <a:ext cx="3705600" cy="572700"/>
          </a:xfrm>
          <a:prstGeom prst="roundRect">
            <a:avLst>
              <a:gd fmla="val 46351"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2018 - Model, cont'd</a:t>
            </a:r>
            <a:endParaRPr/>
          </a:p>
        </p:txBody>
      </p:sp>
      <p:sp>
        <p:nvSpPr>
          <p:cNvPr id="231" name="Google Shape;23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Three different methods for transforming x ~ Normal into a suitable θ for the Multinomial</a:t>
            </a:r>
            <a:endParaRPr/>
          </a:p>
          <a:p>
            <a:pPr indent="-317500" lvl="1" marL="914400" rtl="0" algn="l">
              <a:spcBef>
                <a:spcPts val="0"/>
              </a:spcBef>
              <a:spcAft>
                <a:spcPts val="0"/>
              </a:spcAft>
              <a:buSzPts val="1400"/>
              <a:buChar char="○"/>
            </a:pPr>
            <a:r>
              <a:rPr lang="en"/>
              <a:t>Gaussian Softmax (GSM)</a:t>
            </a:r>
            <a:endParaRPr/>
          </a:p>
          <a:p>
            <a:pPr indent="-317500" lvl="1" marL="914400" rtl="0" algn="l">
              <a:spcBef>
                <a:spcPts val="0"/>
              </a:spcBef>
              <a:spcAft>
                <a:spcPts val="0"/>
              </a:spcAft>
              <a:buSzPts val="1400"/>
              <a:buChar char="○"/>
            </a:pPr>
            <a:r>
              <a:rPr lang="en"/>
              <a:t>Gaussian Stick Breaking (GSB)</a:t>
            </a:r>
            <a:endParaRPr/>
          </a:p>
          <a:p>
            <a:pPr indent="-317500" lvl="1" marL="914400" rtl="0" algn="l">
              <a:spcBef>
                <a:spcPts val="0"/>
              </a:spcBef>
              <a:spcAft>
                <a:spcPts val="0"/>
              </a:spcAft>
              <a:buSzPts val="1400"/>
              <a:buChar char="○"/>
            </a:pPr>
            <a:r>
              <a:rPr lang="en"/>
              <a:t>Recurrent Stick Breaking (RSB)</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2018 - Model: Gaussian Softmax (GSM)</a:t>
            </a:r>
            <a:endParaRPr/>
          </a:p>
        </p:txBody>
      </p:sp>
      <p:sp>
        <p:nvSpPr>
          <p:cNvPr id="237" name="Google Shape;23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We define θ ~ G(μ, σ</a:t>
            </a:r>
            <a:r>
              <a:rPr baseline="30000" lang="en"/>
              <a:t>2</a:t>
            </a:r>
            <a:r>
              <a:rPr lang="en"/>
              <a:t>) as</a:t>
            </a:r>
            <a:endParaRPr/>
          </a:p>
        </p:txBody>
      </p:sp>
      <p:pic>
        <p:nvPicPr>
          <p:cNvPr id="238" name="Google Shape;238;p38"/>
          <p:cNvPicPr preferRelativeResize="0"/>
          <p:nvPr/>
        </p:nvPicPr>
        <p:blipFill>
          <a:blip r:embed="rId3">
            <a:alphaModFix/>
          </a:blip>
          <a:stretch>
            <a:fillRect/>
          </a:stretch>
        </p:blipFill>
        <p:spPr>
          <a:xfrm>
            <a:off x="2800350" y="1655200"/>
            <a:ext cx="3543300" cy="1390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2018 - Model: Gaussian Stick Breaking (</a:t>
            </a:r>
            <a:r>
              <a:rPr lang="en"/>
              <a:t>GSB</a:t>
            </a:r>
            <a:r>
              <a:rPr lang="en"/>
              <a:t>)</a:t>
            </a:r>
            <a:endParaRPr/>
          </a:p>
        </p:txBody>
      </p:sp>
      <p:sp>
        <p:nvSpPr>
          <p:cNvPr id="244" name="Google Shape;24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D</a:t>
            </a:r>
            <a:r>
              <a:rPr lang="en"/>
              <a:t>efine θ ~ G(μ, σ</a:t>
            </a:r>
            <a:r>
              <a:rPr baseline="30000" lang="en"/>
              <a:t>2</a:t>
            </a:r>
            <a:r>
              <a:rPr lang="en"/>
              <a:t>) by</a:t>
            </a:r>
            <a:endParaRPr/>
          </a:p>
        </p:txBody>
      </p:sp>
      <p:pic>
        <p:nvPicPr>
          <p:cNvPr id="245" name="Google Shape;245;p39"/>
          <p:cNvPicPr preferRelativeResize="0"/>
          <p:nvPr/>
        </p:nvPicPr>
        <p:blipFill>
          <a:blip r:embed="rId3">
            <a:alphaModFix/>
          </a:blip>
          <a:stretch>
            <a:fillRect/>
          </a:stretch>
        </p:blipFill>
        <p:spPr>
          <a:xfrm>
            <a:off x="3057825" y="1804100"/>
            <a:ext cx="3028350" cy="153529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2018 - Model: Gaussian Stick Breaking (GSB)</a:t>
            </a:r>
            <a:endParaRPr/>
          </a:p>
        </p:txBody>
      </p:sp>
      <p:pic>
        <p:nvPicPr>
          <p:cNvPr id="251" name="Google Shape;251;p40"/>
          <p:cNvPicPr preferRelativeResize="0"/>
          <p:nvPr/>
        </p:nvPicPr>
        <p:blipFill>
          <a:blip r:embed="rId3">
            <a:alphaModFix/>
          </a:blip>
          <a:stretch>
            <a:fillRect/>
          </a:stretch>
        </p:blipFill>
        <p:spPr>
          <a:xfrm>
            <a:off x="1825875" y="1183550"/>
            <a:ext cx="5492249" cy="37694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2018 - Model: Recurrent Stick Breaking (RSB)</a:t>
            </a:r>
            <a:endParaRPr/>
          </a:p>
        </p:txBody>
      </p:sp>
      <p:sp>
        <p:nvSpPr>
          <p:cNvPr id="257" name="Google Shape;25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Define θ ~ G(μ, σ</a:t>
            </a:r>
            <a:r>
              <a:rPr baseline="30000" lang="en"/>
              <a:t>2</a:t>
            </a:r>
            <a:r>
              <a:rPr lang="en"/>
              <a:t>) by relying on how you broke the stick the last time</a:t>
            </a:r>
            <a:br>
              <a:rPr lang="en"/>
            </a:br>
            <a:br>
              <a:rPr lang="en"/>
            </a:br>
            <a:br>
              <a:rPr lang="en"/>
            </a:br>
            <a:br>
              <a:rPr lang="en"/>
            </a:br>
            <a:br>
              <a:rPr lang="en"/>
            </a:br>
            <a:r>
              <a:rPr lang="en"/>
              <a:t>We use an RNN to maintain state information h about how we've been breaking the stick, and use that and our latent topic parameter x determine the proportion of how much to break η for the kth topic</a:t>
            </a:r>
            <a:endParaRPr/>
          </a:p>
        </p:txBody>
      </p:sp>
      <p:pic>
        <p:nvPicPr>
          <p:cNvPr id="258" name="Google Shape;258;p41"/>
          <p:cNvPicPr preferRelativeResize="0"/>
          <p:nvPr/>
        </p:nvPicPr>
        <p:blipFill>
          <a:blip r:embed="rId3">
            <a:alphaModFix/>
          </a:blip>
          <a:stretch>
            <a:fillRect/>
          </a:stretch>
        </p:blipFill>
        <p:spPr>
          <a:xfrm>
            <a:off x="2795425" y="1678250"/>
            <a:ext cx="3553150" cy="105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 Motivation</a:t>
            </a:r>
            <a:endParaRPr/>
          </a:p>
        </p:txBody>
      </p:sp>
      <p:sp>
        <p:nvSpPr>
          <p:cNvPr id="67" name="Google Shape;67;p15"/>
          <p:cNvSpPr txBox="1"/>
          <p:nvPr>
            <p:ph idx="1" type="body"/>
          </p:nvPr>
        </p:nvSpPr>
        <p:spPr>
          <a:xfrm>
            <a:off x="311700" y="1152475"/>
            <a:ext cx="8581500" cy="358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Recall: a generative model learns the entire probability distributions of observations x and latent variables z: p(x,z)</a:t>
            </a:r>
            <a:endParaRPr/>
          </a:p>
          <a:p>
            <a:pPr indent="-342900" lvl="0" marL="457200" rtl="0" algn="l">
              <a:spcBef>
                <a:spcPts val="0"/>
              </a:spcBef>
              <a:spcAft>
                <a:spcPts val="0"/>
              </a:spcAft>
              <a:buSzPts val="1800"/>
              <a:buChar char="●"/>
            </a:pPr>
            <a:r>
              <a:rPr lang="en"/>
              <a:t>Easiest example: rolling a weighted die</a:t>
            </a:r>
            <a:endParaRPr/>
          </a:p>
          <a:p>
            <a:pPr indent="-317500" lvl="1" marL="914400" rtl="0" algn="l">
              <a:spcBef>
                <a:spcPts val="0"/>
              </a:spcBef>
              <a:spcAft>
                <a:spcPts val="0"/>
              </a:spcAft>
              <a:buSzPts val="1400"/>
              <a:buChar char="○"/>
            </a:pPr>
            <a:r>
              <a:rPr lang="en"/>
              <a:t>simple latent variable: just the probability of each side being landed on (a vector)</a:t>
            </a:r>
            <a:endParaRPr/>
          </a:p>
          <a:p>
            <a:pPr indent="-342900" lvl="0" marL="457200" rtl="0" algn="l">
              <a:spcBef>
                <a:spcPts val="0"/>
              </a:spcBef>
              <a:spcAft>
                <a:spcPts val="0"/>
              </a:spcAft>
              <a:buSzPts val="1800"/>
              <a:buChar char="●"/>
            </a:pPr>
            <a:r>
              <a:rPr lang="en"/>
              <a:t>Harder example: choosing a die from a bag, then rolling it</a:t>
            </a:r>
            <a:endParaRPr/>
          </a:p>
          <a:p>
            <a:pPr indent="-317500" lvl="1" marL="914400" rtl="0" algn="l">
              <a:spcBef>
                <a:spcPts val="0"/>
              </a:spcBef>
              <a:spcAft>
                <a:spcPts val="0"/>
              </a:spcAft>
              <a:buSzPts val="1400"/>
              <a:buChar char="○"/>
            </a:pPr>
            <a:r>
              <a:rPr lang="en"/>
              <a:t>each roll first depends on the probability of drawing the die from the bag, then the probability that that die lands on a given side</a:t>
            </a:r>
            <a:endParaRPr/>
          </a:p>
          <a:p>
            <a:pPr indent="-342900" lvl="0" marL="457200" rtl="0" algn="l">
              <a:spcBef>
                <a:spcPts val="0"/>
              </a:spcBef>
              <a:spcAft>
                <a:spcPts val="0"/>
              </a:spcAft>
              <a:buSzPts val="1800"/>
              <a:buChar char="●"/>
            </a:pPr>
            <a:r>
              <a:rPr b="1" lang="en"/>
              <a:t>In this context, inference means learning p(z | x)</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1000"/>
                                        <p:tgtEl>
                                          <p:spTgt spid="6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2018 - Model: Recurrent Stick Breaking (RSB)</a:t>
            </a:r>
            <a:endParaRPr/>
          </a:p>
        </p:txBody>
      </p:sp>
      <p:sp>
        <p:nvSpPr>
          <p:cNvPr id="264" name="Google Shape;26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Now the model looks pretty much the same as Gaussian Stick Breaking, except...</a:t>
            </a:r>
            <a:endParaRPr/>
          </a:p>
        </p:txBody>
      </p:sp>
      <p:pic>
        <p:nvPicPr>
          <p:cNvPr id="265" name="Google Shape;265;p42"/>
          <p:cNvPicPr preferRelativeResize="0"/>
          <p:nvPr/>
        </p:nvPicPr>
        <p:blipFill>
          <a:blip r:embed="rId3">
            <a:alphaModFix/>
          </a:blip>
          <a:stretch>
            <a:fillRect/>
          </a:stretch>
        </p:blipFill>
        <p:spPr>
          <a:xfrm>
            <a:off x="2905125" y="1924050"/>
            <a:ext cx="3333750" cy="1905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2018 - Model: Recurrent Stick Breaking (RSB)</a:t>
            </a:r>
            <a:endParaRPr/>
          </a:p>
        </p:txBody>
      </p:sp>
      <p:pic>
        <p:nvPicPr>
          <p:cNvPr id="271" name="Google Shape;271;p43"/>
          <p:cNvPicPr preferRelativeResize="0"/>
          <p:nvPr/>
        </p:nvPicPr>
        <p:blipFill>
          <a:blip r:embed="rId3">
            <a:alphaModFix/>
          </a:blip>
          <a:stretch>
            <a:fillRect/>
          </a:stretch>
        </p:blipFill>
        <p:spPr>
          <a:xfrm>
            <a:off x="1574175" y="1130350"/>
            <a:ext cx="5995674" cy="3139300"/>
          </a:xfrm>
          <a:prstGeom prst="rect">
            <a:avLst/>
          </a:prstGeom>
          <a:noFill/>
          <a:ln>
            <a:noFill/>
          </a:ln>
        </p:spPr>
      </p:pic>
      <p:sp>
        <p:nvSpPr>
          <p:cNvPr id="272" name="Google Shape;272;p43"/>
          <p:cNvSpPr txBox="1"/>
          <p:nvPr/>
        </p:nvSpPr>
        <p:spPr>
          <a:xfrm>
            <a:off x="3161713" y="4513000"/>
            <a:ext cx="28206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 unbounded number of topics!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2018 - Model: Recurrent Stick Breaking (RSB)</a:t>
            </a:r>
            <a:endParaRPr/>
          </a:p>
        </p:txBody>
      </p:sp>
      <p:sp>
        <p:nvSpPr>
          <p:cNvPr id="278" name="Google Shape;278;p44"/>
          <p:cNvSpPr txBox="1"/>
          <p:nvPr/>
        </p:nvSpPr>
        <p:spPr>
          <a:xfrm>
            <a:off x="2653800" y="4513000"/>
            <a:ext cx="38364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Generating the topic vectors in RSB, and determining when to add another topic</a:t>
            </a:r>
            <a:endParaRPr/>
          </a:p>
        </p:txBody>
      </p:sp>
      <p:pic>
        <p:nvPicPr>
          <p:cNvPr id="279" name="Google Shape;279;p44"/>
          <p:cNvPicPr preferRelativeResize="0"/>
          <p:nvPr/>
        </p:nvPicPr>
        <p:blipFill>
          <a:blip r:embed="rId3">
            <a:alphaModFix/>
          </a:blip>
          <a:stretch>
            <a:fillRect/>
          </a:stretch>
        </p:blipFill>
        <p:spPr>
          <a:xfrm>
            <a:off x="167900" y="1238000"/>
            <a:ext cx="4765424" cy="2423275"/>
          </a:xfrm>
          <a:prstGeom prst="rect">
            <a:avLst/>
          </a:prstGeom>
          <a:noFill/>
          <a:ln>
            <a:noFill/>
          </a:ln>
        </p:spPr>
      </p:pic>
      <p:pic>
        <p:nvPicPr>
          <p:cNvPr id="280" name="Google Shape;280;p44"/>
          <p:cNvPicPr preferRelativeResize="0"/>
          <p:nvPr/>
        </p:nvPicPr>
        <p:blipFill>
          <a:blip r:embed="rId4">
            <a:alphaModFix/>
          </a:blip>
          <a:stretch>
            <a:fillRect/>
          </a:stretch>
        </p:blipFill>
        <p:spPr>
          <a:xfrm>
            <a:off x="4995900" y="1310150"/>
            <a:ext cx="3836401" cy="798746"/>
          </a:xfrm>
          <a:prstGeom prst="rect">
            <a:avLst/>
          </a:prstGeom>
          <a:noFill/>
          <a:ln>
            <a:noFill/>
          </a:ln>
        </p:spPr>
      </p:pic>
      <p:sp>
        <p:nvSpPr>
          <p:cNvPr id="281" name="Google Shape;281;p44"/>
          <p:cNvSpPr txBox="1"/>
          <p:nvPr/>
        </p:nvSpPr>
        <p:spPr>
          <a:xfrm>
            <a:off x="5216250" y="1941300"/>
            <a:ext cx="3395700" cy="12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Likelihood increase by adding another topic to the model. If greater than hyperparameter γ, increase the number of topics present. Do this check after each document processed.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2018 - Results</a:t>
            </a:r>
            <a:endParaRPr/>
          </a:p>
        </p:txBody>
      </p:sp>
      <p:pic>
        <p:nvPicPr>
          <p:cNvPr id="287" name="Google Shape;287;p45"/>
          <p:cNvPicPr preferRelativeResize="0"/>
          <p:nvPr/>
        </p:nvPicPr>
        <p:blipFill>
          <a:blip r:embed="rId3">
            <a:alphaModFix/>
          </a:blip>
          <a:stretch>
            <a:fillRect/>
          </a:stretch>
        </p:blipFill>
        <p:spPr>
          <a:xfrm>
            <a:off x="152400" y="1017725"/>
            <a:ext cx="5262853" cy="3820975"/>
          </a:xfrm>
          <a:prstGeom prst="rect">
            <a:avLst/>
          </a:prstGeom>
          <a:noFill/>
          <a:ln>
            <a:noFill/>
          </a:ln>
        </p:spPr>
      </p:pic>
      <p:sp>
        <p:nvSpPr>
          <p:cNvPr id="288" name="Google Shape;288;p45"/>
          <p:cNvSpPr txBox="1"/>
          <p:nvPr/>
        </p:nvSpPr>
        <p:spPr>
          <a:xfrm>
            <a:off x="5497450" y="1117200"/>
            <a:ext cx="3334800" cy="8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Intuition for interpreting perplexity: "our topic models are about as good as rolling a n-sided die to guess a word within a topic"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2018 - Results</a:t>
            </a:r>
            <a:endParaRPr/>
          </a:p>
        </p:txBody>
      </p:sp>
      <p:sp>
        <p:nvSpPr>
          <p:cNvPr id="294" name="Google Shape;294;p46"/>
          <p:cNvSpPr txBox="1"/>
          <p:nvPr/>
        </p:nvSpPr>
        <p:spPr>
          <a:xfrm>
            <a:off x="5497450" y="1117200"/>
            <a:ext cx="3334800" cy="8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Intuition: </a:t>
            </a:r>
            <a:r>
              <a:rPr lang="en"/>
              <a:t>"our document models are about as good as rolling a n-sided die to guess the next word in a document"</a:t>
            </a:r>
            <a:endParaRPr/>
          </a:p>
        </p:txBody>
      </p:sp>
      <p:pic>
        <p:nvPicPr>
          <p:cNvPr id="295" name="Google Shape;295;p46"/>
          <p:cNvPicPr preferRelativeResize="0"/>
          <p:nvPr/>
        </p:nvPicPr>
        <p:blipFill>
          <a:blip r:embed="rId3">
            <a:alphaModFix/>
          </a:blip>
          <a:stretch>
            <a:fillRect/>
          </a:stretch>
        </p:blipFill>
        <p:spPr>
          <a:xfrm>
            <a:off x="152400" y="1170125"/>
            <a:ext cx="5192648" cy="355394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2018 - Discussion</a:t>
            </a:r>
            <a:endParaRPr/>
          </a:p>
        </p:txBody>
      </p:sp>
      <p:sp>
        <p:nvSpPr>
          <p:cNvPr id="301" name="Google Shape;301;p47"/>
          <p:cNvSpPr txBox="1"/>
          <p:nvPr>
            <p:ph idx="1" type="body"/>
          </p:nvPr>
        </p:nvSpPr>
        <p:spPr>
          <a:xfrm>
            <a:off x="311700" y="1152475"/>
            <a:ext cx="5296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GSM, we preserve exchangeability (topic 1 is as likely to be sampled as topic 400)</a:t>
            </a:r>
            <a:endParaRPr/>
          </a:p>
          <a:p>
            <a:pPr indent="-342900" lvl="0" marL="457200" rtl="0" algn="l">
              <a:spcBef>
                <a:spcPts val="0"/>
              </a:spcBef>
              <a:spcAft>
                <a:spcPts val="0"/>
              </a:spcAft>
              <a:buSzPts val="1800"/>
              <a:buChar char="●"/>
            </a:pPr>
            <a:r>
              <a:rPr lang="en"/>
              <a:t>In stick-breaking, the sticks get smaller as we increase our index, so topics aren't exchangeable. We're inducing sparsity!</a:t>
            </a:r>
            <a:endParaRPr/>
          </a:p>
          <a:p>
            <a:pPr indent="-342900" lvl="0" marL="457200" rtl="0" algn="l">
              <a:spcBef>
                <a:spcPts val="0"/>
              </a:spcBef>
              <a:spcAft>
                <a:spcPts val="0"/>
              </a:spcAft>
              <a:buSzPts val="1800"/>
              <a:buChar char="●"/>
            </a:pPr>
            <a:r>
              <a:rPr lang="en"/>
              <a:t> Stick breaking does NOT mean monotonically decreasing probability measures.</a:t>
            </a:r>
            <a:endParaRPr/>
          </a:p>
        </p:txBody>
      </p:sp>
      <p:pic>
        <p:nvPicPr>
          <p:cNvPr id="302" name="Google Shape;302;p47"/>
          <p:cNvPicPr preferRelativeResize="0"/>
          <p:nvPr/>
        </p:nvPicPr>
        <p:blipFill>
          <a:blip r:embed="rId3">
            <a:alphaModFix/>
          </a:blip>
          <a:stretch>
            <a:fillRect/>
          </a:stretch>
        </p:blipFill>
        <p:spPr>
          <a:xfrm>
            <a:off x="5939925" y="98450"/>
            <a:ext cx="3024024" cy="487500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2018 - Discussion</a:t>
            </a:r>
            <a:endParaRPr/>
          </a:p>
        </p:txBody>
      </p:sp>
      <p:pic>
        <p:nvPicPr>
          <p:cNvPr id="308" name="Google Shape;308;p48"/>
          <p:cNvPicPr preferRelativeResize="0"/>
          <p:nvPr/>
        </p:nvPicPr>
        <p:blipFill>
          <a:blip r:embed="rId3">
            <a:alphaModFix/>
          </a:blip>
          <a:stretch>
            <a:fillRect/>
          </a:stretch>
        </p:blipFill>
        <p:spPr>
          <a:xfrm>
            <a:off x="311700" y="1159075"/>
            <a:ext cx="4544950" cy="3579001"/>
          </a:xfrm>
          <a:prstGeom prst="rect">
            <a:avLst/>
          </a:prstGeom>
          <a:noFill/>
          <a:ln>
            <a:noFill/>
          </a:ln>
        </p:spPr>
      </p:pic>
      <p:sp>
        <p:nvSpPr>
          <p:cNvPr id="309" name="Google Shape;309;p48"/>
          <p:cNvSpPr txBox="1"/>
          <p:nvPr/>
        </p:nvSpPr>
        <p:spPr>
          <a:xfrm>
            <a:off x="5187750" y="1249925"/>
            <a:ext cx="3506400" cy="357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t-SNE projection of q( θ | d ) for all the documents </a:t>
            </a:r>
            <a:endParaRPr/>
          </a:p>
          <a:p>
            <a:pPr indent="-317500" lvl="0" marL="457200" rtl="0" algn="l">
              <a:spcBef>
                <a:spcPts val="0"/>
              </a:spcBef>
              <a:spcAft>
                <a:spcPts val="0"/>
              </a:spcAft>
              <a:buSzPts val="1400"/>
              <a:buChar char="●"/>
            </a:pPr>
            <a:r>
              <a:rPr lang="en"/>
              <a:t>Colors = subgroup of the dataset by article category (ground truth)</a:t>
            </a:r>
            <a:endParaRPr/>
          </a:p>
          <a:p>
            <a:pPr indent="-317500" lvl="0" marL="457200" rtl="0" algn="l">
              <a:spcBef>
                <a:spcPts val="0"/>
              </a:spcBef>
              <a:spcAft>
                <a:spcPts val="0"/>
              </a:spcAft>
              <a:buSzPts val="1400"/>
              <a:buChar char="●"/>
            </a:pPr>
            <a:r>
              <a:rPr lang="en"/>
              <a:t>Colors being in groups near each other =&gt; q(θ | d) is good at determining document topics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9"/>
          <p:cNvSpPr txBox="1"/>
          <p:nvPr>
            <p:ph type="title"/>
          </p:nvPr>
        </p:nvSpPr>
        <p:spPr>
          <a:xfrm>
            <a:off x="265500" y="1870111"/>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Neural Variational Inference for Text Processing</a:t>
            </a:r>
            <a:endParaRPr/>
          </a:p>
        </p:txBody>
      </p:sp>
      <p:sp>
        <p:nvSpPr>
          <p:cNvPr id="315" name="Google Shape;315;p4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316" name="Google Shape;316;p49"/>
          <p:cNvSpPr txBox="1"/>
          <p:nvPr>
            <p:ph idx="1" type="subTitle"/>
          </p:nvPr>
        </p:nvSpPr>
        <p:spPr>
          <a:xfrm>
            <a:off x="265500" y="3440011"/>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Miao et al., ICML </a:t>
            </a:r>
            <a:r>
              <a:rPr lang="en"/>
              <a:t>2016</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Quick Recall</a:t>
            </a:r>
            <a:endParaRPr/>
          </a:p>
        </p:txBody>
      </p:sp>
      <p:sp>
        <p:nvSpPr>
          <p:cNvPr id="322" name="Google Shape;322;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objective of inference in a latent model is to learn p(z | x)</a:t>
            </a:r>
            <a:endParaRPr/>
          </a:p>
          <a:p>
            <a:pPr indent="-342900" lvl="0" marL="457200" rtl="0" algn="l">
              <a:spcBef>
                <a:spcPts val="0"/>
              </a:spcBef>
              <a:spcAft>
                <a:spcPts val="0"/>
              </a:spcAft>
              <a:buSzPts val="1800"/>
              <a:buChar char="●"/>
            </a:pPr>
            <a:r>
              <a:rPr lang="en"/>
              <a:t>There's often an intractable integral, so we need to approximate it</a:t>
            </a:r>
            <a:endParaRPr/>
          </a:p>
          <a:p>
            <a:pPr indent="-342900" lvl="0" marL="457200" rtl="0" algn="l">
              <a:spcBef>
                <a:spcPts val="0"/>
              </a:spcBef>
              <a:spcAft>
                <a:spcPts val="0"/>
              </a:spcAft>
              <a:buSzPts val="1800"/>
              <a:buChar char="●"/>
            </a:pPr>
            <a:r>
              <a:rPr lang="en"/>
              <a:t>In variational inference, we're finding an optimal q(z | x) prior that minimizes the KL Divergence / maximizes ELBO versus p(z | x), the true posterior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The Model</a:t>
            </a:r>
            <a:endParaRPr/>
          </a:p>
        </p:txBody>
      </p:sp>
      <p:sp>
        <p:nvSpPr>
          <p:cNvPr id="328" name="Google Shape;328;p51"/>
          <p:cNvSpPr txBox="1"/>
          <p:nvPr>
            <p:ph idx="1" type="body"/>
          </p:nvPr>
        </p:nvSpPr>
        <p:spPr>
          <a:xfrm>
            <a:off x="311700" y="1152475"/>
            <a:ext cx="5528700" cy="242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first get our text strings x and y</a:t>
            </a:r>
            <a:endParaRPr/>
          </a:p>
          <a:p>
            <a:pPr indent="-342900" lvl="0" marL="457200" rtl="0" algn="l">
              <a:spcBef>
                <a:spcPts val="0"/>
              </a:spcBef>
              <a:spcAft>
                <a:spcPts val="0"/>
              </a:spcAft>
              <a:buSzPts val="1800"/>
              <a:buChar char="●"/>
            </a:pPr>
            <a:r>
              <a:rPr lang="en"/>
              <a:t>We then turn x and y into vectors u and v using an function f (maybe an LSTM in NLP).</a:t>
            </a:r>
            <a:endParaRPr/>
          </a:p>
          <a:p>
            <a:pPr indent="-342900" lvl="0" marL="457200" rtl="0" algn="l">
              <a:spcBef>
                <a:spcPts val="0"/>
              </a:spcBef>
              <a:spcAft>
                <a:spcPts val="0"/>
              </a:spcAft>
              <a:buSzPts val="1800"/>
              <a:buChar char="●"/>
            </a:pPr>
            <a:r>
              <a:rPr lang="en"/>
              <a:t>We then feed u and v into g (an MLP) to assemble a joint representation vector π.</a:t>
            </a:r>
            <a:endParaRPr/>
          </a:p>
          <a:p>
            <a:pPr indent="-342900" lvl="0" marL="457200" rtl="0" algn="l">
              <a:spcBef>
                <a:spcPts val="0"/>
              </a:spcBef>
              <a:spcAft>
                <a:spcPts val="0"/>
              </a:spcAft>
              <a:buSzPts val="1800"/>
              <a:buChar char="●"/>
            </a:pPr>
            <a:r>
              <a:rPr lang="en"/>
              <a:t>We then derive the parameters of our Gaussian prior for h using l, a linear transformation.</a:t>
            </a:r>
            <a:endParaRPr/>
          </a:p>
        </p:txBody>
      </p:sp>
      <p:pic>
        <p:nvPicPr>
          <p:cNvPr id="329" name="Google Shape;329;p51"/>
          <p:cNvPicPr preferRelativeResize="0"/>
          <p:nvPr/>
        </p:nvPicPr>
        <p:blipFill>
          <a:blip r:embed="rId3">
            <a:alphaModFix/>
          </a:blip>
          <a:stretch>
            <a:fillRect/>
          </a:stretch>
        </p:blipFill>
        <p:spPr>
          <a:xfrm>
            <a:off x="6249600" y="205900"/>
            <a:ext cx="2743225" cy="4675409"/>
          </a:xfrm>
          <a:prstGeom prst="rect">
            <a:avLst/>
          </a:prstGeom>
          <a:noFill/>
          <a:ln>
            <a:noFill/>
          </a:ln>
        </p:spPr>
      </p:pic>
      <p:sp>
        <p:nvSpPr>
          <p:cNvPr id="330" name="Google Shape;330;p51"/>
          <p:cNvSpPr txBox="1"/>
          <p:nvPr/>
        </p:nvSpPr>
        <p:spPr>
          <a:xfrm>
            <a:off x="413775" y="3572875"/>
            <a:ext cx="2046600" cy="6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Key insight:</a:t>
            </a:r>
            <a:endParaRPr b="1" sz="2400"/>
          </a:p>
        </p:txBody>
      </p:sp>
      <p:pic>
        <p:nvPicPr>
          <p:cNvPr descr="q_{\phi}(h | x,y) = N(\mu, \sigma^2)" id="331" name="Google Shape;331;p51" title="MathEquation,#000000"/>
          <p:cNvPicPr preferRelativeResize="0"/>
          <p:nvPr/>
        </p:nvPicPr>
        <p:blipFill>
          <a:blip r:embed="rId4">
            <a:alphaModFix/>
          </a:blip>
          <a:stretch>
            <a:fillRect/>
          </a:stretch>
        </p:blipFill>
        <p:spPr>
          <a:xfrm>
            <a:off x="964625" y="4178125"/>
            <a:ext cx="5035642" cy="692400"/>
          </a:xfrm>
          <a:prstGeom prst="rect">
            <a:avLst/>
          </a:prstGeom>
          <a:noFill/>
          <a:ln>
            <a:noFill/>
          </a:ln>
        </p:spPr>
      </p:pic>
      <p:sp>
        <p:nvSpPr>
          <p:cNvPr id="332" name="Google Shape;332;p51"/>
          <p:cNvSpPr txBox="1"/>
          <p:nvPr/>
        </p:nvSpPr>
        <p:spPr>
          <a:xfrm>
            <a:off x="4442113" y="3762150"/>
            <a:ext cx="17862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should look familiar!</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animEffect filter="fade" transition="in">
                                      <p:cBhvr>
                                        <p:cTn dur="1000"/>
                                        <p:tgtEl>
                                          <p:spTgt spid="3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animEffect filter="fade" transition="in">
                                      <p:cBhvr>
                                        <p:cTn dur="1000"/>
                                        <p:tgtEl>
                                          <p:spTgt spid="3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animEffect filter="fade" transition="in">
                                      <p:cBhvr>
                                        <p:cTn dur="1000"/>
                                        <p:tgtEl>
                                          <p:spTgt spid="3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animEffect filter="fade" transition="in">
                                      <p:cBhvr>
                                        <p:cTn dur="1000"/>
                                        <p:tgtEl>
                                          <p:spTgt spid="3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 Intuition</a:t>
            </a:r>
            <a:endParaRPr/>
          </a:p>
        </p:txBody>
      </p:sp>
      <p:sp>
        <p:nvSpPr>
          <p:cNvPr id="73" name="Google Shape;73;p16"/>
          <p:cNvSpPr txBox="1"/>
          <p:nvPr>
            <p:ph idx="1" type="body"/>
          </p:nvPr>
        </p:nvSpPr>
        <p:spPr>
          <a:xfrm>
            <a:off x="311700" y="1152475"/>
            <a:ext cx="3637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Plate notation: good for diagramming generative models </a:t>
            </a:r>
            <a:endParaRPr/>
          </a:p>
          <a:p>
            <a:pPr indent="-342900" lvl="0" marL="457200" rtl="0" algn="l">
              <a:spcBef>
                <a:spcPts val="0"/>
              </a:spcBef>
              <a:spcAft>
                <a:spcPts val="0"/>
              </a:spcAft>
              <a:buSzPts val="1800"/>
              <a:buChar char="●"/>
            </a:pPr>
            <a:r>
              <a:rPr lang="en"/>
              <a:t>Filled circles = observed, unfilled = latent</a:t>
            </a:r>
            <a:endParaRPr/>
          </a:p>
          <a:p>
            <a:pPr indent="-342900" lvl="0" marL="457200" rtl="0" algn="l">
              <a:spcBef>
                <a:spcPts val="0"/>
              </a:spcBef>
              <a:spcAft>
                <a:spcPts val="0"/>
              </a:spcAft>
              <a:buSzPts val="1800"/>
              <a:buChar char="●"/>
            </a:pPr>
            <a:r>
              <a:rPr lang="en"/>
              <a:t>Square plates = repetitions</a:t>
            </a:r>
            <a:endParaRPr/>
          </a:p>
          <a:p>
            <a:pPr indent="-342900" lvl="0" marL="457200" rtl="0" algn="l">
              <a:spcBef>
                <a:spcPts val="0"/>
              </a:spcBef>
              <a:spcAft>
                <a:spcPts val="0"/>
              </a:spcAft>
              <a:buSzPts val="1800"/>
              <a:buChar char="●"/>
            </a:pPr>
            <a:r>
              <a:rPr lang="en"/>
              <a:t>Here's our easy example: θ is the parameter for the die</a:t>
            </a:r>
            <a:endParaRPr/>
          </a:p>
        </p:txBody>
      </p:sp>
      <p:pic>
        <p:nvPicPr>
          <p:cNvPr id="74" name="Google Shape;74;p16"/>
          <p:cNvPicPr preferRelativeResize="0"/>
          <p:nvPr/>
        </p:nvPicPr>
        <p:blipFill rotWithShape="1">
          <a:blip r:embed="rId3">
            <a:alphaModFix/>
          </a:blip>
          <a:srcRect b="0" l="38821" r="13539" t="0"/>
          <a:stretch/>
        </p:blipFill>
        <p:spPr>
          <a:xfrm>
            <a:off x="4973025" y="1017725"/>
            <a:ext cx="3444627" cy="3564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Application 1: NVDM</a:t>
            </a:r>
            <a:endParaRPr/>
          </a:p>
        </p:txBody>
      </p:sp>
      <p:sp>
        <p:nvSpPr>
          <p:cNvPr id="338" name="Google Shape;338;p52"/>
          <p:cNvSpPr txBox="1"/>
          <p:nvPr>
            <p:ph idx="1" type="body"/>
          </p:nvPr>
        </p:nvSpPr>
        <p:spPr>
          <a:xfrm>
            <a:off x="311700" y="1152475"/>
            <a:ext cx="8520600" cy="240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Neural Variational Document Model (NVDM)</a:t>
            </a:r>
            <a:endParaRPr/>
          </a:p>
          <a:p>
            <a:pPr indent="-342900" lvl="0" marL="457200" rtl="0" algn="l">
              <a:spcBef>
                <a:spcPts val="0"/>
              </a:spcBef>
              <a:spcAft>
                <a:spcPts val="0"/>
              </a:spcAft>
              <a:buSzPts val="1800"/>
              <a:buChar char="●"/>
            </a:pPr>
            <a:r>
              <a:rPr lang="en"/>
              <a:t>Works kind of like a Variational Autoencoder</a:t>
            </a:r>
            <a:endParaRPr/>
          </a:p>
          <a:p>
            <a:pPr indent="-342900" lvl="0" marL="457200" rtl="0" algn="l">
              <a:spcBef>
                <a:spcPts val="0"/>
              </a:spcBef>
              <a:spcAft>
                <a:spcPts val="0"/>
              </a:spcAft>
              <a:buSzPts val="1800"/>
              <a:buChar char="●"/>
            </a:pPr>
            <a:r>
              <a:rPr lang="en"/>
              <a:t>In this context, since we aren't pairing the document with anything, we don't need to worry about constructing a joint representation for X and Y (since Y isn't there), so the NVIF model is simpler.</a:t>
            </a:r>
            <a:endParaRPr/>
          </a:p>
          <a:p>
            <a:pPr indent="-342900" lvl="0" marL="457200" rtl="0" algn="l">
              <a:spcBef>
                <a:spcPts val="0"/>
              </a:spcBef>
              <a:spcAft>
                <a:spcPts val="0"/>
              </a:spcAft>
              <a:buSzPts val="1800"/>
              <a:buChar char="●"/>
            </a:pPr>
            <a:r>
              <a:rPr lang="en"/>
              <a:t>We still need to learn the decoder network! We use our learned latent variable h to then draw words iid </a:t>
            </a:r>
            <a:endParaRPr/>
          </a:p>
        </p:txBody>
      </p:sp>
      <p:pic>
        <p:nvPicPr>
          <p:cNvPr id="339" name="Google Shape;339;p52"/>
          <p:cNvPicPr preferRelativeResize="0"/>
          <p:nvPr/>
        </p:nvPicPr>
        <p:blipFill>
          <a:blip r:embed="rId3">
            <a:alphaModFix/>
          </a:blip>
          <a:stretch>
            <a:fillRect/>
          </a:stretch>
        </p:blipFill>
        <p:spPr>
          <a:xfrm>
            <a:off x="3972513" y="3318425"/>
            <a:ext cx="4517326" cy="13352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Miao, 2016 - Application 1: NVDM Results</a:t>
            </a:r>
            <a:endParaRPr/>
          </a:p>
          <a:p>
            <a:pPr indent="0" lvl="0" marL="0" rtl="0" algn="l">
              <a:spcBef>
                <a:spcPts val="0"/>
              </a:spcBef>
              <a:spcAft>
                <a:spcPts val="0"/>
              </a:spcAft>
              <a:buNone/>
            </a:pPr>
            <a:r>
              <a:t/>
            </a:r>
            <a:endParaRPr/>
          </a:p>
        </p:txBody>
      </p:sp>
      <p:sp>
        <p:nvSpPr>
          <p:cNvPr id="345" name="Google Shape;345;p53"/>
          <p:cNvSpPr txBox="1"/>
          <p:nvPr>
            <p:ph idx="1" type="body"/>
          </p:nvPr>
        </p:nvSpPr>
        <p:spPr>
          <a:xfrm>
            <a:off x="311700" y="1152475"/>
            <a:ext cx="4103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Recall: perplexity = "as good as an n-sided die"</a:t>
            </a:r>
            <a:endParaRPr/>
          </a:p>
          <a:p>
            <a:pPr indent="-342900" lvl="0" marL="457200" rtl="0" algn="l">
              <a:spcBef>
                <a:spcPts val="0"/>
              </a:spcBef>
              <a:spcAft>
                <a:spcPts val="0"/>
              </a:spcAft>
              <a:buSzPts val="1800"/>
              <a:buChar char="●"/>
            </a:pPr>
            <a:r>
              <a:rPr lang="en"/>
              <a:t>In this context, it's for guessing the next word</a:t>
            </a:r>
            <a:endParaRPr/>
          </a:p>
          <a:p>
            <a:pPr indent="-342900" lvl="0" marL="457200" rtl="0" algn="l">
              <a:spcBef>
                <a:spcPts val="0"/>
              </a:spcBef>
              <a:spcAft>
                <a:spcPts val="0"/>
              </a:spcAft>
              <a:buSzPts val="1800"/>
              <a:buChar char="●"/>
            </a:pPr>
            <a:r>
              <a:rPr lang="en"/>
              <a:t>Setting benchmarks</a:t>
            </a:r>
            <a:endParaRPr/>
          </a:p>
        </p:txBody>
      </p:sp>
      <p:pic>
        <p:nvPicPr>
          <p:cNvPr id="346" name="Google Shape;346;p53"/>
          <p:cNvPicPr preferRelativeResize="0"/>
          <p:nvPr/>
        </p:nvPicPr>
        <p:blipFill>
          <a:blip r:embed="rId3">
            <a:alphaModFix/>
          </a:blip>
          <a:stretch>
            <a:fillRect/>
          </a:stretch>
        </p:blipFill>
        <p:spPr>
          <a:xfrm>
            <a:off x="4692900" y="1017725"/>
            <a:ext cx="4139390" cy="3820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Application 1: NVDM Results, cont'd</a:t>
            </a:r>
            <a:endParaRPr/>
          </a:p>
        </p:txBody>
      </p:sp>
      <p:sp>
        <p:nvSpPr>
          <p:cNvPr id="352" name="Google Shape;352;p5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does each dimension mean?</a:t>
            </a:r>
            <a:endParaRPr/>
          </a:p>
          <a:p>
            <a:pPr indent="-342900" lvl="0" marL="457200" rtl="0" algn="l">
              <a:spcBef>
                <a:spcPts val="0"/>
              </a:spcBef>
              <a:spcAft>
                <a:spcPts val="0"/>
              </a:spcAft>
              <a:buSzPts val="1800"/>
              <a:buChar char="●"/>
            </a:pPr>
            <a:r>
              <a:rPr lang="en"/>
              <a:t>Get topic modeling for free!</a:t>
            </a:r>
            <a:endParaRPr/>
          </a:p>
          <a:p>
            <a:pPr indent="-342900" lvl="0" marL="457200" rtl="0" algn="l">
              <a:spcBef>
                <a:spcPts val="0"/>
              </a:spcBef>
              <a:spcAft>
                <a:spcPts val="0"/>
              </a:spcAft>
              <a:buSzPts val="1800"/>
              <a:buChar char="●"/>
            </a:pPr>
            <a:r>
              <a:rPr lang="en"/>
              <a:t>"the strongest positive connection with the topic" isn't defined in the paper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53" name="Google Shape;353;p54"/>
          <p:cNvPicPr preferRelativeResize="0"/>
          <p:nvPr/>
        </p:nvPicPr>
        <p:blipFill>
          <a:blip r:embed="rId3">
            <a:alphaModFix/>
          </a:blip>
          <a:stretch>
            <a:fillRect/>
          </a:stretch>
        </p:blipFill>
        <p:spPr>
          <a:xfrm>
            <a:off x="4724400" y="1170125"/>
            <a:ext cx="4267201" cy="273999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Application 2: NASM</a:t>
            </a:r>
            <a:endParaRPr/>
          </a:p>
        </p:txBody>
      </p:sp>
      <p:sp>
        <p:nvSpPr>
          <p:cNvPr id="359" name="Google Shape;359;p55"/>
          <p:cNvSpPr txBox="1"/>
          <p:nvPr>
            <p:ph idx="1" type="body"/>
          </p:nvPr>
        </p:nvSpPr>
        <p:spPr>
          <a:xfrm>
            <a:off x="311700" y="1152475"/>
            <a:ext cx="4898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Neural Answer Selection Model (NASM)</a:t>
            </a:r>
            <a:endParaRPr/>
          </a:p>
          <a:p>
            <a:pPr indent="-342900" lvl="0" marL="457200" rtl="0" algn="l">
              <a:spcBef>
                <a:spcPts val="0"/>
              </a:spcBef>
              <a:spcAft>
                <a:spcPts val="0"/>
              </a:spcAft>
              <a:buSzPts val="1800"/>
              <a:buChar char="●"/>
            </a:pPr>
            <a:r>
              <a:rPr lang="en"/>
              <a:t>Problem: given a set of possible answers for a given question, can you pick the most correct answer? Aka multiple choice questions.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Application 2: NASM</a:t>
            </a:r>
            <a:endParaRPr/>
          </a:p>
          <a:p>
            <a:pPr indent="0" lvl="0" marL="0" rtl="0" algn="l">
              <a:spcBef>
                <a:spcPts val="0"/>
              </a:spcBef>
              <a:spcAft>
                <a:spcPts val="0"/>
              </a:spcAft>
              <a:buNone/>
            </a:pPr>
            <a:r>
              <a:t/>
            </a:r>
            <a:endParaRPr/>
          </a:p>
        </p:txBody>
      </p:sp>
      <p:pic>
        <p:nvPicPr>
          <p:cNvPr id="365" name="Google Shape;365;p56"/>
          <p:cNvPicPr preferRelativeResize="0"/>
          <p:nvPr/>
        </p:nvPicPr>
        <p:blipFill>
          <a:blip r:embed="rId3">
            <a:alphaModFix/>
          </a:blip>
          <a:stretch>
            <a:fillRect/>
          </a:stretch>
        </p:blipFill>
        <p:spPr>
          <a:xfrm>
            <a:off x="1074338" y="1136950"/>
            <a:ext cx="6995320" cy="382097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Application 2: NASM</a:t>
            </a:r>
            <a:endParaRPr/>
          </a:p>
          <a:p>
            <a:pPr indent="0" lvl="0" marL="0" rtl="0" algn="l">
              <a:spcBef>
                <a:spcPts val="0"/>
              </a:spcBef>
              <a:spcAft>
                <a:spcPts val="0"/>
              </a:spcAft>
              <a:buNone/>
            </a:pPr>
            <a:r>
              <a:t/>
            </a:r>
            <a:endParaRPr/>
          </a:p>
        </p:txBody>
      </p:sp>
      <p:pic>
        <p:nvPicPr>
          <p:cNvPr id="371" name="Google Shape;371;p57"/>
          <p:cNvPicPr preferRelativeResize="0"/>
          <p:nvPr/>
        </p:nvPicPr>
        <p:blipFill>
          <a:blip r:embed="rId3">
            <a:alphaModFix/>
          </a:blip>
          <a:stretch>
            <a:fillRect/>
          </a:stretch>
        </p:blipFill>
        <p:spPr>
          <a:xfrm>
            <a:off x="1074338" y="1136950"/>
            <a:ext cx="6995320" cy="3820973"/>
          </a:xfrm>
          <a:prstGeom prst="rect">
            <a:avLst/>
          </a:prstGeom>
          <a:noFill/>
          <a:ln>
            <a:noFill/>
          </a:ln>
        </p:spPr>
      </p:pic>
      <p:sp>
        <p:nvSpPr>
          <p:cNvPr id="372" name="Google Shape;372;p57"/>
          <p:cNvSpPr/>
          <p:nvPr/>
        </p:nvSpPr>
        <p:spPr>
          <a:xfrm>
            <a:off x="1117200" y="995525"/>
            <a:ext cx="4137000" cy="16482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Application 2: NASM</a:t>
            </a:r>
            <a:endParaRPr/>
          </a:p>
        </p:txBody>
      </p:sp>
      <p:pic>
        <p:nvPicPr>
          <p:cNvPr id="378" name="Google Shape;378;p58"/>
          <p:cNvPicPr preferRelativeResize="0"/>
          <p:nvPr/>
        </p:nvPicPr>
        <p:blipFill>
          <a:blip r:embed="rId3">
            <a:alphaModFix/>
          </a:blip>
          <a:stretch>
            <a:fillRect/>
          </a:stretch>
        </p:blipFill>
        <p:spPr>
          <a:xfrm>
            <a:off x="152400" y="1170125"/>
            <a:ext cx="8839199" cy="2464414"/>
          </a:xfrm>
          <a:prstGeom prst="rect">
            <a:avLst/>
          </a:prstGeom>
          <a:noFill/>
          <a:ln>
            <a:noFill/>
          </a:ln>
        </p:spPr>
      </p:pic>
      <p:sp>
        <p:nvSpPr>
          <p:cNvPr id="379" name="Google Shape;379;p58"/>
          <p:cNvSpPr txBox="1"/>
          <p:nvPr/>
        </p:nvSpPr>
        <p:spPr>
          <a:xfrm>
            <a:off x="3088950" y="3786950"/>
            <a:ext cx="29661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Learning the latent question space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Application 2: NASM</a:t>
            </a:r>
            <a:endParaRPr/>
          </a:p>
          <a:p>
            <a:pPr indent="0" lvl="0" marL="0" rtl="0" algn="l">
              <a:spcBef>
                <a:spcPts val="0"/>
              </a:spcBef>
              <a:spcAft>
                <a:spcPts val="0"/>
              </a:spcAft>
              <a:buNone/>
            </a:pPr>
            <a:r>
              <a:t/>
            </a:r>
            <a:endParaRPr/>
          </a:p>
        </p:txBody>
      </p:sp>
      <p:pic>
        <p:nvPicPr>
          <p:cNvPr id="385" name="Google Shape;385;p59"/>
          <p:cNvPicPr preferRelativeResize="0"/>
          <p:nvPr/>
        </p:nvPicPr>
        <p:blipFill>
          <a:blip r:embed="rId3">
            <a:alphaModFix/>
          </a:blip>
          <a:stretch>
            <a:fillRect/>
          </a:stretch>
        </p:blipFill>
        <p:spPr>
          <a:xfrm>
            <a:off x="1074338" y="1136950"/>
            <a:ext cx="6995320" cy="3820973"/>
          </a:xfrm>
          <a:prstGeom prst="rect">
            <a:avLst/>
          </a:prstGeom>
          <a:noFill/>
          <a:ln>
            <a:noFill/>
          </a:ln>
        </p:spPr>
      </p:pic>
      <p:sp>
        <p:nvSpPr>
          <p:cNvPr id="386" name="Google Shape;386;p59"/>
          <p:cNvSpPr/>
          <p:nvPr/>
        </p:nvSpPr>
        <p:spPr>
          <a:xfrm>
            <a:off x="1017650" y="1957850"/>
            <a:ext cx="3937800" cy="2367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Miao, 2016 - Application 2: NASM</a:t>
            </a:r>
            <a:endParaRPr/>
          </a:p>
          <a:p>
            <a:pPr indent="0" lvl="0" marL="0" rtl="0" algn="l">
              <a:spcBef>
                <a:spcPts val="0"/>
              </a:spcBef>
              <a:spcAft>
                <a:spcPts val="0"/>
              </a:spcAft>
              <a:buNone/>
            </a:pPr>
            <a:r>
              <a:t/>
            </a:r>
            <a:endParaRPr/>
          </a:p>
        </p:txBody>
      </p:sp>
      <p:pic>
        <p:nvPicPr>
          <p:cNvPr id="392" name="Google Shape;392;p60"/>
          <p:cNvPicPr preferRelativeResize="0"/>
          <p:nvPr/>
        </p:nvPicPr>
        <p:blipFill rotWithShape="1">
          <a:blip r:embed="rId3">
            <a:alphaModFix/>
          </a:blip>
          <a:srcRect b="8539" l="0" r="0" t="-8540"/>
          <a:stretch/>
        </p:blipFill>
        <p:spPr>
          <a:xfrm>
            <a:off x="876300" y="941525"/>
            <a:ext cx="7391400" cy="800100"/>
          </a:xfrm>
          <a:prstGeom prst="rect">
            <a:avLst/>
          </a:prstGeom>
          <a:noFill/>
          <a:ln>
            <a:noFill/>
          </a:ln>
        </p:spPr>
      </p:pic>
      <p:pic>
        <p:nvPicPr>
          <p:cNvPr id="393" name="Google Shape;393;p60"/>
          <p:cNvPicPr preferRelativeResize="0"/>
          <p:nvPr/>
        </p:nvPicPr>
        <p:blipFill>
          <a:blip r:embed="rId4">
            <a:alphaModFix/>
          </a:blip>
          <a:stretch>
            <a:fillRect/>
          </a:stretch>
        </p:blipFill>
        <p:spPr>
          <a:xfrm>
            <a:off x="2266950" y="2204650"/>
            <a:ext cx="4610100" cy="895350"/>
          </a:xfrm>
          <a:prstGeom prst="rect">
            <a:avLst/>
          </a:prstGeom>
          <a:noFill/>
          <a:ln>
            <a:noFill/>
          </a:ln>
        </p:spPr>
      </p:pic>
      <p:pic>
        <p:nvPicPr>
          <p:cNvPr id="394" name="Google Shape;394;p60"/>
          <p:cNvPicPr preferRelativeResize="0"/>
          <p:nvPr/>
        </p:nvPicPr>
        <p:blipFill>
          <a:blip r:embed="rId5">
            <a:alphaModFix/>
          </a:blip>
          <a:stretch>
            <a:fillRect/>
          </a:stretch>
        </p:blipFill>
        <p:spPr>
          <a:xfrm>
            <a:off x="733425" y="3470200"/>
            <a:ext cx="7677150" cy="685800"/>
          </a:xfrm>
          <a:prstGeom prst="rect">
            <a:avLst/>
          </a:prstGeom>
          <a:noFill/>
          <a:ln>
            <a:noFill/>
          </a:ln>
        </p:spPr>
      </p:pic>
      <p:sp>
        <p:nvSpPr>
          <p:cNvPr id="395" name="Google Shape;395;p60"/>
          <p:cNvSpPr txBox="1"/>
          <p:nvPr/>
        </p:nvSpPr>
        <p:spPr>
          <a:xfrm>
            <a:off x="478375" y="1741625"/>
            <a:ext cx="82008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"Learning how to associate the question with words in a possible answer" aka word based attention</a:t>
            </a:r>
            <a:endParaRPr/>
          </a:p>
        </p:txBody>
      </p:sp>
      <p:sp>
        <p:nvSpPr>
          <p:cNvPr id="396" name="Google Shape;396;p60"/>
          <p:cNvSpPr txBox="1"/>
          <p:nvPr/>
        </p:nvSpPr>
        <p:spPr>
          <a:xfrm>
            <a:off x="1066125" y="3014800"/>
            <a:ext cx="70800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"How to evaluate the whole answer given the learned attention" aka a context vector</a:t>
            </a:r>
            <a:endParaRPr/>
          </a:p>
        </p:txBody>
      </p:sp>
      <p:sp>
        <p:nvSpPr>
          <p:cNvPr id="397" name="Google Shape;397;p60"/>
          <p:cNvSpPr txBox="1"/>
          <p:nvPr/>
        </p:nvSpPr>
        <p:spPr>
          <a:xfrm>
            <a:off x="2029800" y="4224350"/>
            <a:ext cx="5084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"Learning how to associate a possible answer and its context"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Application 2: NASM</a:t>
            </a:r>
            <a:endParaRPr/>
          </a:p>
          <a:p>
            <a:pPr indent="0" lvl="0" marL="0" rtl="0" algn="l">
              <a:spcBef>
                <a:spcPts val="0"/>
              </a:spcBef>
              <a:spcAft>
                <a:spcPts val="0"/>
              </a:spcAft>
              <a:buNone/>
            </a:pPr>
            <a:r>
              <a:t/>
            </a:r>
            <a:endParaRPr/>
          </a:p>
        </p:txBody>
      </p:sp>
      <p:pic>
        <p:nvPicPr>
          <p:cNvPr id="403" name="Google Shape;403;p61"/>
          <p:cNvPicPr preferRelativeResize="0"/>
          <p:nvPr/>
        </p:nvPicPr>
        <p:blipFill>
          <a:blip r:embed="rId3">
            <a:alphaModFix/>
          </a:blip>
          <a:stretch>
            <a:fillRect/>
          </a:stretch>
        </p:blipFill>
        <p:spPr>
          <a:xfrm>
            <a:off x="1587538" y="1170125"/>
            <a:ext cx="5968926" cy="2397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 Intuition</a:t>
            </a:r>
            <a:endParaRPr/>
          </a:p>
        </p:txBody>
      </p:sp>
      <p:sp>
        <p:nvSpPr>
          <p:cNvPr id="80" name="Google Shape;80;p17"/>
          <p:cNvSpPr txBox="1"/>
          <p:nvPr>
            <p:ph idx="1" type="body"/>
          </p:nvPr>
        </p:nvSpPr>
        <p:spPr>
          <a:xfrm>
            <a:off x="311700" y="1152475"/>
            <a:ext cx="2547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Harder example: λ is the latent parameter determining the probability of drawing one of the die from the bag</a:t>
            </a:r>
            <a:endParaRPr/>
          </a:p>
        </p:txBody>
      </p:sp>
      <p:pic>
        <p:nvPicPr>
          <p:cNvPr id="81" name="Google Shape;81;p17"/>
          <p:cNvPicPr preferRelativeResize="0"/>
          <p:nvPr/>
        </p:nvPicPr>
        <p:blipFill>
          <a:blip r:embed="rId3">
            <a:alphaModFix/>
          </a:blip>
          <a:stretch>
            <a:fillRect/>
          </a:stretch>
        </p:blipFill>
        <p:spPr>
          <a:xfrm>
            <a:off x="2941550" y="1249978"/>
            <a:ext cx="5642124" cy="2878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Application 2: NASM</a:t>
            </a:r>
            <a:endParaRPr/>
          </a:p>
          <a:p>
            <a:pPr indent="0" lvl="0" marL="0" rtl="0" algn="l">
              <a:spcBef>
                <a:spcPts val="0"/>
              </a:spcBef>
              <a:spcAft>
                <a:spcPts val="0"/>
              </a:spcAft>
              <a:buNone/>
            </a:pPr>
            <a:r>
              <a:t/>
            </a:r>
            <a:endParaRPr/>
          </a:p>
        </p:txBody>
      </p:sp>
      <p:pic>
        <p:nvPicPr>
          <p:cNvPr id="409" name="Google Shape;409;p62"/>
          <p:cNvPicPr preferRelativeResize="0"/>
          <p:nvPr/>
        </p:nvPicPr>
        <p:blipFill>
          <a:blip r:embed="rId3">
            <a:alphaModFix/>
          </a:blip>
          <a:stretch>
            <a:fillRect/>
          </a:stretch>
        </p:blipFill>
        <p:spPr>
          <a:xfrm>
            <a:off x="1074338" y="1136950"/>
            <a:ext cx="6995320" cy="3820973"/>
          </a:xfrm>
          <a:prstGeom prst="rect">
            <a:avLst/>
          </a:prstGeom>
          <a:noFill/>
          <a:ln>
            <a:noFill/>
          </a:ln>
        </p:spPr>
      </p:pic>
      <p:sp>
        <p:nvSpPr>
          <p:cNvPr id="410" name="Google Shape;410;p62"/>
          <p:cNvSpPr/>
          <p:nvPr/>
        </p:nvSpPr>
        <p:spPr>
          <a:xfrm>
            <a:off x="4789525" y="1017725"/>
            <a:ext cx="3191700" cy="34566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Miao, 2016 - Application 2: NASM</a:t>
            </a:r>
            <a:endParaRPr/>
          </a:p>
          <a:p>
            <a:pPr indent="0" lvl="0" marL="0" rtl="0" algn="l">
              <a:spcBef>
                <a:spcPts val="0"/>
              </a:spcBef>
              <a:spcAft>
                <a:spcPts val="0"/>
              </a:spcAft>
              <a:buNone/>
            </a:pPr>
            <a:r>
              <a:t/>
            </a:r>
            <a:endParaRPr/>
          </a:p>
        </p:txBody>
      </p:sp>
      <p:pic>
        <p:nvPicPr>
          <p:cNvPr id="416" name="Google Shape;416;p63"/>
          <p:cNvPicPr preferRelativeResize="0"/>
          <p:nvPr/>
        </p:nvPicPr>
        <p:blipFill>
          <a:blip r:embed="rId3">
            <a:alphaModFix/>
          </a:blip>
          <a:stretch>
            <a:fillRect/>
          </a:stretch>
        </p:blipFill>
        <p:spPr>
          <a:xfrm>
            <a:off x="1514475" y="1057225"/>
            <a:ext cx="6115050" cy="819150"/>
          </a:xfrm>
          <a:prstGeom prst="rect">
            <a:avLst/>
          </a:prstGeom>
          <a:noFill/>
          <a:ln>
            <a:noFill/>
          </a:ln>
        </p:spPr>
      </p:pic>
      <p:sp>
        <p:nvSpPr>
          <p:cNvPr id="417" name="Google Shape;417;p63"/>
          <p:cNvSpPr txBox="1"/>
          <p:nvPr/>
        </p:nvSpPr>
        <p:spPr>
          <a:xfrm>
            <a:off x="262350" y="2026316"/>
            <a:ext cx="86193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Now we need to learn the latent question-answer association space, and associate our h with the correct answers for the given question.</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"latent attention mechanism"</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Application 2: NASM</a:t>
            </a:r>
            <a:endParaRPr/>
          </a:p>
          <a:p>
            <a:pPr indent="0" lvl="0" marL="0" rtl="0" algn="l">
              <a:spcBef>
                <a:spcPts val="0"/>
              </a:spcBef>
              <a:spcAft>
                <a:spcPts val="0"/>
              </a:spcAft>
              <a:buNone/>
            </a:pPr>
            <a:r>
              <a:t/>
            </a:r>
            <a:endParaRPr/>
          </a:p>
        </p:txBody>
      </p:sp>
      <p:pic>
        <p:nvPicPr>
          <p:cNvPr id="423" name="Google Shape;423;p64"/>
          <p:cNvPicPr preferRelativeResize="0"/>
          <p:nvPr/>
        </p:nvPicPr>
        <p:blipFill>
          <a:blip r:embed="rId3">
            <a:alphaModFix/>
          </a:blip>
          <a:stretch>
            <a:fillRect/>
          </a:stretch>
        </p:blipFill>
        <p:spPr>
          <a:xfrm>
            <a:off x="175750" y="1050925"/>
            <a:ext cx="8366725" cy="3741075"/>
          </a:xfrm>
          <a:prstGeom prst="rect">
            <a:avLst/>
          </a:prstGeom>
          <a:noFill/>
          <a:ln>
            <a:noFill/>
          </a:ln>
        </p:spPr>
      </p:pic>
      <p:sp>
        <p:nvSpPr>
          <p:cNvPr id="424" name="Google Shape;424;p64"/>
          <p:cNvSpPr txBox="1"/>
          <p:nvPr/>
        </p:nvSpPr>
        <p:spPr>
          <a:xfrm>
            <a:off x="3639175" y="4048600"/>
            <a:ext cx="51435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Learning the latent question/correct answer association space, used for SGVB gradient calculations in the attention network.</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Application 2: NASM</a:t>
            </a:r>
            <a:endParaRPr/>
          </a:p>
          <a:p>
            <a:pPr indent="0" lvl="0" marL="0" rtl="0" algn="l">
              <a:spcBef>
                <a:spcPts val="0"/>
              </a:spcBef>
              <a:spcAft>
                <a:spcPts val="0"/>
              </a:spcAft>
              <a:buNone/>
            </a:pPr>
            <a:r>
              <a:t/>
            </a:r>
            <a:endParaRPr/>
          </a:p>
        </p:txBody>
      </p:sp>
      <p:pic>
        <p:nvPicPr>
          <p:cNvPr id="430" name="Google Shape;430;p65"/>
          <p:cNvPicPr preferRelativeResize="0"/>
          <p:nvPr/>
        </p:nvPicPr>
        <p:blipFill>
          <a:blip r:embed="rId3">
            <a:alphaModFix/>
          </a:blip>
          <a:stretch>
            <a:fillRect/>
          </a:stretch>
        </p:blipFill>
        <p:spPr>
          <a:xfrm>
            <a:off x="1074338" y="1136950"/>
            <a:ext cx="6995320" cy="3820973"/>
          </a:xfrm>
          <a:prstGeom prst="rect">
            <a:avLst/>
          </a:prstGeom>
          <a:noFill/>
          <a:ln>
            <a:noFill/>
          </a:ln>
        </p:spPr>
      </p:pic>
      <p:sp>
        <p:nvSpPr>
          <p:cNvPr id="431" name="Google Shape;431;p65"/>
          <p:cNvSpPr/>
          <p:nvPr/>
        </p:nvSpPr>
        <p:spPr>
          <a:xfrm>
            <a:off x="6366250" y="1559625"/>
            <a:ext cx="1703400" cy="862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5"/>
          <p:cNvSpPr txBox="1"/>
          <p:nvPr/>
        </p:nvSpPr>
        <p:spPr>
          <a:xfrm>
            <a:off x="6366250" y="165900"/>
            <a:ext cx="2654700" cy="12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5"/>
          <p:cNvSpPr txBox="1"/>
          <p:nvPr/>
        </p:nvSpPr>
        <p:spPr>
          <a:xfrm>
            <a:off x="6913300" y="154850"/>
            <a:ext cx="2101800" cy="15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Modeled during training for SGVB for learning right weights to create z's; determined during testing afterwards, so disregard the NVIF.</a:t>
            </a:r>
            <a:endParaRPr>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Miao, 2016 - Application 2: NASM Results</a:t>
            </a:r>
            <a:endParaRPr/>
          </a:p>
          <a:p>
            <a:pPr indent="0" lvl="0" marL="0" rtl="0" algn="l">
              <a:spcBef>
                <a:spcPts val="0"/>
              </a:spcBef>
              <a:spcAft>
                <a:spcPts val="0"/>
              </a:spcAft>
              <a:buNone/>
            </a:pPr>
            <a:r>
              <a:t/>
            </a:r>
            <a:endParaRPr/>
          </a:p>
        </p:txBody>
      </p:sp>
      <p:sp>
        <p:nvSpPr>
          <p:cNvPr id="439" name="Google Shape;439;p66"/>
          <p:cNvSpPr txBox="1"/>
          <p:nvPr/>
        </p:nvSpPr>
        <p:spPr>
          <a:xfrm>
            <a:off x="6366250" y="165900"/>
            <a:ext cx="2654700" cy="12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40" name="Google Shape;440;p66"/>
          <p:cNvPicPr preferRelativeResize="0"/>
          <p:nvPr/>
        </p:nvPicPr>
        <p:blipFill>
          <a:blip r:embed="rId3">
            <a:alphaModFix/>
          </a:blip>
          <a:stretch>
            <a:fillRect/>
          </a:stretch>
        </p:blipFill>
        <p:spPr>
          <a:xfrm>
            <a:off x="2162600" y="1136950"/>
            <a:ext cx="4818809" cy="38209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67"/>
          <p:cNvSpPr txBox="1"/>
          <p:nvPr>
            <p:ph type="title"/>
          </p:nvPr>
        </p:nvSpPr>
        <p:spPr>
          <a:xfrm>
            <a:off x="265500" y="2094727"/>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Generating Sentences from a Continuous Space</a:t>
            </a:r>
            <a:endParaRPr/>
          </a:p>
        </p:txBody>
      </p:sp>
      <p:sp>
        <p:nvSpPr>
          <p:cNvPr id="446" name="Google Shape;446;p6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447" name="Google Shape;447;p67"/>
          <p:cNvSpPr txBox="1"/>
          <p:nvPr>
            <p:ph idx="1" type="subTitle"/>
          </p:nvPr>
        </p:nvSpPr>
        <p:spPr>
          <a:xfrm>
            <a:off x="265500" y="366462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Bowman et al., CONLL 2016</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Summary</a:t>
            </a:r>
            <a:endParaRPr/>
          </a:p>
        </p:txBody>
      </p:sp>
      <p:sp>
        <p:nvSpPr>
          <p:cNvPr id="453" name="Google Shape;453;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Problems with current RNN Language Models</a:t>
            </a:r>
            <a:endParaRPr/>
          </a:p>
          <a:p>
            <a:pPr indent="-317500" lvl="1" marL="914400" rtl="0" algn="l">
              <a:spcBef>
                <a:spcPts val="0"/>
              </a:spcBef>
              <a:spcAft>
                <a:spcPts val="0"/>
              </a:spcAft>
              <a:buSzPts val="1400"/>
              <a:buChar char="○"/>
            </a:pPr>
            <a:r>
              <a:rPr lang="en"/>
              <a:t>RNNs generate sentences one word at a time. </a:t>
            </a:r>
            <a:endParaRPr/>
          </a:p>
          <a:p>
            <a:pPr indent="-317500" lvl="1" marL="914400" rtl="0" algn="l">
              <a:spcBef>
                <a:spcPts val="0"/>
              </a:spcBef>
              <a:spcAft>
                <a:spcPts val="0"/>
              </a:spcAft>
              <a:buSzPts val="1400"/>
              <a:buChar char="○"/>
            </a:pPr>
            <a:r>
              <a:rPr lang="en"/>
              <a:t>RNNs lose sentence level don't expose sentence-level structure like style, topic or syntax.</a:t>
            </a:r>
            <a:endParaRPr/>
          </a:p>
          <a:p>
            <a:pPr indent="-342900" lvl="0" marL="457200" rtl="0" algn="l">
              <a:spcBef>
                <a:spcPts val="0"/>
              </a:spcBef>
              <a:spcAft>
                <a:spcPts val="0"/>
              </a:spcAft>
              <a:buSzPts val="1800"/>
              <a:buChar char="●"/>
            </a:pPr>
            <a:r>
              <a:rPr lang="en"/>
              <a:t>What if we tried to model a latent sentence space instead?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Other, inferior sentence encoders</a:t>
            </a:r>
            <a:endParaRPr/>
          </a:p>
        </p:txBody>
      </p:sp>
      <p:sp>
        <p:nvSpPr>
          <p:cNvPr id="459" name="Google Shape;459;p69"/>
          <p:cNvSpPr txBox="1"/>
          <p:nvPr>
            <p:ph idx="1" type="body"/>
          </p:nvPr>
        </p:nvSpPr>
        <p:spPr>
          <a:xfrm>
            <a:off x="311700" y="1152475"/>
            <a:ext cx="3825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Standard autoencoders for sentences don't preserve semantics</a:t>
            </a:r>
            <a:endParaRPr/>
          </a:p>
          <a:p>
            <a:pPr indent="-342900" lvl="0" marL="457200" rtl="0" algn="l">
              <a:spcBef>
                <a:spcPts val="0"/>
              </a:spcBef>
              <a:spcAft>
                <a:spcPts val="0"/>
              </a:spcAft>
              <a:buSzPts val="1800"/>
              <a:buChar char="●"/>
            </a:pPr>
            <a:r>
              <a:rPr lang="en"/>
              <a:t>Skip-thought models rely on neighboring sentences to generate new ones</a:t>
            </a:r>
            <a:endParaRPr/>
          </a:p>
          <a:p>
            <a:pPr indent="-342900" lvl="0" marL="457200" rtl="0" algn="l">
              <a:spcBef>
                <a:spcPts val="0"/>
              </a:spcBef>
              <a:spcAft>
                <a:spcPts val="0"/>
              </a:spcAft>
              <a:buSzPts val="1800"/>
              <a:buChar char="●"/>
            </a:pPr>
            <a:r>
              <a:rPr lang="en"/>
              <a:t>Paragraph vectors are used for prediction, not generation.</a:t>
            </a:r>
            <a:endParaRPr/>
          </a:p>
          <a:p>
            <a:pPr indent="0" lvl="0" marL="457200" rtl="0" algn="l">
              <a:spcBef>
                <a:spcPts val="1600"/>
              </a:spcBef>
              <a:spcAft>
                <a:spcPts val="1600"/>
              </a:spcAft>
              <a:buNone/>
            </a:pPr>
            <a:r>
              <a:t/>
            </a:r>
            <a:endParaRPr/>
          </a:p>
        </p:txBody>
      </p:sp>
      <p:pic>
        <p:nvPicPr>
          <p:cNvPr id="460" name="Google Shape;460;p69"/>
          <p:cNvPicPr preferRelativeResize="0"/>
          <p:nvPr/>
        </p:nvPicPr>
        <p:blipFill>
          <a:blip r:embed="rId3">
            <a:alphaModFix/>
          </a:blip>
          <a:stretch>
            <a:fillRect/>
          </a:stretch>
        </p:blipFill>
        <p:spPr>
          <a:xfrm>
            <a:off x="4289400" y="1170125"/>
            <a:ext cx="4702200" cy="2039629"/>
          </a:xfrm>
          <a:prstGeom prst="rect">
            <a:avLst/>
          </a:prstGeom>
          <a:noFill/>
          <a:ln>
            <a:noFill/>
          </a:ln>
        </p:spPr>
      </p:pic>
      <p:sp>
        <p:nvSpPr>
          <p:cNvPr id="461" name="Google Shape;461;p69"/>
          <p:cNvSpPr txBox="1"/>
          <p:nvPr/>
        </p:nvSpPr>
        <p:spPr>
          <a:xfrm>
            <a:off x="1050825" y="4280725"/>
            <a:ext cx="6360300" cy="66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1800">
                <a:solidFill>
                  <a:schemeClr val="dk2"/>
                </a:solidFill>
              </a:rPr>
              <a:t>We want a generative model for encoding sentences.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Variational Autoencoder</a:t>
            </a:r>
            <a:endParaRPr/>
          </a:p>
        </p:txBody>
      </p:sp>
      <p:sp>
        <p:nvSpPr>
          <p:cNvPr id="467" name="Google Shape;467;p70"/>
          <p:cNvSpPr txBox="1"/>
          <p:nvPr>
            <p:ph idx="1" type="body"/>
          </p:nvPr>
        </p:nvSpPr>
        <p:spPr>
          <a:xfrm>
            <a:off x="311700" y="1152475"/>
            <a:ext cx="8520600" cy="151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"variational autoencoders learn codes not as single points, but as soft ellipsoidal </a:t>
            </a:r>
            <a:r>
              <a:rPr i="1" lang="en"/>
              <a:t>regions</a:t>
            </a:r>
            <a:r>
              <a:rPr lang="en"/>
              <a:t> in latent space"</a:t>
            </a:r>
            <a:endParaRPr/>
          </a:p>
          <a:p>
            <a:pPr indent="-342900" lvl="0" marL="457200" rtl="0" algn="l">
              <a:spcBef>
                <a:spcPts val="0"/>
              </a:spcBef>
              <a:spcAft>
                <a:spcPts val="0"/>
              </a:spcAft>
              <a:buSzPts val="1800"/>
              <a:buChar char="●"/>
            </a:pPr>
            <a:r>
              <a:rPr lang="en"/>
              <a:t>Use diagonal Gaussians (like the last two papers) to model the prior p(z) and posterior q(z | x), and minimize the loss given by ELBO:</a:t>
            </a:r>
            <a:endParaRPr/>
          </a:p>
        </p:txBody>
      </p:sp>
      <p:pic>
        <p:nvPicPr>
          <p:cNvPr id="468" name="Google Shape;468;p70"/>
          <p:cNvPicPr preferRelativeResize="0"/>
          <p:nvPr/>
        </p:nvPicPr>
        <p:blipFill>
          <a:blip r:embed="rId3">
            <a:alphaModFix/>
          </a:blip>
          <a:stretch>
            <a:fillRect/>
          </a:stretch>
        </p:blipFill>
        <p:spPr>
          <a:xfrm>
            <a:off x="1543050" y="2648025"/>
            <a:ext cx="6057900" cy="19431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Model</a:t>
            </a:r>
            <a:endParaRPr/>
          </a:p>
        </p:txBody>
      </p:sp>
      <p:pic>
        <p:nvPicPr>
          <p:cNvPr id="474" name="Google Shape;474;p71"/>
          <p:cNvPicPr preferRelativeResize="0"/>
          <p:nvPr/>
        </p:nvPicPr>
        <p:blipFill rotWithShape="1">
          <a:blip r:embed="rId3">
            <a:alphaModFix/>
          </a:blip>
          <a:srcRect b="0" l="4985" r="3035" t="0"/>
          <a:stretch/>
        </p:blipFill>
        <p:spPr>
          <a:xfrm>
            <a:off x="506975" y="1116050"/>
            <a:ext cx="8130051" cy="2426075"/>
          </a:xfrm>
          <a:prstGeom prst="rect">
            <a:avLst/>
          </a:prstGeom>
          <a:noFill/>
          <a:ln>
            <a:noFill/>
          </a:ln>
        </p:spPr>
      </p:pic>
      <p:sp>
        <p:nvSpPr>
          <p:cNvPr id="475" name="Google Shape;475;p71"/>
          <p:cNvSpPr txBox="1"/>
          <p:nvPr/>
        </p:nvSpPr>
        <p:spPr>
          <a:xfrm>
            <a:off x="940200" y="3760850"/>
            <a:ext cx="72561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 LSTMs to create sentence-level variational autoencodings, and then use the sentence-level variational autoencodings to reconstruct the original sentence, thus learning the latent sentence-level semantic space.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 Motivation</a:t>
            </a:r>
            <a:endParaRPr/>
          </a:p>
        </p:txBody>
      </p:sp>
      <p:sp>
        <p:nvSpPr>
          <p:cNvPr id="87" name="Google Shape;87;p18"/>
          <p:cNvSpPr txBox="1"/>
          <p:nvPr>
            <p:ph idx="1" type="body"/>
          </p:nvPr>
        </p:nvSpPr>
        <p:spPr>
          <a:xfrm>
            <a:off x="311700" y="1152475"/>
            <a:ext cx="8520600" cy="243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we want p(z | x)</a:t>
            </a:r>
            <a:endParaRPr/>
          </a:p>
          <a:p>
            <a:pPr indent="-342900" lvl="0" marL="457200" rtl="0" algn="l">
              <a:spcBef>
                <a:spcPts val="0"/>
              </a:spcBef>
              <a:spcAft>
                <a:spcPts val="0"/>
              </a:spcAft>
              <a:buSzPts val="1800"/>
              <a:buChar char="●"/>
            </a:pPr>
            <a:r>
              <a:rPr lang="en"/>
              <a:t>Bayes' rule:</a:t>
            </a:r>
            <a:br>
              <a:rPr lang="en"/>
            </a:br>
            <a:br>
              <a:rPr lang="en"/>
            </a:br>
            <a:br>
              <a:rPr lang="en"/>
            </a:br>
            <a:br>
              <a:rPr lang="en"/>
            </a:br>
            <a:r>
              <a:rPr lang="en"/>
              <a:t>The numerator is easy if we define a prior for z p(z) is Dirichlet or Gaussian, etc.</a:t>
            </a:r>
            <a:endParaRPr/>
          </a:p>
        </p:txBody>
      </p:sp>
      <p:pic>
        <p:nvPicPr>
          <p:cNvPr descr="p(z | x) = \frac{p(x | z)p(z)}{p(x)}" id="88" name="Google Shape;88;p18" title="MathEquation,#000000"/>
          <p:cNvPicPr preferRelativeResize="0"/>
          <p:nvPr/>
        </p:nvPicPr>
        <p:blipFill>
          <a:blip r:embed="rId3">
            <a:alphaModFix/>
          </a:blip>
          <a:stretch>
            <a:fillRect/>
          </a:stretch>
        </p:blipFill>
        <p:spPr>
          <a:xfrm>
            <a:off x="2999504" y="1936262"/>
            <a:ext cx="3145000" cy="813775"/>
          </a:xfrm>
          <a:prstGeom prst="rect">
            <a:avLst/>
          </a:prstGeom>
          <a:noFill/>
          <a:ln>
            <a:noFill/>
          </a:ln>
        </p:spPr>
      </p:pic>
      <p:pic>
        <p:nvPicPr>
          <p:cNvPr descr="p(x) = \int_z p(x,z) dz" id="89" name="Google Shape;89;p18" title="MathEquation,#000000"/>
          <p:cNvPicPr preferRelativeResize="0"/>
          <p:nvPr/>
        </p:nvPicPr>
        <p:blipFill>
          <a:blip r:embed="rId4">
            <a:alphaModFix/>
          </a:blip>
          <a:stretch>
            <a:fillRect/>
          </a:stretch>
        </p:blipFill>
        <p:spPr>
          <a:xfrm>
            <a:off x="2419263" y="3940050"/>
            <a:ext cx="4305476" cy="705025"/>
          </a:xfrm>
          <a:prstGeom prst="rect">
            <a:avLst/>
          </a:prstGeom>
          <a:noFill/>
          <a:ln>
            <a:noFill/>
          </a:ln>
        </p:spPr>
      </p:pic>
      <p:sp>
        <p:nvSpPr>
          <p:cNvPr id="90" name="Google Shape;90;p18"/>
          <p:cNvSpPr txBox="1"/>
          <p:nvPr/>
        </p:nvSpPr>
        <p:spPr>
          <a:xfrm>
            <a:off x="311700" y="3414515"/>
            <a:ext cx="7325400" cy="49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The denominator is intractable to calculate!</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Training Problem</a:t>
            </a:r>
            <a:endParaRPr/>
          </a:p>
        </p:txBody>
      </p:sp>
      <p:sp>
        <p:nvSpPr>
          <p:cNvPr id="481" name="Google Shape;481;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Recall the loss function we want to optimize over is</a:t>
            </a:r>
            <a:br>
              <a:rPr lang="en"/>
            </a:br>
            <a:br>
              <a:rPr lang="en"/>
            </a:br>
            <a:br>
              <a:rPr lang="en"/>
            </a:br>
            <a:br>
              <a:rPr lang="en"/>
            </a:br>
            <a:br>
              <a:rPr lang="en"/>
            </a:br>
            <a:br>
              <a:rPr lang="en"/>
            </a:br>
            <a:r>
              <a:rPr lang="en"/>
              <a:t>We want to </a:t>
            </a:r>
            <a:r>
              <a:rPr i="1" lang="en"/>
              <a:t>balance </a:t>
            </a:r>
            <a:r>
              <a:rPr lang="en"/>
              <a:t>these two terms, rather than optimize one at the cost of the other. In training, if q(z | x) = p(z), then the KL term goes to 0, but we want it to stay slightly non-zero to ensure that we are actually learning variational parameters.  </a:t>
            </a:r>
            <a:endParaRPr/>
          </a:p>
        </p:txBody>
      </p:sp>
      <p:pic>
        <p:nvPicPr>
          <p:cNvPr id="482" name="Google Shape;482;p72"/>
          <p:cNvPicPr preferRelativeResize="0"/>
          <p:nvPr/>
        </p:nvPicPr>
        <p:blipFill>
          <a:blip r:embed="rId3">
            <a:alphaModFix/>
          </a:blip>
          <a:stretch>
            <a:fillRect/>
          </a:stretch>
        </p:blipFill>
        <p:spPr>
          <a:xfrm>
            <a:off x="2274013" y="1587375"/>
            <a:ext cx="4595974" cy="1474175"/>
          </a:xfrm>
          <a:prstGeom prst="rect">
            <a:avLst/>
          </a:prstGeom>
          <a:noFill/>
          <a:ln>
            <a:noFill/>
          </a:ln>
        </p:spPr>
      </p:pic>
      <p:sp>
        <p:nvSpPr>
          <p:cNvPr id="483" name="Google Shape;483;p72"/>
          <p:cNvSpPr txBox="1"/>
          <p:nvPr/>
        </p:nvSpPr>
        <p:spPr>
          <a:xfrm>
            <a:off x="2730900" y="4568875"/>
            <a:ext cx="6101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How do we force the model to use the variational parameters effectively?</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KL Annealing</a:t>
            </a:r>
            <a:endParaRPr/>
          </a:p>
        </p:txBody>
      </p:sp>
      <p:sp>
        <p:nvSpPr>
          <p:cNvPr id="489" name="Google Shape;489;p73"/>
          <p:cNvSpPr txBox="1"/>
          <p:nvPr>
            <p:ph idx="1" type="body"/>
          </p:nvPr>
        </p:nvSpPr>
        <p:spPr>
          <a:xfrm>
            <a:off x="311700" y="1152475"/>
            <a:ext cx="3969000" cy="388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if we first ignored trying to minimize the KL divergence and focused on maximizing the data likelihood from the posterior (the second term in our cost function)?</a:t>
            </a:r>
            <a:endParaRPr/>
          </a:p>
          <a:p>
            <a:pPr indent="-342900" lvl="0" marL="457200" rtl="0" algn="l">
              <a:spcBef>
                <a:spcPts val="0"/>
              </a:spcBef>
              <a:spcAft>
                <a:spcPts val="0"/>
              </a:spcAft>
              <a:buSzPts val="1800"/>
              <a:buChar char="●"/>
            </a:pPr>
            <a:r>
              <a:rPr lang="en"/>
              <a:t>At first, we don't care what distribution the posterior fits, we just want good encodings. As we keep training, we then try to smooth out the shape of the posterior.</a:t>
            </a:r>
            <a:endParaRPr/>
          </a:p>
        </p:txBody>
      </p:sp>
      <p:pic>
        <p:nvPicPr>
          <p:cNvPr id="490" name="Google Shape;490;p73"/>
          <p:cNvPicPr preferRelativeResize="0"/>
          <p:nvPr/>
        </p:nvPicPr>
        <p:blipFill>
          <a:blip r:embed="rId3">
            <a:alphaModFix/>
          </a:blip>
          <a:stretch>
            <a:fillRect/>
          </a:stretch>
        </p:blipFill>
        <p:spPr>
          <a:xfrm>
            <a:off x="4433100" y="1170125"/>
            <a:ext cx="4558500" cy="222533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Word Dropout</a:t>
            </a:r>
            <a:endParaRPr/>
          </a:p>
        </p:txBody>
      </p:sp>
      <p:sp>
        <p:nvSpPr>
          <p:cNvPr id="496" name="Google Shape;496;p74"/>
          <p:cNvSpPr txBox="1"/>
          <p:nvPr>
            <p:ph idx="1" type="body"/>
          </p:nvPr>
        </p:nvSpPr>
        <p:spPr>
          <a:xfrm>
            <a:off x="311700" y="1000075"/>
            <a:ext cx="4511100" cy="39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Another way to ensure a balanced loss is by weakening the model's ability to decode, aka worsen p(x | z), which would detract from the data likelihood under the posterior.</a:t>
            </a:r>
            <a:endParaRPr/>
          </a:p>
          <a:p>
            <a:pPr indent="-342900" lvl="0" marL="457200" rtl="0" algn="l">
              <a:spcBef>
                <a:spcPts val="0"/>
              </a:spcBef>
              <a:spcAft>
                <a:spcPts val="0"/>
              </a:spcAft>
              <a:buSzPts val="1800"/>
              <a:buChar char="●"/>
            </a:pPr>
            <a:r>
              <a:rPr lang="en"/>
              <a:t>We can do this by dropping out random words during decoder training.</a:t>
            </a:r>
            <a:endParaRPr/>
          </a:p>
          <a:p>
            <a:pPr indent="-342900" lvl="0" marL="457200" rtl="0" algn="l">
              <a:spcBef>
                <a:spcPts val="0"/>
              </a:spcBef>
              <a:spcAft>
                <a:spcPts val="0"/>
              </a:spcAft>
              <a:buSzPts val="1800"/>
              <a:buChar char="●"/>
            </a:pPr>
            <a:r>
              <a:rPr lang="en"/>
              <a:t>This forces the decoder to rely on z to make predictions, which leads to better latent space representation.</a:t>
            </a:r>
            <a:endParaRPr/>
          </a:p>
        </p:txBody>
      </p:sp>
      <p:sp>
        <p:nvSpPr>
          <p:cNvPr id="497" name="Google Shape;497;p74"/>
          <p:cNvSpPr txBox="1"/>
          <p:nvPr/>
        </p:nvSpPr>
        <p:spPr>
          <a:xfrm>
            <a:off x="5220925" y="2123775"/>
            <a:ext cx="3263100" cy="9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Parameterized by a keep rate </a:t>
            </a:r>
            <a:r>
              <a:rPr i="1" lang="en"/>
              <a:t>k, </a:t>
            </a:r>
            <a:r>
              <a:rPr lang="en"/>
              <a:t>which when k=0 means the decoder sees no words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Word Dropout</a:t>
            </a:r>
            <a:endParaRPr/>
          </a:p>
        </p:txBody>
      </p:sp>
      <p:pic>
        <p:nvPicPr>
          <p:cNvPr id="503" name="Google Shape;503;p75"/>
          <p:cNvPicPr preferRelativeResize="0"/>
          <p:nvPr/>
        </p:nvPicPr>
        <p:blipFill>
          <a:blip r:embed="rId3">
            <a:alphaModFix/>
          </a:blip>
          <a:stretch>
            <a:fillRect/>
          </a:stretch>
        </p:blipFill>
        <p:spPr>
          <a:xfrm>
            <a:off x="152400" y="1159075"/>
            <a:ext cx="8839201" cy="2275624"/>
          </a:xfrm>
          <a:prstGeom prst="rect">
            <a:avLst/>
          </a:prstGeom>
          <a:noFill/>
          <a:ln>
            <a:noFill/>
          </a:ln>
        </p:spPr>
      </p:pic>
      <p:sp>
        <p:nvSpPr>
          <p:cNvPr id="504" name="Google Shape;504;p75"/>
          <p:cNvSpPr txBox="1"/>
          <p:nvPr/>
        </p:nvSpPr>
        <p:spPr>
          <a:xfrm>
            <a:off x="199100" y="3475700"/>
            <a:ext cx="4302900" cy="13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effect of varying level of word dropout on sentence generation and loss values</a:t>
            </a:r>
            <a:endParaRPr/>
          </a:p>
        </p:txBody>
      </p:sp>
      <p:pic>
        <p:nvPicPr>
          <p:cNvPr id="505" name="Google Shape;505;p75"/>
          <p:cNvPicPr preferRelativeResize="0"/>
          <p:nvPr/>
        </p:nvPicPr>
        <p:blipFill>
          <a:blip r:embed="rId4">
            <a:alphaModFix/>
          </a:blip>
          <a:stretch>
            <a:fillRect/>
          </a:stretch>
        </p:blipFill>
        <p:spPr>
          <a:xfrm>
            <a:off x="4754200" y="3358500"/>
            <a:ext cx="4161199" cy="16350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Results: Language Modeling</a:t>
            </a:r>
            <a:endParaRPr/>
          </a:p>
        </p:txBody>
      </p:sp>
      <p:pic>
        <p:nvPicPr>
          <p:cNvPr id="511" name="Google Shape;511;p76"/>
          <p:cNvPicPr preferRelativeResize="0"/>
          <p:nvPr/>
        </p:nvPicPr>
        <p:blipFill>
          <a:blip r:embed="rId3">
            <a:alphaModFix/>
          </a:blip>
          <a:stretch>
            <a:fillRect/>
          </a:stretch>
        </p:blipFill>
        <p:spPr>
          <a:xfrm>
            <a:off x="152400" y="1170125"/>
            <a:ext cx="8839199" cy="1216923"/>
          </a:xfrm>
          <a:prstGeom prst="rect">
            <a:avLst/>
          </a:prstGeom>
          <a:noFill/>
          <a:ln>
            <a:noFill/>
          </a:ln>
        </p:spPr>
      </p:pic>
      <p:sp>
        <p:nvSpPr>
          <p:cNvPr id="512" name="Google Shape;512;p76"/>
          <p:cNvSpPr txBox="1"/>
          <p:nvPr/>
        </p:nvSpPr>
        <p:spPr>
          <a:xfrm>
            <a:off x="265475" y="2555150"/>
            <a:ext cx="8520600" cy="2289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Lower is better</a:t>
            </a:r>
            <a:endParaRPr/>
          </a:p>
          <a:p>
            <a:pPr indent="-317500" lvl="0" marL="457200" rtl="0" algn="l">
              <a:spcBef>
                <a:spcPts val="0"/>
              </a:spcBef>
              <a:spcAft>
                <a:spcPts val="0"/>
              </a:spcAft>
              <a:buSzPts val="1400"/>
              <a:buChar char="●"/>
            </a:pPr>
            <a:r>
              <a:rPr lang="en"/>
              <a:t>In parenthesis is the KL term of the likelihood. Note how much smaller it is! This means that the model has an easier time learning how to shape the latent space than it does learning how to encode effectively.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Results: Imputing Missing Words</a:t>
            </a:r>
            <a:endParaRPr/>
          </a:p>
        </p:txBody>
      </p:sp>
      <p:sp>
        <p:nvSpPr>
          <p:cNvPr id="518" name="Google Shape;518;p77"/>
          <p:cNvSpPr txBox="1"/>
          <p:nvPr>
            <p:ph idx="1" type="body"/>
          </p:nvPr>
        </p:nvSpPr>
        <p:spPr>
          <a:xfrm>
            <a:off x="260225" y="2572350"/>
            <a:ext cx="8520600" cy="2732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Regular RNNs are bad at this since they </a:t>
            </a:r>
            <a:endParaRPr/>
          </a:p>
          <a:p>
            <a:pPr indent="-342900" lvl="1" marL="914400" marR="0" rtl="0" algn="l">
              <a:lnSpc>
                <a:spcPct val="115000"/>
              </a:lnSpc>
              <a:spcBef>
                <a:spcPts val="0"/>
              </a:spcBef>
              <a:spcAft>
                <a:spcPts val="0"/>
              </a:spcAft>
              <a:buClr>
                <a:schemeClr val="dk2"/>
              </a:buClr>
              <a:buSzPts val="1800"/>
              <a:buFont typeface="Arial"/>
              <a:buChar char="○"/>
            </a:pPr>
            <a:r>
              <a:rPr lang="en"/>
              <a:t>work on a sentence to sentence level</a:t>
            </a:r>
            <a:endParaRPr/>
          </a:p>
          <a:p>
            <a:pPr indent="-317500" lvl="1" marL="914400" marR="0" rtl="0" algn="l">
              <a:lnSpc>
                <a:spcPct val="115000"/>
              </a:lnSpc>
              <a:spcBef>
                <a:spcPts val="0"/>
              </a:spcBef>
              <a:spcAft>
                <a:spcPts val="0"/>
              </a:spcAft>
              <a:buClr>
                <a:schemeClr val="dk2"/>
              </a:buClr>
              <a:buSzPts val="1400"/>
              <a:buFont typeface="Arial"/>
              <a:buChar char="○"/>
            </a:pPr>
            <a:r>
              <a:rPr lang="en"/>
              <a:t>have an implicit direction which means that known words down the line don't pass information backwards</a:t>
            </a:r>
            <a:endParaRPr/>
          </a:p>
          <a:p>
            <a:pPr indent="-342900" lvl="0" marL="457200" rtl="0" algn="l">
              <a:spcBef>
                <a:spcPts val="0"/>
              </a:spcBef>
              <a:spcAft>
                <a:spcPts val="0"/>
              </a:spcAft>
              <a:buSzPts val="1800"/>
              <a:buChar char="●"/>
            </a:pPr>
            <a:r>
              <a:rPr lang="en"/>
              <a:t>Because there's a global latent variable in a VAE, information is more easily shared between RNN cells </a:t>
            </a:r>
            <a:endParaRPr/>
          </a:p>
          <a:p>
            <a:pPr indent="-342900" lvl="0" marL="457200" rtl="0" algn="l">
              <a:spcBef>
                <a:spcPts val="0"/>
              </a:spcBef>
              <a:spcAft>
                <a:spcPts val="0"/>
              </a:spcAft>
              <a:buSzPts val="1800"/>
              <a:buChar char="●"/>
            </a:pPr>
            <a:r>
              <a:rPr lang="en"/>
              <a:t>Uses beam search (n=5) after drawing the latent sentence semantic variable for the sentence with UNK tokens in the missing word slots</a:t>
            </a:r>
            <a:endParaRPr/>
          </a:p>
        </p:txBody>
      </p:sp>
      <p:pic>
        <p:nvPicPr>
          <p:cNvPr id="519" name="Google Shape;519;p77"/>
          <p:cNvPicPr preferRelativeResize="0"/>
          <p:nvPr/>
        </p:nvPicPr>
        <p:blipFill>
          <a:blip r:embed="rId3">
            <a:alphaModFix/>
          </a:blip>
          <a:stretch>
            <a:fillRect/>
          </a:stretch>
        </p:blipFill>
        <p:spPr>
          <a:xfrm>
            <a:off x="363175" y="936000"/>
            <a:ext cx="8417652" cy="16335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Results: Imputing Missing Words</a:t>
            </a:r>
            <a:endParaRPr/>
          </a:p>
        </p:txBody>
      </p:sp>
      <p:sp>
        <p:nvSpPr>
          <p:cNvPr id="525" name="Google Shape;525;p78"/>
          <p:cNvSpPr txBox="1"/>
          <p:nvPr>
            <p:ph idx="1" type="body"/>
          </p:nvPr>
        </p:nvSpPr>
        <p:spPr>
          <a:xfrm>
            <a:off x="311700" y="1152475"/>
            <a:ext cx="3670500" cy="365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"adversarial error" to evaluate results</a:t>
            </a:r>
            <a:endParaRPr/>
          </a:p>
          <a:p>
            <a:pPr indent="-342900" lvl="0" marL="457200" rtl="0" algn="l">
              <a:spcBef>
                <a:spcPts val="0"/>
              </a:spcBef>
              <a:spcAft>
                <a:spcPts val="0"/>
              </a:spcAft>
              <a:buSzPts val="1800"/>
              <a:buChar char="●"/>
            </a:pPr>
            <a:r>
              <a:rPr lang="en"/>
              <a:t>Train a discriminator to classify actual sentences w/out missing words vs the same sentence with imputed missing words; training data has 50% of each</a:t>
            </a:r>
            <a:endParaRPr/>
          </a:p>
          <a:p>
            <a:pPr indent="-342900" lvl="0" marL="457200" rtl="0" algn="l">
              <a:spcBef>
                <a:spcPts val="0"/>
              </a:spcBef>
              <a:spcAft>
                <a:spcPts val="0"/>
              </a:spcAft>
              <a:buSzPts val="1800"/>
              <a:buChar char="●"/>
            </a:pPr>
            <a:r>
              <a:rPr lang="en"/>
              <a:t>Adv. error = gap between ideal accuracy of imputation generator vs actual accuracy</a:t>
            </a:r>
            <a:endParaRPr/>
          </a:p>
        </p:txBody>
      </p:sp>
      <p:pic>
        <p:nvPicPr>
          <p:cNvPr id="526" name="Google Shape;526;p78"/>
          <p:cNvPicPr preferRelativeResize="0"/>
          <p:nvPr/>
        </p:nvPicPr>
        <p:blipFill>
          <a:blip r:embed="rId3">
            <a:alphaModFix/>
          </a:blip>
          <a:stretch>
            <a:fillRect/>
          </a:stretch>
        </p:blipFill>
        <p:spPr>
          <a:xfrm>
            <a:off x="4302900" y="1762067"/>
            <a:ext cx="3991200" cy="1032908"/>
          </a:xfrm>
          <a:prstGeom prst="rect">
            <a:avLst/>
          </a:prstGeom>
          <a:noFill/>
          <a:ln>
            <a:noFill/>
          </a:ln>
        </p:spPr>
      </p:pic>
      <p:sp>
        <p:nvSpPr>
          <p:cNvPr id="527" name="Google Shape;527;p78"/>
          <p:cNvSpPr txBox="1"/>
          <p:nvPr/>
        </p:nvSpPr>
        <p:spPr>
          <a:xfrm>
            <a:off x="4369200" y="2836600"/>
            <a:ext cx="3991200" cy="87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Adversarial error for VAE is lower, meaning the discriminator has a harder time distinguishing imputed sentences from real sentences.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Analysis of Variational Parameters</a:t>
            </a:r>
            <a:endParaRPr/>
          </a:p>
        </p:txBody>
      </p:sp>
      <p:pic>
        <p:nvPicPr>
          <p:cNvPr id="533" name="Google Shape;533;p79"/>
          <p:cNvPicPr preferRelativeResize="0"/>
          <p:nvPr/>
        </p:nvPicPr>
        <p:blipFill>
          <a:blip r:embed="rId3">
            <a:alphaModFix/>
          </a:blip>
          <a:stretch>
            <a:fillRect/>
          </a:stretch>
        </p:blipFill>
        <p:spPr>
          <a:xfrm>
            <a:off x="466800" y="1092700"/>
            <a:ext cx="8210403" cy="1686150"/>
          </a:xfrm>
          <a:prstGeom prst="rect">
            <a:avLst/>
          </a:prstGeom>
          <a:noFill/>
          <a:ln>
            <a:noFill/>
          </a:ln>
        </p:spPr>
      </p:pic>
      <p:sp>
        <p:nvSpPr>
          <p:cNvPr id="534" name="Google Shape;534;p79"/>
          <p:cNvSpPr txBox="1"/>
          <p:nvPr/>
        </p:nvSpPr>
        <p:spPr>
          <a:xfrm>
            <a:off x="2497950" y="2964425"/>
            <a:ext cx="4148100" cy="10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Looking at improbably drawn latent variables, which are then decoded. Authors thought this was a good indicator that the latent variable is capturing rich features.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Analysis of Variational Parameters</a:t>
            </a:r>
            <a:endParaRPr/>
          </a:p>
        </p:txBody>
      </p:sp>
      <p:pic>
        <p:nvPicPr>
          <p:cNvPr id="540" name="Google Shape;540;p80"/>
          <p:cNvPicPr preferRelativeResize="0"/>
          <p:nvPr/>
        </p:nvPicPr>
        <p:blipFill>
          <a:blip r:embed="rId3">
            <a:alphaModFix/>
          </a:blip>
          <a:stretch>
            <a:fillRect/>
          </a:stretch>
        </p:blipFill>
        <p:spPr>
          <a:xfrm>
            <a:off x="152400" y="1660509"/>
            <a:ext cx="8839203" cy="1284874"/>
          </a:xfrm>
          <a:prstGeom prst="rect">
            <a:avLst/>
          </a:prstGeom>
          <a:noFill/>
          <a:ln>
            <a:noFill/>
          </a:ln>
        </p:spPr>
      </p:pic>
      <p:sp>
        <p:nvSpPr>
          <p:cNvPr id="541" name="Google Shape;541;p80"/>
          <p:cNvSpPr txBox="1"/>
          <p:nvPr/>
        </p:nvSpPr>
        <p:spPr>
          <a:xfrm>
            <a:off x="1386300" y="2993909"/>
            <a:ext cx="6371400" cy="7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Given a sentence, generate its latent variable. How well does the decoder reconstruct the original sentence?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Analysis of Variational Parameters</a:t>
            </a:r>
            <a:endParaRPr/>
          </a:p>
        </p:txBody>
      </p:sp>
      <p:pic>
        <p:nvPicPr>
          <p:cNvPr id="547" name="Google Shape;547;p81"/>
          <p:cNvPicPr preferRelativeResize="0"/>
          <p:nvPr/>
        </p:nvPicPr>
        <p:blipFill>
          <a:blip r:embed="rId3">
            <a:alphaModFix/>
          </a:blip>
          <a:stretch>
            <a:fillRect/>
          </a:stretch>
        </p:blipFill>
        <p:spPr>
          <a:xfrm>
            <a:off x="152400" y="1170125"/>
            <a:ext cx="4918475" cy="3652600"/>
          </a:xfrm>
          <a:prstGeom prst="rect">
            <a:avLst/>
          </a:prstGeom>
          <a:noFill/>
          <a:ln>
            <a:noFill/>
          </a:ln>
        </p:spPr>
      </p:pic>
      <p:sp>
        <p:nvSpPr>
          <p:cNvPr id="548" name="Google Shape;548;p81"/>
          <p:cNvSpPr txBox="1"/>
          <p:nvPr/>
        </p:nvSpPr>
        <p:spPr>
          <a:xfrm>
            <a:off x="5302050" y="1172500"/>
            <a:ext cx="3141300" cy="151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Studying homotopies, aka linear paths between randomly sampled points in the latent space.</a:t>
            </a:r>
            <a:endParaRPr/>
          </a:p>
          <a:p>
            <a:pPr indent="-317500" lvl="0" marL="457200" rtl="0" algn="l">
              <a:spcBef>
                <a:spcPts val="0"/>
              </a:spcBef>
              <a:spcAft>
                <a:spcPts val="0"/>
              </a:spcAft>
              <a:buSzPts val="1400"/>
              <a:buChar char="●"/>
            </a:pPr>
            <a:r>
              <a:rPr lang="en"/>
              <a:t>Gives us a sense of the surface of the latent space distribution.</a:t>
            </a:r>
            <a:endParaRPr/>
          </a:p>
        </p:txBody>
      </p:sp>
      <p:pic>
        <p:nvPicPr>
          <p:cNvPr id="549" name="Google Shape;549;p81"/>
          <p:cNvPicPr preferRelativeResize="0"/>
          <p:nvPr/>
        </p:nvPicPr>
        <p:blipFill>
          <a:blip r:embed="rId4">
            <a:alphaModFix/>
          </a:blip>
          <a:stretch>
            <a:fillRect/>
          </a:stretch>
        </p:blipFill>
        <p:spPr>
          <a:xfrm>
            <a:off x="5211950" y="2764001"/>
            <a:ext cx="3778700" cy="1639050"/>
          </a:xfrm>
          <a:prstGeom prst="rect">
            <a:avLst/>
          </a:prstGeom>
          <a:noFill/>
          <a:ln>
            <a:noFill/>
          </a:ln>
        </p:spPr>
      </p:pic>
      <p:sp>
        <p:nvSpPr>
          <p:cNvPr id="550" name="Google Shape;550;p81"/>
          <p:cNvSpPr txBox="1"/>
          <p:nvPr/>
        </p:nvSpPr>
        <p:spPr>
          <a:xfrm>
            <a:off x="5232000" y="4371675"/>
            <a:ext cx="37278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Compare to regular RNNLM homotopy!</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585925" y="7918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need to be able to</a:t>
            </a:r>
            <a:r>
              <a:rPr lang="en"/>
              <a:t> approximate p(x) to learn about p(z | x).</a:t>
            </a:r>
            <a:endParaRPr/>
          </a:p>
        </p:txBody>
      </p:sp>
      <p:sp>
        <p:nvSpPr>
          <p:cNvPr id="96" name="Google Shape;96;p1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Background - Motivation</a:t>
            </a:r>
            <a:endParaRPr sz="28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Bowman, 2016 - Discussion</a:t>
            </a:r>
            <a:endParaRPr/>
          </a:p>
        </p:txBody>
      </p:sp>
      <p:sp>
        <p:nvSpPr>
          <p:cNvPr id="556" name="Google Shape;556;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of this paper feels kind of made up?</a:t>
            </a:r>
            <a:endParaRPr/>
          </a:p>
          <a:p>
            <a:pPr indent="-342900" lvl="0" marL="457200" rtl="0" algn="l">
              <a:spcBef>
                <a:spcPts val="0"/>
              </a:spcBef>
              <a:spcAft>
                <a:spcPts val="0"/>
              </a:spcAft>
              <a:buSzPts val="1800"/>
              <a:buChar char="●"/>
            </a:pPr>
            <a:r>
              <a:rPr lang="en"/>
              <a:t>Cool and exploratory though</a:t>
            </a:r>
            <a:endParaRPr/>
          </a:p>
          <a:p>
            <a:pPr indent="-342900" lvl="0" marL="457200" rtl="0" algn="l">
              <a:spcBef>
                <a:spcPts val="0"/>
              </a:spcBef>
              <a:spcAft>
                <a:spcPts val="0"/>
              </a:spcAft>
              <a:buSzPts val="1800"/>
              <a:buChar char="●"/>
            </a:pPr>
            <a:r>
              <a:rPr lang="en"/>
              <a:t>Definitely needs more work in learning the sentence space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62" name="Google Shape;562;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Latent variable models are great if there's a space you think is out there that you want to model</a:t>
            </a:r>
            <a:endParaRPr/>
          </a:p>
          <a:p>
            <a:pPr indent="-342900" lvl="0" marL="457200" rtl="0" algn="l">
              <a:spcBef>
                <a:spcPts val="0"/>
              </a:spcBef>
              <a:spcAft>
                <a:spcPts val="0"/>
              </a:spcAft>
              <a:buSzPts val="1800"/>
              <a:buChar char="●"/>
            </a:pPr>
            <a:r>
              <a:rPr lang="en"/>
              <a:t>Variational inference is great because it's an optimization problem</a:t>
            </a:r>
            <a:endParaRPr/>
          </a:p>
          <a:p>
            <a:pPr indent="-342900" lvl="0" marL="457200" rtl="0" algn="l">
              <a:spcBef>
                <a:spcPts val="0"/>
              </a:spcBef>
              <a:spcAft>
                <a:spcPts val="0"/>
              </a:spcAft>
              <a:buSzPts val="1800"/>
              <a:buChar char="●"/>
            </a:pPr>
            <a:r>
              <a:rPr lang="en"/>
              <a:t>Neural variational inference gives us more freedom to choose flexible priors for the latent space</a:t>
            </a:r>
            <a:endParaRPr/>
          </a:p>
          <a:p>
            <a:pPr indent="-342900" lvl="0" marL="457200" rtl="0" algn="l">
              <a:spcBef>
                <a:spcPts val="0"/>
              </a:spcBef>
              <a:spcAft>
                <a:spcPts val="0"/>
              </a:spcAft>
              <a:buSzPts val="1800"/>
              <a:buChar char="●"/>
            </a:pPr>
            <a:r>
              <a:rPr lang="en"/>
              <a:t>Variational autoencoders let us model continuous spaces</a:t>
            </a:r>
            <a:endParaRPr/>
          </a:p>
          <a:p>
            <a:pPr indent="-342900" lvl="0" marL="457200" rtl="0" algn="l">
              <a:spcBef>
                <a:spcPts val="0"/>
              </a:spcBef>
              <a:spcAft>
                <a:spcPts val="0"/>
              </a:spcAft>
              <a:buSzPts val="1800"/>
              <a:buChar char="●"/>
            </a:pPr>
            <a:r>
              <a:rPr lang="en"/>
              <a:t>Main ideas of papers</a:t>
            </a:r>
            <a:endParaRPr/>
          </a:p>
          <a:p>
            <a:pPr indent="-317500" lvl="1" marL="914400" rtl="0" algn="l">
              <a:spcBef>
                <a:spcPts val="0"/>
              </a:spcBef>
              <a:spcAft>
                <a:spcPts val="0"/>
              </a:spcAft>
              <a:buSzPts val="1400"/>
              <a:buChar char="○"/>
            </a:pPr>
            <a:r>
              <a:rPr lang="en"/>
              <a:t>Miao, 2018 - model the latent space of topics</a:t>
            </a:r>
            <a:endParaRPr/>
          </a:p>
          <a:p>
            <a:pPr indent="-317500" lvl="1" marL="914400" rtl="0" algn="l">
              <a:spcBef>
                <a:spcPts val="0"/>
              </a:spcBef>
              <a:spcAft>
                <a:spcPts val="0"/>
              </a:spcAft>
              <a:buSzPts val="1400"/>
              <a:buChar char="○"/>
            </a:pPr>
            <a:r>
              <a:rPr lang="en"/>
              <a:t>Miao, 2016 - model the latent space of document modeling</a:t>
            </a:r>
            <a:endParaRPr/>
          </a:p>
          <a:p>
            <a:pPr indent="-317500" lvl="1" marL="914400" rtl="0" algn="l">
              <a:spcBef>
                <a:spcPts val="0"/>
              </a:spcBef>
              <a:spcAft>
                <a:spcPts val="0"/>
              </a:spcAft>
              <a:buSzPts val="1400"/>
              <a:buChar char="○"/>
            </a:pPr>
            <a:r>
              <a:rPr lang="en"/>
              <a:t>Bowman, 2016 - model the latent space of sentences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Questions</a:t>
            </a:r>
            <a:endParaRPr/>
          </a:p>
        </p:txBody>
      </p:sp>
      <p:sp>
        <p:nvSpPr>
          <p:cNvPr id="568" name="Google Shape;56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What makes latent variable models compelling?</a:t>
            </a:r>
            <a:endParaRPr/>
          </a:p>
          <a:p>
            <a:pPr indent="-342900" lvl="0" marL="457200" rtl="0" algn="l">
              <a:spcBef>
                <a:spcPts val="0"/>
              </a:spcBef>
              <a:spcAft>
                <a:spcPts val="0"/>
              </a:spcAft>
              <a:buSzPts val="1800"/>
              <a:buAutoNum type="arabicPeriod"/>
            </a:pPr>
            <a:r>
              <a:rPr lang="en"/>
              <a:t>Are sequences amenable to being represented well as vectors? What kinds of information are being preserved, and what kinds are being lost?</a:t>
            </a:r>
            <a:endParaRPr/>
          </a:p>
          <a:p>
            <a:pPr indent="-342900" lvl="0" marL="457200" rtl="0" algn="l">
              <a:spcBef>
                <a:spcPts val="0"/>
              </a:spcBef>
              <a:spcAft>
                <a:spcPts val="0"/>
              </a:spcAft>
              <a:buSzPts val="1800"/>
              <a:buAutoNum type="arabicPeriod"/>
            </a:pPr>
            <a:r>
              <a:rPr lang="en"/>
              <a:t>All of these papers rely on diagonal Gaussian priors for the latent space. Are there other priors that we should explore? Why?</a:t>
            </a:r>
            <a:endParaRPr/>
          </a:p>
          <a:p>
            <a:pPr indent="-342900" lvl="0" marL="457200" rtl="0" algn="l">
              <a:spcBef>
                <a:spcPts val="0"/>
              </a:spcBef>
              <a:spcAft>
                <a:spcPts val="0"/>
              </a:spcAft>
              <a:buSzPts val="1800"/>
              <a:buAutoNum type="arabicPeriod"/>
            </a:pPr>
            <a:r>
              <a:rPr lang="en"/>
              <a:t>Are perplexity and negative log likelihood the best measures of generative models? How do we know?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Papers</a:t>
            </a:r>
            <a:endParaRPr/>
          </a:p>
        </p:txBody>
      </p:sp>
      <p:sp>
        <p:nvSpPr>
          <p:cNvPr id="574" name="Google Shape;574;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Review papers/old papers :</a:t>
            </a:r>
            <a:endParaRPr b="1" sz="1400">
              <a:solidFill>
                <a:schemeClr val="dk1"/>
              </a:solidFill>
            </a:endParaRPr>
          </a:p>
          <a:p>
            <a:pPr indent="-317500" lvl="0" marL="457200" rtl="0" algn="l">
              <a:spcBef>
                <a:spcPts val="0"/>
              </a:spcBef>
              <a:spcAft>
                <a:spcPts val="0"/>
              </a:spcAft>
              <a:buClr>
                <a:schemeClr val="dk1"/>
              </a:buClr>
              <a:buSzPts val="1400"/>
              <a:buChar char="●"/>
            </a:pPr>
            <a:r>
              <a:rPr lang="en" sz="1400" u="sng">
                <a:solidFill>
                  <a:srgbClr val="1155CC"/>
                </a:solidFill>
                <a:hlinkClick r:id="rId3"/>
              </a:rPr>
              <a:t>Latent Dirichlet Allocation</a:t>
            </a:r>
            <a:r>
              <a:rPr lang="en" sz="1400">
                <a:solidFill>
                  <a:schemeClr val="dk1"/>
                </a:solidFill>
              </a:rPr>
              <a:t> (2003)</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rgbClr val="1155CC"/>
                </a:solidFill>
                <a:hlinkClick r:id="rId4"/>
              </a:rPr>
              <a:t>Variational Inference: A Review for Statisticians</a:t>
            </a:r>
            <a:r>
              <a:rPr lang="en" sz="1400">
                <a:solidFill>
                  <a:schemeClr val="dk1"/>
                </a:solidFill>
              </a:rPr>
              <a:t> (2018)</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rgbClr val="1155CC"/>
                </a:solidFill>
                <a:hlinkClick r:id="rId5"/>
              </a:rPr>
              <a:t>Auto-encoding Variational Bayes</a:t>
            </a:r>
            <a:r>
              <a:rPr lang="en" sz="1400">
                <a:solidFill>
                  <a:schemeClr val="dk1"/>
                </a:solidFill>
              </a:rPr>
              <a:t> (2014)</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Other Papers:</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rgbClr val="1155CC"/>
                </a:solidFill>
                <a:hlinkClick r:id="rId6"/>
              </a:rPr>
              <a:t>A Fast Unified Model for Parsing and Sentence Understanding</a:t>
            </a:r>
            <a:r>
              <a:rPr lang="en" sz="1400">
                <a:solidFill>
                  <a:schemeClr val="dk1"/>
                </a:solidFill>
              </a:rPr>
              <a:t> (2016)</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rgbClr val="1155CC"/>
                </a:solidFill>
                <a:hlinkClick r:id="rId7"/>
              </a:rPr>
              <a:t>Spherical Latent Spaces for Stable Variational Autoencoders</a:t>
            </a:r>
            <a:r>
              <a:rPr lang="en" sz="1400">
                <a:solidFill>
                  <a:schemeClr val="dk1"/>
                </a:solidFill>
              </a:rPr>
              <a:t> (2018)</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Blog posts:</a:t>
            </a:r>
            <a:endParaRPr b="1" sz="1400">
              <a:solidFill>
                <a:schemeClr val="dk1"/>
              </a:solidFill>
            </a:endParaRPr>
          </a:p>
          <a:p>
            <a:pPr indent="-317500" lvl="0" marL="457200" rtl="0" algn="l">
              <a:spcBef>
                <a:spcPts val="0"/>
              </a:spcBef>
              <a:spcAft>
                <a:spcPts val="0"/>
              </a:spcAft>
              <a:buSzPts val="1400"/>
              <a:buChar char="●"/>
            </a:pPr>
            <a:r>
              <a:rPr lang="en" sz="1400" u="sng">
                <a:solidFill>
                  <a:srgbClr val="1155CC"/>
                </a:solidFill>
                <a:hlinkClick r:id="rId8"/>
              </a:rPr>
              <a:t>Applications of Autoencoders in Natural Language Processing</a:t>
            </a:r>
            <a:endParaRPr sz="1400">
              <a:solidFill>
                <a:schemeClr val="dk1"/>
              </a:solidFill>
            </a:endParaRPr>
          </a:p>
          <a:p>
            <a:pPr indent="-317500" lvl="0" marL="457200" rtl="0" algn="l">
              <a:spcBef>
                <a:spcPts val="0"/>
              </a:spcBef>
              <a:spcAft>
                <a:spcPts val="0"/>
              </a:spcAft>
              <a:buSzPts val="1400"/>
              <a:buChar char="●"/>
            </a:pPr>
            <a:r>
              <a:rPr lang="en" sz="1400" u="sng">
                <a:solidFill>
                  <a:srgbClr val="1155CC"/>
                </a:solidFill>
                <a:hlinkClick r:id="rId9"/>
              </a:rPr>
              <a:t>Blackbox and Approximate (Variational) Neural Inference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Work - MCMC</a:t>
            </a:r>
            <a:endParaRPr/>
          </a:p>
        </p:txBody>
      </p:sp>
      <p:sp>
        <p:nvSpPr>
          <p:cNvPr id="102" name="Google Shape;102;p20"/>
          <p:cNvSpPr txBox="1"/>
          <p:nvPr>
            <p:ph idx="1" type="body"/>
          </p:nvPr>
        </p:nvSpPr>
        <p:spPr>
          <a:xfrm>
            <a:off x="311700" y="2271625"/>
            <a:ext cx="8520600" cy="141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trick: let </a:t>
            </a:r>
            <a:r>
              <a:rPr lang="en"/>
              <a:t>z</a:t>
            </a:r>
            <a:r>
              <a:rPr baseline="-25000" lang="en"/>
              <a:t>0</a:t>
            </a:r>
            <a:r>
              <a:rPr lang="en"/>
              <a:t> be our current guess, and z be our proposed guess. We update z</a:t>
            </a:r>
            <a:r>
              <a:rPr baseline="-25000" lang="en"/>
              <a:t>0</a:t>
            </a:r>
            <a:r>
              <a:rPr lang="en"/>
              <a:t> if z is more likely than z</a:t>
            </a:r>
            <a:r>
              <a:rPr baseline="-25000" lang="en"/>
              <a:t>0</a:t>
            </a:r>
            <a:r>
              <a:rPr lang="en"/>
              <a:t>, or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pic>
        <p:nvPicPr>
          <p:cNvPr descr="\frac{p(z|x)}{p(z_o|x)} &gt; 1 " id="103" name="Google Shape;103;p20" title="MathEquation,#000000"/>
          <p:cNvPicPr preferRelativeResize="0"/>
          <p:nvPr/>
        </p:nvPicPr>
        <p:blipFill>
          <a:blip r:embed="rId3">
            <a:alphaModFix/>
          </a:blip>
          <a:stretch>
            <a:fillRect/>
          </a:stretch>
        </p:blipFill>
        <p:spPr>
          <a:xfrm>
            <a:off x="5392924" y="2781875"/>
            <a:ext cx="1550000" cy="685875"/>
          </a:xfrm>
          <a:prstGeom prst="rect">
            <a:avLst/>
          </a:prstGeom>
          <a:noFill/>
          <a:ln>
            <a:noFill/>
          </a:ln>
        </p:spPr>
      </p:pic>
      <p:pic>
        <p:nvPicPr>
          <p:cNvPr descr="\frac{p(z|x)}{p(z_o|x)} = \frac{\frac{p(z)p(x|z)}{p(x)}}{\frac{p(z_0)p(x|z_0)}{p(x)}} = \frac{p(z)p(x|z)}{p(z_0)p(x|z_0)} " id="104" name="Google Shape;104;p20" title="MathEquation,#000000"/>
          <p:cNvPicPr preferRelativeResize="0"/>
          <p:nvPr/>
        </p:nvPicPr>
        <p:blipFill>
          <a:blip r:embed="rId4">
            <a:alphaModFix/>
          </a:blip>
          <a:stretch>
            <a:fillRect/>
          </a:stretch>
        </p:blipFill>
        <p:spPr>
          <a:xfrm>
            <a:off x="2229551" y="3844550"/>
            <a:ext cx="4143000" cy="1051300"/>
          </a:xfrm>
          <a:prstGeom prst="rect">
            <a:avLst/>
          </a:prstGeom>
          <a:noFill/>
          <a:ln>
            <a:noFill/>
          </a:ln>
        </p:spPr>
      </p:pic>
      <p:sp>
        <p:nvSpPr>
          <p:cNvPr id="105" name="Google Shape;105;p20"/>
          <p:cNvSpPr txBox="1"/>
          <p:nvPr/>
        </p:nvSpPr>
        <p:spPr>
          <a:xfrm>
            <a:off x="311700" y="1150172"/>
            <a:ext cx="7325400" cy="854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We iteratively propose prior distributions for z by randomly "jumping" around (aka sampling) the search space, then use a trick to determine whether we update the best guess.</a:t>
            </a:r>
            <a:endParaRPr sz="1800">
              <a:solidFill>
                <a:schemeClr val="dk2"/>
              </a:solidFill>
            </a:endParaRPr>
          </a:p>
          <a:p>
            <a:pPr indent="0" lvl="0" marL="0" rtl="0" algn="l">
              <a:spcBef>
                <a:spcPts val="1600"/>
              </a:spcBef>
              <a:spcAft>
                <a:spcPts val="0"/>
              </a:spcAft>
              <a:buNone/>
            </a:pPr>
            <a:r>
              <a:t/>
            </a:r>
            <a:endParaRPr/>
          </a:p>
        </p:txBody>
      </p:sp>
      <p:sp>
        <p:nvSpPr>
          <p:cNvPr id="106" name="Google Shape;106;p20"/>
          <p:cNvSpPr txBox="1"/>
          <p:nvPr/>
        </p:nvSpPr>
        <p:spPr>
          <a:xfrm>
            <a:off x="517550" y="4149550"/>
            <a:ext cx="14244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Now, note that</a:t>
            </a:r>
            <a:endParaRPr/>
          </a:p>
        </p:txBody>
      </p:sp>
      <p:sp>
        <p:nvSpPr>
          <p:cNvPr id="107" name="Google Shape;107;p20"/>
          <p:cNvSpPr txBox="1"/>
          <p:nvPr/>
        </p:nvSpPr>
        <p:spPr>
          <a:xfrm>
            <a:off x="6571150" y="4149550"/>
            <a:ext cx="20553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 we never need p(x)!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Don't sample, optimize.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