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Lst>
  <p:sldSz cy="5143500" cx="9144000"/>
  <p:notesSz cx="6858000" cy="9144000"/>
  <p:embeddedFontLst>
    <p:embeddedFont>
      <p:font typeface="Raleway"/>
      <p:regular r:id="rId100"/>
      <p:bold r:id="rId101"/>
      <p:italic r:id="rId102"/>
      <p:boldItalic r:id="rId103"/>
    </p:embeddedFont>
    <p:embeddedFont>
      <p:font typeface="Lato"/>
      <p:regular r:id="rId104"/>
      <p:bold r:id="rId105"/>
      <p:italic r:id="rId106"/>
      <p:boldItalic r:id="rId10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Lato-boldItalic.fntdata"/><Relationship Id="rId106" Type="http://schemas.openxmlformats.org/officeDocument/2006/relationships/font" Target="fonts/Lato-italic.fntdata"/><Relationship Id="rId105" Type="http://schemas.openxmlformats.org/officeDocument/2006/relationships/font" Target="fonts/Lato-bold.fntdata"/><Relationship Id="rId104" Type="http://schemas.openxmlformats.org/officeDocument/2006/relationships/font" Target="fonts/Lato-regular.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Raleway-boldItalic.fntdata"/><Relationship Id="rId102" Type="http://schemas.openxmlformats.org/officeDocument/2006/relationships/font" Target="fonts/Raleway-italic.fntdata"/><Relationship Id="rId101" Type="http://schemas.openxmlformats.org/officeDocument/2006/relationships/font" Target="fonts/Raleway-bold.fntdata"/><Relationship Id="rId100" Type="http://schemas.openxmlformats.org/officeDocument/2006/relationships/font" Target="fonts/Raleway-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94c147ba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94c147ba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94c147ba5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94c147ba5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96df3536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96df3536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94c147ba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94c147ba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94c147ba5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94c147ba5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96df3536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96df3536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8014d0be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8014d0be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96df3536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96df353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Nearest neighbors are from documents, queries are user input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8014d0be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8014d0be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8014d0be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8014d0be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8014d0be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8014d0be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94c147ba5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94c147ba5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979cf58a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979cf58a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pre trained embeddings and average them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979cf58a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979cf58a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 embeddings for words based on full model of averaging </a:t>
            </a:r>
            <a:endParaRPr/>
          </a:p>
          <a:p>
            <a:pPr indent="0" lvl="0" marL="0" rtl="0" algn="l">
              <a:spcBef>
                <a:spcPts val="0"/>
              </a:spcBef>
              <a:spcAft>
                <a:spcPts val="0"/>
              </a:spcAft>
              <a:buNone/>
            </a:pPr>
            <a:r>
              <a:rPr lang="en"/>
              <a:t>The construction of the embeddings is part of the overall model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8014d0bed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8014d0bed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8014d0bed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8014d0bed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8014d0bed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8014d0bed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8014d0be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8014d0be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8014d0be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8014d0be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8014d0be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8014d0be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8014d0be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8014d0be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94c147ba5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94c147ba5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8014d0bed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8014d0bed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94c147ba5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94c147ba5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96df3536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96df3536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an example of neural models for ranking!</a:t>
            </a:r>
            <a:br>
              <a:rPr lang="en"/>
            </a:br>
            <a:r>
              <a:rPr lang="en"/>
              <a:t>Lexical matching + semantic matching = a final relevancy score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the Duet Architecture discussed by Rui</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8014d0be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8014d0be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8014d0be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8014d0be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986359c1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986359c1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986359c1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986359c1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Normalized just means we normalize it to list size (5, 10, 20, etc)</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986359c1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986359c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986359c1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986359c1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8014d0be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8014d0be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94c147ba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94c147ba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94c147b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94c147b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94c147ba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94c147ba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94c147b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94c147b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494c147ba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494c147ba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94c147ba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94c147ba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Normalized shows general relevance mappings and avoids longer documents having an advantage just due to more words</a:t>
            </a:r>
            <a:endParaRPr/>
          </a:p>
          <a:p>
            <a:pPr indent="0" lvl="0" marL="0" rtl="0" algn="l">
              <a:spcBef>
                <a:spcPts val="0"/>
              </a:spcBef>
              <a:spcAft>
                <a:spcPts val="0"/>
              </a:spcAft>
              <a:buNone/>
            </a:pPr>
            <a:r>
              <a:rPr lang="en"/>
              <a:t>LogCount Based allows the model to more easily learn multiplicative relationships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94c147ba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94c147ba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94c147ba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94c147ba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94c147ba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94c147ba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94c147ba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94c147ba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94c147ba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494c147ba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97894f2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97894f2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494c147ba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494c147ba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Mean Average Precision (what is the average precision of our ranked lists across all of the list?)</a:t>
            </a:r>
            <a:endParaRPr/>
          </a:p>
          <a:p>
            <a:pPr indent="0" lvl="0" marL="0" rtl="0" algn="l">
              <a:spcBef>
                <a:spcPts val="0"/>
              </a:spcBef>
              <a:spcAft>
                <a:spcPts val="0"/>
              </a:spcAft>
              <a:buNone/>
            </a:pPr>
            <a:r>
              <a:rPr lang="en"/>
              <a:t>nDCG@20: normalized discounted cumulative gain at rank 20 (sum relevance value of ranked documents, with value being logarithmically reduced as you go down inrank)</a:t>
            </a:r>
            <a:endParaRPr/>
          </a:p>
          <a:p>
            <a:pPr indent="0" lvl="0" marL="0" rtl="0" algn="l">
              <a:spcBef>
                <a:spcPts val="0"/>
              </a:spcBef>
              <a:spcAft>
                <a:spcPts val="0"/>
              </a:spcAft>
              <a:buNone/>
            </a:pPr>
            <a:r>
              <a:rPr lang="en"/>
              <a:t>P@20: precision @ 20 : of the number selected, how many of them were correctly classified?</a:t>
            </a:r>
            <a:endParaRPr/>
          </a:p>
          <a:p>
            <a:pPr indent="0" lvl="0" marL="0" rtl="0" algn="l">
              <a:spcBef>
                <a:spcPts val="0"/>
              </a:spcBef>
              <a:spcAft>
                <a:spcPts val="0"/>
              </a:spcAft>
              <a:buNone/>
            </a:pPr>
            <a:r>
              <a:rPr lang="en"/>
              <a:t>^These can be earlier slides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494c147ba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494c147ba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Robust Results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494c147ba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494c147ba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494c147ba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494c147ba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DRMM LCHxIDF == the original DRMM model</a:t>
            </a:r>
            <a:endParaRPr/>
          </a:p>
          <a:p>
            <a:pPr indent="0" lvl="0" marL="0" rtl="0" algn="l">
              <a:spcBef>
                <a:spcPts val="0"/>
              </a:spcBef>
              <a:spcAft>
                <a:spcPts val="0"/>
              </a:spcAft>
              <a:buNone/>
            </a:pPr>
            <a:r>
              <a:rPr lang="en"/>
              <a:t>DRMM LCHxUNI == DRMM without term gating, instead just sum scores of all query terms</a:t>
            </a:r>
            <a:endParaRPr/>
          </a:p>
          <a:p>
            <a:pPr indent="0" lvl="0" marL="0" rtl="0" algn="l">
              <a:spcBef>
                <a:spcPts val="0"/>
              </a:spcBef>
              <a:spcAft>
                <a:spcPts val="0"/>
              </a:spcAft>
              <a:buNone/>
            </a:pPr>
            <a:r>
              <a:rPr lang="en"/>
              <a:t>DRMM DYNxIDF == Without  histogram mapping, instead use variable length followed by dynamic pooling</a:t>
            </a:r>
            <a:endParaRPr/>
          </a:p>
          <a:p>
            <a:pPr indent="0" lvl="0" marL="0" rtl="0" algn="l">
              <a:spcBef>
                <a:spcPts val="0"/>
              </a:spcBef>
              <a:spcAft>
                <a:spcPts val="0"/>
              </a:spcAft>
              <a:buNone/>
            </a:pPr>
            <a:r>
              <a:rPr lang="en"/>
              <a:t>DRMM KMAXxIDF == Without histogram mapping, instead use K-max pooling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494c147ba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494c147ba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48014d0be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8014d0be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494c147ba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494c147ba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Why do this?</a:t>
            </a:r>
            <a:endParaRPr/>
          </a:p>
          <a:p>
            <a:pPr indent="0" lvl="0" marL="0" rtl="0" algn="l">
              <a:spcBef>
                <a:spcPts val="0"/>
              </a:spcBef>
              <a:spcAft>
                <a:spcPts val="0"/>
              </a:spcAft>
              <a:buNone/>
            </a:pPr>
            <a:r>
              <a:rPr lang="en"/>
              <a:t>BM25F takes advantage of full document structure and is one of the best non neural IR methods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494c147ba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494c147ba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494c147ba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494c147ba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494c147ba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494c147ba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97894f27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97894f27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494c147ba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494c147ba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494c147ba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494c147ba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494c147ba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494c147ba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494c147ba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494c147ba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494c147ba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494c147ba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many masking algorithms</a:t>
            </a:r>
            <a:br>
              <a:rPr lang="en"/>
            </a:br>
            <a:r>
              <a:rPr lang="en"/>
              <a:t>1, 0</a:t>
            </a:r>
            <a:endParaRPr/>
          </a:p>
          <a:p>
            <a:pPr indent="0" lvl="0" marL="0" rtl="0" algn="l">
              <a:spcBef>
                <a:spcPts val="0"/>
              </a:spcBef>
              <a:spcAft>
                <a:spcPts val="0"/>
              </a:spcAft>
              <a:buNone/>
            </a:pPr>
            <a:r>
              <a:rPr lang="en"/>
              <a:t>1 if not zero padded</a:t>
            </a:r>
            <a:endParaRPr/>
          </a:p>
          <a:p>
            <a:pPr indent="0" lvl="0" marL="0" rtl="0" algn="l">
              <a:spcBef>
                <a:spcPts val="0"/>
              </a:spcBef>
              <a:spcAft>
                <a:spcPts val="0"/>
              </a:spcAft>
              <a:buNone/>
            </a:pPr>
            <a:r>
              <a:rPr lang="en"/>
              <a:t>0 if zero padded</a:t>
            </a:r>
            <a:endParaRPr/>
          </a:p>
          <a:p>
            <a:pPr indent="0" lvl="0" marL="0" rtl="0" algn="l">
              <a:spcBef>
                <a:spcPts val="0"/>
              </a:spcBef>
              <a:spcAft>
                <a:spcPts val="0"/>
              </a:spcAft>
              <a:buNone/>
            </a:pPr>
            <a:r>
              <a:rPr lang="en"/>
              <a:t>Applied before backpropagation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Averaging: compute exact average vector: sum input, divide by summation over masking vector</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494c147ba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494c147ba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learning,</a:t>
            </a:r>
            <a:endParaRPr/>
          </a:p>
          <a:p>
            <a:pPr indent="0" lvl="0" marL="0" rtl="0" algn="l">
              <a:spcBef>
                <a:spcPts val="0"/>
              </a:spcBef>
              <a:spcAft>
                <a:spcPts val="0"/>
              </a:spcAft>
              <a:buNone/>
            </a:pPr>
            <a:r>
              <a:rPr lang="en"/>
              <a:t>For each batch</a:t>
            </a:r>
            <a:endParaRPr/>
          </a:p>
          <a:p>
            <a:pPr indent="0" lvl="0" marL="0" rtl="0" algn="l">
              <a:spcBef>
                <a:spcPts val="0"/>
              </a:spcBef>
              <a:spcAft>
                <a:spcPts val="0"/>
              </a:spcAft>
              <a:buNone/>
            </a:pPr>
            <a:r>
              <a:rPr lang="en"/>
              <a:t>Randomly drop out all of the units corresponding to a specific field</a:t>
            </a:r>
            <a:endParaRPr/>
          </a:p>
          <a:p>
            <a:pPr indent="0" lvl="0" marL="0" rtl="0" algn="l">
              <a:spcBef>
                <a:spcPts val="0"/>
              </a:spcBef>
              <a:spcAft>
                <a:spcPts val="0"/>
              </a:spcAft>
              <a:buNone/>
            </a:pPr>
            <a:r>
              <a:rPr lang="en"/>
              <a:t>Hyperparameter of k values, each value being a probability that the i-th field drops out during a training batch</a:t>
            </a:r>
            <a:endParaRPr/>
          </a:p>
          <a:p>
            <a:pPr indent="0" lvl="0" marL="0" rtl="0" algn="l">
              <a:spcBef>
                <a:spcPts val="0"/>
              </a:spcBef>
              <a:spcAft>
                <a:spcPts val="0"/>
              </a:spcAft>
              <a:buNone/>
            </a:pPr>
            <a:r>
              <a:rPr lang="en"/>
              <a:t>This gets the models to learn about all fields, not just the incredibly strong ones.</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494c147ba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494c147ba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494c147ba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494c147ba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t>Where g() is a gain function.  Pi1 is the estimated prob for di1 being more relevant than di2, pi1 is calculated using softmax on the labels</a:t>
            </a:r>
            <a:br>
              <a:rPr lang="en" sz="1800"/>
            </a:br>
            <a:r>
              <a:rPr lang="en" sz="1800"/>
              <a:t>pi1 = exp (yˆi1)/(exp (yˆi1) + exp (yˆi2)), where yˆi1 and yˆi2 denote the estimated scores for di1 and di2, respectively.</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494c147ba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494c147ba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494c147ba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494c147ba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94c147ba5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94c147ba5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Φ is a function to map each text to a representation vector, and F is the scoring function based on the interactions between them.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ad hoc retrieval, T1 is a query and T2 is a document</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494c147ba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494c147ba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494c147ba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494c147ba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H1</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494c147ba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94c147ba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Proves H3,</a:t>
            </a:r>
            <a:endParaRPr/>
          </a:p>
          <a:p>
            <a:pPr indent="0" lvl="0" marL="0" rtl="0" algn="l">
              <a:spcBef>
                <a:spcPts val="0"/>
              </a:spcBef>
              <a:spcAft>
                <a:spcPts val="0"/>
              </a:spcAft>
              <a:buNone/>
            </a:pPr>
            <a:r>
              <a:rPr lang="en"/>
              <a:t>Against traditional IR BM25,</a:t>
            </a:r>
            <a:endParaRPr/>
          </a:p>
          <a:p>
            <a:pPr indent="0" lvl="0" marL="0" rtl="0" algn="l">
              <a:spcBef>
                <a:spcPts val="0"/>
              </a:spcBef>
              <a:spcAft>
                <a:spcPts val="0"/>
              </a:spcAft>
              <a:buNone/>
            </a:pPr>
            <a:r>
              <a:rPr lang="en"/>
              <a:t>LTR, DSSM, C-DSSM, Duet</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494c147ba5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494c147ba5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Proves H3, H4</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494c147ba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494c147ba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Proves H5</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494c147ba5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494c147ba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48014d0be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8014d0be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494c147ba5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494c147ba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494c147ba5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494c147ba5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494c147ba5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494c147ba5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Detection Strategy</a:t>
            </a:r>
            <a:endParaRPr/>
          </a:p>
          <a:p>
            <a:pPr indent="0" lvl="0" marL="0" rtl="0" algn="l">
              <a:spcBef>
                <a:spcPts val="0"/>
              </a:spcBef>
              <a:spcAft>
                <a:spcPts val="0"/>
              </a:spcAft>
              <a:buNone/>
            </a:pPr>
            <a:r>
              <a:rPr lang="en"/>
              <a:t>To Measurement Network</a:t>
            </a:r>
            <a:endParaRPr/>
          </a:p>
          <a:p>
            <a:pPr indent="0" lvl="0" marL="0" rtl="0" algn="l">
              <a:spcBef>
                <a:spcPts val="0"/>
              </a:spcBef>
              <a:spcAft>
                <a:spcPts val="0"/>
              </a:spcAft>
              <a:buNone/>
            </a:pPr>
            <a:r>
              <a:rPr lang="en"/>
              <a:t>To Aggregation Network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986359c1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986359c1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494c147ba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494c147ba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centric context == the paragraph or section around a query term</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494c147ba5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494c147ba5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sz="1800">
                <a:solidFill>
                  <a:schemeClr val="accent1"/>
                </a:solidFill>
                <a:latin typeface="Lato"/>
                <a:ea typeface="Lato"/>
                <a:cs typeface="Lato"/>
                <a:sym typeface="Lato"/>
              </a:rPr>
              <a:t>The matrix slot Sij is the semantic similarity between query term i and query context j</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494c147ba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494c147ba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494c147ba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494c147ba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them, the diverse matching requirement means positional data?  For Guo et al, it meant removing positional data?</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494c147ba5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494c147ba5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494c147ba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494c147ba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g494c147ba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494c147ba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494c147ba5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494c147ba5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494c147ba5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494c147ba5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494c147ba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494c147ba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986359c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986359c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494c147ba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494c147ba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48014d0be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48014d0be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48014d0be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48014d0be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494c147ba5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494c147ba5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g494c147ba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494c147ba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2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2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2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2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3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3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3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Information Retrieval</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 Keller</a:t>
            </a:r>
            <a:endParaRPr/>
          </a:p>
          <a:p>
            <a:pPr indent="0" lvl="0" marL="0" rtl="0" algn="l">
              <a:spcBef>
                <a:spcPts val="0"/>
              </a:spcBef>
              <a:spcAft>
                <a:spcPts val="0"/>
              </a:spcAft>
              <a:buNone/>
            </a:pPr>
            <a:r>
              <a:rPr lang="en"/>
              <a:t>12/4/2018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focus: Ad-Hoc Retrieval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Neural models come into the mix?</a:t>
            </a:r>
            <a:endParaRPr/>
          </a:p>
        </p:txBody>
      </p:sp>
      <p:sp>
        <p:nvSpPr>
          <p:cNvPr id="145" name="Google Shape;145;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the past few years, a host of new deep neural network models have been released that attempt to address these tasks with a variety of frameworks.</a:t>
            </a:r>
            <a:endParaRPr sz="1800"/>
          </a:p>
          <a:p>
            <a:pPr indent="0" lvl="0" marL="0" rtl="0" algn="l">
              <a:spcBef>
                <a:spcPts val="1600"/>
              </a:spcBef>
              <a:spcAft>
                <a:spcPts val="0"/>
              </a:spcAft>
              <a:buNone/>
            </a:pPr>
            <a:r>
              <a:rPr lang="en" sz="1800"/>
              <a:t>Primarily, they either focus on relevance matching or semantic matching.</a:t>
            </a:r>
            <a:endParaRPr sz="1800"/>
          </a:p>
          <a:p>
            <a:pPr indent="0" lvl="0" marL="0" rtl="0" algn="l">
              <a:spcBef>
                <a:spcPts val="1600"/>
              </a:spcBef>
              <a:spcAft>
                <a:spcPts val="1600"/>
              </a:spcAft>
              <a:buNone/>
            </a:pPr>
            <a:r>
              <a:rPr lang="en" sz="1800"/>
              <a:t>Additionally, these models can be categorized as interaction or representation based models.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major issues that Neural models try to address</a:t>
            </a:r>
            <a:endParaRPr/>
          </a:p>
        </p:txBody>
      </p:sp>
      <p:sp>
        <p:nvSpPr>
          <p:cNvPr id="151" name="Google Shape;151;p24"/>
          <p:cNvSpPr txBox="1"/>
          <p:nvPr>
            <p:ph idx="1" type="body"/>
          </p:nvPr>
        </p:nvSpPr>
        <p:spPr>
          <a:xfrm>
            <a:off x="729450" y="23524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According to Onal et al., neural models in IR were first introduced to try to address the vocabulary mismatch problem of IR.</a:t>
            </a:r>
            <a:endParaRPr sz="1800"/>
          </a:p>
          <a:p>
            <a:pPr indent="0" lvl="0" marL="0" rtl="0" algn="l">
              <a:spcBef>
                <a:spcPts val="1600"/>
              </a:spcBef>
              <a:spcAft>
                <a:spcPts val="0"/>
              </a:spcAft>
              <a:buNone/>
            </a:pPr>
            <a:r>
              <a:rPr b="1" lang="en" sz="1800"/>
              <a:t>Vocabulary Mismatch: </a:t>
            </a:r>
            <a:r>
              <a:rPr lang="en" sz="1800"/>
              <a:t> How a query and related document may use distinctly different words to describe the same idea</a:t>
            </a:r>
            <a:endParaRPr sz="1800"/>
          </a:p>
          <a:p>
            <a:pPr indent="0" lvl="0" marL="0" rtl="0" algn="l">
              <a:spcBef>
                <a:spcPts val="1600"/>
              </a:spcBef>
              <a:spcAft>
                <a:spcPts val="1600"/>
              </a:spcAft>
              <a:buNone/>
            </a:pPr>
            <a:r>
              <a:rPr lang="en" sz="1800"/>
              <a:t>Therefore, neural models are used to match queries and documents through semantics or relevance!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Relevance Matching versus Semantic Matching</a:t>
            </a:r>
            <a:endParaRPr/>
          </a:p>
        </p:txBody>
      </p:sp>
      <p:sp>
        <p:nvSpPr>
          <p:cNvPr id="157" name="Google Shape;157;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Semantic Matching:  </a:t>
            </a:r>
            <a:r>
              <a:rPr lang="en" sz="1800"/>
              <a:t>Can we determine that a document and a query are semantically similar to each other?</a:t>
            </a:r>
            <a:endParaRPr sz="1800"/>
          </a:p>
          <a:p>
            <a:pPr indent="0" lvl="0" marL="0" rtl="0" algn="l">
              <a:spcBef>
                <a:spcPts val="1600"/>
              </a:spcBef>
              <a:spcAft>
                <a:spcPts val="0"/>
              </a:spcAft>
              <a:buNone/>
            </a:pPr>
            <a:r>
              <a:rPr b="1" lang="en" sz="1800"/>
              <a:t>Relevance Matching:</a:t>
            </a:r>
            <a:r>
              <a:rPr lang="en" sz="1800"/>
              <a:t>  Can we determine that a document is </a:t>
            </a:r>
            <a:r>
              <a:rPr b="1" lang="en" sz="1800"/>
              <a:t>relevant </a:t>
            </a:r>
            <a:r>
              <a:rPr lang="en" sz="1800"/>
              <a:t>to a query?</a:t>
            </a:r>
            <a:endParaRPr sz="1800"/>
          </a:p>
          <a:p>
            <a:pPr indent="0" lvl="0" marL="0" rtl="0" algn="l">
              <a:spcBef>
                <a:spcPts val="1600"/>
              </a:spcBef>
              <a:spcAft>
                <a:spcPts val="1600"/>
              </a:spcAft>
              <a:buNone/>
            </a:pPr>
            <a:r>
              <a:rPr lang="en" sz="1800"/>
              <a:t>Relevance is a super set of semantic similarity.  Semantic similarity can be used to help determine relevance, but relevance is often determined by other factors that do not help determine semantic similarity.</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Interaction versus Representation</a:t>
            </a:r>
            <a:endParaRPr/>
          </a:p>
        </p:txBody>
      </p:sp>
      <p:sp>
        <p:nvSpPr>
          <p:cNvPr id="163" name="Google Shape;163;p26"/>
          <p:cNvSpPr txBox="1"/>
          <p:nvPr>
            <p:ph idx="1" type="body"/>
          </p:nvPr>
        </p:nvSpPr>
        <p:spPr>
          <a:xfrm>
            <a:off x="729450" y="23798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a:t>
            </a:r>
            <a:r>
              <a:rPr b="1" lang="en" sz="1800"/>
              <a:t> interaction focused </a:t>
            </a:r>
            <a:r>
              <a:rPr lang="en" sz="1800"/>
              <a:t>model first builds local interactions (e.g. query term appearance rate in a doc) between two pieces of text, and then uses deep neural networks to learn hierarchical interaction patterns for matching documents to queries.</a:t>
            </a:r>
            <a:endParaRPr sz="1800"/>
          </a:p>
          <a:p>
            <a:pPr indent="0" lvl="0" marL="0" rtl="0" algn="l">
              <a:spcBef>
                <a:spcPts val="1600"/>
              </a:spcBef>
              <a:spcAft>
                <a:spcPts val="1600"/>
              </a:spcAft>
              <a:buNone/>
            </a:pPr>
            <a:r>
              <a:rPr lang="en" sz="1800"/>
              <a:t>A </a:t>
            </a:r>
            <a:r>
              <a:rPr b="1" lang="en" sz="1800"/>
              <a:t>representation focused</a:t>
            </a:r>
            <a:r>
              <a:rPr lang="en" sz="1800"/>
              <a:t> model tries to build a good representation of each text with a neural network, then conducts matching between the compositional and abstract text representations.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Interaction Analysis</a:t>
            </a:r>
            <a:endParaRPr/>
          </a:p>
        </p:txBody>
      </p:sp>
      <p:pic>
        <p:nvPicPr>
          <p:cNvPr id="169" name="Google Shape;169;p27"/>
          <p:cNvPicPr preferRelativeResize="0"/>
          <p:nvPr/>
        </p:nvPicPr>
        <p:blipFill>
          <a:blip r:embed="rId3">
            <a:alphaModFix/>
          </a:blip>
          <a:stretch>
            <a:fillRect/>
          </a:stretch>
        </p:blipFill>
        <p:spPr>
          <a:xfrm>
            <a:off x="2529088" y="1965225"/>
            <a:ext cx="4085820" cy="2984851"/>
          </a:xfrm>
          <a:prstGeom prst="rect">
            <a:avLst/>
          </a:prstGeom>
          <a:noFill/>
          <a:ln>
            <a:noFill/>
          </a:ln>
        </p:spPr>
      </p:pic>
      <p:sp>
        <p:nvSpPr>
          <p:cNvPr id="170" name="Google Shape;170;p27"/>
          <p:cNvSpPr txBox="1"/>
          <p:nvPr/>
        </p:nvSpPr>
        <p:spPr>
          <a:xfrm>
            <a:off x="7222775" y="2599100"/>
            <a:ext cx="1368000" cy="14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Figure from Mitra and Craswell, 2018, NOW Publishing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Semantic Matching</a:t>
            </a:r>
            <a:r>
              <a:rPr lang="en"/>
              <a:t>, in brief</a:t>
            </a:r>
            <a:endParaRPr/>
          </a:p>
        </p:txBody>
      </p:sp>
      <p:sp>
        <p:nvSpPr>
          <p:cNvPr id="176" name="Google Shape;176;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Defined as “conduct query and document analysis to represent the meaning of a query and a document with richer representations and then perform matching with those representations.” - Li et al. [2014, INR]</a:t>
            </a:r>
            <a:endParaRPr sz="1800"/>
          </a:p>
          <a:p>
            <a:pPr indent="0" lvl="0" marL="0" rtl="0" algn="l">
              <a:spcBef>
                <a:spcPts val="1600"/>
              </a:spcBef>
              <a:spcAft>
                <a:spcPts val="1600"/>
              </a:spcAft>
              <a:buNone/>
            </a:pPr>
            <a:r>
              <a:rPr lang="en" sz="1800"/>
              <a:t>In simpler terms: How can we represent documents and queries in a mathematical way that allows us to quickly determine if a document is a good result for a particular query.</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9"/>
          <p:cNvPicPr preferRelativeResize="0"/>
          <p:nvPr/>
        </p:nvPicPr>
        <p:blipFill>
          <a:blip r:embed="rId3">
            <a:alphaModFix/>
          </a:blip>
          <a:stretch>
            <a:fillRect/>
          </a:stretch>
        </p:blipFill>
        <p:spPr>
          <a:xfrm>
            <a:off x="535425" y="658227"/>
            <a:ext cx="7460899" cy="4102250"/>
          </a:xfrm>
          <a:prstGeom prst="rect">
            <a:avLst/>
          </a:prstGeom>
          <a:noFill/>
          <a:ln>
            <a:noFill/>
          </a:ln>
        </p:spPr>
      </p:pic>
      <p:sp>
        <p:nvSpPr>
          <p:cNvPr id="182" name="Google Shape;182;p29"/>
          <p:cNvSpPr txBox="1"/>
          <p:nvPr/>
        </p:nvSpPr>
        <p:spPr>
          <a:xfrm>
            <a:off x="7537425" y="287275"/>
            <a:ext cx="1463700" cy="10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Table from Kiros et al., 2015, NIPS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this mean? Document Embeddings</a:t>
            </a:r>
            <a:endParaRPr/>
          </a:p>
        </p:txBody>
      </p:sp>
      <p:sp>
        <p:nvSpPr>
          <p:cNvPr id="188" name="Google Shape;188;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Bag of Embedded words (Sum or average of word vectors) [Vulic and Moens, 2015 ACL, Zamani and Croft, 2016b ICTIR]</a:t>
            </a:r>
            <a:endParaRPr sz="1800"/>
          </a:p>
          <a:p>
            <a:pPr indent="-342900" lvl="0" marL="457200" rtl="0" algn="l">
              <a:spcBef>
                <a:spcPts val="0"/>
              </a:spcBef>
              <a:spcAft>
                <a:spcPts val="0"/>
              </a:spcAft>
              <a:buSzPts val="1800"/>
              <a:buChar char="●"/>
            </a:pPr>
            <a:r>
              <a:rPr lang="en" sz="1800"/>
              <a:t>Skip Thought Vectors [Kiros et al., 2015, NIPS]</a:t>
            </a:r>
            <a:endParaRPr sz="1800"/>
          </a:p>
          <a:p>
            <a:pPr indent="-342900" lvl="0" marL="457200" rtl="0" algn="l">
              <a:spcBef>
                <a:spcPts val="0"/>
              </a:spcBef>
              <a:spcAft>
                <a:spcPts val="0"/>
              </a:spcAft>
              <a:buSzPts val="1800"/>
              <a:buChar char="●"/>
            </a:pPr>
            <a:r>
              <a:rPr lang="en" sz="1800"/>
              <a:t>Doc2Vec and Paragraph2Vec</a:t>
            </a:r>
            <a:r>
              <a:rPr lang="en" sz="1800"/>
              <a:t> [Le and Mikolov, 2014, ICML]</a:t>
            </a:r>
            <a:endParaRPr sz="1800"/>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use these embeddings to match documents to queries?</a:t>
            </a:r>
            <a:endParaRPr/>
          </a:p>
        </p:txBody>
      </p:sp>
      <p:sp>
        <p:nvSpPr>
          <p:cNvPr id="194" name="Google Shape;194;p31"/>
          <p:cNvSpPr txBox="1"/>
          <p:nvPr>
            <p:ph idx="1" type="body"/>
          </p:nvPr>
        </p:nvSpPr>
        <p:spPr>
          <a:xfrm>
            <a:off x="729450" y="23524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Embeddings can be used for:</a:t>
            </a:r>
            <a:endParaRPr sz="1800"/>
          </a:p>
          <a:p>
            <a:pPr indent="-342900" lvl="1" marL="914400" rtl="0" algn="l">
              <a:spcBef>
                <a:spcPts val="0"/>
              </a:spcBef>
              <a:spcAft>
                <a:spcPts val="0"/>
              </a:spcAft>
              <a:buSzPts val="1800"/>
              <a:buChar char="○"/>
            </a:pPr>
            <a:r>
              <a:rPr lang="en" sz="1800"/>
              <a:t>Document Retrieval</a:t>
            </a:r>
            <a:endParaRPr sz="1800"/>
          </a:p>
          <a:p>
            <a:pPr indent="-342900" lvl="1" marL="914400" rtl="0" algn="l">
              <a:spcBef>
                <a:spcPts val="0"/>
              </a:spcBef>
              <a:spcAft>
                <a:spcPts val="0"/>
              </a:spcAft>
              <a:buSzPts val="1800"/>
              <a:buChar char="○"/>
            </a:pPr>
            <a:r>
              <a:rPr lang="en" sz="1800"/>
              <a:t>Document Ranking</a:t>
            </a:r>
            <a:endParaRPr sz="1800"/>
          </a:p>
          <a:p>
            <a:pPr indent="-342900" lvl="1" marL="914400" rtl="0" algn="l">
              <a:spcBef>
                <a:spcPts val="0"/>
              </a:spcBef>
              <a:spcAft>
                <a:spcPts val="0"/>
              </a:spcAft>
              <a:buSzPts val="1800"/>
              <a:buChar char="○"/>
            </a:pPr>
            <a:r>
              <a:rPr lang="en" sz="1800"/>
              <a:t>Query Term Weighting</a:t>
            </a:r>
            <a:endParaRPr sz="1800"/>
          </a:p>
          <a:p>
            <a:pPr indent="-342900" lvl="1" marL="914400" rtl="0" algn="l">
              <a:spcBef>
                <a:spcPts val="0"/>
              </a:spcBef>
              <a:spcAft>
                <a:spcPts val="0"/>
              </a:spcAft>
              <a:buSzPts val="1800"/>
              <a:buChar char="○"/>
            </a:pPr>
            <a:r>
              <a:rPr lang="en" sz="1800"/>
              <a:t>Query Expansion</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Refresher: What is information Retrieval?</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purpose of information retrieval is to help people find the </a:t>
            </a:r>
            <a:r>
              <a:rPr b="1" lang="en" sz="1800"/>
              <a:t>right information</a:t>
            </a:r>
            <a:r>
              <a:rPr lang="en" sz="1800"/>
              <a:t> in the </a:t>
            </a:r>
            <a:r>
              <a:rPr b="1" lang="en" sz="1800"/>
              <a:t>right format</a:t>
            </a:r>
            <a:r>
              <a:rPr lang="en" sz="1800"/>
              <a:t> at the </a:t>
            </a:r>
            <a:r>
              <a:rPr b="1" lang="en" sz="1800"/>
              <a:t>right time</a:t>
            </a:r>
            <a:r>
              <a:rPr lang="en" sz="1800"/>
              <a:t>.</a:t>
            </a:r>
            <a:endParaRPr sz="1800"/>
          </a:p>
          <a:p>
            <a:pPr indent="0" lvl="0" marL="0" rtl="0" algn="l">
              <a:spcBef>
                <a:spcPts val="1600"/>
              </a:spcBef>
              <a:spcAft>
                <a:spcPts val="1600"/>
              </a:spcAft>
              <a:buNone/>
            </a:pPr>
            <a:r>
              <a:rPr lang="en" sz="1800"/>
              <a:t>We will avoid going over basic IR techniques since they were covered by Rui Zhang in their Sept 25 lecture.</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Pre-trained or Learned From Scratch</a:t>
            </a:r>
            <a:endParaRPr/>
          </a:p>
        </p:txBody>
      </p:sp>
      <p:sp>
        <p:nvSpPr>
          <p:cNvPr id="200" name="Google Shape;200;p32"/>
          <p:cNvSpPr txBox="1"/>
          <p:nvPr>
            <p:ph idx="1" type="body"/>
          </p:nvPr>
        </p:nvSpPr>
        <p:spPr>
          <a:xfrm>
            <a:off x="729450" y="2078875"/>
            <a:ext cx="7798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Models that use document embeddings can either use pre-trained embeddings or learn them from scratch.  </a:t>
            </a:r>
            <a:endParaRPr sz="1800"/>
          </a:p>
          <a:p>
            <a:pPr indent="0" lvl="0" marL="0" rtl="0" algn="l">
              <a:spcBef>
                <a:spcPts val="1600"/>
              </a:spcBef>
              <a:spcAft>
                <a:spcPts val="0"/>
              </a:spcAft>
              <a:buNone/>
            </a:pPr>
            <a:r>
              <a:rPr lang="en" sz="1800"/>
              <a:t>Using pre-trained embeddings, models have used bag-of-words systems, translation model based systems, or embedding feature extraction systems.</a:t>
            </a:r>
            <a:endParaRPr sz="1800"/>
          </a:p>
          <a:p>
            <a:pPr indent="0" lvl="0" marL="0" rtl="0" algn="l">
              <a:spcBef>
                <a:spcPts val="1600"/>
              </a:spcBef>
              <a:spcAft>
                <a:spcPts val="1600"/>
              </a:spcAft>
              <a:buNone/>
            </a:pPr>
            <a:r>
              <a:rPr lang="en" sz="1800"/>
              <a:t>For embeddings learned from scratch, models have used doc2vec embeddings or skip thought vectors.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Pre-trained Embeddings</a:t>
            </a:r>
            <a:endParaRPr/>
          </a:p>
        </p:txBody>
      </p:sp>
      <p:pic>
        <p:nvPicPr>
          <p:cNvPr id="206" name="Google Shape;206;p33"/>
          <p:cNvPicPr preferRelativeResize="0"/>
          <p:nvPr/>
        </p:nvPicPr>
        <p:blipFill>
          <a:blip r:embed="rId3">
            <a:alphaModFix/>
          </a:blip>
          <a:stretch>
            <a:fillRect/>
          </a:stretch>
        </p:blipFill>
        <p:spPr>
          <a:xfrm>
            <a:off x="0" y="2046550"/>
            <a:ext cx="9144001" cy="184256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Learned From Scratch (e.g. doc2vec)</a:t>
            </a:r>
            <a:endParaRPr/>
          </a:p>
        </p:txBody>
      </p:sp>
      <p:pic>
        <p:nvPicPr>
          <p:cNvPr id="212" name="Google Shape;212;p34"/>
          <p:cNvPicPr preferRelativeResize="0"/>
          <p:nvPr/>
        </p:nvPicPr>
        <p:blipFill>
          <a:blip r:embed="rId3">
            <a:alphaModFix/>
          </a:blip>
          <a:stretch>
            <a:fillRect/>
          </a:stretch>
        </p:blipFill>
        <p:spPr>
          <a:xfrm>
            <a:off x="215725" y="2078850"/>
            <a:ext cx="4979150" cy="2775500"/>
          </a:xfrm>
          <a:prstGeom prst="rect">
            <a:avLst/>
          </a:prstGeom>
          <a:noFill/>
          <a:ln>
            <a:noFill/>
          </a:ln>
        </p:spPr>
      </p:pic>
      <p:pic>
        <p:nvPicPr>
          <p:cNvPr id="213" name="Google Shape;213;p34"/>
          <p:cNvPicPr preferRelativeResize="0"/>
          <p:nvPr/>
        </p:nvPicPr>
        <p:blipFill>
          <a:blip r:embed="rId4">
            <a:alphaModFix/>
          </a:blip>
          <a:stretch>
            <a:fillRect/>
          </a:stretch>
        </p:blipFill>
        <p:spPr>
          <a:xfrm>
            <a:off x="5387550" y="1869500"/>
            <a:ext cx="3309291" cy="298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some models that use semantic matching? </a:t>
            </a:r>
            <a:endParaRPr/>
          </a:p>
        </p:txBody>
      </p:sp>
      <p:sp>
        <p:nvSpPr>
          <p:cNvPr id="219" name="Google Shape;219;p35"/>
          <p:cNvSpPr txBox="1"/>
          <p:nvPr>
            <p:ph idx="1" type="body"/>
          </p:nvPr>
        </p:nvSpPr>
        <p:spPr>
          <a:xfrm>
            <a:off x="727650" y="239350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Representation Based Models like </a:t>
            </a:r>
            <a:r>
              <a:rPr lang="en" sz="1800"/>
              <a:t>ARC-I</a:t>
            </a:r>
            <a:r>
              <a:rPr lang="en" sz="1800"/>
              <a:t> [Hu et al., 2014, NIPS]</a:t>
            </a:r>
            <a:endParaRPr sz="1800"/>
          </a:p>
          <a:p>
            <a:pPr indent="-342900" lvl="1" marL="914400" rtl="0" algn="l">
              <a:spcBef>
                <a:spcPts val="0"/>
              </a:spcBef>
              <a:spcAft>
                <a:spcPts val="0"/>
              </a:spcAft>
              <a:buSzPts val="1800"/>
              <a:buChar char="○"/>
            </a:pPr>
            <a:r>
              <a:rPr lang="en" sz="1800"/>
              <a:t>Construct a fixed-dimensional vector representation for each text </a:t>
            </a:r>
            <a:r>
              <a:rPr lang="en" sz="1800"/>
              <a:t>separately</a:t>
            </a:r>
            <a:r>
              <a:rPr lang="en" sz="1800"/>
              <a:t> then perform matching within the latent space</a:t>
            </a:r>
            <a:endParaRPr sz="1800"/>
          </a:p>
          <a:p>
            <a:pPr indent="-342900" lvl="0" marL="457200" rtl="0" algn="l">
              <a:spcBef>
                <a:spcPts val="0"/>
              </a:spcBef>
              <a:spcAft>
                <a:spcPts val="0"/>
              </a:spcAft>
              <a:buSzPts val="1800"/>
              <a:buChar char="●"/>
            </a:pPr>
            <a:r>
              <a:rPr lang="en" sz="1800"/>
              <a:t>Interaction Based Models like DRMM [Guo et al., 2016, SIGIR]</a:t>
            </a:r>
            <a:endParaRPr sz="1800"/>
          </a:p>
          <a:p>
            <a:pPr indent="-342900" lvl="1" marL="914400" rtl="0" algn="l">
              <a:spcBef>
                <a:spcPts val="0"/>
              </a:spcBef>
              <a:spcAft>
                <a:spcPts val="0"/>
              </a:spcAft>
              <a:buSzPts val="1800"/>
              <a:buChar char="○"/>
            </a:pPr>
            <a:r>
              <a:rPr lang="en" sz="1800"/>
              <a:t>Compute the interaction between each query term and a given text</a:t>
            </a:r>
            <a:endParaRPr sz="1800"/>
          </a:p>
          <a:p>
            <a:pPr indent="-342900" lvl="0" marL="457200" rtl="0" algn="l">
              <a:spcBef>
                <a:spcPts val="0"/>
              </a:spcBef>
              <a:spcAft>
                <a:spcPts val="0"/>
              </a:spcAft>
              <a:buSzPts val="1800"/>
              <a:buChar char="●"/>
            </a:pPr>
            <a:r>
              <a:rPr lang="en" sz="1800"/>
              <a:t>Hybrid Models like ARC-II </a:t>
            </a:r>
            <a:r>
              <a:rPr lang="en" sz="1800"/>
              <a:t>[Hu et al., 2014, NIPS]</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ARC-I [Hu et al., 2014 NIPS]</a:t>
            </a:r>
            <a:endParaRPr/>
          </a:p>
        </p:txBody>
      </p:sp>
      <p:sp>
        <p:nvSpPr>
          <p:cNvPr id="225" name="Google Shape;225;p36"/>
          <p:cNvSpPr txBox="1"/>
          <p:nvPr>
            <p:ph idx="1" type="body"/>
          </p:nvPr>
        </p:nvSpPr>
        <p:spPr>
          <a:xfrm>
            <a:off x="729450" y="2078875"/>
            <a:ext cx="26358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Perform 1-dimensional convolution on each text representation</a:t>
            </a:r>
            <a:endParaRPr sz="1800"/>
          </a:p>
          <a:p>
            <a:pPr indent="-342900" lvl="0" marL="457200" rtl="0" algn="l">
              <a:spcBef>
                <a:spcPts val="0"/>
              </a:spcBef>
              <a:spcAft>
                <a:spcPts val="0"/>
              </a:spcAft>
              <a:buSzPts val="1800"/>
              <a:buChar char="●"/>
            </a:pPr>
            <a:r>
              <a:rPr lang="en" sz="1800"/>
              <a:t>Compare each finalized vector to query</a:t>
            </a:r>
            <a:endParaRPr sz="1800"/>
          </a:p>
        </p:txBody>
      </p:sp>
      <p:pic>
        <p:nvPicPr>
          <p:cNvPr id="226" name="Google Shape;226;p36"/>
          <p:cNvPicPr preferRelativeResize="0"/>
          <p:nvPr/>
        </p:nvPicPr>
        <p:blipFill>
          <a:blip r:embed="rId3">
            <a:alphaModFix/>
          </a:blip>
          <a:stretch>
            <a:fillRect/>
          </a:stretch>
        </p:blipFill>
        <p:spPr>
          <a:xfrm>
            <a:off x="3517650" y="1760000"/>
            <a:ext cx="5473949" cy="248893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DRMM [Guo et al., 2016 SIGIR]</a:t>
            </a:r>
            <a:endParaRPr/>
          </a:p>
        </p:txBody>
      </p:sp>
      <p:sp>
        <p:nvSpPr>
          <p:cNvPr id="232" name="Google Shape;232;p37"/>
          <p:cNvSpPr txBox="1"/>
          <p:nvPr>
            <p:ph idx="1" type="body"/>
          </p:nvPr>
        </p:nvSpPr>
        <p:spPr>
          <a:xfrm>
            <a:off x="442175" y="2106225"/>
            <a:ext cx="2841000" cy="278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Compute term and document interactions using histograms of count, relative count, log-count, etc</a:t>
            </a:r>
            <a:endParaRPr sz="1400"/>
          </a:p>
          <a:p>
            <a:pPr indent="-317500" lvl="0" marL="457200" rtl="0" algn="l">
              <a:spcBef>
                <a:spcPts val="0"/>
              </a:spcBef>
              <a:spcAft>
                <a:spcPts val="0"/>
              </a:spcAft>
              <a:buSzPts val="1400"/>
              <a:buChar char="●"/>
            </a:pPr>
            <a:r>
              <a:rPr lang="en" sz="1400"/>
              <a:t>Pass histograms into feed forward network with attention for relevance scoring</a:t>
            </a:r>
            <a:endParaRPr sz="1400"/>
          </a:p>
        </p:txBody>
      </p:sp>
      <p:pic>
        <p:nvPicPr>
          <p:cNvPr id="233" name="Google Shape;233;p37"/>
          <p:cNvPicPr preferRelativeResize="0"/>
          <p:nvPr/>
        </p:nvPicPr>
        <p:blipFill>
          <a:blip r:embed="rId3">
            <a:alphaModFix/>
          </a:blip>
          <a:stretch>
            <a:fillRect/>
          </a:stretch>
        </p:blipFill>
        <p:spPr>
          <a:xfrm>
            <a:off x="3283175" y="1965225"/>
            <a:ext cx="5667400" cy="294502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ARC-II [Hu et al., 2014 NIPS]</a:t>
            </a:r>
            <a:endParaRPr/>
          </a:p>
        </p:txBody>
      </p:sp>
      <p:sp>
        <p:nvSpPr>
          <p:cNvPr id="239" name="Google Shape;239;p38"/>
          <p:cNvSpPr txBox="1"/>
          <p:nvPr>
            <p:ph idx="1" type="body"/>
          </p:nvPr>
        </p:nvSpPr>
        <p:spPr>
          <a:xfrm>
            <a:off x="729450" y="2078875"/>
            <a:ext cx="7423500" cy="67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Word representations are generated from context using </a:t>
            </a:r>
            <a:r>
              <a:rPr lang="en"/>
              <a:t>convolutional</a:t>
            </a:r>
            <a:r>
              <a:rPr lang="en"/>
              <a:t> nets, and interaction matrices are introduced in between sliding window layers</a:t>
            </a:r>
            <a:endParaRPr/>
          </a:p>
        </p:txBody>
      </p:sp>
      <p:pic>
        <p:nvPicPr>
          <p:cNvPr id="240" name="Google Shape;240;p38"/>
          <p:cNvPicPr preferRelativeResize="0"/>
          <p:nvPr/>
        </p:nvPicPr>
        <p:blipFill>
          <a:blip r:embed="rId3">
            <a:alphaModFix/>
          </a:blip>
          <a:stretch>
            <a:fillRect/>
          </a:stretch>
        </p:blipFill>
        <p:spPr>
          <a:xfrm>
            <a:off x="830550" y="2749125"/>
            <a:ext cx="6966775" cy="2394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To Rank, in Brief</a:t>
            </a:r>
            <a:endParaRPr/>
          </a:p>
        </p:txBody>
      </p:sp>
      <p:sp>
        <p:nvSpPr>
          <p:cNvPr id="246" name="Google Shape;246;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Defined as “the task to automatically construct a ranking model using training data, such that the model can sort new objects according to their degrees of relevance, preference, or importance.” -Liu [2009 INR]</a:t>
            </a:r>
            <a:endParaRPr sz="1800"/>
          </a:p>
          <a:p>
            <a:pPr indent="0" lvl="0" marL="0" rtl="0" algn="l">
              <a:spcBef>
                <a:spcPts val="1600"/>
              </a:spcBef>
              <a:spcAft>
                <a:spcPts val="1600"/>
              </a:spcAft>
              <a:buNone/>
            </a:pPr>
            <a:r>
              <a:rPr lang="en" sz="1800"/>
              <a:t>In simpler terms:  How do we build systems that can choose the “best” documents to show to our users even when those documents are new to our system?</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to Rank versus semantic matching</a:t>
            </a:r>
            <a:endParaRPr/>
          </a:p>
        </p:txBody>
      </p:sp>
      <p:sp>
        <p:nvSpPr>
          <p:cNvPr id="252" name="Google Shape;252;p40"/>
          <p:cNvSpPr txBox="1"/>
          <p:nvPr>
            <p:ph idx="1" type="body"/>
          </p:nvPr>
        </p:nvSpPr>
        <p:spPr>
          <a:xfrm>
            <a:off x="729450" y="2078875"/>
            <a:ext cx="3842700" cy="276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previously discussed Semantic matching is a part of learning to rank.</a:t>
            </a:r>
            <a:endParaRPr sz="1800"/>
          </a:p>
          <a:p>
            <a:pPr indent="-342900" lvl="0" marL="457200" rtl="0" algn="l">
              <a:spcBef>
                <a:spcPts val="0"/>
              </a:spcBef>
              <a:spcAft>
                <a:spcPts val="0"/>
              </a:spcAft>
              <a:buSzPts val="1800"/>
              <a:buChar char="●"/>
            </a:pPr>
            <a:r>
              <a:rPr lang="en" sz="1800"/>
              <a:t>See the accompanying figure from [Li and Lu, 2016 SIGIR] for explanation</a:t>
            </a:r>
            <a:endParaRPr sz="1800"/>
          </a:p>
        </p:txBody>
      </p:sp>
      <p:pic>
        <p:nvPicPr>
          <p:cNvPr id="253" name="Google Shape;253;p40"/>
          <p:cNvPicPr preferRelativeResize="0"/>
          <p:nvPr/>
        </p:nvPicPr>
        <p:blipFill>
          <a:blip r:embed="rId3">
            <a:alphaModFix/>
          </a:blip>
          <a:stretch>
            <a:fillRect/>
          </a:stretch>
        </p:blipFill>
        <p:spPr>
          <a:xfrm>
            <a:off x="4656150" y="2078875"/>
            <a:ext cx="4267049" cy="239898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Major Training Objectives</a:t>
            </a:r>
            <a:endParaRPr/>
          </a:p>
        </p:txBody>
      </p:sp>
      <p:sp>
        <p:nvSpPr>
          <p:cNvPr id="259" name="Google Shape;259;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Pointwise Approach</a:t>
            </a:r>
            <a:endParaRPr sz="1800"/>
          </a:p>
          <a:p>
            <a:pPr indent="-342900" lvl="1" marL="914400" rtl="0" algn="l">
              <a:spcBef>
                <a:spcPts val="0"/>
              </a:spcBef>
              <a:spcAft>
                <a:spcPts val="0"/>
              </a:spcAft>
              <a:buSzPts val="1800"/>
              <a:buChar char="○"/>
            </a:pPr>
            <a:r>
              <a:rPr lang="en" sz="1800"/>
              <a:t>Determine the relevance number per document based on explicitly or implicitly provided human labels</a:t>
            </a:r>
            <a:endParaRPr sz="1800"/>
          </a:p>
          <a:p>
            <a:pPr indent="-342900" lvl="0" marL="457200" rtl="0" algn="l">
              <a:spcBef>
                <a:spcPts val="0"/>
              </a:spcBef>
              <a:spcAft>
                <a:spcPts val="0"/>
              </a:spcAft>
              <a:buSzPts val="1800"/>
              <a:buChar char="●"/>
            </a:pPr>
            <a:r>
              <a:rPr lang="en" sz="1800"/>
              <a:t>Pairwise Approach</a:t>
            </a:r>
            <a:endParaRPr sz="1800"/>
          </a:p>
          <a:p>
            <a:pPr indent="-342900" lvl="1" marL="914400" rtl="0" algn="l">
              <a:spcBef>
                <a:spcPts val="0"/>
              </a:spcBef>
              <a:spcAft>
                <a:spcPts val="0"/>
              </a:spcAft>
              <a:buSzPts val="1800"/>
              <a:buChar char="○"/>
            </a:pPr>
            <a:r>
              <a:rPr lang="en" sz="1800"/>
              <a:t>Reduce the problem to a binary classification between two documents for which is more relevant</a:t>
            </a:r>
            <a:endParaRPr sz="1800"/>
          </a:p>
          <a:p>
            <a:pPr indent="-342900" lvl="0" marL="457200" rtl="0" algn="l">
              <a:spcBef>
                <a:spcPts val="0"/>
              </a:spcBef>
              <a:spcAft>
                <a:spcPts val="0"/>
              </a:spcAft>
              <a:buSzPts val="1800"/>
              <a:buChar char="●"/>
            </a:pPr>
            <a:r>
              <a:rPr lang="en" sz="1800"/>
              <a:t>Listwise Approach</a:t>
            </a:r>
            <a:endParaRPr sz="1800"/>
          </a:p>
          <a:p>
            <a:pPr indent="-342900" lvl="1" marL="914400" rtl="0" algn="l">
              <a:spcBef>
                <a:spcPts val="0"/>
              </a:spcBef>
              <a:spcAft>
                <a:spcPts val="0"/>
              </a:spcAft>
              <a:buSzPts val="1800"/>
              <a:buChar char="○"/>
            </a:pPr>
            <a:r>
              <a:rPr lang="en" sz="1800"/>
              <a:t>Directly optimize for specific rank based metrics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tasks use IR?</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IR is used in </a:t>
            </a:r>
            <a:r>
              <a:rPr lang="en" sz="1800"/>
              <a:t>several tasks</a:t>
            </a:r>
            <a:r>
              <a:rPr lang="en" sz="1800"/>
              <a:t>:</a:t>
            </a:r>
            <a:endParaRPr sz="1800"/>
          </a:p>
          <a:p>
            <a:pPr indent="-342900" lvl="0" marL="457200" rtl="0" algn="l">
              <a:spcBef>
                <a:spcPts val="1600"/>
              </a:spcBef>
              <a:spcAft>
                <a:spcPts val="0"/>
              </a:spcAft>
              <a:buSzPts val="1800"/>
              <a:buChar char="●"/>
            </a:pPr>
            <a:r>
              <a:rPr lang="en" sz="1800"/>
              <a:t>Question Answering</a:t>
            </a:r>
            <a:endParaRPr sz="1800"/>
          </a:p>
          <a:p>
            <a:pPr indent="-342900" lvl="0" marL="457200" rtl="0" algn="l">
              <a:spcBef>
                <a:spcPts val="0"/>
              </a:spcBef>
              <a:spcAft>
                <a:spcPts val="0"/>
              </a:spcAft>
              <a:buSzPts val="1800"/>
              <a:buChar char="●"/>
            </a:pPr>
            <a:r>
              <a:rPr lang="en" sz="1800"/>
              <a:t>Document Filtering</a:t>
            </a:r>
            <a:endParaRPr sz="1800"/>
          </a:p>
          <a:p>
            <a:pPr indent="-342900" lvl="0" marL="457200" rtl="0" algn="l">
              <a:spcBef>
                <a:spcPts val="0"/>
              </a:spcBef>
              <a:spcAft>
                <a:spcPts val="0"/>
              </a:spcAft>
              <a:buSzPts val="1800"/>
              <a:buChar char="●"/>
            </a:pPr>
            <a:r>
              <a:rPr lang="en" sz="1800"/>
              <a:t>Document Routing</a:t>
            </a:r>
            <a:endParaRPr sz="1800"/>
          </a:p>
          <a:p>
            <a:pPr indent="-342900" lvl="0" marL="457200" rtl="0" algn="l">
              <a:spcBef>
                <a:spcPts val="0"/>
              </a:spcBef>
              <a:spcAft>
                <a:spcPts val="0"/>
              </a:spcAft>
              <a:buSzPts val="1800"/>
              <a:buChar char="●"/>
            </a:pPr>
            <a:r>
              <a:rPr lang="en" sz="1800"/>
              <a:t>Ad-hoc Retrieval</a:t>
            </a:r>
            <a:endParaRPr sz="1800"/>
          </a:p>
          <a:p>
            <a:pPr indent="0" lvl="0" marL="0" rtl="0" algn="l">
              <a:spcBef>
                <a:spcPts val="1600"/>
              </a:spcBef>
              <a:spcAft>
                <a:spcPts val="1600"/>
              </a:spcAft>
              <a:buNone/>
            </a:pPr>
            <a:r>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listwise ranking</a:t>
            </a:r>
            <a:endParaRPr/>
          </a:p>
        </p:txBody>
      </p:sp>
      <p:sp>
        <p:nvSpPr>
          <p:cNvPr id="265" name="Google Shape;265;p42"/>
          <p:cNvSpPr txBox="1"/>
          <p:nvPr>
            <p:ph idx="1" type="body"/>
          </p:nvPr>
        </p:nvSpPr>
        <p:spPr>
          <a:xfrm>
            <a:off x="729450" y="2078875"/>
            <a:ext cx="4236300" cy="25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Blue = relevant document    	      Grey = not relevant</a:t>
            </a:r>
            <a:endParaRPr/>
          </a:p>
          <a:p>
            <a:pPr indent="0" lvl="0" marL="0" rtl="0" algn="l">
              <a:spcBef>
                <a:spcPts val="1600"/>
              </a:spcBef>
              <a:spcAft>
                <a:spcPts val="0"/>
              </a:spcAft>
              <a:buNone/>
            </a:pPr>
            <a:r>
              <a:rPr lang="en"/>
              <a:t>Rank based metrics:</a:t>
            </a:r>
            <a:br>
              <a:rPr lang="en"/>
            </a:br>
            <a:r>
              <a:rPr lang="en"/>
              <a:t>NDCG (usefulness of document based on list location) ERR (expected reciprocal rank e.g. how high is the document the user chooses)</a:t>
            </a:r>
            <a:endParaRPr/>
          </a:p>
          <a:p>
            <a:pPr indent="0" lvl="0" marL="0" rtl="0" algn="l">
              <a:spcBef>
                <a:spcPts val="1600"/>
              </a:spcBef>
              <a:spcAft>
                <a:spcPts val="0"/>
              </a:spcAft>
              <a:buNone/>
            </a:pPr>
            <a:r>
              <a:rPr lang="en"/>
              <a:t> NDCG and ERR are higher for left but pairwise</a:t>
            </a:r>
            <a:br>
              <a:rPr lang="en"/>
            </a:br>
            <a:r>
              <a:rPr lang="en"/>
              <a:t>errors less for right</a:t>
            </a:r>
            <a:endParaRPr/>
          </a:p>
          <a:p>
            <a:pPr indent="0" lvl="0" marL="0" rtl="0" algn="l">
              <a:spcBef>
                <a:spcPts val="1600"/>
              </a:spcBef>
              <a:spcAft>
                <a:spcPts val="1600"/>
              </a:spcAft>
              <a:buNone/>
            </a:pPr>
            <a:r>
              <a:rPr lang="en"/>
              <a:t>A list wise model would try to balance and optimize these statistics</a:t>
            </a:r>
            <a:endParaRPr/>
          </a:p>
        </p:txBody>
      </p:sp>
      <p:pic>
        <p:nvPicPr>
          <p:cNvPr id="266" name="Google Shape;266;p42"/>
          <p:cNvPicPr preferRelativeResize="0"/>
          <p:nvPr/>
        </p:nvPicPr>
        <p:blipFill>
          <a:blip r:embed="rId3">
            <a:alphaModFix/>
          </a:blip>
          <a:stretch>
            <a:fillRect/>
          </a:stretch>
        </p:blipFill>
        <p:spPr>
          <a:xfrm>
            <a:off x="5774750" y="1773700"/>
            <a:ext cx="2546708" cy="29848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of the art Feature based model: BM25F</a:t>
            </a:r>
            <a:endParaRPr/>
          </a:p>
        </p:txBody>
      </p:sp>
      <p:sp>
        <p:nvSpPr>
          <p:cNvPr id="272" name="Google Shape;272;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BM25F is currently used by many search engines for ranking</a:t>
            </a:r>
            <a:endParaRPr sz="1800"/>
          </a:p>
          <a:p>
            <a:pPr indent="0" lvl="0" marL="0" rtl="0" algn="l">
              <a:spcBef>
                <a:spcPts val="1600"/>
              </a:spcBef>
              <a:spcAft>
                <a:spcPts val="0"/>
              </a:spcAft>
              <a:buNone/>
            </a:pPr>
            <a:r>
              <a:rPr lang="en" sz="1800"/>
              <a:t>BM25F uses a bag of words model that measures the number of query terms in a given document regardless of their position.</a:t>
            </a:r>
            <a:endParaRPr sz="1800"/>
          </a:p>
          <a:p>
            <a:pPr indent="0" lvl="0" marL="0" rtl="0" algn="l">
              <a:spcBef>
                <a:spcPts val="1600"/>
              </a:spcBef>
              <a:spcAft>
                <a:spcPts val="1600"/>
              </a:spcAft>
              <a:buNone/>
            </a:pPr>
            <a:r>
              <a:rPr lang="en" sz="1800"/>
              <a:t>This general concept is used to build a scoring function with several specific scoring functions per document field</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Google Shape;277;p44"/>
          <p:cNvPicPr preferRelativeResize="0"/>
          <p:nvPr/>
        </p:nvPicPr>
        <p:blipFill>
          <a:blip r:embed="rId3">
            <a:alphaModFix/>
          </a:blip>
          <a:stretch>
            <a:fillRect/>
          </a:stretch>
        </p:blipFill>
        <p:spPr>
          <a:xfrm>
            <a:off x="754275" y="677425"/>
            <a:ext cx="6345374" cy="4297600"/>
          </a:xfrm>
          <a:prstGeom prst="rect">
            <a:avLst/>
          </a:prstGeom>
          <a:noFill/>
          <a:ln>
            <a:noFill/>
          </a:ln>
        </p:spPr>
      </p:pic>
      <p:sp>
        <p:nvSpPr>
          <p:cNvPr id="278" name="Google Shape;278;p44"/>
          <p:cNvSpPr txBox="1"/>
          <p:nvPr/>
        </p:nvSpPr>
        <p:spPr>
          <a:xfrm>
            <a:off x="7427975" y="1149075"/>
            <a:ext cx="1395300" cy="15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Figure from Mitra and Craswell 2017</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2"/>
                </a:solidFill>
              </a:rPr>
              <a:t>Papers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Papers</a:t>
            </a:r>
            <a:endParaRPr/>
          </a:p>
        </p:txBody>
      </p:sp>
      <p:sp>
        <p:nvSpPr>
          <p:cNvPr id="289" name="Google Shape;289;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Deep Relevance Matching Model for Ad-hoc Retrieval </a:t>
            </a:r>
            <a:r>
              <a:rPr lang="en" sz="1800"/>
              <a:t>[Guo et al., 2017, SIGIR]</a:t>
            </a:r>
            <a:r>
              <a:rPr lang="en" sz="1800"/>
              <a:t>  </a:t>
            </a:r>
            <a:endParaRPr sz="1800"/>
          </a:p>
          <a:p>
            <a:pPr indent="-342900" lvl="0" marL="457200" rtl="0" algn="l">
              <a:spcBef>
                <a:spcPts val="0"/>
              </a:spcBef>
              <a:spcAft>
                <a:spcPts val="0"/>
              </a:spcAft>
              <a:buSzPts val="1800"/>
              <a:buChar char="●"/>
            </a:pPr>
            <a:r>
              <a:rPr lang="en" sz="1800"/>
              <a:t>Neural Ranking Models with Multiple Document Fields [Zamani et al., 2017, WSDM]</a:t>
            </a:r>
            <a:endParaRPr sz="1800"/>
          </a:p>
          <a:p>
            <a:pPr indent="-342900" lvl="0" marL="457200" rtl="0" algn="l">
              <a:spcBef>
                <a:spcPts val="0"/>
              </a:spcBef>
              <a:spcAft>
                <a:spcPts val="0"/>
              </a:spcAft>
              <a:buSzPts val="1800"/>
              <a:buChar char="●"/>
            </a:pPr>
            <a:r>
              <a:rPr lang="en" sz="1800"/>
              <a:t>DeepRank: A New Deep Architecture for Relevance Ranking in Information Retrieval [Pang et al. 2017, CIKM]</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a:t>
            </a:r>
            <a:endParaRPr/>
          </a:p>
        </p:txBody>
      </p:sp>
      <p:sp>
        <p:nvSpPr>
          <p:cNvPr id="295" name="Google Shape;295;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nDCG@20, @10, @5: Normalized Discounted Cumulative Gain</a:t>
            </a:r>
            <a:endParaRPr sz="1800"/>
          </a:p>
          <a:p>
            <a:pPr indent="-342900" lvl="0" marL="457200" rtl="0" algn="l">
              <a:spcBef>
                <a:spcPts val="0"/>
              </a:spcBef>
              <a:spcAft>
                <a:spcPts val="0"/>
              </a:spcAft>
              <a:buSzPts val="1800"/>
              <a:buChar char="●"/>
            </a:pPr>
            <a:r>
              <a:rPr lang="en" sz="1800"/>
              <a:t> P@20, @10, @5: Precision</a:t>
            </a:r>
            <a:endParaRPr sz="1800"/>
          </a:p>
          <a:p>
            <a:pPr indent="-342900" lvl="0" marL="457200" rtl="0" algn="l">
              <a:spcBef>
                <a:spcPts val="0"/>
              </a:spcBef>
              <a:spcAft>
                <a:spcPts val="0"/>
              </a:spcAft>
              <a:buSzPts val="1800"/>
              <a:buChar char="●"/>
            </a:pPr>
            <a:r>
              <a:rPr lang="en" sz="1800"/>
              <a:t>MAP: Mean Average Precision</a:t>
            </a:r>
            <a:endParaRPr sz="1800"/>
          </a:p>
          <a:p>
            <a:pPr indent="0" lvl="0" marL="0" rtl="0" algn="l">
              <a:lnSpc>
                <a:spcPct val="100000"/>
              </a:lnSpc>
              <a:spcBef>
                <a:spcPts val="160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nDCG@20, @10, @5: Normalized Discounted Cumulative Gain</a:t>
            </a:r>
            <a:br>
              <a:rPr lang="en"/>
            </a:br>
            <a:endParaRPr/>
          </a:p>
        </p:txBody>
      </p:sp>
      <p:sp>
        <p:nvSpPr>
          <p:cNvPr id="301" name="Google Shape;301;p48"/>
          <p:cNvSpPr txBox="1"/>
          <p:nvPr>
            <p:ph idx="1" type="body"/>
          </p:nvPr>
        </p:nvSpPr>
        <p:spPr>
          <a:xfrm>
            <a:off x="729450" y="24155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Sum the relevance value of ranked documents, with value being logarithmically reduced as you go down in rank</a:t>
            </a:r>
            <a:endParaRPr sz="1800"/>
          </a:p>
        </p:txBody>
      </p:sp>
      <p:pic>
        <p:nvPicPr>
          <p:cNvPr id="302" name="Google Shape;302;p48"/>
          <p:cNvPicPr preferRelativeResize="0"/>
          <p:nvPr/>
        </p:nvPicPr>
        <p:blipFill>
          <a:blip r:embed="rId3">
            <a:alphaModFix/>
          </a:blip>
          <a:stretch>
            <a:fillRect/>
          </a:stretch>
        </p:blipFill>
        <p:spPr>
          <a:xfrm>
            <a:off x="620000" y="3259275"/>
            <a:ext cx="7696200" cy="1352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Precision</a:t>
            </a:r>
            <a:endParaRPr/>
          </a:p>
        </p:txBody>
      </p:sp>
      <p:sp>
        <p:nvSpPr>
          <p:cNvPr id="308" name="Google Shape;308;p49"/>
          <p:cNvSpPr txBox="1"/>
          <p:nvPr/>
        </p:nvSpPr>
        <p:spPr>
          <a:xfrm>
            <a:off x="753350" y="1948300"/>
            <a:ext cx="7819200" cy="28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Precision can be calculated as the number of documents correctly selected, out of the total number selected.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E.g. where w is the number of correct documents selected, y is the number of incorrect documents selected, and precision = w / (w+y)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Mean Average Precision</a:t>
            </a:r>
            <a:endParaRPr/>
          </a:p>
        </p:txBody>
      </p:sp>
      <p:sp>
        <p:nvSpPr>
          <p:cNvPr id="314" name="Google Shape;314;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Given a set of queries, MAP is the mean of the average precision scores for each query over some number of tests.</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Deep Relevance Matching Model for Ad-hoc Retrieval [</a:t>
            </a:r>
            <a:r>
              <a:rPr lang="en"/>
              <a:t>Guo et al., 2017</a:t>
            </a:r>
            <a:r>
              <a:rPr lang="en"/>
              <a:t>]</a:t>
            </a:r>
            <a:br>
              <a:rPr lang="en"/>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Answering</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Definition:</a:t>
            </a:r>
            <a:r>
              <a:rPr lang="en" sz="1800"/>
              <a:t>  Given a question and a dataset containing the answer, how can we identify and retrieve the answer?</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325" name="Google Shape;325;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 this paper, Guo et al. introduce the model DRMM.</a:t>
            </a:r>
            <a:endParaRPr sz="1800"/>
          </a:p>
          <a:p>
            <a:pPr indent="-342900" lvl="0" marL="457200" rtl="0" algn="l">
              <a:spcBef>
                <a:spcPts val="0"/>
              </a:spcBef>
              <a:spcAft>
                <a:spcPts val="0"/>
              </a:spcAft>
              <a:buSzPts val="1800"/>
              <a:buChar char="●"/>
            </a:pPr>
            <a:r>
              <a:rPr lang="en" sz="1800"/>
              <a:t>DRMM tries to improve on current deep learning ad-hoc retrieval techniques by using relevance matching instead of semantic matching.</a:t>
            </a:r>
            <a:endParaRPr sz="1800"/>
          </a:p>
          <a:p>
            <a:pPr indent="-342900" lvl="0" marL="457200" rtl="0" algn="l">
              <a:spcBef>
                <a:spcPts val="0"/>
              </a:spcBef>
              <a:spcAft>
                <a:spcPts val="0"/>
              </a:spcAft>
              <a:buSzPts val="1800"/>
              <a:buChar char="●"/>
            </a:pPr>
            <a:r>
              <a:rPr lang="en" sz="1800"/>
              <a:t>DRMM is an interaction-focused model that uses matching histogram mapping, a feed forward matching network, and a term gating network in order to learn various features that contribute to relevance matching.</a:t>
            </a:r>
            <a:endParaRPr sz="1800"/>
          </a:p>
          <a:p>
            <a:pPr indent="0" lvl="0" marL="0" rtl="0" algn="l">
              <a:spcBef>
                <a:spcPts val="1600"/>
              </a:spcBef>
              <a:spcAft>
                <a:spcPts val="1600"/>
              </a:spcAft>
              <a:buNone/>
            </a:pPr>
            <a:r>
              <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729450" y="1318650"/>
            <a:ext cx="5617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Interaction versus Representation </a:t>
            </a:r>
            <a:endParaRPr sz="1400"/>
          </a:p>
        </p:txBody>
      </p:sp>
      <p:pic>
        <p:nvPicPr>
          <p:cNvPr id="331" name="Google Shape;331;p53"/>
          <p:cNvPicPr preferRelativeResize="0"/>
          <p:nvPr/>
        </p:nvPicPr>
        <p:blipFill>
          <a:blip r:embed="rId3">
            <a:alphaModFix/>
          </a:blip>
          <a:stretch>
            <a:fillRect/>
          </a:stretch>
        </p:blipFill>
        <p:spPr>
          <a:xfrm>
            <a:off x="152400" y="1965200"/>
            <a:ext cx="8542849" cy="2984851"/>
          </a:xfrm>
          <a:prstGeom prst="rect">
            <a:avLst/>
          </a:prstGeom>
          <a:noFill/>
          <a:ln>
            <a:noFill/>
          </a:ln>
        </p:spPr>
      </p:pic>
      <p:sp>
        <p:nvSpPr>
          <p:cNvPr id="332" name="Google Shape;332;p53"/>
          <p:cNvSpPr txBox="1"/>
          <p:nvPr/>
        </p:nvSpPr>
        <p:spPr>
          <a:xfrm>
            <a:off x="7318550" y="1860425"/>
            <a:ext cx="1135500" cy="7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Figure from Guo et al., 2017</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DRMM and Relevance matching</a:t>
            </a:r>
            <a:endParaRPr/>
          </a:p>
        </p:txBody>
      </p:sp>
      <p:sp>
        <p:nvSpPr>
          <p:cNvPr id="338" name="Google Shape;338;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a few main features that separate relevance matching from semantic matching.  Guo et. al focus on these three:</a:t>
            </a:r>
            <a:endParaRPr sz="1400"/>
          </a:p>
          <a:p>
            <a:pPr indent="-317500" lvl="0" marL="457200" rtl="0" algn="l">
              <a:spcBef>
                <a:spcPts val="1600"/>
              </a:spcBef>
              <a:spcAft>
                <a:spcPts val="0"/>
              </a:spcAft>
              <a:buSzPts val="1400"/>
              <a:buChar char="●"/>
            </a:pPr>
            <a:r>
              <a:rPr lang="en" sz="1400"/>
              <a:t>Exact matching signals (ESM)</a:t>
            </a:r>
            <a:endParaRPr sz="1400"/>
          </a:p>
          <a:p>
            <a:pPr indent="-317500" lvl="1" marL="914400" rtl="0" algn="l">
              <a:spcBef>
                <a:spcPts val="0"/>
              </a:spcBef>
              <a:spcAft>
                <a:spcPts val="0"/>
              </a:spcAft>
              <a:buSzPts val="1400"/>
              <a:buChar char="○"/>
            </a:pPr>
            <a:r>
              <a:rPr lang="en" sz="1400"/>
              <a:t> Does the term appear exactly in a document?</a:t>
            </a:r>
            <a:endParaRPr sz="1400"/>
          </a:p>
          <a:p>
            <a:pPr indent="-317500" lvl="0" marL="457200" rtl="0" algn="l">
              <a:spcBef>
                <a:spcPts val="0"/>
              </a:spcBef>
              <a:spcAft>
                <a:spcPts val="0"/>
              </a:spcAft>
              <a:buSzPts val="1400"/>
              <a:buChar char="●"/>
            </a:pPr>
            <a:r>
              <a:rPr lang="en" sz="1400"/>
              <a:t>Query Term Importance  (QTI)</a:t>
            </a:r>
            <a:endParaRPr sz="1400"/>
          </a:p>
          <a:p>
            <a:pPr indent="-317500" lvl="1" marL="914400" rtl="0" algn="l">
              <a:spcBef>
                <a:spcPts val="0"/>
              </a:spcBef>
              <a:spcAft>
                <a:spcPts val="0"/>
              </a:spcAft>
              <a:buSzPts val="1400"/>
              <a:buChar char="○"/>
            </a:pPr>
            <a:r>
              <a:rPr lang="en" sz="1400"/>
              <a:t>Certain terms in a query are more important than others</a:t>
            </a:r>
            <a:endParaRPr sz="1400"/>
          </a:p>
          <a:p>
            <a:pPr indent="-317500" lvl="0" marL="457200" rtl="0" algn="l">
              <a:spcBef>
                <a:spcPts val="0"/>
              </a:spcBef>
              <a:spcAft>
                <a:spcPts val="0"/>
              </a:spcAft>
              <a:buSzPts val="1400"/>
              <a:buChar char="●"/>
            </a:pPr>
            <a:r>
              <a:rPr lang="en" sz="1400"/>
              <a:t>Diverse Matching Requirements  (DMR)</a:t>
            </a:r>
            <a:endParaRPr sz="1400"/>
          </a:p>
          <a:p>
            <a:pPr indent="-317500" lvl="1" marL="914400" rtl="0" algn="l">
              <a:spcBef>
                <a:spcPts val="0"/>
              </a:spcBef>
              <a:spcAft>
                <a:spcPts val="0"/>
              </a:spcAft>
              <a:buSzPts val="1400"/>
              <a:buChar char="○"/>
            </a:pPr>
            <a:r>
              <a:rPr lang="en" sz="1400"/>
              <a:t>A long document may be just a verbose document on one topic or a collection of short documents on different topics</a:t>
            </a:r>
            <a:endParaRPr sz="1400"/>
          </a:p>
          <a:p>
            <a:pPr indent="-317500" lvl="1" marL="914400" rtl="0" algn="l">
              <a:spcBef>
                <a:spcPts val="0"/>
              </a:spcBef>
              <a:spcAft>
                <a:spcPts val="0"/>
              </a:spcAft>
              <a:buSzPts val="1400"/>
              <a:buChar char="○"/>
            </a:pPr>
            <a:r>
              <a:rPr lang="en" sz="1400"/>
              <a:t>Therefore, if one part of a document is relevant, then all of the document is</a:t>
            </a:r>
            <a:endParaRPr sz="1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DRMM focus on relevance matching?</a:t>
            </a:r>
            <a:endParaRPr/>
          </a:p>
        </p:txBody>
      </p:sp>
      <p:sp>
        <p:nvSpPr>
          <p:cNvPr id="344" name="Google Shape;344;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For each main feature that Guo et al. focus on, they add a different device to their DRMM model.  These include:</a:t>
            </a:r>
            <a:endParaRPr sz="1800"/>
          </a:p>
          <a:p>
            <a:pPr indent="-342900" lvl="0" marL="457200" rtl="0" algn="l">
              <a:spcBef>
                <a:spcPts val="1600"/>
              </a:spcBef>
              <a:spcAft>
                <a:spcPts val="0"/>
              </a:spcAft>
              <a:buSzPts val="1800"/>
              <a:buChar char="●"/>
            </a:pPr>
            <a:r>
              <a:rPr lang="en" sz="1800"/>
              <a:t>Matching Histogram Mapping -&gt; Exact Matching signals  and Diverse Matching Requirement</a:t>
            </a:r>
            <a:endParaRPr sz="1800"/>
          </a:p>
          <a:p>
            <a:pPr indent="-342900" lvl="0" marL="457200" rtl="0" algn="l">
              <a:spcBef>
                <a:spcPts val="0"/>
              </a:spcBef>
              <a:spcAft>
                <a:spcPts val="0"/>
              </a:spcAft>
              <a:buSzPts val="1800"/>
              <a:buChar char="●"/>
            </a:pPr>
            <a:r>
              <a:rPr lang="en" sz="1800"/>
              <a:t>Term Gating Network -&gt; Query Term Importance</a:t>
            </a:r>
            <a:endParaRPr sz="1800"/>
          </a:p>
          <a:p>
            <a:pPr indent="-342900" lvl="0" marL="457200" rtl="0" algn="l">
              <a:spcBef>
                <a:spcPts val="0"/>
              </a:spcBef>
              <a:spcAft>
                <a:spcPts val="0"/>
              </a:spcAft>
              <a:buSzPts val="1800"/>
              <a:buChar char="●"/>
            </a:pPr>
            <a:r>
              <a:rPr lang="en" sz="1800"/>
              <a:t>Feed Forward Matching Network -&gt; Diverse Matching Requirement</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Matching Histogram Mapping: What is it?</a:t>
            </a:r>
            <a:endParaRPr/>
          </a:p>
        </p:txBody>
      </p:sp>
      <p:sp>
        <p:nvSpPr>
          <p:cNvPr id="350" name="Google Shape;350;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 Each query term has a corresponding histogram.  </a:t>
            </a:r>
            <a:endParaRPr sz="1800"/>
          </a:p>
          <a:p>
            <a:pPr indent="-342900" lvl="0" marL="457200" rtl="0" algn="l">
              <a:spcBef>
                <a:spcPts val="0"/>
              </a:spcBef>
              <a:spcAft>
                <a:spcPts val="0"/>
              </a:spcAft>
              <a:buSzPts val="1800"/>
              <a:buChar char="●"/>
            </a:pPr>
            <a:r>
              <a:rPr lang="en" sz="1800"/>
              <a:t>A matching histogram is a data structure of fixed length where each variable represents a “bucket” from one similarity score to the next.  There is also a distinct bucket for an exact match.</a:t>
            </a:r>
            <a:endParaRPr sz="1800"/>
          </a:p>
          <a:p>
            <a:pPr indent="-342900" lvl="0" marL="457200" rtl="0" algn="l">
              <a:spcBef>
                <a:spcPts val="0"/>
              </a:spcBef>
              <a:spcAft>
                <a:spcPts val="0"/>
              </a:spcAft>
              <a:buSzPts val="1800"/>
              <a:buChar char="●"/>
            </a:pPr>
            <a:r>
              <a:rPr lang="en" sz="1800"/>
              <a:t> If a word has a similarity score that fits within a bucket (e.g. a bucket from [-1, -0.5)), then that bucket’s count is incremented by one.</a:t>
            </a:r>
            <a:endParaRPr sz="1800"/>
          </a:p>
          <a:p>
            <a:pPr indent="-342900" lvl="0" marL="457200" rtl="0" algn="l">
              <a:spcBef>
                <a:spcPts val="0"/>
              </a:spcBef>
              <a:spcAft>
                <a:spcPts val="0"/>
              </a:spcAft>
              <a:buSzPts val="1800"/>
              <a:buChar char="●"/>
            </a:pPr>
            <a:r>
              <a:rPr lang="en" sz="1800"/>
              <a:t>Mapped histogram mappings can be absolute count based, normalized, or LogCount-based.</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Matching Histogram Mapping: Why introduce it?</a:t>
            </a:r>
            <a:endParaRPr/>
          </a:p>
        </p:txBody>
      </p:sp>
      <p:sp>
        <p:nvSpPr>
          <p:cNvPr id="356" name="Google Shape;356;p57"/>
          <p:cNvSpPr txBox="1"/>
          <p:nvPr>
            <p:ph idx="1" type="body"/>
          </p:nvPr>
        </p:nvSpPr>
        <p:spPr>
          <a:xfrm>
            <a:off x="729450" y="225670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Most papers use matching matrices to keep track of interactions.</a:t>
            </a:r>
            <a:endParaRPr sz="1800"/>
          </a:p>
          <a:p>
            <a:pPr indent="-342900" lvl="0" marL="457200" rtl="0" algn="l">
              <a:spcBef>
                <a:spcPts val="0"/>
              </a:spcBef>
              <a:spcAft>
                <a:spcPts val="0"/>
              </a:spcAft>
              <a:buSzPts val="1800"/>
              <a:buChar char="●"/>
            </a:pPr>
            <a:r>
              <a:rPr lang="en" sz="1800"/>
              <a:t>However, as these matrices add in position information and zero padding, they add a lot of noise.</a:t>
            </a:r>
            <a:endParaRPr sz="1800"/>
          </a:p>
          <a:p>
            <a:pPr indent="-342900" lvl="0" marL="457200" rtl="0" algn="l">
              <a:spcBef>
                <a:spcPts val="0"/>
              </a:spcBef>
              <a:spcAft>
                <a:spcPts val="0"/>
              </a:spcAft>
              <a:buSzPts val="1800"/>
              <a:buChar char="●"/>
            </a:pPr>
            <a:r>
              <a:rPr lang="en" sz="1800"/>
              <a:t>Therefore, Guo et al. instead use a matching histogram avoiding noise.</a:t>
            </a:r>
            <a:endParaRPr sz="1800"/>
          </a:p>
          <a:p>
            <a:pPr indent="-342900" lvl="0" marL="457200" rtl="0" algn="l">
              <a:spcBef>
                <a:spcPts val="0"/>
              </a:spcBef>
              <a:spcAft>
                <a:spcPts val="0"/>
              </a:spcAft>
              <a:buSzPts val="1800"/>
              <a:buChar char="●"/>
            </a:pPr>
            <a:r>
              <a:rPr lang="en" sz="1800"/>
              <a:t>The histogram groups local interactions according to their strength, not their positions.  This takes advantage of DMR.</a:t>
            </a:r>
            <a:endParaRPr sz="1800"/>
          </a:p>
          <a:p>
            <a:pPr indent="-342900" lvl="0" marL="457200" rtl="0" algn="l">
              <a:spcBef>
                <a:spcPts val="0"/>
              </a:spcBef>
              <a:spcAft>
                <a:spcPts val="0"/>
              </a:spcAft>
              <a:buSzPts val="1800"/>
              <a:buChar char="●"/>
            </a:pPr>
            <a:r>
              <a:rPr lang="en" sz="1800"/>
              <a:t>Additionally, the histogram keeps track of exact matches as their own class.  This takes advantage of EMS. </a:t>
            </a:r>
            <a:endParaRPr sz="1800"/>
          </a:p>
          <a:p>
            <a:pPr indent="0" lvl="0" marL="457200" rtl="0" algn="l">
              <a:spcBef>
                <a:spcPts val="1600"/>
              </a:spcBef>
              <a:spcAft>
                <a:spcPts val="1600"/>
              </a:spcAft>
              <a:buNone/>
            </a:pPr>
            <a:r>
              <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 Forward Network</a:t>
            </a:r>
            <a:r>
              <a:rPr lang="en"/>
              <a:t>: What is it?</a:t>
            </a:r>
            <a:endParaRPr/>
          </a:p>
        </p:txBody>
      </p:sp>
      <p:sp>
        <p:nvSpPr>
          <p:cNvPr id="362" name="Google Shape;362;p58"/>
          <p:cNvSpPr txBox="1"/>
          <p:nvPr>
            <p:ph idx="1" type="body"/>
          </p:nvPr>
        </p:nvSpPr>
        <p:spPr>
          <a:xfrm>
            <a:off x="729450" y="2078875"/>
            <a:ext cx="4167900" cy="2886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After matching histogram mappings are constructed, they are fed into a feed forward matching network.</a:t>
            </a:r>
            <a:endParaRPr sz="1600"/>
          </a:p>
          <a:p>
            <a:pPr indent="-330200" lvl="0" marL="457200" rtl="0" algn="l">
              <a:spcBef>
                <a:spcPts val="0"/>
              </a:spcBef>
              <a:spcAft>
                <a:spcPts val="0"/>
              </a:spcAft>
              <a:buSzPts val="1600"/>
              <a:buChar char="●"/>
            </a:pPr>
            <a:r>
              <a:rPr lang="en" sz="1600"/>
              <a:t>This is a rather basic feed forward network with a loss function built to learn which patterns of similarity strength (tracked in the matching histograms) are best at predicting document revelance.</a:t>
            </a:r>
            <a:endParaRPr sz="1600"/>
          </a:p>
        </p:txBody>
      </p:sp>
      <p:pic>
        <p:nvPicPr>
          <p:cNvPr id="363" name="Google Shape;363;p58"/>
          <p:cNvPicPr preferRelativeResize="0"/>
          <p:nvPr/>
        </p:nvPicPr>
        <p:blipFill>
          <a:blip r:embed="rId3">
            <a:alphaModFix/>
          </a:blip>
          <a:stretch>
            <a:fillRect/>
          </a:stretch>
        </p:blipFill>
        <p:spPr>
          <a:xfrm>
            <a:off x="4897350" y="2078875"/>
            <a:ext cx="4038600" cy="23622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 Forward Network: Why introduce it?</a:t>
            </a:r>
            <a:endParaRPr/>
          </a:p>
        </p:txBody>
      </p:sp>
      <p:sp>
        <p:nvSpPr>
          <p:cNvPr id="369" name="Google Shape;369;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Most other papers have used CNNs to learn hierarchical matching patterns.</a:t>
            </a:r>
            <a:endParaRPr sz="1800"/>
          </a:p>
          <a:p>
            <a:pPr indent="-342900" lvl="0" marL="457200" rtl="0" algn="l">
              <a:spcBef>
                <a:spcPts val="0"/>
              </a:spcBef>
              <a:spcAft>
                <a:spcPts val="0"/>
              </a:spcAft>
              <a:buSzPts val="1800"/>
              <a:buChar char="●"/>
            </a:pPr>
            <a:r>
              <a:rPr lang="en" sz="1800"/>
              <a:t>While CNNs work well on semantic matching problems, they do not perform as well on relevance mapping.</a:t>
            </a:r>
            <a:endParaRPr sz="1800"/>
          </a:p>
          <a:p>
            <a:pPr indent="-342900" lvl="0" marL="457200" rtl="0" algn="l">
              <a:spcBef>
                <a:spcPts val="0"/>
              </a:spcBef>
              <a:spcAft>
                <a:spcPts val="0"/>
              </a:spcAft>
              <a:buSzPts val="1800"/>
              <a:buChar char="●"/>
            </a:pPr>
            <a:r>
              <a:rPr lang="en" sz="1800"/>
              <a:t>This, once again, is due to the Diverse Matching Requirement of relevance mapping.  CNNs learn based on positional data. Guo et al. do not want positional data to be apart of their learning process.</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 Gating Network: What is it, and why introduce it?</a:t>
            </a:r>
            <a:endParaRPr/>
          </a:p>
        </p:txBody>
      </p:sp>
      <p:sp>
        <p:nvSpPr>
          <p:cNvPr id="375" name="Google Shape;375;p60"/>
          <p:cNvSpPr txBox="1"/>
          <p:nvPr>
            <p:ph idx="1" type="body"/>
          </p:nvPr>
        </p:nvSpPr>
        <p:spPr>
          <a:xfrm>
            <a:off x="729450" y="237982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term gating network is component of the model where term vectors are passed in.  The gate learns different weights for each of the terms.</a:t>
            </a:r>
            <a:endParaRPr sz="1800"/>
          </a:p>
          <a:p>
            <a:pPr indent="-342900" lvl="0" marL="457200" rtl="0" algn="l">
              <a:spcBef>
                <a:spcPts val="0"/>
              </a:spcBef>
              <a:spcAft>
                <a:spcPts val="0"/>
              </a:spcAft>
              <a:buSzPts val="1800"/>
              <a:buChar char="●"/>
            </a:pPr>
            <a:r>
              <a:rPr lang="en" sz="1800"/>
              <a:t>This gating network takes advantage of query term importance, learning which types of query terms have the best predictive effect on document relevance.</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Overview</a:t>
            </a:r>
            <a:endParaRPr/>
          </a:p>
        </p:txBody>
      </p:sp>
      <p:pic>
        <p:nvPicPr>
          <p:cNvPr id="381" name="Google Shape;381;p61"/>
          <p:cNvPicPr preferRelativeResize="0"/>
          <p:nvPr/>
        </p:nvPicPr>
        <p:blipFill>
          <a:blip r:embed="rId3">
            <a:alphaModFix/>
          </a:blip>
          <a:stretch>
            <a:fillRect/>
          </a:stretch>
        </p:blipFill>
        <p:spPr>
          <a:xfrm>
            <a:off x="1219400" y="1853850"/>
            <a:ext cx="6194876" cy="321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Filtering</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Definition: </a:t>
            </a:r>
            <a:r>
              <a:rPr lang="en" sz="1800"/>
              <a:t>Given a stream of documents arriving over time,  filter this stream for documents relevant to a set of topics. </a:t>
            </a:r>
            <a:endParaRPr sz="1800"/>
          </a:p>
          <a:p>
            <a:pPr indent="0" lvl="0" marL="0" rtl="0" algn="l">
              <a:spcBef>
                <a:spcPts val="1600"/>
              </a:spcBef>
              <a:spcAft>
                <a:spcPts val="1600"/>
              </a:spcAft>
              <a:buNone/>
            </a:pPr>
            <a:r>
              <a:rPr lang="en" sz="1800"/>
              <a:t>The distinguishing feature of document filtering is the temporal aspect introduced by the stream of documents.</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Methodology</a:t>
            </a:r>
            <a:endParaRPr/>
          </a:p>
        </p:txBody>
      </p:sp>
      <p:sp>
        <p:nvSpPr>
          <p:cNvPr id="387" name="Google Shape;387;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Guo et al. conducted 5-fold cross-validation tests</a:t>
            </a:r>
            <a:endParaRPr sz="1800"/>
          </a:p>
          <a:p>
            <a:pPr indent="-342900" lvl="0" marL="457200" rtl="0" algn="l">
              <a:spcBef>
                <a:spcPts val="0"/>
              </a:spcBef>
              <a:spcAft>
                <a:spcPts val="0"/>
              </a:spcAft>
              <a:buSzPts val="1800"/>
              <a:buChar char="●"/>
            </a:pPr>
            <a:r>
              <a:rPr lang="en" sz="1800"/>
              <a:t>They used two datasets, ClueWeb-09-Cat-B collection (web queries and results) and Robust-04 collection (news articles and documents)</a:t>
            </a:r>
            <a:endParaRPr sz="1800"/>
          </a:p>
          <a:p>
            <a:pPr indent="-342900" lvl="0" marL="457200" rtl="0" algn="l">
              <a:spcBef>
                <a:spcPts val="0"/>
              </a:spcBef>
              <a:spcAft>
                <a:spcPts val="0"/>
              </a:spcAft>
              <a:buSzPts val="1800"/>
              <a:buChar char="●"/>
            </a:pPr>
            <a:r>
              <a:rPr lang="en" sz="1800"/>
              <a:t>For each model, they ran tests on topic titles and topic descriptions.</a:t>
            </a:r>
            <a:endParaRPr sz="1800"/>
          </a:p>
          <a:p>
            <a:pPr indent="-342900" lvl="0" marL="457200" rtl="0" algn="l">
              <a:spcBef>
                <a:spcPts val="0"/>
              </a:spcBef>
              <a:spcAft>
                <a:spcPts val="0"/>
              </a:spcAft>
              <a:buSzPts val="1800"/>
              <a:buChar char="●"/>
            </a:pPr>
            <a:r>
              <a:rPr lang="en" sz="1800"/>
              <a:t>For each model and test, they tracked MAP, nDCG@20, and P@20</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r>
              <a:rPr lang="en"/>
              <a:t>Against Other Model</a:t>
            </a:r>
            <a:r>
              <a:rPr lang="en"/>
              <a:t>s</a:t>
            </a:r>
            <a:endParaRPr/>
          </a:p>
        </p:txBody>
      </p:sp>
      <p:pic>
        <p:nvPicPr>
          <p:cNvPr id="393" name="Google Shape;393;p63"/>
          <p:cNvPicPr preferRelativeResize="0"/>
          <p:nvPr/>
        </p:nvPicPr>
        <p:blipFill>
          <a:blip r:embed="rId3">
            <a:alphaModFix/>
          </a:blip>
          <a:stretch>
            <a:fillRect/>
          </a:stretch>
        </p:blipFill>
        <p:spPr>
          <a:xfrm>
            <a:off x="799188" y="1965200"/>
            <a:ext cx="7545618" cy="2984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Against Other Models</a:t>
            </a:r>
            <a:endParaRPr/>
          </a:p>
        </p:txBody>
      </p:sp>
      <p:pic>
        <p:nvPicPr>
          <p:cNvPr id="399" name="Google Shape;399;p64"/>
          <p:cNvPicPr preferRelativeResize="0"/>
          <p:nvPr/>
        </p:nvPicPr>
        <p:blipFill>
          <a:blip r:embed="rId3">
            <a:alphaModFix/>
          </a:blip>
          <a:stretch>
            <a:fillRect/>
          </a:stretch>
        </p:blipFill>
        <p:spPr>
          <a:xfrm>
            <a:off x="1223625" y="1937850"/>
            <a:ext cx="6700350" cy="309704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Feature Ablation Tests</a:t>
            </a:r>
            <a:endParaRPr/>
          </a:p>
        </p:txBody>
      </p:sp>
      <p:pic>
        <p:nvPicPr>
          <p:cNvPr id="405" name="Google Shape;405;p65"/>
          <p:cNvPicPr preferRelativeResize="0"/>
          <p:nvPr/>
        </p:nvPicPr>
        <p:blipFill>
          <a:blip r:embed="rId3">
            <a:alphaModFix/>
          </a:blip>
          <a:stretch>
            <a:fillRect/>
          </a:stretch>
        </p:blipFill>
        <p:spPr>
          <a:xfrm>
            <a:off x="2144325" y="1937850"/>
            <a:ext cx="4855356" cy="29848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11" name="Google Shape;411;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From this work, Guo et al. find that relevance matching may be a better problem generalization for ad-hoc retrieval than semantic matching.</a:t>
            </a:r>
            <a:endParaRPr sz="1800"/>
          </a:p>
          <a:p>
            <a:pPr indent="-342900" lvl="0" marL="457200" rtl="0" algn="l">
              <a:spcBef>
                <a:spcPts val="0"/>
              </a:spcBef>
              <a:spcAft>
                <a:spcPts val="0"/>
              </a:spcAft>
              <a:buSzPts val="1800"/>
              <a:buChar char="●"/>
            </a:pPr>
            <a:r>
              <a:rPr lang="en" sz="1800"/>
              <a:t>Guo et al. see that their relevance matching based model performs better than all semantic matching based models and the current traditional IR state of the art baseline.</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Ranking Models with Multiple Document Fields [Zamani et al., 2017]</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22" name="Google Shape;422;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 this paper, Zamani et. al introduce the model NRM.</a:t>
            </a:r>
            <a:endParaRPr sz="1800"/>
          </a:p>
          <a:p>
            <a:pPr indent="-342900" lvl="0" marL="457200" rtl="0" algn="l">
              <a:spcBef>
                <a:spcPts val="0"/>
              </a:spcBef>
              <a:spcAft>
                <a:spcPts val="0"/>
              </a:spcAft>
              <a:buSzPts val="1800"/>
              <a:buChar char="●"/>
            </a:pPr>
            <a:r>
              <a:rPr lang="en" sz="1800"/>
              <a:t>NRM has a generalized framework that allows it to learn from multiple fields of a document at once in order to produce a single relevance scoring.  This includes short versus long fields as well as multiple instance fields such as anchor text.</a:t>
            </a:r>
            <a:endParaRPr sz="1800"/>
          </a:p>
          <a:p>
            <a:pPr indent="-342900" lvl="0" marL="457200" rtl="0" algn="l">
              <a:spcBef>
                <a:spcPts val="0"/>
              </a:spcBef>
              <a:spcAft>
                <a:spcPts val="0"/>
              </a:spcAft>
              <a:buSzPts val="1800"/>
              <a:buChar char="●"/>
            </a:pPr>
            <a:r>
              <a:rPr lang="en" sz="1800"/>
              <a:t>In order to do this, they introduce a field-level drop out method and a masking method to handle missing field instances.</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Overview</a:t>
            </a:r>
            <a:endParaRPr/>
          </a:p>
        </p:txBody>
      </p:sp>
      <p:pic>
        <p:nvPicPr>
          <p:cNvPr id="428" name="Google Shape;428;p69"/>
          <p:cNvPicPr preferRelativeResize="0"/>
          <p:nvPr/>
        </p:nvPicPr>
        <p:blipFill>
          <a:blip r:embed="rId3">
            <a:alphaModFix/>
          </a:blip>
          <a:stretch>
            <a:fillRect/>
          </a:stretch>
        </p:blipFill>
        <p:spPr>
          <a:xfrm>
            <a:off x="4572000" y="1428878"/>
            <a:ext cx="4011425" cy="3493822"/>
          </a:xfrm>
          <a:prstGeom prst="rect">
            <a:avLst/>
          </a:prstGeom>
          <a:noFill/>
          <a:ln>
            <a:noFill/>
          </a:ln>
        </p:spPr>
      </p:pic>
      <p:sp>
        <p:nvSpPr>
          <p:cNvPr id="429" name="Google Shape;429;p69"/>
          <p:cNvSpPr txBox="1"/>
          <p:nvPr/>
        </p:nvSpPr>
        <p:spPr>
          <a:xfrm>
            <a:off x="560850" y="2092975"/>
            <a:ext cx="3310500" cy="26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NRM consists of a query representation network and document representation that both feed into a matching network in order to produce a final relevance score for a document.</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Representation Network</a:t>
            </a:r>
            <a:endParaRPr/>
          </a:p>
        </p:txBody>
      </p:sp>
      <p:pic>
        <p:nvPicPr>
          <p:cNvPr id="435" name="Google Shape;435;p70"/>
          <p:cNvPicPr preferRelativeResize="0"/>
          <p:nvPr/>
        </p:nvPicPr>
        <p:blipFill>
          <a:blip r:embed="rId3">
            <a:alphaModFix/>
          </a:blip>
          <a:stretch>
            <a:fillRect/>
          </a:stretch>
        </p:blipFill>
        <p:spPr>
          <a:xfrm>
            <a:off x="3040975" y="2197750"/>
            <a:ext cx="5755174" cy="2453275"/>
          </a:xfrm>
          <a:prstGeom prst="rect">
            <a:avLst/>
          </a:prstGeom>
          <a:noFill/>
          <a:ln>
            <a:noFill/>
          </a:ln>
        </p:spPr>
      </p:pic>
      <p:sp>
        <p:nvSpPr>
          <p:cNvPr id="436" name="Google Shape;436;p70"/>
          <p:cNvSpPr txBox="1"/>
          <p:nvPr/>
        </p:nvSpPr>
        <p:spPr>
          <a:xfrm>
            <a:off x="410375" y="2079275"/>
            <a:ext cx="2872800" cy="2763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document representation network learns an instance level representation for each field instance, aggregates those instances into a field representation, and then aggregates those field representations into a document representation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Document Representation Network</a:t>
            </a:r>
            <a:endParaRPr/>
          </a:p>
          <a:p>
            <a:pPr indent="0" lvl="0" marL="0" rtl="0" algn="l">
              <a:spcBef>
                <a:spcPts val="0"/>
              </a:spcBef>
              <a:spcAft>
                <a:spcPts val="0"/>
              </a:spcAft>
              <a:buNone/>
            </a:pPr>
            <a:r>
              <a:t/>
            </a:r>
            <a:endParaRPr/>
          </a:p>
        </p:txBody>
      </p:sp>
      <p:sp>
        <p:nvSpPr>
          <p:cNvPr id="442" name="Google Shape;442;p71"/>
          <p:cNvSpPr txBox="1"/>
          <p:nvPr>
            <p:ph idx="1" type="body"/>
          </p:nvPr>
        </p:nvSpPr>
        <p:spPr>
          <a:xfrm>
            <a:off x="729450" y="2078875"/>
            <a:ext cx="2462100" cy="26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order to aggregate field instances, we select a bag of at most M instances (zero padding if we don’t have enough)</a:t>
            </a:r>
            <a:endParaRPr sz="1600"/>
          </a:p>
          <a:p>
            <a:pPr indent="0" lvl="0" marL="0" rtl="0" algn="l">
              <a:spcBef>
                <a:spcPts val="1600"/>
              </a:spcBef>
              <a:spcAft>
                <a:spcPts val="1600"/>
              </a:spcAft>
              <a:buNone/>
            </a:pPr>
            <a:r>
              <a:rPr lang="en" sz="1600"/>
              <a:t>In order to aggregate fields, concatenate each input vector to form a document vector.</a:t>
            </a:r>
            <a:endParaRPr sz="1600"/>
          </a:p>
        </p:txBody>
      </p:sp>
      <p:pic>
        <p:nvPicPr>
          <p:cNvPr id="443" name="Google Shape;443;p71"/>
          <p:cNvPicPr preferRelativeResize="0"/>
          <p:nvPr/>
        </p:nvPicPr>
        <p:blipFill>
          <a:blip r:embed="rId3">
            <a:alphaModFix/>
          </a:blip>
          <a:stretch>
            <a:fillRect/>
          </a:stretch>
        </p:blipFill>
        <p:spPr>
          <a:xfrm>
            <a:off x="3191450" y="2184075"/>
            <a:ext cx="5755174" cy="245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Routing</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Definition:</a:t>
            </a:r>
            <a:r>
              <a:rPr lang="en" sz="1800"/>
              <a:t>  Give a stream of documents arriving over time, how can we disseminate them to different users given each user’s unique preferences?</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how do we learn instance level representations?</a:t>
            </a:r>
            <a:endParaRPr/>
          </a:p>
        </p:txBody>
      </p:sp>
      <p:pic>
        <p:nvPicPr>
          <p:cNvPr id="449" name="Google Shape;449;p72"/>
          <p:cNvPicPr preferRelativeResize="0"/>
          <p:nvPr/>
        </p:nvPicPr>
        <p:blipFill>
          <a:blip r:embed="rId3">
            <a:alphaModFix/>
          </a:blip>
          <a:stretch>
            <a:fillRect/>
          </a:stretch>
        </p:blipFill>
        <p:spPr>
          <a:xfrm>
            <a:off x="4937375" y="2033600"/>
            <a:ext cx="3480765" cy="2984850"/>
          </a:xfrm>
          <a:prstGeom prst="rect">
            <a:avLst/>
          </a:prstGeom>
          <a:noFill/>
          <a:ln>
            <a:noFill/>
          </a:ln>
        </p:spPr>
      </p:pic>
      <p:sp>
        <p:nvSpPr>
          <p:cNvPr id="450" name="Google Shape;450;p72"/>
          <p:cNvSpPr txBox="1"/>
          <p:nvPr/>
        </p:nvSpPr>
        <p:spPr>
          <a:xfrm>
            <a:off x="560850" y="2352875"/>
            <a:ext cx="4432200" cy="26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For each instance, they construct a model with various hyperparameters that allows the model to change depending on characteristics of a doc field.</a:t>
            </a:r>
            <a:endParaRPr sz="1800"/>
          </a:p>
          <a:p>
            <a:pPr indent="0" lvl="0" marL="0" rtl="0" algn="l">
              <a:spcBef>
                <a:spcPts val="0"/>
              </a:spcBef>
              <a:spcAft>
                <a:spcPts val="0"/>
              </a:spcAft>
              <a:buNone/>
            </a:pPr>
            <a:r>
              <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But how do we learn instance level representations?</a:t>
            </a:r>
            <a:endParaRPr/>
          </a:p>
          <a:p>
            <a:pPr indent="0" lvl="0" marL="0" rtl="0" algn="l">
              <a:spcBef>
                <a:spcPts val="0"/>
              </a:spcBef>
              <a:spcAft>
                <a:spcPts val="0"/>
              </a:spcAft>
              <a:buNone/>
            </a:pPr>
            <a:r>
              <a:t/>
            </a:r>
            <a:endParaRPr/>
          </a:p>
        </p:txBody>
      </p:sp>
      <p:sp>
        <p:nvSpPr>
          <p:cNvPr id="456" name="Google Shape;456;p73"/>
          <p:cNvSpPr txBox="1"/>
          <p:nvPr>
            <p:ph idx="1" type="body"/>
          </p:nvPr>
        </p:nvSpPr>
        <p:spPr>
          <a:xfrm>
            <a:off x="729450" y="2489250"/>
            <a:ext cx="32376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800">
                <a:solidFill>
                  <a:srgbClr val="000000"/>
                </a:solidFill>
                <a:latin typeface="Arial"/>
                <a:ea typeface="Arial"/>
                <a:cs typeface="Arial"/>
                <a:sym typeface="Arial"/>
              </a:rPr>
              <a:t>Each term is represented by a character n-gram hashing vector.</a:t>
            </a:r>
            <a:br>
              <a:rPr lang="en" sz="1800">
                <a:solidFill>
                  <a:srgbClr val="000000"/>
                </a:solidFill>
                <a:latin typeface="Arial"/>
                <a:ea typeface="Arial"/>
                <a:cs typeface="Arial"/>
                <a:sym typeface="Arial"/>
              </a:rPr>
            </a:br>
            <a:r>
              <a:rPr lang="en" sz="1800">
                <a:solidFill>
                  <a:srgbClr val="000000"/>
                </a:solidFill>
                <a:latin typeface="Arial"/>
                <a:ea typeface="Arial"/>
                <a:cs typeface="Arial"/>
                <a:sym typeface="Arial"/>
              </a:rPr>
              <a:t>Each character n-gram hashing vector is turned into an embedding using a linear embedding layer</a:t>
            </a:r>
            <a:endParaRPr sz="1800"/>
          </a:p>
        </p:txBody>
      </p:sp>
      <p:pic>
        <p:nvPicPr>
          <p:cNvPr id="457" name="Google Shape;457;p73"/>
          <p:cNvPicPr preferRelativeResize="0"/>
          <p:nvPr/>
        </p:nvPicPr>
        <p:blipFill>
          <a:blip r:embed="rId3">
            <a:alphaModFix/>
          </a:blip>
          <a:stretch>
            <a:fillRect/>
          </a:stretch>
        </p:blipFill>
        <p:spPr>
          <a:xfrm>
            <a:off x="4937375" y="2033600"/>
            <a:ext cx="3480765" cy="2984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how do we learn instance level representations?</a:t>
            </a:r>
            <a:endParaRPr/>
          </a:p>
          <a:p>
            <a:pPr indent="0" lvl="0" marL="0" rtl="0" algn="l">
              <a:spcBef>
                <a:spcPts val="0"/>
              </a:spcBef>
              <a:spcAft>
                <a:spcPts val="0"/>
              </a:spcAft>
              <a:buNone/>
            </a:pPr>
            <a:r>
              <a:t/>
            </a:r>
            <a:endParaRPr/>
          </a:p>
        </p:txBody>
      </p:sp>
      <p:sp>
        <p:nvSpPr>
          <p:cNvPr id="463" name="Google Shape;463;p74"/>
          <p:cNvSpPr txBox="1"/>
          <p:nvPr>
            <p:ph idx="1" type="body"/>
          </p:nvPr>
        </p:nvSpPr>
        <p:spPr>
          <a:xfrm>
            <a:off x="729450" y="2489250"/>
            <a:ext cx="3237600" cy="252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Embeddings are then normalized.</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After normalization, they are run through a CNN in order to learn the dependencies between terms.  This is then repeated to learn sentence level dependencies.</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000000"/>
              </a:solidFill>
              <a:latin typeface="Arial"/>
              <a:ea typeface="Arial"/>
              <a:cs typeface="Arial"/>
              <a:sym typeface="Arial"/>
            </a:endParaRPr>
          </a:p>
        </p:txBody>
      </p:sp>
      <p:pic>
        <p:nvPicPr>
          <p:cNvPr id="464" name="Google Shape;464;p74"/>
          <p:cNvPicPr preferRelativeResize="0"/>
          <p:nvPr/>
        </p:nvPicPr>
        <p:blipFill>
          <a:blip r:embed="rId3">
            <a:alphaModFix/>
          </a:blip>
          <a:stretch>
            <a:fillRect/>
          </a:stretch>
        </p:blipFill>
        <p:spPr>
          <a:xfrm>
            <a:off x="4937375" y="2033600"/>
            <a:ext cx="3480765" cy="29848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how do we learn instance level representations?</a:t>
            </a:r>
            <a:endParaRPr/>
          </a:p>
          <a:p>
            <a:pPr indent="0" lvl="0" marL="0" rtl="0" algn="l">
              <a:spcBef>
                <a:spcPts val="0"/>
              </a:spcBef>
              <a:spcAft>
                <a:spcPts val="0"/>
              </a:spcAft>
              <a:buNone/>
            </a:pPr>
            <a:r>
              <a:t/>
            </a:r>
            <a:endParaRPr/>
          </a:p>
        </p:txBody>
      </p:sp>
      <p:sp>
        <p:nvSpPr>
          <p:cNvPr id="470" name="Google Shape;470;p75"/>
          <p:cNvSpPr txBox="1"/>
          <p:nvPr>
            <p:ph idx="1" type="body"/>
          </p:nvPr>
        </p:nvSpPr>
        <p:spPr>
          <a:xfrm>
            <a:off x="729450" y="2489250"/>
            <a:ext cx="3237600" cy="252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Finally, the model uses average pooling or max pooling and fully connected layer to make the final representation</a:t>
            </a:r>
            <a:endParaRPr sz="1600">
              <a:solidFill>
                <a:srgbClr val="000000"/>
              </a:solidFill>
              <a:latin typeface="Arial"/>
              <a:ea typeface="Arial"/>
              <a:cs typeface="Arial"/>
              <a:sym typeface="Arial"/>
            </a:endParaRPr>
          </a:p>
        </p:txBody>
      </p:sp>
      <p:pic>
        <p:nvPicPr>
          <p:cNvPr id="471" name="Google Shape;471;p75"/>
          <p:cNvPicPr preferRelativeResize="0"/>
          <p:nvPr/>
        </p:nvPicPr>
        <p:blipFill>
          <a:blip r:embed="rId3">
            <a:alphaModFix/>
          </a:blip>
          <a:stretch>
            <a:fillRect/>
          </a:stretch>
        </p:blipFill>
        <p:spPr>
          <a:xfrm>
            <a:off x="4937375" y="2033600"/>
            <a:ext cx="3480765" cy="29848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Field Level Masking</a:t>
            </a:r>
            <a:endParaRPr/>
          </a:p>
        </p:txBody>
      </p:sp>
      <p:sp>
        <p:nvSpPr>
          <p:cNvPr id="477" name="Google Shape;477;p76"/>
          <p:cNvSpPr txBox="1"/>
          <p:nvPr>
            <p:ph idx="1" type="body"/>
          </p:nvPr>
        </p:nvSpPr>
        <p:spPr>
          <a:xfrm>
            <a:off x="729450" y="2078875"/>
            <a:ext cx="7688700" cy="27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Since this model handles multi-instance fields such as anchor text, they need a way to handle documents that have varying numbers of these field.</a:t>
            </a:r>
            <a:endParaRPr sz="1800"/>
          </a:p>
          <a:p>
            <a:pPr indent="0" lvl="0" marL="0" rtl="0" algn="l">
              <a:spcBef>
                <a:spcPts val="1600"/>
              </a:spcBef>
              <a:spcAft>
                <a:spcPts val="0"/>
              </a:spcAft>
              <a:buNone/>
            </a:pPr>
            <a:r>
              <a:rPr lang="en" sz="1800"/>
              <a:t>They handle this with zero padding; however, zero padding can lead to a model </a:t>
            </a:r>
            <a:r>
              <a:rPr lang="en" sz="1800"/>
              <a:t>misinterpreting</a:t>
            </a:r>
            <a:r>
              <a:rPr lang="en" sz="1800"/>
              <a:t> empty variables as instances with zero impact.</a:t>
            </a:r>
            <a:endParaRPr sz="1800"/>
          </a:p>
          <a:p>
            <a:pPr indent="0" lvl="0" marL="0" rtl="0" algn="l">
              <a:spcBef>
                <a:spcPts val="1600"/>
              </a:spcBef>
              <a:spcAft>
                <a:spcPts val="0"/>
              </a:spcAft>
              <a:buNone/>
            </a:pPr>
            <a:r>
              <a:rPr lang="en" sz="1800"/>
              <a:t>In order to counteract this, Zamani et. al introduce field level masking. </a:t>
            </a:r>
            <a:endParaRPr sz="1800"/>
          </a:p>
          <a:p>
            <a:pPr indent="0" lvl="0" marL="0" rtl="0" algn="l">
              <a:spcBef>
                <a:spcPts val="1600"/>
              </a:spcBef>
              <a:spcAft>
                <a:spcPts val="1600"/>
              </a:spcAft>
              <a:buNone/>
            </a:pPr>
            <a:r>
              <a:rPr lang="en" sz="1800"/>
              <a:t>This is also used in averaging!</a:t>
            </a: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Field Level Dropout</a:t>
            </a:r>
            <a:endParaRPr/>
          </a:p>
        </p:txBody>
      </p:sp>
      <p:sp>
        <p:nvSpPr>
          <p:cNvPr id="483" name="Google Shape;483;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Documents are very inconsistent.  Some documents may have Field A while others may not.  If Field A is extremely predictive of a relevance score, this can be an issue.</a:t>
            </a:r>
            <a:endParaRPr sz="1800"/>
          </a:p>
          <a:p>
            <a:pPr indent="0" lvl="0" marL="0" rtl="0" algn="l">
              <a:spcBef>
                <a:spcPts val="1600"/>
              </a:spcBef>
              <a:spcAft>
                <a:spcPts val="1600"/>
              </a:spcAft>
              <a:buNone/>
            </a:pPr>
            <a:r>
              <a:rPr lang="en" sz="1800"/>
              <a:t>In order to teach the model to learn the predictive nature of all fields, Zamani et al. introduce Field Level Dropout.</a:t>
            </a:r>
            <a:endParaRPr sz="18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Representation</a:t>
            </a:r>
            <a:endParaRPr/>
          </a:p>
        </p:txBody>
      </p:sp>
      <p:sp>
        <p:nvSpPr>
          <p:cNvPr id="489" name="Google Shape;489;p78"/>
          <p:cNvSpPr txBox="1"/>
          <p:nvPr>
            <p:ph idx="1" type="body"/>
          </p:nvPr>
        </p:nvSpPr>
        <p:spPr>
          <a:xfrm>
            <a:off x="729450" y="2078875"/>
            <a:ext cx="7688700" cy="116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Since the query is only a single text field, Zamani et. al learn its representation by using the instance level network used by document representation network.</a:t>
            </a:r>
            <a:endParaRPr sz="1800"/>
          </a:p>
        </p:txBody>
      </p:sp>
      <p:sp>
        <p:nvSpPr>
          <p:cNvPr id="490" name="Google Shape;490;p78"/>
          <p:cNvSpPr txBox="1"/>
          <p:nvPr>
            <p:ph type="title"/>
          </p:nvPr>
        </p:nvSpPr>
        <p:spPr>
          <a:xfrm>
            <a:off x="727650" y="3241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Matching Network</a:t>
            </a:r>
            <a:endParaRPr/>
          </a:p>
        </p:txBody>
      </p:sp>
      <p:sp>
        <p:nvSpPr>
          <p:cNvPr id="491" name="Google Shape;491;p78"/>
          <p:cNvSpPr txBox="1"/>
          <p:nvPr>
            <p:ph idx="1" type="body"/>
          </p:nvPr>
        </p:nvSpPr>
        <p:spPr>
          <a:xfrm>
            <a:off x="813450" y="3777175"/>
            <a:ext cx="7688700" cy="116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matching network is computed by taking the element wise product of the two representations.  They then train a fully connected neural network with a single non-linear hidden layer to compute the score.</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a:t>
            </a:r>
            <a:endParaRPr/>
          </a:p>
        </p:txBody>
      </p:sp>
      <p:sp>
        <p:nvSpPr>
          <p:cNvPr id="497" name="Google Shape;497;p79"/>
          <p:cNvSpPr txBox="1"/>
          <p:nvPr>
            <p:ph idx="1" type="body"/>
          </p:nvPr>
        </p:nvSpPr>
        <p:spPr>
          <a:xfrm>
            <a:off x="727650" y="2106250"/>
            <a:ext cx="7688700" cy="119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In order to compute loss, Zamani et al. use a pairwise setting.  If each training instance has a query qi and two documents di1 and di2, as well as their corresponding labels yi1 and yi2, they use the cross entropy loss function:</a:t>
            </a:r>
            <a:endParaRPr sz="1800"/>
          </a:p>
        </p:txBody>
      </p:sp>
      <p:pic>
        <p:nvPicPr>
          <p:cNvPr id="498" name="Google Shape;498;p79"/>
          <p:cNvPicPr preferRelativeResize="0"/>
          <p:nvPr/>
        </p:nvPicPr>
        <p:blipFill>
          <a:blip r:embed="rId3">
            <a:alphaModFix/>
          </a:blip>
          <a:stretch>
            <a:fillRect/>
          </a:stretch>
        </p:blipFill>
        <p:spPr>
          <a:xfrm>
            <a:off x="918450" y="3148100"/>
            <a:ext cx="6762750" cy="1085850"/>
          </a:xfrm>
          <a:prstGeom prst="rect">
            <a:avLst/>
          </a:prstGeom>
          <a:noFill/>
          <a:ln>
            <a:noFill/>
          </a:ln>
        </p:spPr>
      </p:pic>
      <p:sp>
        <p:nvSpPr>
          <p:cNvPr id="499" name="Google Shape;499;p79"/>
          <p:cNvSpPr txBox="1"/>
          <p:nvPr/>
        </p:nvSpPr>
        <p:spPr>
          <a:xfrm>
            <a:off x="670300" y="4158575"/>
            <a:ext cx="7277400" cy="8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setup</a:t>
            </a:r>
            <a:endParaRPr/>
          </a:p>
        </p:txBody>
      </p:sp>
      <p:sp>
        <p:nvSpPr>
          <p:cNvPr id="505" name="Google Shape;505;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Guo et al used a random sampling of 140k queries from Bing’s search logs for its dataset.</a:t>
            </a:r>
            <a:endParaRPr sz="1800"/>
          </a:p>
          <a:p>
            <a:pPr indent="-342900" lvl="0" marL="457200" rtl="0" algn="l">
              <a:spcBef>
                <a:spcPts val="0"/>
              </a:spcBef>
              <a:spcAft>
                <a:spcPts val="0"/>
              </a:spcAft>
              <a:buSzPts val="1800"/>
              <a:buChar char="●"/>
            </a:pPr>
            <a:r>
              <a:rPr lang="en" sz="1800"/>
              <a:t>Using this dataset, they generate all possible pairwise training instances.</a:t>
            </a: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511" name="Google Shape;511;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Zamani et al wanted to prove these five hypothesis:</a:t>
            </a:r>
            <a:endParaRPr sz="1800"/>
          </a:p>
          <a:p>
            <a:pPr indent="-342900" lvl="0" marL="457200" rtl="0" algn="l">
              <a:spcBef>
                <a:spcPts val="1600"/>
              </a:spcBef>
              <a:spcAft>
                <a:spcPts val="0"/>
              </a:spcAft>
              <a:buSzPts val="1800"/>
              <a:buAutoNum type="arabicPeriod"/>
            </a:pPr>
            <a:r>
              <a:rPr lang="en" sz="1800"/>
              <a:t>The ad-hoc retrieval performance of NRM-F improves</a:t>
            </a:r>
            <a:br>
              <a:rPr lang="en" sz="1800"/>
            </a:br>
            <a:r>
              <a:rPr lang="en" sz="1800"/>
              <a:t>as we incorporate multiple document elds.</a:t>
            </a:r>
            <a:endParaRPr sz="1800"/>
          </a:p>
          <a:p>
            <a:pPr indent="-342900" lvl="0" marL="457200" rtl="0" algn="l">
              <a:spcBef>
                <a:spcPts val="0"/>
              </a:spcBef>
              <a:spcAft>
                <a:spcPts val="0"/>
              </a:spcAft>
              <a:buSzPts val="1800"/>
              <a:buAutoNum type="arabicPeriod"/>
            </a:pPr>
            <a:r>
              <a:rPr lang="en" sz="1800"/>
              <a:t>NRM-F performs beer than competitive baselines, such</a:t>
            </a:r>
            <a:br>
              <a:rPr lang="en" sz="1800"/>
            </a:br>
            <a:r>
              <a:rPr lang="en" sz="1800"/>
              <a:t>as term matching and learning to rank</a:t>
            </a:r>
            <a:endParaRPr sz="1800"/>
          </a:p>
          <a:p>
            <a:pPr indent="-342900" lvl="0" marL="457200" rtl="0" algn="l">
              <a:spcBef>
                <a:spcPts val="0"/>
              </a:spcBef>
              <a:spcAft>
                <a:spcPts val="0"/>
              </a:spcAft>
              <a:buSzPts val="1800"/>
              <a:buAutoNum type="arabicPeriod"/>
            </a:pPr>
            <a:r>
              <a:rPr lang="en" sz="1800"/>
              <a:t>Learning a multiple-eld document representation is</a:t>
            </a:r>
            <a:br>
              <a:rPr lang="en" sz="1800"/>
            </a:br>
            <a:r>
              <a:rPr lang="en" sz="1800"/>
              <a:t>superior to scoring based on individual eld representations</a:t>
            </a:r>
            <a:br>
              <a:rPr lang="en" sz="1800"/>
            </a:br>
            <a:r>
              <a:rPr lang="en" sz="1800"/>
              <a:t>and summing</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Ad-hoc Retrieval</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Definition</a:t>
            </a:r>
            <a:r>
              <a:rPr b="1" lang="en" sz="1800"/>
              <a:t>:  </a:t>
            </a:r>
            <a:r>
              <a:rPr lang="en" sz="1800"/>
              <a:t>Given a query that is meant to represent a selection of documents that a user is searching for, how can we find the documents that a user wants to find?</a:t>
            </a:r>
            <a:endParaRPr sz="1800"/>
          </a:p>
          <a:p>
            <a:pPr indent="0" lvl="0" marL="0" rtl="0" algn="l">
              <a:spcBef>
                <a:spcPts val="1600"/>
              </a:spcBef>
              <a:spcAft>
                <a:spcPts val="0"/>
              </a:spcAft>
              <a:buNone/>
            </a:pPr>
            <a:r>
              <a:rPr lang="en" sz="1800"/>
              <a:t>Given two texts T1 and T2, we calculate a degree of matching typically measured as a score produced by a scoring function based on the representation of each text:</a:t>
            </a:r>
            <a:endParaRPr sz="1800"/>
          </a:p>
          <a:p>
            <a:pPr indent="0" lvl="0" marL="0" rtl="0" algn="l">
              <a:spcBef>
                <a:spcPts val="1600"/>
              </a:spcBef>
              <a:spcAft>
                <a:spcPts val="1600"/>
              </a:spcAft>
              <a:buNone/>
            </a:pPr>
            <a:r>
              <a:t/>
            </a:r>
            <a:endParaRPr sz="1800"/>
          </a:p>
        </p:txBody>
      </p:sp>
      <p:pic>
        <p:nvPicPr>
          <p:cNvPr id="124" name="Google Shape;124;p19"/>
          <p:cNvPicPr preferRelativeResize="0"/>
          <p:nvPr/>
        </p:nvPicPr>
        <p:blipFill>
          <a:blip r:embed="rId3">
            <a:alphaModFix/>
          </a:blip>
          <a:stretch>
            <a:fillRect/>
          </a:stretch>
        </p:blipFill>
        <p:spPr>
          <a:xfrm>
            <a:off x="2072825" y="4339975"/>
            <a:ext cx="4514296" cy="5352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517" name="Google Shape;517;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4.  Learning per-eld query representations performs better</a:t>
            </a:r>
            <a:br>
              <a:rPr lang="en" sz="1800"/>
            </a:br>
            <a:r>
              <a:rPr lang="en" sz="1800"/>
              <a:t>than learning a single query representation</a:t>
            </a:r>
            <a:endParaRPr sz="1800"/>
          </a:p>
          <a:p>
            <a:pPr indent="0" lvl="0" marL="0" rtl="0" algn="l">
              <a:spcBef>
                <a:spcPts val="1600"/>
              </a:spcBef>
              <a:spcAft>
                <a:spcPts val="1600"/>
              </a:spcAft>
              <a:buNone/>
            </a:pPr>
            <a:r>
              <a:rPr lang="en" sz="1800"/>
              <a:t>5.  The additional techniques of eld-level masking and</a:t>
            </a:r>
            <a:br>
              <a:rPr lang="en" sz="1800"/>
            </a:br>
            <a:r>
              <a:rPr lang="en" sz="1800"/>
              <a:t>eld-level dropout yield additional performance improvements.</a:t>
            </a: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523" name="Google Shape;523;p83"/>
          <p:cNvPicPr preferRelativeResize="0"/>
          <p:nvPr/>
        </p:nvPicPr>
        <p:blipFill>
          <a:blip r:embed="rId3">
            <a:alphaModFix/>
          </a:blip>
          <a:stretch>
            <a:fillRect/>
          </a:stretch>
        </p:blipFill>
        <p:spPr>
          <a:xfrm>
            <a:off x="2640250" y="709650"/>
            <a:ext cx="5868426" cy="425959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529" name="Google Shape;529;p84"/>
          <p:cNvPicPr preferRelativeResize="0"/>
          <p:nvPr/>
        </p:nvPicPr>
        <p:blipFill>
          <a:blip r:embed="rId3">
            <a:alphaModFix/>
          </a:blip>
          <a:stretch>
            <a:fillRect/>
          </a:stretch>
        </p:blipFill>
        <p:spPr>
          <a:xfrm>
            <a:off x="70325" y="2006250"/>
            <a:ext cx="8839201" cy="2309203"/>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535" name="Google Shape;535;p85"/>
          <p:cNvPicPr preferRelativeResize="0"/>
          <p:nvPr/>
        </p:nvPicPr>
        <p:blipFill>
          <a:blip r:embed="rId3">
            <a:alphaModFix/>
          </a:blip>
          <a:stretch>
            <a:fillRect/>
          </a:stretch>
        </p:blipFill>
        <p:spPr>
          <a:xfrm>
            <a:off x="2332900" y="1598300"/>
            <a:ext cx="6457950" cy="29527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541" name="Google Shape;541;p86"/>
          <p:cNvPicPr preferRelativeResize="0"/>
          <p:nvPr/>
        </p:nvPicPr>
        <p:blipFill>
          <a:blip r:embed="rId3">
            <a:alphaModFix/>
          </a:blip>
          <a:stretch>
            <a:fillRect/>
          </a:stretch>
        </p:blipFill>
        <p:spPr>
          <a:xfrm>
            <a:off x="70325" y="2389275"/>
            <a:ext cx="8839198" cy="1731761"/>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547" name="Google Shape;547;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Zamani et al. successfully constructed a model that can learn jointly from multiple document fields in a generalized way.</a:t>
            </a:r>
            <a:endParaRPr sz="1800"/>
          </a:p>
          <a:p>
            <a:pPr indent="0" lvl="0" marL="0" rtl="0" algn="l">
              <a:spcBef>
                <a:spcPts val="1600"/>
              </a:spcBef>
              <a:spcAft>
                <a:spcPts val="1600"/>
              </a:spcAft>
              <a:buNone/>
            </a:pPr>
            <a:r>
              <a:rPr lang="en" sz="1800"/>
              <a:t>As they suspected, this model performed better than the state of the art traditional IR baseline and all currently published IR models.</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8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DeepRank: A New Deep Architecture for Relevance Ranking in Information Retrieval [Pang et al. 2017]</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58" name="Google Shape;558;p8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While DRMM tries to model IR’s own characteristics, it does not try to model the relevance generation process of a human.</a:t>
            </a:r>
            <a:endParaRPr sz="1800"/>
          </a:p>
          <a:p>
            <a:pPr indent="-342900" lvl="0" marL="457200" rtl="0" algn="l">
              <a:spcBef>
                <a:spcPts val="0"/>
              </a:spcBef>
              <a:spcAft>
                <a:spcPts val="0"/>
              </a:spcAft>
              <a:buSzPts val="1800"/>
              <a:buChar char="●"/>
            </a:pPr>
            <a:r>
              <a:rPr lang="en" sz="1800"/>
              <a:t>DeepRank tries to do just this</a:t>
            </a:r>
            <a:endParaRPr sz="1800"/>
          </a:p>
          <a:p>
            <a:pPr indent="-342900" lvl="0" marL="457200" rtl="0" algn="l">
              <a:spcBef>
                <a:spcPts val="0"/>
              </a:spcBef>
              <a:spcAft>
                <a:spcPts val="0"/>
              </a:spcAft>
              <a:buSzPts val="1800"/>
              <a:buChar char="●"/>
            </a:pPr>
            <a:r>
              <a:rPr lang="en" sz="1800"/>
              <a:t>DeepRank extracts relevant contexts, determines the local relevances with a CNN or 2D GRU, and then aggregates these local relevances to produce a global relevance score.</a:t>
            </a:r>
            <a:endParaRPr sz="1800"/>
          </a:p>
          <a:p>
            <a:pPr indent="-342900" lvl="0" marL="457200" rtl="0" algn="l">
              <a:spcBef>
                <a:spcPts val="0"/>
              </a:spcBef>
              <a:spcAft>
                <a:spcPts val="0"/>
              </a:spcAft>
              <a:buSzPts val="1800"/>
              <a:buChar char="●"/>
            </a:pPr>
            <a:r>
              <a:rPr lang="en" sz="1800"/>
              <a:t>DeepRank performs better than DRMM and some state of the art Learning to Rank models</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Aspects of IR modelled</a:t>
            </a:r>
            <a:endParaRPr/>
          </a:p>
        </p:txBody>
      </p:sp>
      <p:sp>
        <p:nvSpPr>
          <p:cNvPr id="564" name="Google Shape;564;p90"/>
          <p:cNvSpPr txBox="1"/>
          <p:nvPr>
            <p:ph idx="1" type="body"/>
          </p:nvPr>
        </p:nvSpPr>
        <p:spPr>
          <a:xfrm>
            <a:off x="729450" y="2078875"/>
            <a:ext cx="41403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Query Term Importance</a:t>
            </a:r>
            <a:endParaRPr sz="1800"/>
          </a:p>
          <a:p>
            <a:pPr indent="-342900" lvl="0" marL="457200" rtl="0" algn="l">
              <a:spcBef>
                <a:spcPts val="0"/>
              </a:spcBef>
              <a:spcAft>
                <a:spcPts val="0"/>
              </a:spcAft>
              <a:buSzPts val="1800"/>
              <a:buChar char="●"/>
            </a:pPr>
            <a:r>
              <a:rPr lang="en" sz="1800"/>
              <a:t>Diverse Relevance Requirements</a:t>
            </a:r>
            <a:endParaRPr sz="1800"/>
          </a:p>
          <a:p>
            <a:pPr indent="-342900" lvl="0" marL="457200" rtl="0" algn="l">
              <a:spcBef>
                <a:spcPts val="0"/>
              </a:spcBef>
              <a:spcAft>
                <a:spcPts val="0"/>
              </a:spcAft>
              <a:buSzPts val="1800"/>
              <a:buChar char="●"/>
            </a:pPr>
            <a:r>
              <a:rPr lang="en" sz="1800"/>
              <a:t>Exact/Semantic matching Signals</a:t>
            </a:r>
            <a:endParaRPr sz="1800"/>
          </a:p>
          <a:p>
            <a:pPr indent="0" lvl="0" marL="0" rtl="0" algn="l">
              <a:spcBef>
                <a:spcPts val="1600"/>
              </a:spcBef>
              <a:spcAft>
                <a:spcPts val="0"/>
              </a:spcAft>
              <a:buNone/>
            </a:pPr>
            <a:r>
              <a:rPr lang="en" sz="1800"/>
              <a:t>New:</a:t>
            </a:r>
            <a:endParaRPr sz="1800"/>
          </a:p>
          <a:p>
            <a:pPr indent="-342900" lvl="0" marL="457200" rtl="0" algn="l">
              <a:spcBef>
                <a:spcPts val="1600"/>
              </a:spcBef>
              <a:spcAft>
                <a:spcPts val="0"/>
              </a:spcAft>
              <a:buSzPts val="1800"/>
              <a:buChar char="●"/>
            </a:pPr>
            <a:r>
              <a:rPr lang="en" sz="1800"/>
              <a:t>Proximity Heuristics (Reward a document where matched query terms appear close to each other)</a:t>
            </a:r>
            <a:endParaRPr sz="1800"/>
          </a:p>
        </p:txBody>
      </p:sp>
      <p:pic>
        <p:nvPicPr>
          <p:cNvPr id="565" name="Google Shape;565;p90"/>
          <p:cNvPicPr preferRelativeResize="0"/>
          <p:nvPr/>
        </p:nvPicPr>
        <p:blipFill>
          <a:blip r:embed="rId3">
            <a:alphaModFix/>
          </a:blip>
          <a:stretch>
            <a:fillRect/>
          </a:stretch>
        </p:blipFill>
        <p:spPr>
          <a:xfrm>
            <a:off x="4678400" y="1853850"/>
            <a:ext cx="4381600" cy="21299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Model</a:t>
            </a:r>
            <a:endParaRPr/>
          </a:p>
        </p:txBody>
      </p:sp>
      <p:pic>
        <p:nvPicPr>
          <p:cNvPr id="571" name="Google Shape;571;p91"/>
          <p:cNvPicPr preferRelativeResize="0"/>
          <p:nvPr/>
        </p:nvPicPr>
        <p:blipFill>
          <a:blip r:embed="rId3">
            <a:alphaModFix/>
          </a:blip>
          <a:stretch>
            <a:fillRect/>
          </a:stretch>
        </p:blipFill>
        <p:spPr>
          <a:xfrm>
            <a:off x="-145249" y="804000"/>
            <a:ext cx="9595497" cy="423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100425" y="1022650"/>
            <a:ext cx="8839199" cy="3608407"/>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Detection Strategy</a:t>
            </a:r>
            <a:endParaRPr/>
          </a:p>
        </p:txBody>
      </p:sp>
      <p:sp>
        <p:nvSpPr>
          <p:cNvPr id="577" name="Google Shape;577;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proximity heuristic of Human generated IR search shows that the most relevant terms are those near exact matches or near exact matches of query terms.</a:t>
            </a:r>
            <a:endParaRPr sz="1800"/>
          </a:p>
          <a:p>
            <a:pPr indent="0" lvl="0" marL="0" rtl="0" algn="l">
              <a:spcBef>
                <a:spcPts val="1600"/>
              </a:spcBef>
              <a:spcAft>
                <a:spcPts val="1600"/>
              </a:spcAft>
              <a:buNone/>
            </a:pPr>
            <a:r>
              <a:rPr lang="en" sz="1800"/>
              <a:t>In order to simulate this, find all exact or near exact matches, and pull query-centric contexts from around them. </a:t>
            </a:r>
            <a:endParaRPr sz="18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 Network</a:t>
            </a:r>
            <a:endParaRPr/>
          </a:p>
        </p:txBody>
      </p:sp>
      <p:sp>
        <p:nvSpPr>
          <p:cNvPr id="583" name="Google Shape;583;p93"/>
          <p:cNvSpPr txBox="1"/>
          <p:nvPr>
            <p:ph idx="1" type="body"/>
          </p:nvPr>
        </p:nvSpPr>
        <p:spPr>
          <a:xfrm>
            <a:off x="729450" y="2078875"/>
            <a:ext cx="3360600" cy="27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First, build an input tensor.</a:t>
            </a:r>
            <a:endParaRPr sz="1800"/>
          </a:p>
          <a:p>
            <a:pPr indent="0" lvl="0" marL="0" rtl="0" algn="l">
              <a:spcBef>
                <a:spcPts val="1600"/>
              </a:spcBef>
              <a:spcAft>
                <a:spcPts val="0"/>
              </a:spcAft>
              <a:buNone/>
            </a:pPr>
            <a:r>
              <a:rPr lang="en" sz="1800"/>
              <a:t>An input tensor is built by finding the word-level interaction matrix of the query q and a query level context.</a:t>
            </a:r>
            <a:endParaRPr sz="1800"/>
          </a:p>
          <a:p>
            <a:pPr indent="0" lvl="0" marL="0" rtl="0" algn="l">
              <a:spcBef>
                <a:spcPts val="1600"/>
              </a:spcBef>
              <a:spcAft>
                <a:spcPts val="1600"/>
              </a:spcAft>
              <a:buNone/>
            </a:pPr>
            <a:r>
              <a:t/>
            </a:r>
            <a:endParaRPr sz="1800"/>
          </a:p>
        </p:txBody>
      </p:sp>
      <p:pic>
        <p:nvPicPr>
          <p:cNvPr id="584" name="Google Shape;584;p93"/>
          <p:cNvPicPr preferRelativeResize="0"/>
          <p:nvPr/>
        </p:nvPicPr>
        <p:blipFill>
          <a:blip r:embed="rId3">
            <a:alphaModFix/>
          </a:blip>
          <a:stretch>
            <a:fillRect/>
          </a:stretch>
        </p:blipFill>
        <p:spPr>
          <a:xfrm>
            <a:off x="4158575" y="1853850"/>
            <a:ext cx="4805949" cy="29848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 Network</a:t>
            </a:r>
            <a:endParaRPr/>
          </a:p>
        </p:txBody>
      </p:sp>
      <p:sp>
        <p:nvSpPr>
          <p:cNvPr id="590" name="Google Shape;590;p94"/>
          <p:cNvSpPr txBox="1"/>
          <p:nvPr>
            <p:ph idx="1" type="body"/>
          </p:nvPr>
        </p:nvSpPr>
        <p:spPr>
          <a:xfrm>
            <a:off x="729450" y="2078875"/>
            <a:ext cx="3360600" cy="27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After an input tensor is constructed, we either use CNN or 2D-GRU on the input tensor.</a:t>
            </a:r>
            <a:endParaRPr sz="1800"/>
          </a:p>
          <a:p>
            <a:pPr indent="0" lvl="0" marL="0" rtl="0" algn="l">
              <a:spcBef>
                <a:spcPts val="1600"/>
              </a:spcBef>
              <a:spcAft>
                <a:spcPts val="0"/>
              </a:spcAft>
              <a:buNone/>
            </a:pPr>
            <a:r>
              <a:rPr lang="en" sz="1800"/>
              <a:t>These learn the proximity heuristics.  They also learn general semantic matching and its relation to relevance.  </a:t>
            </a:r>
            <a:endParaRPr sz="1800"/>
          </a:p>
          <a:p>
            <a:pPr indent="0" lvl="0" marL="0" rtl="0" algn="l">
              <a:spcBef>
                <a:spcPts val="1600"/>
              </a:spcBef>
              <a:spcAft>
                <a:spcPts val="1600"/>
              </a:spcAft>
              <a:buNone/>
            </a:pPr>
            <a:r>
              <a:t/>
            </a:r>
            <a:endParaRPr sz="1800"/>
          </a:p>
        </p:txBody>
      </p:sp>
      <p:pic>
        <p:nvPicPr>
          <p:cNvPr id="591" name="Google Shape;591;p94"/>
          <p:cNvPicPr preferRelativeResize="0"/>
          <p:nvPr/>
        </p:nvPicPr>
        <p:blipFill>
          <a:blip r:embed="rId3">
            <a:alphaModFix/>
          </a:blip>
          <a:stretch>
            <a:fillRect/>
          </a:stretch>
        </p:blipFill>
        <p:spPr>
          <a:xfrm>
            <a:off x="4158575" y="1853850"/>
            <a:ext cx="4805949" cy="29848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Aggregation Network</a:t>
            </a:r>
            <a:endParaRPr/>
          </a:p>
        </p:txBody>
      </p:sp>
      <p:sp>
        <p:nvSpPr>
          <p:cNvPr id="597" name="Google Shape;597;p9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As the last step of the model, Pang et al. use a series of aggregation steps to get their final relevance score.</a:t>
            </a:r>
            <a:endParaRPr sz="1800"/>
          </a:p>
          <a:p>
            <a:pPr indent="0" lvl="0" marL="0" rtl="0" algn="l">
              <a:spcBef>
                <a:spcPts val="1600"/>
              </a:spcBef>
              <a:spcAft>
                <a:spcPts val="0"/>
              </a:spcAft>
              <a:buNone/>
            </a:pPr>
            <a:r>
              <a:rPr lang="en" sz="1800"/>
              <a:t>First, they do Query Term Level Aggregation, appending the position of the context onto its vector </a:t>
            </a:r>
            <a:r>
              <a:rPr b="1" lang="en" sz="1800"/>
              <a:t>h</a:t>
            </a:r>
            <a:r>
              <a:rPr lang="en" sz="1800"/>
              <a:t>.  This helps address the diverse matching requirement by adding in positional data.</a:t>
            </a:r>
            <a:endParaRPr sz="1800"/>
          </a:p>
          <a:p>
            <a:pPr indent="0" lvl="0" marL="0" rtl="0" algn="l">
              <a:spcBef>
                <a:spcPts val="1600"/>
              </a:spcBef>
              <a:spcAft>
                <a:spcPts val="1600"/>
              </a:spcAft>
              <a:buNone/>
            </a:pPr>
            <a:r>
              <a:rPr lang="en" sz="1800"/>
              <a:t>Second, they use term gating, similar to Guo et al., to account for query term important.  The result of this term gating is the final relevance score.</a:t>
            </a:r>
            <a:endParaRPr sz="18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Training</a:t>
            </a:r>
            <a:endParaRPr/>
          </a:p>
        </p:txBody>
      </p:sp>
      <p:sp>
        <p:nvSpPr>
          <p:cNvPr id="603" name="Google Shape;603;p96"/>
          <p:cNvSpPr txBox="1"/>
          <p:nvPr>
            <p:ph idx="1" type="body"/>
          </p:nvPr>
        </p:nvSpPr>
        <p:spPr>
          <a:xfrm>
            <a:off x="729450" y="2078875"/>
            <a:ext cx="7688700" cy="10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model is trained using stochastic gradient descent methods.</a:t>
            </a:r>
            <a:endParaRPr sz="1800"/>
          </a:p>
          <a:p>
            <a:pPr indent="0" lvl="0" marL="0" rtl="0" algn="l">
              <a:spcBef>
                <a:spcPts val="1600"/>
              </a:spcBef>
              <a:spcAft>
                <a:spcPts val="1600"/>
              </a:spcAft>
              <a:buNone/>
            </a:pPr>
            <a:r>
              <a:rPr lang="en" sz="1800"/>
              <a:t>Loss is calculated using pairwise hinge loss.</a:t>
            </a:r>
            <a:endParaRPr sz="1800"/>
          </a:p>
        </p:txBody>
      </p:sp>
      <p:pic>
        <p:nvPicPr>
          <p:cNvPr id="604" name="Google Shape;604;p96"/>
          <p:cNvPicPr preferRelativeResize="0"/>
          <p:nvPr/>
        </p:nvPicPr>
        <p:blipFill>
          <a:blip r:embed="rId3">
            <a:alphaModFix/>
          </a:blip>
          <a:stretch>
            <a:fillRect/>
          </a:stretch>
        </p:blipFill>
        <p:spPr>
          <a:xfrm>
            <a:off x="1400175" y="3146275"/>
            <a:ext cx="6343650" cy="13906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Experiments</a:t>
            </a:r>
            <a:endParaRPr/>
          </a:p>
        </p:txBody>
      </p:sp>
      <p:sp>
        <p:nvSpPr>
          <p:cNvPr id="610" name="Google Shape;610;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Pang et al. use the LETOR4.0 dataset.  LETOR4.0 consists of two datasets, each consisting of queries and document rankings.  In total, the datasets, MQ2007 and MQ2008, have 69,623 and 84,834 query-document pairs.</a:t>
            </a:r>
            <a:endParaRPr sz="1800"/>
          </a:p>
          <a:p>
            <a:pPr indent="0" lvl="0" marL="0" rtl="0" algn="l">
              <a:spcBef>
                <a:spcPts val="1600"/>
              </a:spcBef>
              <a:spcAft>
                <a:spcPts val="1600"/>
              </a:spcAft>
              <a:buNone/>
            </a:pPr>
            <a:r>
              <a:rPr lang="en" sz="1800"/>
              <a:t>They also use ChineseClick, a large scale clickthrough dataset.  This dataset is constructed by presenting 10 documents to a user’s query.  Those clicked are counted as relevant.  It contains 12k queries, 115k documents, and 118k query-document pairs.</a:t>
            </a:r>
            <a:endParaRPr sz="18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MQ2007</a:t>
            </a:r>
            <a:endParaRPr/>
          </a:p>
        </p:txBody>
      </p:sp>
      <p:pic>
        <p:nvPicPr>
          <p:cNvPr id="616" name="Google Shape;616;p98"/>
          <p:cNvPicPr preferRelativeResize="0"/>
          <p:nvPr/>
        </p:nvPicPr>
        <p:blipFill>
          <a:blip r:embed="rId3">
            <a:alphaModFix/>
          </a:blip>
          <a:stretch>
            <a:fillRect/>
          </a:stretch>
        </p:blipFill>
        <p:spPr>
          <a:xfrm>
            <a:off x="1321575" y="1937850"/>
            <a:ext cx="6504443" cy="2984849"/>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MQ2008</a:t>
            </a:r>
            <a:endParaRPr/>
          </a:p>
        </p:txBody>
      </p:sp>
      <p:pic>
        <p:nvPicPr>
          <p:cNvPr id="622" name="Google Shape;622;p99"/>
          <p:cNvPicPr preferRelativeResize="0"/>
          <p:nvPr/>
        </p:nvPicPr>
        <p:blipFill>
          <a:blip r:embed="rId3">
            <a:alphaModFix/>
          </a:blip>
          <a:stretch>
            <a:fillRect/>
          </a:stretch>
        </p:blipFill>
        <p:spPr>
          <a:xfrm>
            <a:off x="1285750" y="1965225"/>
            <a:ext cx="6572501" cy="2984849"/>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Chinese Clickthrough</a:t>
            </a:r>
            <a:endParaRPr/>
          </a:p>
        </p:txBody>
      </p:sp>
      <p:pic>
        <p:nvPicPr>
          <p:cNvPr id="628" name="Google Shape;628;p100"/>
          <p:cNvPicPr preferRelativeResize="0"/>
          <p:nvPr/>
        </p:nvPicPr>
        <p:blipFill>
          <a:blip r:embed="rId3">
            <a:alphaModFix/>
          </a:blip>
          <a:stretch>
            <a:fillRect/>
          </a:stretch>
        </p:blipFill>
        <p:spPr>
          <a:xfrm>
            <a:off x="152400" y="2006250"/>
            <a:ext cx="8839201" cy="2877277"/>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Ablation Studies</a:t>
            </a:r>
            <a:endParaRPr/>
          </a:p>
        </p:txBody>
      </p:sp>
      <p:pic>
        <p:nvPicPr>
          <p:cNvPr id="634" name="Google Shape;634;p101"/>
          <p:cNvPicPr preferRelativeResize="0"/>
          <p:nvPr/>
        </p:nvPicPr>
        <p:blipFill>
          <a:blip r:embed="rId3">
            <a:alphaModFix/>
          </a:blip>
          <a:stretch>
            <a:fillRect/>
          </a:stretch>
        </p:blipFill>
        <p:spPr>
          <a:xfrm>
            <a:off x="2936263" y="1978900"/>
            <a:ext cx="3271475"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1"/>
          <p:cNvPicPr preferRelativeResize="0"/>
          <p:nvPr/>
        </p:nvPicPr>
        <p:blipFill>
          <a:blip r:embed="rId3">
            <a:alphaModFix/>
          </a:blip>
          <a:stretch>
            <a:fillRect/>
          </a:stretch>
        </p:blipFill>
        <p:spPr>
          <a:xfrm>
            <a:off x="152400" y="385525"/>
            <a:ext cx="8839200" cy="475797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640" name="Google Shape;640;p1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Pang et al. present a new model that outperforms all other forms of deep learning IR models.</a:t>
            </a:r>
            <a:endParaRPr sz="1800"/>
          </a:p>
          <a:p>
            <a:pPr indent="-342900" lvl="0" marL="457200" rtl="0" algn="l">
              <a:spcBef>
                <a:spcPts val="0"/>
              </a:spcBef>
              <a:spcAft>
                <a:spcPts val="0"/>
              </a:spcAft>
              <a:buSzPts val="1800"/>
              <a:buChar char="●"/>
            </a:pPr>
            <a:r>
              <a:rPr lang="en" sz="1800"/>
              <a:t>They achieve this by trying to directly model the workflow of human based IR.</a:t>
            </a:r>
            <a:endParaRPr sz="1800"/>
          </a:p>
          <a:p>
            <a:pPr indent="-342900" lvl="0" marL="457200" rtl="0" algn="l">
              <a:spcBef>
                <a:spcPts val="0"/>
              </a:spcBef>
              <a:spcAft>
                <a:spcPts val="0"/>
              </a:spcAft>
              <a:buSzPts val="1800"/>
              <a:buChar char="●"/>
            </a:pPr>
            <a:r>
              <a:rPr lang="en" sz="1800"/>
              <a:t>They address many of the similar issues as the Guo et. al DRMM model, but add in a consideration for the Proximity Heuristic.</a:t>
            </a:r>
            <a:endParaRPr sz="18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646" name="Google Shape;646;p1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In the field, there is a lot of debate over whether semantic matching or relevance matching is best for IR.  What do you think and why?</a:t>
            </a:r>
            <a:endParaRPr sz="1800"/>
          </a:p>
          <a:p>
            <a:pPr indent="-342900" lvl="0" marL="457200" rtl="0" algn="l">
              <a:spcBef>
                <a:spcPts val="0"/>
              </a:spcBef>
              <a:spcAft>
                <a:spcPts val="0"/>
              </a:spcAft>
              <a:buSzPts val="1800"/>
              <a:buAutoNum type="arabicPeriod"/>
            </a:pPr>
            <a:r>
              <a:rPr lang="en" sz="1800"/>
              <a:t>Similarly, are interaction based models better than representation based models?  Why or why not?</a:t>
            </a:r>
            <a:endParaRPr sz="1800"/>
          </a:p>
          <a:p>
            <a:pPr indent="-342900" lvl="0" marL="457200" rtl="0" algn="l">
              <a:spcBef>
                <a:spcPts val="0"/>
              </a:spcBef>
              <a:spcAft>
                <a:spcPts val="0"/>
              </a:spcAft>
              <a:buSzPts val="1800"/>
              <a:buAutoNum type="arabicPeriod"/>
            </a:pPr>
            <a:r>
              <a:rPr lang="en" sz="1800"/>
              <a:t>Where do you think ad-hoc retrieval systems can be used to improve our experience of the web?</a:t>
            </a:r>
            <a:endParaRPr sz="1800"/>
          </a:p>
          <a:p>
            <a:pPr indent="-342900" lvl="0" marL="457200" rtl="0" algn="l">
              <a:spcBef>
                <a:spcPts val="0"/>
              </a:spcBef>
              <a:spcAft>
                <a:spcPts val="0"/>
              </a:spcAft>
              <a:buSzPts val="1800"/>
              <a:buAutoNum type="arabicPeriod"/>
            </a:pPr>
            <a:r>
              <a:rPr lang="en" sz="1800"/>
              <a:t>Can the models built for ad-hoc retrieval be used elsewhere?  Could they help at all with paraphrase detection or question answering?</a:t>
            </a:r>
            <a:endParaRPr sz="18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652" name="Google Shape;652;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Works Cited</a:t>
            </a:r>
            <a:endParaRPr sz="1200">
              <a:solidFill>
                <a:srgbClr val="000000"/>
              </a:solidFill>
              <a:latin typeface="Times New Roman"/>
              <a:ea typeface="Times New Roman"/>
              <a:cs typeface="Times New Roman"/>
              <a:sym typeface="Times New Roman"/>
            </a:endParaRPr>
          </a:p>
          <a:p>
            <a:pPr indent="-342900" lvl="0" marL="355600" rtl="0" algn="l">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Ai, Qingyao, et al. “Analysis of the Paragraph Vector Model for Information Retrieval.” </a:t>
            </a:r>
            <a:r>
              <a:rPr i="1" lang="en" sz="1200">
                <a:solidFill>
                  <a:srgbClr val="000000"/>
                </a:solidFill>
                <a:latin typeface="Times New Roman"/>
                <a:ea typeface="Times New Roman"/>
                <a:cs typeface="Times New Roman"/>
                <a:sym typeface="Times New Roman"/>
              </a:rPr>
              <a:t>Proceedings of the 2016 ACM International Conference on the Theory of Information Retrieval - ICTIR '16</a:t>
            </a:r>
            <a:r>
              <a:rPr lang="en" sz="1200">
                <a:solidFill>
                  <a:srgbClr val="000000"/>
                </a:solidFill>
                <a:latin typeface="Times New Roman"/>
                <a:ea typeface="Times New Roman"/>
                <a:cs typeface="Times New Roman"/>
                <a:sym typeface="Times New Roman"/>
              </a:rPr>
              <a:t>, 12 Sept. 2016, doi:10.1145/2970398.2970409.</a:t>
            </a:r>
            <a:endParaRPr sz="1200">
              <a:solidFill>
                <a:srgbClr val="000000"/>
              </a:solidFill>
              <a:latin typeface="Times New Roman"/>
              <a:ea typeface="Times New Roman"/>
              <a:cs typeface="Times New Roman"/>
              <a:sym typeface="Times New Roman"/>
            </a:endParaRPr>
          </a:p>
          <a:p>
            <a:pPr indent="-342900" lvl="0" marL="355600" rtl="0" algn="l">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Dehghani, Mostafa, et al. “Neural Ranking Models with Weak Supervision.” </a:t>
            </a:r>
            <a:r>
              <a:rPr i="1" lang="en" sz="1200">
                <a:solidFill>
                  <a:srgbClr val="000000"/>
                </a:solidFill>
                <a:latin typeface="Times New Roman"/>
                <a:ea typeface="Times New Roman"/>
                <a:cs typeface="Times New Roman"/>
                <a:sym typeface="Times New Roman"/>
              </a:rPr>
              <a:t>Proceedings of the 40th International ACM SIGIR Conference on Research and Development in Information Retrieval - SIGIR '17</a:t>
            </a:r>
            <a:r>
              <a:rPr lang="en" sz="1200">
                <a:solidFill>
                  <a:srgbClr val="000000"/>
                </a:solidFill>
                <a:latin typeface="Times New Roman"/>
                <a:ea typeface="Times New Roman"/>
                <a:cs typeface="Times New Roman"/>
                <a:sym typeface="Times New Roman"/>
              </a:rPr>
              <a:t>, 28 Apr. 2017, doi:10.1145/3077136.3080832.</a:t>
            </a:r>
            <a:endParaRPr sz="1200">
              <a:solidFill>
                <a:srgbClr val="000000"/>
              </a:solidFill>
              <a:latin typeface="Times New Roman"/>
              <a:ea typeface="Times New Roman"/>
              <a:cs typeface="Times New Roman"/>
              <a:sym typeface="Times New Roman"/>
            </a:endParaRPr>
          </a:p>
          <a:p>
            <a:pPr indent="-342900" lvl="0" marL="355600" rtl="0" algn="l">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Guo, Jiafeng, et al. “A Deep Relevance Matching Model for Ad-Hoc Retrieval.” </a:t>
            </a:r>
            <a:r>
              <a:rPr i="1" lang="en" sz="1200">
                <a:solidFill>
                  <a:srgbClr val="000000"/>
                </a:solidFill>
                <a:latin typeface="Times New Roman"/>
                <a:ea typeface="Times New Roman"/>
                <a:cs typeface="Times New Roman"/>
                <a:sym typeface="Times New Roman"/>
              </a:rPr>
              <a:t>Proceedings of the 25th ACM International on Conference on Information and Knowledge Management - CIKM '16</a:t>
            </a:r>
            <a:r>
              <a:rPr lang="en" sz="1200">
                <a:solidFill>
                  <a:srgbClr val="000000"/>
                </a:solidFill>
                <a:latin typeface="Times New Roman"/>
                <a:ea typeface="Times New Roman"/>
                <a:cs typeface="Times New Roman"/>
                <a:sym typeface="Times New Roman"/>
              </a:rPr>
              <a:t>, 23 Nov. 2017, doi:10.1145/2983323.2983769.</a:t>
            </a:r>
            <a:endParaRPr sz="1200">
              <a:solidFill>
                <a:srgbClr val="000000"/>
              </a:solidFill>
              <a:latin typeface="Times New Roman"/>
              <a:ea typeface="Times New Roman"/>
              <a:cs typeface="Times New Roman"/>
              <a:sym typeface="Times New Roman"/>
            </a:endParaRPr>
          </a:p>
          <a:p>
            <a:pPr indent="-342900" lvl="0" marL="355600" rtl="0" algn="l">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Gysel, Christophe Van, et al. “Neural Vector Spaces for Unsupervised Information Retrieval.” ACM Transactions on Information Systems, vol. 36, no. 4, 2018, pp. 1–25., doi:10.1145/3196826.</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(cont.)</a:t>
            </a:r>
            <a:endParaRPr/>
          </a:p>
        </p:txBody>
      </p:sp>
      <p:sp>
        <p:nvSpPr>
          <p:cNvPr id="658" name="Google Shape;658;p105"/>
          <p:cNvSpPr txBox="1"/>
          <p:nvPr>
            <p:ph idx="1" type="body"/>
          </p:nvPr>
        </p:nvSpPr>
        <p:spPr>
          <a:xfrm>
            <a:off x="729450" y="1783425"/>
            <a:ext cx="7688700" cy="2261100"/>
          </a:xfrm>
          <a:prstGeom prst="rect">
            <a:avLst/>
          </a:prstGeom>
        </p:spPr>
        <p:txBody>
          <a:bodyPr anchorCtr="0" anchor="t" bIns="91425" lIns="91425" spcFirstLastPara="1" rIns="91425" wrap="square" tIns="91425">
            <a:noAutofit/>
          </a:bodyPr>
          <a:lstStyle/>
          <a:p>
            <a:pPr indent="0" lvl="0" marL="12700" rtl="0" algn="l">
              <a:spcBef>
                <a:spcPts val="0"/>
              </a:spcBef>
              <a:spcAft>
                <a:spcPts val="0"/>
              </a:spcAft>
              <a:buClr>
                <a:srgbClr val="000000"/>
              </a:buClr>
              <a:buSzPts val="1100"/>
              <a:buFont typeface="Arial"/>
              <a:buNone/>
            </a:pPr>
            <a:r>
              <a:t/>
            </a:r>
            <a:endParaRPr sz="1200">
              <a:solidFill>
                <a:srgbClr val="000000"/>
              </a:solidFill>
              <a:latin typeface="Times New Roman"/>
              <a:ea typeface="Times New Roman"/>
              <a:cs typeface="Times New Roman"/>
              <a:sym typeface="Times New Roman"/>
            </a:endParaRPr>
          </a:p>
          <a:p>
            <a:pPr indent="-342900" lvl="0" marL="355600" rtl="0" algn="l">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Hu, Baotian, et al. "Convolutional neural network architectures for matching natural language sentences." </a:t>
            </a:r>
            <a:r>
              <a:rPr i="1" lang="en" sz="1200">
                <a:solidFill>
                  <a:srgbClr val="000000"/>
                </a:solidFill>
                <a:latin typeface="Times New Roman"/>
                <a:ea typeface="Times New Roman"/>
                <a:cs typeface="Times New Roman"/>
                <a:sym typeface="Times New Roman"/>
              </a:rPr>
              <a:t>Advances in neural information processing systems</a:t>
            </a:r>
            <a:r>
              <a:rPr lang="en" sz="1200">
                <a:solidFill>
                  <a:srgbClr val="000000"/>
                </a:solidFill>
                <a:latin typeface="Times New Roman"/>
                <a:ea typeface="Times New Roman"/>
                <a:cs typeface="Times New Roman"/>
                <a:sym typeface="Times New Roman"/>
              </a:rPr>
              <a:t>. 2014.</a:t>
            </a:r>
            <a:endParaRPr sz="1200">
              <a:solidFill>
                <a:srgbClr val="000000"/>
              </a:solidFill>
              <a:latin typeface="Times New Roman"/>
              <a:ea typeface="Times New Roman"/>
              <a:cs typeface="Times New Roman"/>
              <a:sym typeface="Times New Roman"/>
            </a:endParaRPr>
          </a:p>
          <a:p>
            <a:pPr indent="-342900" lvl="0" marL="355600" rtl="0" algn="l">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Kenter, Tom, et al. “Neural Networks for Information Retrieval.” </a:t>
            </a:r>
            <a:r>
              <a:rPr i="1" lang="en" sz="1200">
                <a:solidFill>
                  <a:srgbClr val="000000"/>
                </a:solidFill>
                <a:latin typeface="Times New Roman"/>
                <a:ea typeface="Times New Roman"/>
                <a:cs typeface="Times New Roman"/>
                <a:sym typeface="Times New Roman"/>
              </a:rPr>
              <a:t>Neural Networks for Information Retrieval</a:t>
            </a:r>
            <a:r>
              <a:rPr lang="en" sz="1200">
                <a:solidFill>
                  <a:srgbClr val="000000"/>
                </a:solidFill>
                <a:latin typeface="Times New Roman"/>
                <a:ea typeface="Times New Roman"/>
                <a:cs typeface="Times New Roman"/>
                <a:sym typeface="Times New Roman"/>
              </a:rPr>
              <a:t>, nn4ir.com/.</a:t>
            </a:r>
            <a:endParaRPr sz="1200">
              <a:solidFill>
                <a:srgbClr val="000000"/>
              </a:solidFill>
              <a:latin typeface="Times New Roman"/>
              <a:ea typeface="Times New Roman"/>
              <a:cs typeface="Times New Roman"/>
              <a:sym typeface="Times New Roman"/>
            </a:endParaRPr>
          </a:p>
          <a:p>
            <a:pPr indent="-342900" lvl="0" marL="355600" rtl="0" algn="l">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Kiros, Ryan et al. “Skip-Thought Vectors.” NIPS (2015).</a:t>
            </a:r>
            <a:endParaRPr sz="1200">
              <a:solidFill>
                <a:srgbClr val="000000"/>
              </a:solidFill>
              <a:latin typeface="Times New Roman"/>
              <a:ea typeface="Times New Roman"/>
              <a:cs typeface="Times New Roman"/>
              <a:sym typeface="Times New Roman"/>
            </a:endParaRPr>
          </a:p>
          <a:p>
            <a:pPr indent="-342900" lvl="0" marL="355600" rtl="0" algn="l">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Hang Li, Jun Xu, and others. 2014. Semantic matching in search. Foundations and Trends in Information Retrieval 7, 5 (2014), 343–469</a:t>
            </a:r>
            <a:endParaRPr sz="1200">
              <a:solidFill>
                <a:srgbClr val="000000"/>
              </a:solidFill>
              <a:latin typeface="Times New Roman"/>
              <a:ea typeface="Times New Roman"/>
              <a:cs typeface="Times New Roman"/>
              <a:sym typeface="Times New Roman"/>
            </a:endParaRPr>
          </a:p>
          <a:p>
            <a:pPr indent="-342900" lvl="0" marL="355600" rtl="0" algn="l">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Onal, Kezban Dilek, et al. “Neural Information Retrieval: at the End of the Early Years.” </a:t>
            </a:r>
            <a:r>
              <a:rPr i="1" lang="en" sz="1200">
                <a:solidFill>
                  <a:srgbClr val="000000"/>
                </a:solidFill>
                <a:latin typeface="Times New Roman"/>
                <a:ea typeface="Times New Roman"/>
                <a:cs typeface="Times New Roman"/>
                <a:sym typeface="Times New Roman"/>
              </a:rPr>
              <a:t>Information Retrieval Journal</a:t>
            </a:r>
            <a:r>
              <a:rPr lang="en" sz="1200">
                <a:solidFill>
                  <a:srgbClr val="000000"/>
                </a:solidFill>
                <a:latin typeface="Times New Roman"/>
                <a:ea typeface="Times New Roman"/>
                <a:cs typeface="Times New Roman"/>
                <a:sym typeface="Times New Roman"/>
              </a:rPr>
              <a:t>, vol. 21, no. 2-3, 2017, pp. 111–182., doi:10.1007/s10791-017-9321-y.</a:t>
            </a:r>
            <a:endParaRPr sz="1200">
              <a:solidFill>
                <a:srgbClr val="000000"/>
              </a:solidFill>
              <a:latin typeface="Times New Roman"/>
              <a:ea typeface="Times New Roman"/>
              <a:cs typeface="Times New Roman"/>
              <a:sym typeface="Times New Roman"/>
            </a:endParaRPr>
          </a:p>
          <a:p>
            <a:pPr indent="-342900" lvl="0" marL="355600" rtl="0" algn="l">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Pang, Liang, et al. “DeepRank.” </a:t>
            </a:r>
            <a:r>
              <a:rPr i="1" lang="en" sz="1200">
                <a:solidFill>
                  <a:srgbClr val="000000"/>
                </a:solidFill>
                <a:latin typeface="Times New Roman"/>
                <a:ea typeface="Times New Roman"/>
                <a:cs typeface="Times New Roman"/>
                <a:sym typeface="Times New Roman"/>
              </a:rPr>
              <a:t>Proceedings of the 2017 ACM on Conference on Information and Knowledge Management - CIKM '17</a:t>
            </a:r>
            <a:r>
              <a:rPr lang="en" sz="1200">
                <a:solidFill>
                  <a:srgbClr val="000000"/>
                </a:solidFill>
                <a:latin typeface="Times New Roman"/>
                <a:ea typeface="Times New Roman"/>
                <a:cs typeface="Times New Roman"/>
                <a:sym typeface="Times New Roman"/>
              </a:rPr>
              <a:t>, 16 Oct. 2017, doi:10.1145/3132847.3132914.</a:t>
            </a:r>
            <a:endParaRPr sz="1200">
              <a:solidFill>
                <a:srgbClr val="000000"/>
              </a:solidFill>
              <a:latin typeface="Times New Roman"/>
              <a:ea typeface="Times New Roman"/>
              <a:cs typeface="Times New Roman"/>
              <a:sym typeface="Times New Roman"/>
            </a:endParaRPr>
          </a:p>
          <a:p>
            <a:pPr indent="-342900" lvl="0" marL="355600" rtl="0" algn="l">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Zamani, Hamed, et al. “Neural Ranking Models with Multiple Document Fields.” </a:t>
            </a:r>
            <a:r>
              <a:rPr i="1" lang="en" sz="1200">
                <a:solidFill>
                  <a:srgbClr val="000000"/>
                </a:solidFill>
                <a:latin typeface="Times New Roman"/>
                <a:ea typeface="Times New Roman"/>
                <a:cs typeface="Times New Roman"/>
                <a:sym typeface="Times New Roman"/>
              </a:rPr>
              <a:t>Proceedings of the Eleventh ACM International Conference on Web Search and Data Mining - WSDM '18</a:t>
            </a:r>
            <a:r>
              <a:rPr lang="en" sz="1200">
                <a:solidFill>
                  <a:srgbClr val="000000"/>
                </a:solidFill>
                <a:latin typeface="Times New Roman"/>
                <a:ea typeface="Times New Roman"/>
                <a:cs typeface="Times New Roman"/>
                <a:sym typeface="Times New Roman"/>
              </a:rPr>
              <a:t>, 25 Nov. 2017, doi:10.1145/3159652.3159730.</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Google Shape;663;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