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aleway"/>
      <p:regular r:id="rId72"/>
      <p:bold r:id="rId73"/>
      <p:italic r:id="rId74"/>
      <p:boldItalic r:id="rId75"/>
    </p:embeddedFont>
    <p:embeddedFont>
      <p:font typeface="La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6.xml"/><Relationship Id="rId75" Type="http://schemas.openxmlformats.org/officeDocument/2006/relationships/font" Target="fonts/Raleway-boldItalic.fntdata"/><Relationship Id="rId30" Type="http://schemas.openxmlformats.org/officeDocument/2006/relationships/slide" Target="slides/slide25.xml"/><Relationship Id="rId74" Type="http://schemas.openxmlformats.org/officeDocument/2006/relationships/font" Target="fonts/Raleway-italic.fntdata"/><Relationship Id="rId33" Type="http://schemas.openxmlformats.org/officeDocument/2006/relationships/slide" Target="slides/slide28.xml"/><Relationship Id="rId77" Type="http://schemas.openxmlformats.org/officeDocument/2006/relationships/font" Target="fonts/Lato-bold.fntdata"/><Relationship Id="rId32" Type="http://schemas.openxmlformats.org/officeDocument/2006/relationships/slide" Target="slides/slide27.xml"/><Relationship Id="rId76" Type="http://schemas.openxmlformats.org/officeDocument/2006/relationships/font" Target="fonts/Lato-regular.fntdata"/><Relationship Id="rId35" Type="http://schemas.openxmlformats.org/officeDocument/2006/relationships/slide" Target="slides/slide30.xml"/><Relationship Id="rId79" Type="http://schemas.openxmlformats.org/officeDocument/2006/relationships/font" Target="fonts/Lato-boldItalic.fntdata"/><Relationship Id="rId34" Type="http://schemas.openxmlformats.org/officeDocument/2006/relationships/slide" Target="slides/slide29.xml"/><Relationship Id="rId78" Type="http://schemas.openxmlformats.org/officeDocument/2006/relationships/font" Target="fonts/La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2c54874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2c54874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179d8c21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179d8c21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14dce653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14dce653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2c548745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2c548745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2c548745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2c548745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2c548745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2c548745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2c548745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2c548745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2c548745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2c548745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2c548745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2c548745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2c8a8b79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2c8a8b79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14dce65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14dce65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2c548745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c548745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2c548745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2c548745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2c548745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2c548745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2c548745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c54874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2c548745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2c548745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2c8a8b79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2c8a8b791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2c548745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2c548745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2c548745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2c548745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2c548745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2c548745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2c548745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2c548745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14dce653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14dce653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2c8a8b7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2c8a8b7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c8a8b7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c8a8b7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2c8a8b79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2c8a8b79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2c8a8b7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2c8a8b7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2c8a8b79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2c8a8b79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2c8a8b79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2c8a8b79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2c8a8b79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2c8a8b79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2c548745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2c548745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2c8a8b79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2c8a8b79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2c8a8b79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2c8a8b79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14dce65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14dce65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2c8a8b79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2c8a8b79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2c8a8b79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2c8a8b79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2c8a8b79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2c8a8b79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2c8a8b79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2c8a8b79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2c8a8b79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2c8a8b79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2c8a8b79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2c8a8b79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2c548745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2c548745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2c8a8b79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2c8a8b79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2c8a8b79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2c8a8b79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2c8a8b79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2c8a8b79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179d8c21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179d8c21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2c8a8b79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2c8a8b79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2c8a8b79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2c8a8b79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2c8a8b79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2c8a8b79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2c8a8b79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2c8a8b79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2c8a8b79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2c8a8b79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2c8a8b79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2c8a8b79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42c548745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42c548745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2c8a8b79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2c8a8b79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2c8a8b791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2c8a8b79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42c8a8b79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42c8a8b79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179d8c21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179d8c21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42c8a8b79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2c8a8b79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42c8a8b79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42c8a8b79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2c8a8b79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2c8a8b79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414dce653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14dce653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4179d8c21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4179d8c21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414dce653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414dce653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260a9ba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260a9ba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2c548745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2c54874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2c8a8b7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2c8a8b7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2c54874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2c54874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yale-lily.github.io/spider" TargetMode="External"/><Relationship Id="rId4" Type="http://schemas.openxmlformats.org/officeDocument/2006/relationships/hyperlink" Target="https://yale-lily.github.io/spid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jkkummerfeld/text2sql-da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pdf/1804.09769.pdf" TargetMode="External"/><Relationship Id="rId4" Type="http://schemas.openxmlformats.org/officeDocument/2006/relationships/hyperlink" Target="https://arxiv.org/pdf/1804.09769.pdf" TargetMode="External"/><Relationship Id="rId5" Type="http://schemas.openxmlformats.org/officeDocument/2006/relationships/hyperlink" Target="https://arxiv.org/pdf/1804.09769.pdf" TargetMode="External"/><Relationship Id="rId6"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pdf/1804.09769.pdf" TargetMode="External"/><Relationship Id="rId4" Type="http://schemas.openxmlformats.org/officeDocument/2006/relationships/hyperlink" Target="https://arxiv.org/pdf/1804.09769.pdf" TargetMode="External"/><Relationship Id="rId5" Type="http://schemas.openxmlformats.org/officeDocument/2006/relationships/hyperlink" Target="https://arxiv.org/pdf/1804.0976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rxiv.org/pdf/1804.09769.pdf" TargetMode="External"/><Relationship Id="rId4" Type="http://schemas.openxmlformats.org/officeDocument/2006/relationships/hyperlink" Target="https://arxiv.org/pdf/1804.09769.pdf" TargetMode="External"/><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rxiv.org/pdf/1804.09769.pdf" TargetMode="External"/><Relationship Id="rId4" Type="http://schemas.openxmlformats.org/officeDocument/2006/relationships/hyperlink" Target="https://arxiv.org/pdf/1804.09769.pdf" TargetMode="External"/><Relationship Id="rId5" Type="http://schemas.openxmlformats.org/officeDocument/2006/relationships/hyperlink" Target="https://github.com/jkkummerfeld/text2sql-dat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salesforce/WikiSQ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medium.com/@tao.yu/spider-one-more-step-towards-natural-language-interfaces-to-databases-62298dc6df3c" TargetMode="External"/><Relationship Id="rId4" Type="http://schemas.openxmlformats.org/officeDocument/2006/relationships/hyperlink" Target="https://yale-lily.github.io/spider" TargetMode="External"/><Relationship Id="rId5" Type="http://schemas.openxmlformats.org/officeDocument/2006/relationships/hyperlink" Target="https://yale-lily.github.io/spider" TargetMode="External"/><Relationship Id="rId6" Type="http://schemas.openxmlformats.org/officeDocument/2006/relationships/hyperlink" Target="https://github.com/taoyds/spider" TargetMode="External"/><Relationship Id="rId7" Type="http://schemas.openxmlformats.org/officeDocument/2006/relationships/hyperlink" Target="https://github.com/taoyds/spider" TargetMode="External"/><Relationship Id="rId8" Type="http://schemas.openxmlformats.org/officeDocument/2006/relationships/hyperlink" Target="https://twitter.com/taoyds/status/104479804846607565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arxiv.org/abs/1709.00103" TargetMode="External"/><Relationship Id="rId4" Type="http://schemas.openxmlformats.org/officeDocument/2006/relationships/hyperlink" Target="https://arxiv.org/abs/1711.04436" TargetMode="External"/><Relationship Id="rId5" Type="http://schemas.openxmlformats.org/officeDocument/2006/relationships/hyperlink" Target="https://arxiv.org/abs/1704.01696" TargetMode="External"/><Relationship Id="rId6" Type="http://schemas.openxmlformats.org/officeDocument/2006/relationships/hyperlink" Target="http://alanesuhr.com/atis.pdf" TargetMode="External"/><Relationship Id="rId7" Type="http://schemas.openxmlformats.org/officeDocument/2006/relationships/hyperlink" Target="http://cs.ucsb.edu/~ysu/papers/acl18_dialsql.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arxiv.org/abs/1704.01696"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arxiv.org/abs/1704.01696"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arxiv.org/abs/1704.01696" TargetMode="External"/><Relationship Id="rId4" Type="http://schemas.openxmlformats.org/officeDocument/2006/relationships/image" Target="../media/image31.png"/><Relationship Id="rId5"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arxiv.org/abs/1704.01696" TargetMode="Externa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arxiv.org/abs/1704.01696"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arxiv.org/abs/1704.01696"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arxiv.org/abs/1704.01696" TargetMode="Externa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arxiv.org/abs/1704.01696" TargetMode="Externa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arxiv.org/abs/1704.01696" TargetMode="Externa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arxiv.org/abs/1704.01696" TargetMode="External"/><Relationship Id="rId4" Type="http://schemas.openxmlformats.org/officeDocument/2006/relationships/hyperlink" Target="http://homepages.inf.ed.ac.uk/s1478528/acl18-coarse2fine.pdf" TargetMode="External"/><Relationship Id="rId5" Type="http://schemas.openxmlformats.org/officeDocument/2006/relationships/hyperlink" Target="http://homepages.inf.ed.ac.uk/s1478528/acl18-coarse2fine.pdf" TargetMode="External"/><Relationship Id="rId6" Type="http://schemas.openxmlformats.org/officeDocument/2006/relationships/hyperlink" Target="https://arxiv.org/abs/1806.07832"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alanesuhr.com/sia2018-slides.pdf" TargetMode="Externa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pytorch/fairseq" TargetMode="External"/><Relationship Id="rId4" Type="http://schemas.openxmlformats.org/officeDocument/2006/relationships/hyperlink" Target="https://github.com/OpenNMT/OpenNMT-py"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einstein.ai/research/how-to-talk-to-your-database" TargetMode="External"/><Relationship Id="rId4" Type="http://schemas.openxmlformats.org/officeDocument/2006/relationships/hyperlink" Target="https://vimeo.com/234958993" TargetMode="External"/><Relationship Id="rId11" Type="http://schemas.openxmlformats.org/officeDocument/2006/relationships/hyperlink" Target="http://cs.ucsb.edu/~ysu/papers/acl18_dialsql.pdf" TargetMode="External"/><Relationship Id="rId10" Type="http://schemas.openxmlformats.org/officeDocument/2006/relationships/hyperlink" Target="http://alanesuhr.com/atis.pdf" TargetMode="External"/><Relationship Id="rId9" Type="http://schemas.openxmlformats.org/officeDocument/2006/relationships/hyperlink" Target="https://arxiv.org/abs/1704.01696" TargetMode="External"/><Relationship Id="rId5" Type="http://schemas.openxmlformats.org/officeDocument/2006/relationships/hyperlink" Target="http://alanesuhr.com/sia2018-slides.pdf" TargetMode="External"/><Relationship Id="rId6" Type="http://schemas.openxmlformats.org/officeDocument/2006/relationships/hyperlink" Target="https://arxiv.org/abs/1711.04436" TargetMode="External"/><Relationship Id="rId7" Type="http://schemas.openxmlformats.org/officeDocument/2006/relationships/hyperlink" Target="https://arxiv.org/abs/1709.00103" TargetMode="External"/><Relationship Id="rId8" Type="http://schemas.openxmlformats.org/officeDocument/2006/relationships/hyperlink" Target="https://arxiv.org/pdf/1804.09769.pdf"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Sequence2SQL</a:t>
            </a:r>
            <a:endParaRPr/>
          </a:p>
          <a:p>
            <a:pPr indent="0" lvl="0" marL="0" rtl="0" algn="l">
              <a:spcBef>
                <a:spcPts val="0"/>
              </a:spcBef>
              <a:spcAft>
                <a:spcPts val="0"/>
              </a:spcAft>
              <a:buNone/>
            </a:pPr>
            <a:r>
              <a:rPr lang="en"/>
              <a:t>Natural Language </a:t>
            </a:r>
            <a:r>
              <a:rPr lang="en"/>
              <a:t>Interface</a:t>
            </a:r>
            <a:r>
              <a:rPr lang="en"/>
              <a:t>s to Databases</a:t>
            </a:r>
            <a:endParaRPr b="0" sz="44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5" y="3502900"/>
            <a:ext cx="76881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Tao Yu</a:t>
            </a:r>
            <a:endParaRPr sz="1800"/>
          </a:p>
          <a:p>
            <a:pPr indent="0" lvl="0" marL="0" rtl="0" algn="l">
              <a:spcBef>
                <a:spcPts val="0"/>
              </a:spcBef>
              <a:spcAft>
                <a:spcPts val="0"/>
              </a:spcAft>
              <a:buNone/>
            </a:pPr>
            <a:r>
              <a:rPr lang="en" sz="1800"/>
              <a:t>09-27-2018</a:t>
            </a:r>
            <a:endParaRPr sz="1800"/>
          </a:p>
          <a:p>
            <a:pPr indent="0" lvl="0" marL="0" rtl="0" algn="l">
              <a:spcBef>
                <a:spcPts val="0"/>
              </a:spcBef>
              <a:spcAft>
                <a:spcPts val="0"/>
              </a:spcAft>
              <a:buNone/>
            </a:pPr>
            <a:r>
              <a:t/>
            </a:r>
            <a:endParaRPr sz="1800"/>
          </a:p>
        </p:txBody>
      </p:sp>
      <p:sp>
        <p:nvSpPr>
          <p:cNvPr id="88" name="Google Shape;88;p13"/>
          <p:cNvSpPr txBox="1"/>
          <p:nvPr>
            <p:ph idx="4294967295"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sequence to SQL?</a:t>
            </a:r>
            <a:endParaRPr/>
          </a:p>
        </p:txBody>
      </p:sp>
      <p:sp>
        <p:nvSpPr>
          <p:cNvPr id="143" name="Google Shape;143;p22"/>
          <p:cNvSpPr txBox="1"/>
          <p:nvPr>
            <p:ph idx="1" type="body"/>
          </p:nvPr>
        </p:nvSpPr>
        <p:spPr>
          <a:xfrm>
            <a:off x="729450" y="1469275"/>
            <a:ext cx="7688700" cy="3184200"/>
          </a:xfrm>
          <a:prstGeom prst="rect">
            <a:avLst/>
          </a:prstGeom>
        </p:spPr>
        <p:txBody>
          <a:bodyPr anchorCtr="0" anchor="t" bIns="91425" lIns="91425" spcFirstLastPara="1" rIns="91425" wrap="square" tIns="91425">
            <a:noAutofit/>
          </a:bodyPr>
          <a:lstStyle/>
          <a:p>
            <a:pPr indent="-342900" lvl="0" marL="457200" marR="0" rtl="0" algn="l">
              <a:lnSpc>
                <a:spcPct val="114000"/>
              </a:lnSpc>
              <a:spcBef>
                <a:spcPts val="0"/>
              </a:spcBef>
              <a:spcAft>
                <a:spcPts val="0"/>
              </a:spcAft>
              <a:buClr>
                <a:schemeClr val="accent1"/>
              </a:buClr>
              <a:buSzPts val="1800"/>
              <a:buChar char="●"/>
            </a:pPr>
            <a:r>
              <a:rPr b="1" lang="en" sz="1800"/>
              <a:t>Seq2SQL represents </a:t>
            </a:r>
            <a:r>
              <a:rPr b="1" lang="en" sz="1800">
                <a:solidFill>
                  <a:srgbClr val="FF0000"/>
                </a:solidFill>
              </a:rPr>
              <a:t>automatically </a:t>
            </a:r>
            <a:r>
              <a:rPr b="1" lang="en" sz="1800"/>
              <a:t>mapping users’ natural language questions (sequence) to corresponding SQL queries.</a:t>
            </a:r>
            <a:endParaRPr b="1" sz="1800">
              <a:solidFill>
                <a:srgbClr val="000000"/>
              </a:solidFill>
            </a:endParaRPr>
          </a:p>
          <a:p>
            <a:pPr indent="0" lvl="0" marL="457200" marR="0" rtl="0" algn="l">
              <a:lnSpc>
                <a:spcPct val="114000"/>
              </a:lnSpc>
              <a:spcBef>
                <a:spcPts val="0"/>
              </a:spcBef>
              <a:spcAft>
                <a:spcPts val="0"/>
              </a:spcAft>
              <a:buNone/>
            </a:pPr>
            <a:r>
              <a:t/>
            </a:r>
            <a:endParaRPr sz="1800"/>
          </a:p>
          <a:p>
            <a:pPr indent="-342900" lvl="0" marL="457200" marR="0" rtl="0" algn="l">
              <a:lnSpc>
                <a:spcPct val="114000"/>
              </a:lnSpc>
              <a:spcBef>
                <a:spcPts val="0"/>
              </a:spcBef>
              <a:spcAft>
                <a:spcPts val="0"/>
              </a:spcAft>
              <a:buSzPts val="1800"/>
              <a:buChar char="●"/>
            </a:pPr>
            <a:r>
              <a:rPr b="1" lang="en" sz="1800"/>
              <a:t>In this way, we can build a </a:t>
            </a:r>
            <a:r>
              <a:rPr b="1" lang="en" sz="1800">
                <a:solidFill>
                  <a:srgbClr val="FF0000"/>
                </a:solidFill>
              </a:rPr>
              <a:t>natural language interface to relational databases</a:t>
            </a:r>
            <a:r>
              <a:rPr b="1" lang="en" sz="1800"/>
              <a:t>. Through this interface</a:t>
            </a:r>
            <a:endParaRPr b="1" sz="1800"/>
          </a:p>
          <a:p>
            <a:pPr indent="-342900" lvl="1" marL="914400" marR="0" rtl="0" algn="l">
              <a:lnSpc>
                <a:spcPct val="114000"/>
              </a:lnSpc>
              <a:spcBef>
                <a:spcPts val="0"/>
              </a:spcBef>
              <a:spcAft>
                <a:spcPts val="0"/>
              </a:spcAft>
              <a:buSzPts val="1800"/>
              <a:buChar char="○"/>
            </a:pPr>
            <a:r>
              <a:rPr lang="en" sz="1800"/>
              <a:t>Users in any background levels can communicate directly with databases using natural language as opposed to through SQL</a:t>
            </a:r>
            <a:endParaRPr sz="1800"/>
          </a:p>
          <a:p>
            <a:pPr indent="-342900" lvl="1" marL="914400" marR="0" rtl="0" algn="l">
              <a:lnSpc>
                <a:spcPct val="114000"/>
              </a:lnSpc>
              <a:spcBef>
                <a:spcPts val="0"/>
              </a:spcBef>
              <a:spcAft>
                <a:spcPts val="0"/>
              </a:spcAft>
              <a:buSzPts val="1800"/>
              <a:buChar char="○"/>
            </a:pPr>
            <a:r>
              <a:rPr lang="en" sz="1800"/>
              <a:t>Querying data becomes more </a:t>
            </a:r>
            <a:r>
              <a:rPr lang="en" sz="1800"/>
              <a:t>efficient, and the process is scalable</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Sequence2SQL is hard</a:t>
            </a:r>
            <a:endParaRPr/>
          </a:p>
        </p:txBody>
      </p:sp>
      <p:sp>
        <p:nvSpPr>
          <p:cNvPr id="149" name="Google Shape;149;p23"/>
          <p:cNvSpPr txBox="1"/>
          <p:nvPr>
            <p:ph idx="1" type="body"/>
          </p:nvPr>
        </p:nvSpPr>
        <p:spPr>
          <a:xfrm>
            <a:off x="729450" y="1469275"/>
            <a:ext cx="7688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N</a:t>
            </a:r>
            <a:r>
              <a:rPr b="1" lang="en" sz="1800"/>
              <a:t>atural language understanding</a:t>
            </a:r>
            <a:endParaRPr b="1" sz="1800"/>
          </a:p>
          <a:p>
            <a:pPr indent="-342900" lvl="1" marL="914400" rtl="0" algn="l">
              <a:lnSpc>
                <a:spcPct val="114000"/>
              </a:lnSpc>
              <a:spcBef>
                <a:spcPts val="0"/>
              </a:spcBef>
              <a:spcAft>
                <a:spcPts val="0"/>
              </a:spcAft>
              <a:buSzPts val="1800"/>
              <a:buChar char="○"/>
            </a:pPr>
            <a:r>
              <a:rPr lang="en" sz="1800"/>
              <a:t>The system has to understand users’ questions, which could be ambiguous, random, and diverse</a:t>
            </a:r>
            <a:endParaRPr sz="1800"/>
          </a:p>
          <a:p>
            <a:pPr indent="-342900" lvl="0" marL="457200" rtl="0" algn="l">
              <a:lnSpc>
                <a:spcPct val="114000"/>
              </a:lnSpc>
              <a:spcBef>
                <a:spcPts val="0"/>
              </a:spcBef>
              <a:spcAft>
                <a:spcPts val="0"/>
              </a:spcAft>
              <a:buSzPts val="1800"/>
              <a:buChar char="●"/>
            </a:pPr>
            <a:r>
              <a:rPr b="1" lang="en" sz="1800"/>
              <a:t>Database schema representation</a:t>
            </a:r>
            <a:endParaRPr b="1" sz="1800"/>
          </a:p>
          <a:p>
            <a:pPr indent="-342900" lvl="1" marL="914400" rtl="0" algn="l">
              <a:lnSpc>
                <a:spcPct val="114000"/>
              </a:lnSpc>
              <a:spcBef>
                <a:spcPts val="0"/>
              </a:spcBef>
              <a:spcAft>
                <a:spcPts val="0"/>
              </a:spcAft>
              <a:buSzPts val="1800"/>
              <a:buChar char="○"/>
            </a:pPr>
            <a:r>
              <a:rPr lang="en" sz="1800"/>
              <a:t>Database can be very complex with &gt;100 columns, &gt;10 tables, and &gt;20 foreign keys</a:t>
            </a:r>
            <a:endParaRPr sz="1800"/>
          </a:p>
          <a:p>
            <a:pPr indent="-342900" lvl="0" marL="457200" rtl="0" algn="l">
              <a:lnSpc>
                <a:spcPct val="114000"/>
              </a:lnSpc>
              <a:spcBef>
                <a:spcPts val="0"/>
              </a:spcBef>
              <a:spcAft>
                <a:spcPts val="0"/>
              </a:spcAft>
              <a:buSzPts val="1800"/>
              <a:buChar char="●"/>
            </a:pPr>
            <a:r>
              <a:rPr b="1" lang="en" sz="1800"/>
              <a:t>Complex SQL decoding/generation</a:t>
            </a:r>
            <a:endParaRPr b="1" sz="1800"/>
          </a:p>
          <a:p>
            <a:pPr indent="-342900" lvl="1" marL="914400" rtl="0" algn="l">
              <a:lnSpc>
                <a:spcPct val="114000"/>
              </a:lnSpc>
              <a:spcBef>
                <a:spcPts val="0"/>
              </a:spcBef>
              <a:spcAft>
                <a:spcPts val="0"/>
              </a:spcAft>
              <a:buSzPts val="1800"/>
              <a:buChar char="○"/>
            </a:pPr>
            <a:r>
              <a:rPr lang="en" sz="1800"/>
              <a:t>SQL queries can be very complex such as nested queries, with multiple conditions</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c</a:t>
            </a:r>
            <a:r>
              <a:rPr lang="en"/>
              <a:t>omparison</a:t>
            </a:r>
            <a:endParaRPr/>
          </a:p>
        </p:txBody>
      </p:sp>
      <p:sp>
        <p:nvSpPr>
          <p:cNvPr id="155" name="Google Shape;155;p24"/>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Compared to other natural language understanding tasks (chit-chat chatbot), </a:t>
            </a:r>
            <a:r>
              <a:rPr b="1" lang="en" sz="1800"/>
              <a:t>seq2SQL is more task-oriented </a:t>
            </a:r>
            <a:endParaRPr b="1" sz="1800"/>
          </a:p>
          <a:p>
            <a:pPr indent="-342900" lvl="1" marL="914400" rtl="0" algn="l">
              <a:lnSpc>
                <a:spcPct val="114000"/>
              </a:lnSpc>
              <a:spcBef>
                <a:spcPts val="0"/>
              </a:spcBef>
              <a:spcAft>
                <a:spcPts val="0"/>
              </a:spcAft>
              <a:buSzPts val="1800"/>
              <a:buChar char="○"/>
            </a:pPr>
            <a:r>
              <a:rPr lang="en" sz="1800"/>
              <a:t>less </a:t>
            </a:r>
            <a:r>
              <a:rPr lang="en" sz="1800"/>
              <a:t>ambiguous and diverse</a:t>
            </a:r>
            <a:r>
              <a:rPr lang="en" sz="1800"/>
              <a:t> questions to be handled</a:t>
            </a:r>
            <a:endParaRPr sz="1800"/>
          </a:p>
          <a:p>
            <a:pPr indent="-342900" lvl="1" marL="914400" rtl="0" algn="l">
              <a:lnSpc>
                <a:spcPct val="114000"/>
              </a:lnSpc>
              <a:spcBef>
                <a:spcPts val="0"/>
              </a:spcBef>
              <a:spcAft>
                <a:spcPts val="0"/>
              </a:spcAft>
              <a:buSzPts val="1800"/>
              <a:buChar char="○"/>
            </a:pPr>
            <a:r>
              <a:rPr lang="en" sz="1800"/>
              <a:t>Similar logic behind questions</a:t>
            </a:r>
            <a:endParaRPr sz="1800"/>
          </a:p>
          <a:p>
            <a:pPr indent="0" lvl="0" marL="9144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Compared to other semantic parsing tasks such as code generation, seq2SQL</a:t>
            </a:r>
            <a:endParaRPr b="1" sz="1800"/>
          </a:p>
          <a:p>
            <a:pPr indent="-342900" lvl="1" marL="914400" rtl="0" algn="l">
              <a:lnSpc>
                <a:spcPct val="114000"/>
              </a:lnSpc>
              <a:spcBef>
                <a:spcPts val="0"/>
              </a:spcBef>
              <a:spcAft>
                <a:spcPts val="0"/>
              </a:spcAft>
              <a:buSzPts val="1800"/>
              <a:buChar char="○"/>
            </a:pPr>
            <a:r>
              <a:rPr lang="en" sz="1800"/>
              <a:t>much smaller decoding search space - SQL keywords and column names</a:t>
            </a:r>
            <a:endParaRPr sz="1800"/>
          </a:p>
          <a:p>
            <a:pPr indent="-342900" lvl="1" marL="914400" rtl="0" algn="l">
              <a:lnSpc>
                <a:spcPct val="114000"/>
              </a:lnSpc>
              <a:spcBef>
                <a:spcPts val="0"/>
              </a:spcBef>
              <a:spcAft>
                <a:spcPts val="0"/>
              </a:spcAft>
              <a:buSzPts val="1800"/>
              <a:buChar char="○"/>
            </a:pPr>
            <a:r>
              <a:rPr lang="en" sz="1800"/>
              <a:t>less possible language structures - SELECT, WHERE, ORDERBY, NESTED...</a:t>
            </a:r>
            <a:endParaRPr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a:t>
            </a:r>
            <a:r>
              <a:rPr lang="en"/>
              <a:t> history</a:t>
            </a:r>
            <a:endParaRPr/>
          </a:p>
        </p:txBody>
      </p:sp>
      <p:sp>
        <p:nvSpPr>
          <p:cNvPr id="161" name="Google Shape;161;p25"/>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Seq2SQL datasets</a:t>
            </a:r>
            <a:endParaRPr b="1" sz="1800"/>
          </a:p>
          <a:p>
            <a:pPr indent="-342900" lvl="1" marL="914400" rtl="0" algn="l">
              <a:lnSpc>
                <a:spcPct val="114000"/>
              </a:lnSpc>
              <a:spcBef>
                <a:spcPts val="0"/>
              </a:spcBef>
              <a:spcAft>
                <a:spcPts val="0"/>
              </a:spcAft>
              <a:buSzPts val="1800"/>
              <a:buChar char="○"/>
            </a:pPr>
            <a:r>
              <a:rPr lang="en" sz="1800"/>
              <a:t>Traditional </a:t>
            </a:r>
            <a:r>
              <a:rPr lang="en" sz="1800"/>
              <a:t>datasets</a:t>
            </a:r>
            <a:r>
              <a:rPr lang="en" sz="1800"/>
              <a:t>: ATIS, Geo, Scholar, Advising etc.</a:t>
            </a:r>
            <a:endParaRPr sz="1800"/>
          </a:p>
          <a:p>
            <a:pPr indent="-342900" lvl="1" marL="914400" rtl="0" algn="l">
              <a:lnSpc>
                <a:spcPct val="114000"/>
              </a:lnSpc>
              <a:spcBef>
                <a:spcPts val="0"/>
              </a:spcBef>
              <a:spcAft>
                <a:spcPts val="0"/>
              </a:spcAft>
              <a:buSzPts val="1800"/>
              <a:buChar char="○"/>
            </a:pPr>
            <a:r>
              <a:rPr lang="en" sz="1800"/>
              <a:t>WikiSQL</a:t>
            </a:r>
            <a:endParaRPr sz="1800"/>
          </a:p>
          <a:p>
            <a:pPr indent="-342900" lvl="1" marL="914400" rtl="0" algn="l">
              <a:lnSpc>
                <a:spcPct val="114000"/>
              </a:lnSpc>
              <a:spcBef>
                <a:spcPts val="0"/>
              </a:spcBef>
              <a:spcAft>
                <a:spcPts val="0"/>
              </a:spcAft>
              <a:buSzPts val="1800"/>
              <a:buChar char="○"/>
            </a:pPr>
            <a:r>
              <a:rPr b="1" i="1" lang="en" sz="1800" u="sng">
                <a:solidFill>
                  <a:schemeClr val="hlink"/>
                </a:solidFill>
                <a:hlinkClick r:id="rId3"/>
              </a:rPr>
              <a:t>Yale Spider</a:t>
            </a:r>
            <a:r>
              <a:rPr b="1" i="1" lang="en" sz="1800"/>
              <a:t> - </a:t>
            </a:r>
            <a:r>
              <a:rPr lang="en" sz="1800">
                <a:solidFill>
                  <a:schemeClr val="hlink"/>
                </a:solidFill>
                <a:uFill>
                  <a:noFill/>
                </a:uFill>
                <a:hlinkClick r:id="rId4"/>
              </a:rPr>
              <a:t>https://yale-lily.github.io/spider</a:t>
            </a:r>
            <a:r>
              <a:rPr b="1" i="1" lang="en" sz="1800"/>
              <a:t> </a:t>
            </a:r>
            <a:endParaRPr b="1" i="1" sz="1800"/>
          </a:p>
          <a:p>
            <a:pPr indent="0" lvl="0" marL="9144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seq2SQL methods</a:t>
            </a:r>
            <a:endParaRPr b="1" sz="1800"/>
          </a:p>
          <a:p>
            <a:pPr indent="-342900" lvl="1" marL="914400" rtl="0" algn="l">
              <a:lnSpc>
                <a:spcPct val="114000"/>
              </a:lnSpc>
              <a:spcBef>
                <a:spcPts val="0"/>
              </a:spcBef>
              <a:spcAft>
                <a:spcPts val="0"/>
              </a:spcAft>
              <a:buSzPts val="1800"/>
              <a:buChar char="○"/>
            </a:pPr>
            <a:r>
              <a:rPr lang="en" sz="1800"/>
              <a:t>Traditional grammar-based parsing methods</a:t>
            </a:r>
            <a:endParaRPr sz="1800"/>
          </a:p>
          <a:p>
            <a:pPr indent="-342900" lvl="1" marL="914400" rtl="0" algn="l">
              <a:lnSpc>
                <a:spcPct val="114000"/>
              </a:lnSpc>
              <a:spcBef>
                <a:spcPts val="0"/>
              </a:spcBef>
              <a:spcAft>
                <a:spcPts val="0"/>
              </a:spcAft>
              <a:buSzPts val="1800"/>
              <a:buChar char="○"/>
            </a:pPr>
            <a:r>
              <a:rPr lang="en" sz="1800"/>
              <a:t>Database system design with user-in-loop interactions</a:t>
            </a:r>
            <a:endParaRPr sz="1800"/>
          </a:p>
          <a:p>
            <a:pPr indent="-342900" lvl="1" marL="914400" rtl="0" algn="l">
              <a:lnSpc>
                <a:spcPct val="114000"/>
              </a:lnSpc>
              <a:spcBef>
                <a:spcPts val="0"/>
              </a:spcBef>
              <a:spcAft>
                <a:spcPts val="0"/>
              </a:spcAft>
              <a:buSzPts val="1800"/>
              <a:buChar char="○"/>
            </a:pPr>
            <a:r>
              <a:rPr b="1" lang="en" sz="1800"/>
              <a:t>Neural networks</a:t>
            </a:r>
            <a:endParaRPr b="1"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datasets are scarce!</a:t>
            </a:r>
            <a:endParaRPr/>
          </a:p>
        </p:txBody>
      </p:sp>
      <p:sp>
        <p:nvSpPr>
          <p:cNvPr id="167" name="Google Shape;167;p26"/>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457200" rtl="0" algn="l">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b="1" lang="en" sz="1800"/>
              <a:t>Compared to other large datasets such as ImageNet for object recognition,  seq2SQL dataset is even more time-consuming</a:t>
            </a:r>
            <a:endParaRPr b="1" sz="1800"/>
          </a:p>
          <a:p>
            <a:pPr indent="-355600" lvl="1" marL="914400" rtl="0" algn="l">
              <a:lnSpc>
                <a:spcPct val="114000"/>
              </a:lnSpc>
              <a:spcBef>
                <a:spcPts val="0"/>
              </a:spcBef>
              <a:spcAft>
                <a:spcPts val="0"/>
              </a:spcAft>
              <a:buSzPts val="2000"/>
              <a:buChar char="○"/>
            </a:pPr>
            <a:r>
              <a:rPr lang="en" sz="2000"/>
              <a:t>hard to find many databases with multiple tables online</a:t>
            </a:r>
            <a:endParaRPr sz="2000"/>
          </a:p>
          <a:p>
            <a:pPr indent="-355600" lvl="1" marL="914400" rtl="0" algn="l">
              <a:lnSpc>
                <a:spcPct val="114000"/>
              </a:lnSpc>
              <a:spcBef>
                <a:spcPts val="0"/>
              </a:spcBef>
              <a:spcAft>
                <a:spcPts val="0"/>
              </a:spcAft>
              <a:buSzPts val="2000"/>
              <a:buChar char="○"/>
            </a:pPr>
            <a:r>
              <a:rPr lang="en" sz="2000"/>
              <a:t>Annotation </a:t>
            </a:r>
            <a:r>
              <a:rPr lang="en" sz="2000"/>
              <a:t>requires very specific knowledge in databases</a:t>
            </a:r>
            <a:endParaRPr sz="2000"/>
          </a:p>
          <a:p>
            <a:pPr indent="0" lvl="0" marL="0" marR="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a:t>
            </a:r>
            <a:r>
              <a:rPr lang="en"/>
              <a:t>Seq2SQL datasets</a:t>
            </a:r>
            <a:endParaRPr/>
          </a:p>
        </p:txBody>
      </p:sp>
      <p:sp>
        <p:nvSpPr>
          <p:cNvPr id="173" name="Google Shape;173;p27"/>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800"/>
              <a:t>Traditional 9 seq2SQL datasets: </a:t>
            </a:r>
            <a:r>
              <a:rPr lang="en" sz="1800" u="sng">
                <a:solidFill>
                  <a:schemeClr val="hlink"/>
                </a:solidFill>
                <a:hlinkClick r:id="rId3"/>
              </a:rPr>
              <a:t>ATIS, Geo, Scholar, Advising etc</a:t>
            </a:r>
            <a:r>
              <a:rPr lang="en" sz="1800"/>
              <a:t>.</a:t>
            </a:r>
            <a:endParaRPr sz="1800"/>
          </a:p>
          <a:p>
            <a:pPr indent="-342900" lvl="0" marL="457200" rtl="0" algn="l">
              <a:lnSpc>
                <a:spcPct val="114000"/>
              </a:lnSpc>
              <a:spcBef>
                <a:spcPts val="0"/>
              </a:spcBef>
              <a:spcAft>
                <a:spcPts val="0"/>
              </a:spcAft>
              <a:buSzPts val="1800"/>
              <a:buChar char="●"/>
            </a:pPr>
            <a:r>
              <a:rPr b="1" lang="en" sz="1800"/>
              <a:t>Pros</a:t>
            </a:r>
            <a:endParaRPr b="1" sz="1800"/>
          </a:p>
          <a:p>
            <a:pPr indent="-342900" lvl="1" marL="914400" rtl="0" algn="l">
              <a:lnSpc>
                <a:spcPct val="114000"/>
              </a:lnSpc>
              <a:spcBef>
                <a:spcPts val="0"/>
              </a:spcBef>
              <a:spcAft>
                <a:spcPts val="0"/>
              </a:spcAft>
              <a:buSzPts val="1800"/>
              <a:buChar char="○"/>
            </a:pPr>
            <a:r>
              <a:rPr lang="en" sz="1800"/>
              <a:t>SQL queries cover </a:t>
            </a:r>
            <a:r>
              <a:rPr lang="en" sz="1800">
                <a:solidFill>
                  <a:srgbClr val="FF0000"/>
                </a:solidFill>
              </a:rPr>
              <a:t>complex</a:t>
            </a:r>
            <a:r>
              <a:rPr lang="en" sz="1800"/>
              <a:t> SQL structures and components</a:t>
            </a:r>
            <a:endParaRPr sz="1800"/>
          </a:p>
          <a:p>
            <a:pPr indent="0" lvl="0" marL="9144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Cons</a:t>
            </a:r>
            <a:endParaRPr b="1" sz="1800"/>
          </a:p>
          <a:p>
            <a:pPr indent="-342900" lvl="1" marL="914400" rtl="0" algn="l">
              <a:lnSpc>
                <a:spcPct val="114000"/>
              </a:lnSpc>
              <a:spcBef>
                <a:spcPts val="0"/>
              </a:spcBef>
              <a:spcAft>
                <a:spcPts val="0"/>
              </a:spcAft>
              <a:buSzPts val="1800"/>
              <a:buChar char="○"/>
            </a:pPr>
            <a:r>
              <a:rPr lang="en" sz="1800"/>
              <a:t>The number of labeled queries is </a:t>
            </a:r>
            <a:r>
              <a:rPr lang="en" sz="1800">
                <a:solidFill>
                  <a:srgbClr val="FF0000"/>
                </a:solidFill>
              </a:rPr>
              <a:t>small</a:t>
            </a:r>
            <a:r>
              <a:rPr lang="en" sz="1800"/>
              <a:t> (&lt; 500)</a:t>
            </a:r>
            <a:endParaRPr sz="1800"/>
          </a:p>
          <a:p>
            <a:pPr indent="-342900" lvl="2" marL="1371600" rtl="0" algn="l">
              <a:lnSpc>
                <a:spcPct val="100000"/>
              </a:lnSpc>
              <a:spcBef>
                <a:spcPts val="0"/>
              </a:spcBef>
              <a:spcAft>
                <a:spcPts val="0"/>
              </a:spcAft>
              <a:buSzPts val="1800"/>
              <a:buChar char="■"/>
            </a:pPr>
            <a:r>
              <a:rPr lang="en" sz="1800">
                <a:solidFill>
                  <a:srgbClr val="FF0000"/>
                </a:solidFill>
              </a:rPr>
              <a:t>Paraphrase</a:t>
            </a:r>
            <a:r>
              <a:rPr lang="en" sz="1800"/>
              <a:t> about 4-10 natural language questions for each SQL query. </a:t>
            </a:r>
            <a:endParaRPr sz="1800"/>
          </a:p>
          <a:p>
            <a:pPr indent="-342900" lvl="2" marL="1371600" rtl="0" algn="l">
              <a:lnSpc>
                <a:spcPct val="100000"/>
              </a:lnSpc>
              <a:spcBef>
                <a:spcPts val="0"/>
              </a:spcBef>
              <a:spcAft>
                <a:spcPts val="0"/>
              </a:spcAft>
              <a:buSzPts val="1800"/>
              <a:buChar char="■"/>
            </a:pPr>
            <a:r>
              <a:rPr lang="en" sz="1800"/>
              <a:t>The total # of question-SQL pairs: ~500 -&gt; ~5,000</a:t>
            </a:r>
            <a:endParaRPr sz="1800"/>
          </a:p>
          <a:p>
            <a:pPr indent="-342900" lvl="1" marL="914400" rtl="0" algn="l">
              <a:lnSpc>
                <a:spcPct val="114000"/>
              </a:lnSpc>
              <a:spcBef>
                <a:spcPts val="0"/>
              </a:spcBef>
              <a:spcAft>
                <a:spcPts val="0"/>
              </a:spcAft>
              <a:buSzPts val="1800"/>
              <a:buChar char="○"/>
            </a:pPr>
            <a:r>
              <a:rPr lang="en" sz="1800"/>
              <a:t>Each of datasets contains SQL queries only to a </a:t>
            </a:r>
            <a:r>
              <a:rPr lang="en" sz="1800">
                <a:solidFill>
                  <a:srgbClr val="FF0000"/>
                </a:solidFill>
              </a:rPr>
              <a:t>single</a:t>
            </a:r>
            <a:r>
              <a:rPr lang="en" sz="1800"/>
              <a:t> database</a:t>
            </a:r>
            <a:endParaRPr sz="1800"/>
          </a:p>
          <a:p>
            <a:pPr indent="0" lvl="0" marL="914400" rtl="0" algn="l">
              <a:lnSpc>
                <a:spcPct val="100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Seq2SQL datasets</a:t>
            </a:r>
            <a:endParaRPr/>
          </a:p>
        </p:txBody>
      </p:sp>
      <p:sp>
        <p:nvSpPr>
          <p:cNvPr id="179" name="Google Shape;179;p28"/>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Problems about </a:t>
            </a:r>
            <a:r>
              <a:rPr b="1" lang="en" sz="1800">
                <a:solidFill>
                  <a:srgbClr val="FF0000"/>
                </a:solidFill>
              </a:rPr>
              <a:t>the task definition</a:t>
            </a:r>
            <a:r>
              <a:rPr b="1" lang="en" sz="1800"/>
              <a:t> based on these datasets</a:t>
            </a:r>
            <a:endParaRPr b="1" sz="1800"/>
          </a:p>
          <a:p>
            <a:pPr indent="-342900" lvl="1" marL="914400" marR="0" rtl="0" algn="l">
              <a:lnSpc>
                <a:spcPct val="100000"/>
              </a:lnSpc>
              <a:spcBef>
                <a:spcPts val="0"/>
              </a:spcBef>
              <a:spcAft>
                <a:spcPts val="0"/>
              </a:spcAft>
              <a:buSzPts val="1800"/>
              <a:buChar char="○"/>
            </a:pPr>
            <a:r>
              <a:rPr lang="en" sz="1800"/>
              <a:t>Random split based on questions so that the </a:t>
            </a:r>
            <a:r>
              <a:rPr lang="en" sz="1800">
                <a:solidFill>
                  <a:srgbClr val="FF0000"/>
                </a:solidFill>
              </a:rPr>
              <a:t>same</a:t>
            </a:r>
            <a:r>
              <a:rPr lang="en" sz="1800"/>
              <a:t> SQL appear in </a:t>
            </a:r>
            <a:r>
              <a:rPr lang="en" sz="1800">
                <a:solidFill>
                  <a:srgbClr val="FF0000"/>
                </a:solidFill>
              </a:rPr>
              <a:t>both train and test</a:t>
            </a:r>
            <a:endParaRPr sz="1800">
              <a:solidFill>
                <a:srgbClr val="FF0000"/>
              </a:solidFill>
            </a:endParaRPr>
          </a:p>
          <a:p>
            <a:pPr indent="-342900" lvl="1" marL="914400" rtl="0" algn="l">
              <a:lnSpc>
                <a:spcPct val="100000"/>
              </a:lnSpc>
              <a:spcBef>
                <a:spcPts val="0"/>
              </a:spcBef>
              <a:spcAft>
                <a:spcPts val="0"/>
              </a:spcAft>
              <a:buSzPts val="1800"/>
              <a:buChar char="○"/>
            </a:pPr>
            <a:r>
              <a:rPr lang="en" sz="1800"/>
              <a:t>Basic seq2seq generation model can achieve &gt; 80% accuracy on very complex SQL queries.</a:t>
            </a:r>
            <a:endParaRPr sz="1500">
              <a:latin typeface="Arial"/>
              <a:ea typeface="Arial"/>
              <a:cs typeface="Arial"/>
              <a:sym typeface="Arial"/>
            </a:endParaRPr>
          </a:p>
          <a:p>
            <a:pPr indent="0" lvl="0" marL="914400" marR="0" rtl="0" algn="l">
              <a:lnSpc>
                <a:spcPct val="100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pic>
        <p:nvPicPr>
          <p:cNvPr id="180" name="Google Shape;180;p28"/>
          <p:cNvPicPr preferRelativeResize="0"/>
          <p:nvPr/>
        </p:nvPicPr>
        <p:blipFill>
          <a:blip r:embed="rId3">
            <a:alphaModFix/>
          </a:blip>
          <a:stretch>
            <a:fillRect/>
          </a:stretch>
        </p:blipFill>
        <p:spPr>
          <a:xfrm>
            <a:off x="1932438" y="3119550"/>
            <a:ext cx="6080725" cy="132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Seq2SQL datasets</a:t>
            </a:r>
            <a:endParaRPr/>
          </a:p>
        </p:txBody>
      </p:sp>
      <p:sp>
        <p:nvSpPr>
          <p:cNvPr id="186" name="Google Shape;186;p29"/>
          <p:cNvSpPr txBox="1"/>
          <p:nvPr>
            <p:ph idx="1" type="body"/>
          </p:nvPr>
        </p:nvSpPr>
        <p:spPr>
          <a:xfrm>
            <a:off x="729450" y="1393075"/>
            <a:ext cx="8486700" cy="37503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Imagine</a:t>
            </a:r>
            <a:r>
              <a:rPr b="1" lang="en" sz="1800"/>
              <a:t> a </a:t>
            </a:r>
            <a:r>
              <a:rPr b="1" lang="en" sz="1800"/>
              <a:t>very </a:t>
            </a:r>
            <a:r>
              <a:rPr b="1" lang="en" sz="1800">
                <a:solidFill>
                  <a:srgbClr val="FF0000"/>
                </a:solidFill>
              </a:rPr>
              <a:t>basic</a:t>
            </a:r>
            <a:r>
              <a:rPr b="1" lang="en" sz="1800"/>
              <a:t> seq2seq that </a:t>
            </a:r>
            <a:r>
              <a:rPr b="1" lang="en" sz="1800"/>
              <a:t>can</a:t>
            </a:r>
            <a:r>
              <a:rPr b="1" lang="en" sz="1800"/>
              <a:t> generate the following SQL:</a:t>
            </a:r>
            <a:endParaRPr b="1" sz="1800"/>
          </a:p>
          <a:p>
            <a:pPr indent="0" lvl="0" marL="0" marR="0" rtl="0" algn="l">
              <a:lnSpc>
                <a:spcPct val="100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b="1" sz="1800" u="sng"/>
          </a:p>
          <a:p>
            <a:pPr indent="0" lvl="0" marL="457200" rtl="0" algn="l">
              <a:lnSpc>
                <a:spcPct val="114000"/>
              </a:lnSpc>
              <a:spcBef>
                <a:spcPts val="0"/>
              </a:spcBef>
              <a:spcAft>
                <a:spcPts val="0"/>
              </a:spcAft>
              <a:buNone/>
            </a:pPr>
            <a:r>
              <a:t/>
            </a:r>
            <a:endParaRPr sz="1800"/>
          </a:p>
          <a:p>
            <a:pPr indent="0" lvl="0" marL="4572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lang="en" sz="1800"/>
              <a:t>It turns out these models take advantage of the </a:t>
            </a:r>
            <a:r>
              <a:rPr lang="en" sz="1800">
                <a:solidFill>
                  <a:srgbClr val="FF0000"/>
                </a:solidFill>
              </a:rPr>
              <a:t>problematic task setting</a:t>
            </a:r>
            <a:r>
              <a:rPr lang="en" sz="1800"/>
              <a:t>, and they are sort of cheating!</a:t>
            </a:r>
            <a:endParaRPr sz="1800"/>
          </a:p>
          <a:p>
            <a:pPr indent="0" lvl="0" marL="0" rtl="0" algn="l">
              <a:lnSpc>
                <a:spcPct val="114000"/>
              </a:lnSpc>
              <a:spcBef>
                <a:spcPts val="0"/>
              </a:spcBef>
              <a:spcAft>
                <a:spcPts val="0"/>
              </a:spcAft>
              <a:buNone/>
            </a:pPr>
            <a:r>
              <a:rPr b="1" lang="en" sz="1000">
                <a:solidFill>
                  <a:srgbClr val="1155CC"/>
                </a:solidFill>
              </a:rPr>
              <a:t>https://arxiv.org/pdf/1704.08760.pdf</a:t>
            </a:r>
            <a:endParaRPr b="1" sz="1000">
              <a:solidFill>
                <a:srgbClr val="1155CC"/>
              </a:solidFill>
            </a:endParaRPr>
          </a:p>
          <a:p>
            <a:pPr indent="0" lvl="0" marL="0" rtl="0" algn="l">
              <a:lnSpc>
                <a:spcPct val="114000"/>
              </a:lnSpc>
              <a:spcBef>
                <a:spcPts val="0"/>
              </a:spcBef>
              <a:spcAft>
                <a:spcPts val="0"/>
              </a:spcAft>
              <a:buNone/>
            </a:pPr>
            <a:r>
              <a:t/>
            </a:r>
            <a:endParaRPr sz="1800"/>
          </a:p>
        </p:txBody>
      </p:sp>
      <p:pic>
        <p:nvPicPr>
          <p:cNvPr id="187" name="Google Shape;187;p29"/>
          <p:cNvPicPr preferRelativeResize="0"/>
          <p:nvPr/>
        </p:nvPicPr>
        <p:blipFill>
          <a:blip r:embed="rId3">
            <a:alphaModFix/>
          </a:blip>
          <a:stretch>
            <a:fillRect/>
          </a:stretch>
        </p:blipFill>
        <p:spPr>
          <a:xfrm>
            <a:off x="2265625" y="1852650"/>
            <a:ext cx="4612747" cy="2351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0 </a:t>
            </a:r>
            <a:r>
              <a:rPr lang="en"/>
              <a:t>- </a:t>
            </a:r>
            <a:r>
              <a:rPr lang="en" sz="2000">
                <a:uFill>
                  <a:noFill/>
                </a:uFill>
                <a:hlinkClick r:id="rId3"/>
              </a:rPr>
              <a:t>Improving </a:t>
            </a:r>
            <a:r>
              <a:rPr lang="en" sz="2000">
                <a:uFill>
                  <a:noFill/>
                </a:uFill>
                <a:hlinkClick r:id="rId4"/>
              </a:rPr>
              <a:t>Text-to-SQL Evaluation Methodology</a:t>
            </a:r>
            <a:r>
              <a:rPr lang="en">
                <a:uFill>
                  <a:noFill/>
                </a:uFill>
                <a:hlinkClick r:id="rId5"/>
              </a:rPr>
              <a:t> </a:t>
            </a:r>
            <a:endParaRPr/>
          </a:p>
        </p:txBody>
      </p:sp>
      <p:sp>
        <p:nvSpPr>
          <p:cNvPr id="193" name="Google Shape;193;p30"/>
          <p:cNvSpPr txBox="1"/>
          <p:nvPr>
            <p:ph idx="1" type="body"/>
          </p:nvPr>
        </p:nvSpPr>
        <p:spPr>
          <a:xfrm>
            <a:off x="423650" y="1423675"/>
            <a:ext cx="83736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Question-based split -&gt; query-based split</a:t>
            </a:r>
            <a:endParaRPr b="1" sz="1800"/>
          </a:p>
          <a:p>
            <a:pPr indent="-342900" lvl="1" marL="914400" rtl="0" algn="l">
              <a:lnSpc>
                <a:spcPct val="100000"/>
              </a:lnSpc>
              <a:spcBef>
                <a:spcPts val="0"/>
              </a:spcBef>
              <a:spcAft>
                <a:spcPts val="0"/>
              </a:spcAft>
              <a:buSzPts val="1800"/>
              <a:buChar char="○"/>
            </a:pPr>
            <a:r>
              <a:rPr lang="en" sz="1800">
                <a:solidFill>
                  <a:srgbClr val="FF0000"/>
                </a:solidFill>
              </a:rPr>
              <a:t>No</a:t>
            </a:r>
            <a:r>
              <a:rPr lang="en" sz="1800"/>
              <a:t> exactly the same SQL appears in both train and test</a:t>
            </a:r>
            <a:endParaRPr sz="1800"/>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marR="0" rtl="0" algn="l">
              <a:lnSpc>
                <a:spcPct val="100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sz="1800"/>
          </a:p>
        </p:txBody>
      </p:sp>
      <p:pic>
        <p:nvPicPr>
          <p:cNvPr id="194" name="Google Shape;194;p30"/>
          <p:cNvPicPr preferRelativeResize="0"/>
          <p:nvPr/>
        </p:nvPicPr>
        <p:blipFill>
          <a:blip r:embed="rId6">
            <a:alphaModFix/>
          </a:blip>
          <a:stretch>
            <a:fillRect/>
          </a:stretch>
        </p:blipFill>
        <p:spPr>
          <a:xfrm>
            <a:off x="2145725" y="2251600"/>
            <a:ext cx="4852548" cy="2243926"/>
          </a:xfrm>
          <a:prstGeom prst="rect">
            <a:avLst/>
          </a:prstGeom>
          <a:noFill/>
          <a:ln>
            <a:noFill/>
          </a:ln>
        </p:spPr>
      </p:pic>
      <p:sp>
        <p:nvSpPr>
          <p:cNvPr id="195" name="Google Shape;195;p30"/>
          <p:cNvSpPr txBox="1"/>
          <p:nvPr/>
        </p:nvSpPr>
        <p:spPr>
          <a:xfrm>
            <a:off x="423650" y="4757425"/>
            <a:ext cx="2312700" cy="30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solidFill>
                  <a:srgbClr val="1155CC"/>
                </a:solidFill>
                <a:latin typeface="Lato"/>
                <a:ea typeface="Lato"/>
                <a:cs typeface="Lato"/>
                <a:sym typeface="Lato"/>
              </a:rPr>
              <a:t>https://arxiv.org/abs/1806.09029</a:t>
            </a:r>
            <a:endParaRPr sz="1000">
              <a:solidFill>
                <a:srgbClr val="1155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0 </a:t>
            </a:r>
            <a:r>
              <a:rPr lang="en"/>
              <a:t>- </a:t>
            </a:r>
            <a:r>
              <a:rPr lang="en" sz="2000">
                <a:uFill>
                  <a:noFill/>
                </a:uFill>
                <a:hlinkClick r:id="rId3"/>
              </a:rPr>
              <a:t>Improving </a:t>
            </a:r>
            <a:r>
              <a:rPr lang="en" sz="2000">
                <a:uFill>
                  <a:noFill/>
                </a:uFill>
                <a:hlinkClick r:id="rId4"/>
              </a:rPr>
              <a:t>Text-to-SQL Evaluation Methodology</a:t>
            </a:r>
            <a:r>
              <a:rPr lang="en">
                <a:uFill>
                  <a:noFill/>
                </a:uFill>
                <a:hlinkClick r:id="rId5"/>
              </a:rPr>
              <a:t> </a:t>
            </a:r>
            <a:endParaRPr/>
          </a:p>
        </p:txBody>
      </p:sp>
      <p:sp>
        <p:nvSpPr>
          <p:cNvPr id="201" name="Google Shape;201;p31"/>
          <p:cNvSpPr txBox="1"/>
          <p:nvPr>
            <p:ph idx="1" type="body"/>
          </p:nvPr>
        </p:nvSpPr>
        <p:spPr>
          <a:xfrm>
            <a:off x="423650" y="1423675"/>
            <a:ext cx="83736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Why </a:t>
            </a:r>
            <a:r>
              <a:rPr b="1" lang="en" sz="1800"/>
              <a:t>Question-based split -&gt; query-based split matters?</a:t>
            </a:r>
            <a:endParaRPr b="1" sz="1800"/>
          </a:p>
          <a:p>
            <a:pPr indent="-342900" lvl="1" marL="914400" rtl="0" algn="l">
              <a:lnSpc>
                <a:spcPct val="100000"/>
              </a:lnSpc>
              <a:spcBef>
                <a:spcPts val="0"/>
              </a:spcBef>
              <a:spcAft>
                <a:spcPts val="0"/>
              </a:spcAft>
              <a:buSzPts val="1800"/>
              <a:buChar char="○"/>
            </a:pPr>
            <a:r>
              <a:rPr lang="en" sz="1800"/>
              <a:t>The text-to-SQL </a:t>
            </a:r>
            <a:r>
              <a:rPr lang="en" sz="1800">
                <a:solidFill>
                  <a:srgbClr val="FF0000"/>
                </a:solidFill>
              </a:rPr>
              <a:t>generation problem</a:t>
            </a:r>
            <a:r>
              <a:rPr lang="en" sz="1800"/>
              <a:t> becomes a </a:t>
            </a:r>
            <a:r>
              <a:rPr lang="en" sz="1800">
                <a:solidFill>
                  <a:srgbClr val="FF0000"/>
                </a:solidFill>
              </a:rPr>
              <a:t>simpler classification problem</a:t>
            </a:r>
            <a:r>
              <a:rPr lang="en" sz="1800"/>
              <a:t> if you have exactly the same SQL labels in the train and test splits.</a:t>
            </a:r>
            <a:endParaRPr sz="1800"/>
          </a:p>
          <a:p>
            <a:pPr indent="-342900" lvl="1" marL="914400" rtl="0" algn="l">
              <a:lnSpc>
                <a:spcPct val="100000"/>
              </a:lnSpc>
              <a:spcBef>
                <a:spcPts val="0"/>
              </a:spcBef>
              <a:spcAft>
                <a:spcPts val="0"/>
              </a:spcAft>
              <a:buSzPts val="1800"/>
              <a:buChar char="○"/>
            </a:pPr>
            <a:r>
              <a:rPr b="1" lang="en" sz="1800"/>
              <a:t>Simpler classification problem: </a:t>
            </a:r>
            <a:endParaRPr sz="1800">
              <a:solidFill>
                <a:srgbClr val="FF0000"/>
              </a:solidFill>
            </a:endParaRPr>
          </a:p>
          <a:p>
            <a:pPr indent="-342900" lvl="2" marL="1371600" rtl="0" algn="l">
              <a:lnSpc>
                <a:spcPct val="100000"/>
              </a:lnSpc>
              <a:spcBef>
                <a:spcPts val="0"/>
              </a:spcBef>
              <a:spcAft>
                <a:spcPts val="0"/>
              </a:spcAft>
              <a:buSzPts val="1800"/>
              <a:buChar char="■"/>
            </a:pPr>
            <a:r>
              <a:rPr lang="en" sz="1800"/>
              <a:t>input is natural language questions, </a:t>
            </a:r>
            <a:endParaRPr sz="1800"/>
          </a:p>
          <a:p>
            <a:pPr indent="-342900" lvl="2" marL="1371600" rtl="0" algn="l">
              <a:lnSpc>
                <a:spcPct val="100000"/>
              </a:lnSpc>
              <a:spcBef>
                <a:spcPts val="0"/>
              </a:spcBef>
              <a:spcAft>
                <a:spcPts val="0"/>
              </a:spcAft>
              <a:buSzPts val="1800"/>
              <a:buChar char="■"/>
            </a:pPr>
            <a:r>
              <a:rPr lang="en" sz="1800">
                <a:solidFill>
                  <a:srgbClr val="FF0000"/>
                </a:solidFill>
              </a:rPr>
              <a:t>output classes</a:t>
            </a:r>
            <a:r>
              <a:rPr lang="en" sz="1800"/>
              <a:t> are all unique SQL queries appeared in your train/test</a:t>
            </a:r>
            <a:endParaRPr b="1" sz="1800"/>
          </a:p>
          <a:p>
            <a:pPr indent="-342900" lvl="1" marL="914400" marR="0" rtl="0" algn="l">
              <a:lnSpc>
                <a:spcPct val="100000"/>
              </a:lnSpc>
              <a:spcBef>
                <a:spcPts val="0"/>
              </a:spcBef>
              <a:spcAft>
                <a:spcPts val="0"/>
              </a:spcAft>
              <a:buClr>
                <a:schemeClr val="accent1"/>
              </a:buClr>
              <a:buSzPts val="1800"/>
              <a:buFont typeface="Lato"/>
              <a:buChar char="○"/>
            </a:pPr>
            <a:r>
              <a:rPr lang="en" sz="1800"/>
              <a:t>Query-based split avoid this kind of cheating</a:t>
            </a:r>
            <a:endParaRPr sz="1800"/>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marR="0" rtl="0" algn="l">
              <a:lnSpc>
                <a:spcPct val="100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sz="1800"/>
          </a:p>
        </p:txBody>
      </p:sp>
      <p:sp>
        <p:nvSpPr>
          <p:cNvPr id="202" name="Google Shape;202;p31"/>
          <p:cNvSpPr txBox="1"/>
          <p:nvPr/>
        </p:nvSpPr>
        <p:spPr>
          <a:xfrm>
            <a:off x="423650" y="4757425"/>
            <a:ext cx="2312700" cy="30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solidFill>
                  <a:srgbClr val="1155CC"/>
                </a:solidFill>
                <a:latin typeface="Lato"/>
                <a:ea typeface="Lato"/>
                <a:cs typeface="Lato"/>
                <a:sym typeface="Lato"/>
              </a:rPr>
              <a:t>https://arxiv.org/abs/1806.09029</a:t>
            </a:r>
            <a:endParaRPr sz="1000">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94" name="Google Shape;94;p14"/>
          <p:cNvSpPr txBox="1"/>
          <p:nvPr>
            <p:ph idx="1" type="body"/>
          </p:nvPr>
        </p:nvSpPr>
        <p:spPr>
          <a:xfrm>
            <a:off x="729450" y="1545475"/>
            <a:ext cx="7688700" cy="3184200"/>
          </a:xfrm>
          <a:prstGeom prst="rect">
            <a:avLst/>
          </a:prstGeom>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SzPts val="1600"/>
              <a:buChar char="-"/>
            </a:pPr>
            <a:r>
              <a:rPr b="1" lang="en" sz="1600"/>
              <a:t>Introduction &amp; Background</a:t>
            </a:r>
            <a:endParaRPr b="1" sz="1600"/>
          </a:p>
          <a:p>
            <a:pPr indent="-330200" lvl="0" marL="457200" rtl="0" algn="l">
              <a:lnSpc>
                <a:spcPct val="114000"/>
              </a:lnSpc>
              <a:spcBef>
                <a:spcPts val="0"/>
              </a:spcBef>
              <a:spcAft>
                <a:spcPts val="0"/>
              </a:spcAft>
              <a:buSzPts val="1600"/>
              <a:buChar char="-"/>
            </a:pPr>
            <a:r>
              <a:rPr b="1" lang="en" sz="1600"/>
              <a:t>Motivation</a:t>
            </a:r>
            <a:endParaRPr b="1" sz="1600"/>
          </a:p>
          <a:p>
            <a:pPr indent="-330200" lvl="0" marL="457200" rtl="0" algn="l">
              <a:lnSpc>
                <a:spcPct val="114000"/>
              </a:lnSpc>
              <a:spcBef>
                <a:spcPts val="0"/>
              </a:spcBef>
              <a:spcAft>
                <a:spcPts val="0"/>
              </a:spcAft>
              <a:buSzPts val="1600"/>
              <a:buChar char="-"/>
            </a:pPr>
            <a:r>
              <a:rPr b="1" lang="en" sz="1600"/>
              <a:t>Challenges</a:t>
            </a:r>
            <a:endParaRPr b="1" sz="1600"/>
          </a:p>
          <a:p>
            <a:pPr indent="-330200" lvl="0" marL="457200" rtl="0" algn="l">
              <a:lnSpc>
                <a:spcPct val="114000"/>
              </a:lnSpc>
              <a:spcBef>
                <a:spcPts val="0"/>
              </a:spcBef>
              <a:spcAft>
                <a:spcPts val="0"/>
              </a:spcAft>
              <a:buSzPts val="1600"/>
              <a:buChar char="-"/>
            </a:pPr>
            <a:r>
              <a:rPr b="1" lang="en" sz="1600"/>
              <a:t>Datasets and task definitions</a:t>
            </a:r>
            <a:endParaRPr b="1" sz="1600"/>
          </a:p>
          <a:p>
            <a:pPr indent="-330200" lvl="0" marL="457200" rtl="0" algn="l">
              <a:lnSpc>
                <a:spcPct val="114000"/>
              </a:lnSpc>
              <a:spcBef>
                <a:spcPts val="0"/>
              </a:spcBef>
              <a:spcAft>
                <a:spcPts val="0"/>
              </a:spcAft>
              <a:buSzPts val="1600"/>
              <a:buChar char="-"/>
            </a:pPr>
            <a:r>
              <a:rPr b="1" lang="en" sz="1600"/>
              <a:t>Methods</a:t>
            </a:r>
            <a:endParaRPr b="1" sz="1600"/>
          </a:p>
          <a:p>
            <a:pPr indent="-330200" lvl="0" marL="457200" rtl="0" algn="l">
              <a:lnSpc>
                <a:spcPct val="114000"/>
              </a:lnSpc>
              <a:spcBef>
                <a:spcPts val="0"/>
              </a:spcBef>
              <a:spcAft>
                <a:spcPts val="0"/>
              </a:spcAft>
              <a:buSzPts val="1600"/>
              <a:buChar char="-"/>
            </a:pPr>
            <a:r>
              <a:rPr b="1" lang="en" sz="1600"/>
              <a:t>Summary &amp; </a:t>
            </a:r>
            <a:r>
              <a:rPr b="1" lang="en" sz="1600"/>
              <a:t>Future Directions</a:t>
            </a:r>
            <a:endParaRPr b="1" sz="1600"/>
          </a:p>
          <a:p>
            <a:pPr indent="-330200" lvl="0" marL="457200" rtl="0" algn="l">
              <a:lnSpc>
                <a:spcPct val="114000"/>
              </a:lnSpc>
              <a:spcBef>
                <a:spcPts val="0"/>
              </a:spcBef>
              <a:spcAft>
                <a:spcPts val="0"/>
              </a:spcAft>
              <a:buSzPts val="1600"/>
              <a:buChar char="-"/>
            </a:pPr>
            <a:r>
              <a:rPr b="1" lang="en" sz="1600"/>
              <a:t>Discussion Questions</a:t>
            </a:r>
            <a:endParaRPr b="1" sz="1600"/>
          </a:p>
          <a:p>
            <a:pPr indent="-330200" lvl="0" marL="457200" rtl="0" algn="l">
              <a:lnSpc>
                <a:spcPct val="114000"/>
              </a:lnSpc>
              <a:spcBef>
                <a:spcPts val="0"/>
              </a:spcBef>
              <a:spcAft>
                <a:spcPts val="0"/>
              </a:spcAft>
              <a:buSzPts val="1600"/>
              <a:buChar char="-"/>
            </a:pPr>
            <a:r>
              <a:rPr b="1" lang="en" sz="1600"/>
              <a:t>References</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0 - </a:t>
            </a:r>
            <a:r>
              <a:rPr lang="en" sz="2000">
                <a:uFill>
                  <a:noFill/>
                </a:uFill>
                <a:hlinkClick r:id="rId3"/>
              </a:rPr>
              <a:t>Improving Text-to-SQL Evaluation Methodology</a:t>
            </a:r>
            <a:r>
              <a:rPr lang="en">
                <a:uFill>
                  <a:noFill/>
                </a:uFill>
                <a:hlinkClick r:id="rId4"/>
              </a:rPr>
              <a:t> </a:t>
            </a:r>
            <a:endParaRPr/>
          </a:p>
        </p:txBody>
      </p:sp>
      <p:sp>
        <p:nvSpPr>
          <p:cNvPr id="208" name="Google Shape;208;p32"/>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Results on question and query-based splits</a:t>
            </a:r>
            <a:endParaRPr b="1" sz="1800"/>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marR="0" rtl="0" algn="l">
              <a:lnSpc>
                <a:spcPct val="100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sz="1800"/>
          </a:p>
        </p:txBody>
      </p:sp>
      <p:pic>
        <p:nvPicPr>
          <p:cNvPr id="209" name="Google Shape;209;p32"/>
          <p:cNvPicPr preferRelativeResize="0"/>
          <p:nvPr/>
        </p:nvPicPr>
        <p:blipFill>
          <a:blip r:embed="rId5">
            <a:alphaModFix/>
          </a:blip>
          <a:stretch>
            <a:fillRect/>
          </a:stretch>
        </p:blipFill>
        <p:spPr>
          <a:xfrm>
            <a:off x="988075" y="2086251"/>
            <a:ext cx="7171449" cy="206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0 - </a:t>
            </a:r>
            <a:r>
              <a:rPr lang="en" sz="2000">
                <a:uFill>
                  <a:noFill/>
                </a:uFill>
                <a:hlinkClick r:id="rId3"/>
              </a:rPr>
              <a:t>Improving Text-to-SQL Evaluation Methodology</a:t>
            </a:r>
            <a:r>
              <a:rPr lang="en">
                <a:uFill>
                  <a:noFill/>
                </a:uFill>
                <a:hlinkClick r:id="rId4"/>
              </a:rPr>
              <a:t> </a:t>
            </a:r>
            <a:endParaRPr/>
          </a:p>
        </p:txBody>
      </p:sp>
      <p:sp>
        <p:nvSpPr>
          <p:cNvPr id="215" name="Google Shape;215;p33"/>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They also cleaned and normalized all previous traditional seq2SQL datasets, and introduced a similar dataset. You can check it out at </a:t>
            </a:r>
            <a:r>
              <a:rPr lang="en" sz="1800" u="sng">
                <a:solidFill>
                  <a:schemeClr val="hlink"/>
                </a:solidFill>
                <a:hlinkClick r:id="rId5"/>
              </a:rPr>
              <a:t>https://github.com/jkkummerfeld/text2sql-data/</a:t>
            </a:r>
            <a:r>
              <a:rPr lang="en" sz="1800"/>
              <a:t> </a:t>
            </a:r>
            <a:endParaRPr sz="1800"/>
          </a:p>
          <a:p>
            <a:pPr indent="0" lvl="0" marL="9144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b="1" sz="1800" u="sng"/>
          </a:p>
          <a:p>
            <a:pPr indent="0" lvl="0" marL="0" rtl="0" algn="l">
              <a:lnSpc>
                <a:spcPct val="114000"/>
              </a:lnSpc>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data - WikiSQL</a:t>
            </a:r>
            <a:endParaRPr/>
          </a:p>
        </p:txBody>
      </p:sp>
      <p:sp>
        <p:nvSpPr>
          <p:cNvPr id="221" name="Google Shape;221;p34"/>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WikiSQL - Pros</a:t>
            </a:r>
            <a:endParaRPr b="1" sz="1800"/>
          </a:p>
          <a:p>
            <a:pPr indent="-342900" lvl="1" marL="914400" rtl="0" algn="l">
              <a:lnSpc>
                <a:spcPct val="114000"/>
              </a:lnSpc>
              <a:spcBef>
                <a:spcPts val="0"/>
              </a:spcBef>
              <a:spcAft>
                <a:spcPts val="0"/>
              </a:spcAft>
              <a:buSzPts val="1800"/>
              <a:buChar char="○"/>
            </a:pPr>
            <a:r>
              <a:rPr lang="en" sz="1800"/>
              <a:t>The number of SQL queries and databases is huge (&gt;20, 000)</a:t>
            </a:r>
            <a:endParaRPr sz="1800"/>
          </a:p>
          <a:p>
            <a:pPr indent="-342900" lvl="1" marL="914400" rtl="0" algn="l">
              <a:lnSpc>
                <a:spcPct val="114000"/>
              </a:lnSpc>
              <a:spcBef>
                <a:spcPts val="0"/>
              </a:spcBef>
              <a:spcAft>
                <a:spcPts val="0"/>
              </a:spcAft>
              <a:buSzPts val="1800"/>
              <a:buChar char="○"/>
            </a:pPr>
            <a:r>
              <a:rPr lang="en" sz="1800"/>
              <a:t>Databases in the test set do </a:t>
            </a:r>
            <a:r>
              <a:rPr lang="en" sz="1800">
                <a:solidFill>
                  <a:srgbClr val="FF0000"/>
                </a:solidFill>
              </a:rPr>
              <a:t>not</a:t>
            </a:r>
            <a:r>
              <a:rPr lang="en" sz="1800"/>
              <a:t> appear in the train/dev set, which requires model to generalize to new databases</a:t>
            </a:r>
            <a:endParaRPr sz="1800"/>
          </a:p>
          <a:p>
            <a:pPr indent="0" lvl="0" marL="9144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WikiSQL - Cons</a:t>
            </a:r>
            <a:endParaRPr b="1" sz="1800"/>
          </a:p>
          <a:p>
            <a:pPr indent="-342900" lvl="1" marL="914400" marR="0" rtl="0" algn="l">
              <a:lnSpc>
                <a:spcPct val="100000"/>
              </a:lnSpc>
              <a:spcBef>
                <a:spcPts val="0"/>
              </a:spcBef>
              <a:spcAft>
                <a:spcPts val="0"/>
              </a:spcAft>
              <a:buSzPts val="1800"/>
              <a:buChar char="○"/>
            </a:pPr>
            <a:r>
              <a:rPr lang="en" sz="1800"/>
              <a:t>SQL queries are generated by templates and paraphrased by Turkers</a:t>
            </a:r>
            <a:endParaRPr sz="1800"/>
          </a:p>
          <a:p>
            <a:pPr indent="-342900" lvl="1" marL="914400" rtl="0" algn="l">
              <a:lnSpc>
                <a:spcPct val="100000"/>
              </a:lnSpc>
              <a:spcBef>
                <a:spcPts val="0"/>
              </a:spcBef>
              <a:spcAft>
                <a:spcPts val="0"/>
              </a:spcAft>
              <a:buSzPts val="1800"/>
              <a:buChar char="○"/>
            </a:pPr>
            <a:r>
              <a:rPr lang="en" sz="1800"/>
              <a:t>A</a:t>
            </a:r>
            <a:r>
              <a:rPr lang="en" sz="1800"/>
              <a:t>ll databases have </a:t>
            </a:r>
            <a:r>
              <a:rPr lang="en" sz="1800">
                <a:solidFill>
                  <a:srgbClr val="FF0000"/>
                </a:solidFill>
              </a:rPr>
              <a:t>only one </a:t>
            </a:r>
            <a:r>
              <a:rPr lang="en" sz="1800"/>
              <a:t>table - not relational database</a:t>
            </a:r>
            <a:endParaRPr sz="1800"/>
          </a:p>
          <a:p>
            <a:pPr indent="-342900" lvl="1" marL="914400" marR="0" rtl="0" algn="l">
              <a:lnSpc>
                <a:spcPct val="100000"/>
              </a:lnSpc>
              <a:spcBef>
                <a:spcPts val="0"/>
              </a:spcBef>
              <a:spcAft>
                <a:spcPts val="0"/>
              </a:spcAft>
              <a:buSzPts val="1800"/>
              <a:buChar char="○"/>
            </a:pPr>
            <a:r>
              <a:rPr lang="en" sz="1800"/>
              <a:t>SQL </a:t>
            </a:r>
            <a:r>
              <a:rPr lang="en" sz="1800">
                <a:solidFill>
                  <a:srgbClr val="FF0000"/>
                </a:solidFill>
              </a:rPr>
              <a:t>only contains </a:t>
            </a:r>
            <a:r>
              <a:rPr lang="en" sz="1800"/>
              <a:t>SELECT and WHERE. No GROUP BY/Nested etc.</a:t>
            </a:r>
            <a:endParaRPr sz="1800"/>
          </a:p>
          <a:p>
            <a:pPr indent="0" lvl="0" marL="914400" marR="0" rtl="0" algn="l">
              <a:lnSpc>
                <a:spcPct val="100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data - WikiSQL</a:t>
            </a:r>
            <a:endParaRPr/>
          </a:p>
        </p:txBody>
      </p:sp>
      <p:sp>
        <p:nvSpPr>
          <p:cNvPr id="227" name="Google Shape;227;p35"/>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The </a:t>
            </a:r>
            <a:r>
              <a:rPr b="1" lang="en" sz="1800">
                <a:solidFill>
                  <a:srgbClr val="FF0000"/>
                </a:solidFill>
              </a:rPr>
              <a:t>first realistic seq2SQL task </a:t>
            </a:r>
            <a:r>
              <a:rPr b="1" lang="en" sz="1800">
                <a:solidFill>
                  <a:srgbClr val="FF0000"/>
                </a:solidFill>
              </a:rPr>
              <a:t>definition</a:t>
            </a:r>
            <a:r>
              <a:rPr b="1" lang="en" sz="1800"/>
              <a:t> on the top of </a:t>
            </a:r>
            <a:r>
              <a:rPr b="1" lang="en" sz="1800"/>
              <a:t>WikiSQL makes it the most popular seq2SQL dataset</a:t>
            </a:r>
            <a:endParaRPr b="1" sz="1800"/>
          </a:p>
          <a:p>
            <a:pPr indent="-342900" lvl="1" marL="914400" rtl="0" algn="l">
              <a:lnSpc>
                <a:spcPct val="114000"/>
              </a:lnSpc>
              <a:spcBef>
                <a:spcPts val="0"/>
              </a:spcBef>
              <a:spcAft>
                <a:spcPts val="0"/>
              </a:spcAft>
              <a:buSzPts val="1800"/>
              <a:buChar char="○"/>
            </a:pPr>
            <a:r>
              <a:rPr lang="en" sz="1800"/>
              <a:t>Databases in the test set </a:t>
            </a:r>
            <a:r>
              <a:rPr lang="en" sz="1800">
                <a:solidFill>
                  <a:srgbClr val="FF0000"/>
                </a:solidFill>
              </a:rPr>
              <a:t>do not appear</a:t>
            </a:r>
            <a:r>
              <a:rPr lang="en" sz="1800"/>
              <a:t> in the train/dev set, which </a:t>
            </a:r>
            <a:r>
              <a:rPr lang="en" sz="1800">
                <a:solidFill>
                  <a:srgbClr val="FF0000"/>
                </a:solidFill>
              </a:rPr>
              <a:t>requires model to</a:t>
            </a:r>
            <a:r>
              <a:rPr lang="en" sz="1800"/>
              <a:t> </a:t>
            </a:r>
            <a:r>
              <a:rPr lang="en" sz="1800">
                <a:solidFill>
                  <a:srgbClr val="FF0000"/>
                </a:solidFill>
              </a:rPr>
              <a:t>generalize to new databases</a:t>
            </a:r>
            <a:endParaRPr sz="1800">
              <a:solidFill>
                <a:srgbClr val="FF0000"/>
              </a:solidFill>
            </a:endParaRPr>
          </a:p>
          <a:p>
            <a:pPr indent="-342900" lvl="1" marL="914400" rtl="0" algn="l">
              <a:lnSpc>
                <a:spcPct val="114000"/>
              </a:lnSpc>
              <a:spcBef>
                <a:spcPts val="0"/>
              </a:spcBef>
              <a:spcAft>
                <a:spcPts val="0"/>
              </a:spcAft>
              <a:buSzPts val="1800"/>
              <a:buChar char="○"/>
            </a:pPr>
            <a:r>
              <a:rPr lang="en" sz="1800" u="sng">
                <a:solidFill>
                  <a:schemeClr val="hlink"/>
                </a:solidFill>
                <a:hlinkClick r:id="rId3"/>
              </a:rPr>
              <a:t>https://github.com/salesforce/WikiSQL</a:t>
            </a:r>
            <a:r>
              <a:rPr lang="en" sz="1800"/>
              <a:t> </a:t>
            </a:r>
            <a:endParaRPr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data - Spider</a:t>
            </a:r>
            <a:endParaRPr/>
          </a:p>
        </p:txBody>
      </p:sp>
      <p:sp>
        <p:nvSpPr>
          <p:cNvPr id="233" name="Google Shape;233;p36"/>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sz="1800"/>
              <a:t>WikiSQL is great. But many</a:t>
            </a:r>
            <a:endParaRPr sz="1800"/>
          </a:p>
          <a:p>
            <a:pPr indent="0" lvl="0" marL="457200" rtl="0" algn="l">
              <a:lnSpc>
                <a:spcPct val="114000"/>
              </a:lnSpc>
              <a:spcBef>
                <a:spcPts val="0"/>
              </a:spcBef>
              <a:spcAft>
                <a:spcPts val="0"/>
              </a:spcAft>
              <a:buNone/>
            </a:pPr>
            <a:r>
              <a:rPr lang="en" sz="1800"/>
              <a:t>researchers </a:t>
            </a:r>
            <a:r>
              <a:rPr lang="en" sz="1800"/>
              <a:t>criticize</a:t>
            </a:r>
            <a:r>
              <a:rPr lang="en" sz="1800"/>
              <a:t> its </a:t>
            </a:r>
            <a:r>
              <a:rPr lang="en" sz="1800">
                <a:solidFill>
                  <a:srgbClr val="FF0000"/>
                </a:solidFill>
              </a:rPr>
              <a:t>limitation </a:t>
            </a:r>
            <a:endParaRPr sz="1800">
              <a:solidFill>
                <a:srgbClr val="FF0000"/>
              </a:solidFill>
            </a:endParaRPr>
          </a:p>
          <a:p>
            <a:pPr indent="0" lvl="0" marL="457200" rtl="0" algn="l">
              <a:lnSpc>
                <a:spcPct val="114000"/>
              </a:lnSpc>
              <a:spcBef>
                <a:spcPts val="0"/>
              </a:spcBef>
              <a:spcAft>
                <a:spcPts val="0"/>
              </a:spcAft>
              <a:buNone/>
            </a:pPr>
            <a:r>
              <a:rPr lang="en" sz="1800">
                <a:solidFill>
                  <a:srgbClr val="FF0000"/>
                </a:solidFill>
              </a:rPr>
              <a:t>on SQL coverage and database </a:t>
            </a:r>
            <a:endParaRPr sz="1800">
              <a:solidFill>
                <a:srgbClr val="FF0000"/>
              </a:solidFill>
            </a:endParaRPr>
          </a:p>
          <a:p>
            <a:pPr indent="0" lvl="0" marL="457200" rtl="0" algn="l">
              <a:lnSpc>
                <a:spcPct val="114000"/>
              </a:lnSpc>
              <a:spcBef>
                <a:spcPts val="0"/>
              </a:spcBef>
              <a:spcAft>
                <a:spcPts val="0"/>
              </a:spcAft>
              <a:buNone/>
            </a:pPr>
            <a:r>
              <a:rPr lang="en" sz="1800">
                <a:solidFill>
                  <a:srgbClr val="FF0000"/>
                </a:solidFill>
              </a:rPr>
              <a:t>schema</a:t>
            </a:r>
            <a:r>
              <a:rPr lang="en" sz="1800"/>
              <a:t>, which makes the </a:t>
            </a:r>
            <a:endParaRPr sz="1800"/>
          </a:p>
          <a:p>
            <a:pPr indent="0" lvl="0" marL="457200" rtl="0" algn="l">
              <a:lnSpc>
                <a:spcPct val="114000"/>
              </a:lnSpc>
              <a:spcBef>
                <a:spcPts val="0"/>
              </a:spcBef>
              <a:spcAft>
                <a:spcPts val="0"/>
              </a:spcAft>
              <a:buNone/>
            </a:pPr>
            <a:r>
              <a:rPr lang="en" sz="1800"/>
              <a:t>task simple and less interesting</a:t>
            </a:r>
            <a:endParaRPr sz="1800"/>
          </a:p>
          <a:p>
            <a:pPr indent="0" lvl="0" marL="45720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p:txBody>
      </p:sp>
      <p:pic>
        <p:nvPicPr>
          <p:cNvPr id="234" name="Google Shape;234;p36"/>
          <p:cNvPicPr preferRelativeResize="0"/>
          <p:nvPr/>
        </p:nvPicPr>
        <p:blipFill>
          <a:blip r:embed="rId3">
            <a:alphaModFix/>
          </a:blip>
          <a:stretch>
            <a:fillRect/>
          </a:stretch>
        </p:blipFill>
        <p:spPr>
          <a:xfrm>
            <a:off x="4643900" y="942400"/>
            <a:ext cx="4384302" cy="4002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data - Yale Spider</a:t>
            </a:r>
            <a:endParaRPr/>
          </a:p>
        </p:txBody>
      </p:sp>
      <p:sp>
        <p:nvSpPr>
          <p:cNvPr id="240" name="Google Shape;240;p37"/>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sz="1800"/>
              <a:t>SQL labels cover </a:t>
            </a:r>
            <a:r>
              <a:rPr lang="en" sz="1800">
                <a:solidFill>
                  <a:srgbClr val="FF0000"/>
                </a:solidFill>
              </a:rPr>
              <a:t>almost all</a:t>
            </a:r>
            <a:r>
              <a:rPr lang="en" sz="1800"/>
              <a:t> important SQL components</a:t>
            </a:r>
            <a:endParaRPr sz="1800"/>
          </a:p>
          <a:p>
            <a:pPr indent="-342900" lvl="0" marL="457200" rtl="0" algn="l">
              <a:lnSpc>
                <a:spcPct val="114000"/>
              </a:lnSpc>
              <a:spcBef>
                <a:spcPts val="0"/>
              </a:spcBef>
              <a:spcAft>
                <a:spcPts val="0"/>
              </a:spcAft>
              <a:buSzPts val="1800"/>
              <a:buChar char="●"/>
            </a:pPr>
            <a:r>
              <a:rPr lang="en" sz="1800"/>
              <a:t>Each database </a:t>
            </a:r>
            <a:r>
              <a:rPr lang="en" sz="1800">
                <a:solidFill>
                  <a:srgbClr val="FF0000"/>
                </a:solidFill>
              </a:rPr>
              <a:t>has multiple </a:t>
            </a:r>
            <a:r>
              <a:rPr lang="en" sz="1800"/>
              <a:t>tables and several foreign keys</a:t>
            </a:r>
            <a:endParaRPr sz="1800"/>
          </a:p>
          <a:p>
            <a:pPr indent="-342900" lvl="0" marL="457200" rtl="0" algn="l">
              <a:lnSpc>
                <a:spcPct val="114000"/>
              </a:lnSpc>
              <a:spcBef>
                <a:spcPts val="0"/>
              </a:spcBef>
              <a:spcAft>
                <a:spcPts val="0"/>
              </a:spcAft>
              <a:buSzPts val="1800"/>
              <a:buChar char="●"/>
            </a:pPr>
            <a:r>
              <a:rPr lang="en" sz="1800"/>
              <a:t>It is currently </a:t>
            </a:r>
            <a:r>
              <a:rPr b="1" lang="en" sz="1800">
                <a:solidFill>
                  <a:srgbClr val="FF0000"/>
                </a:solidFill>
              </a:rPr>
              <a:t>the only </a:t>
            </a:r>
            <a:r>
              <a:rPr lang="en" sz="1800"/>
              <a:t>large-scale </a:t>
            </a:r>
            <a:r>
              <a:rPr b="1" i="1" lang="en" sz="1800"/>
              <a:t>complex and cross-domain</a:t>
            </a:r>
            <a:r>
              <a:rPr lang="en" sz="1800"/>
              <a:t> semantic parsing and text-to-SQL dataset! </a:t>
            </a:r>
            <a:endParaRPr sz="1800"/>
          </a:p>
          <a:p>
            <a:pPr indent="-342900" lvl="0" marL="457200" rtl="0" algn="l">
              <a:lnSpc>
                <a:spcPct val="114000"/>
              </a:lnSpc>
              <a:spcBef>
                <a:spcPts val="0"/>
              </a:spcBef>
              <a:spcAft>
                <a:spcPts val="0"/>
              </a:spcAft>
              <a:buSzPts val="1800"/>
              <a:buChar char="●"/>
            </a:pPr>
            <a:r>
              <a:rPr b="1" lang="en" sz="1800"/>
              <a:t>Check it out!!!</a:t>
            </a:r>
            <a:endParaRPr b="1" sz="1800"/>
          </a:p>
          <a:p>
            <a:pPr indent="-342900" lvl="1" marL="914400" rtl="0" algn="l">
              <a:lnSpc>
                <a:spcPct val="114000"/>
              </a:lnSpc>
              <a:spcBef>
                <a:spcPts val="0"/>
              </a:spcBef>
              <a:spcAft>
                <a:spcPts val="0"/>
              </a:spcAft>
              <a:buSzPts val="1800"/>
              <a:buChar char="○"/>
            </a:pPr>
            <a:r>
              <a:rPr lang="en" sz="1800" u="sng">
                <a:solidFill>
                  <a:schemeClr val="hlink"/>
                </a:solidFill>
                <a:hlinkClick r:id="rId3"/>
              </a:rPr>
              <a:t>Our Blog</a:t>
            </a:r>
            <a:endParaRPr sz="1800"/>
          </a:p>
          <a:p>
            <a:pPr indent="-342900" lvl="1" marL="914400" rtl="0" algn="l">
              <a:lnSpc>
                <a:spcPct val="114000"/>
              </a:lnSpc>
              <a:spcBef>
                <a:spcPts val="0"/>
              </a:spcBef>
              <a:spcAft>
                <a:spcPts val="0"/>
              </a:spcAft>
              <a:buSzPts val="1800"/>
              <a:buChar char="○"/>
            </a:pPr>
            <a:r>
              <a:rPr lang="en" sz="1800" u="sng">
                <a:solidFill>
                  <a:schemeClr val="hlink"/>
                </a:solidFill>
                <a:hlinkClick r:id="rId4"/>
              </a:rPr>
              <a:t>Project Page</a:t>
            </a:r>
            <a:r>
              <a:rPr lang="en" sz="1800"/>
              <a:t>: </a:t>
            </a:r>
            <a:r>
              <a:rPr lang="en" sz="1800" u="sng">
                <a:solidFill>
                  <a:schemeClr val="accent5"/>
                </a:solidFill>
                <a:hlinkClick r:id="rId5"/>
              </a:rPr>
              <a:t>https://yale-lily.github.io/spider</a:t>
            </a:r>
            <a:endParaRPr sz="1800"/>
          </a:p>
          <a:p>
            <a:pPr indent="-342900" lvl="1" marL="914400" rtl="0" algn="l">
              <a:lnSpc>
                <a:spcPct val="114000"/>
              </a:lnSpc>
              <a:spcBef>
                <a:spcPts val="0"/>
              </a:spcBef>
              <a:spcAft>
                <a:spcPts val="0"/>
              </a:spcAft>
              <a:buSzPts val="1800"/>
              <a:buChar char="○"/>
            </a:pPr>
            <a:r>
              <a:rPr lang="en" sz="1800" u="sng">
                <a:solidFill>
                  <a:schemeClr val="hlink"/>
                </a:solidFill>
                <a:hlinkClick r:id="rId6"/>
              </a:rPr>
              <a:t>Github Page</a:t>
            </a:r>
            <a:r>
              <a:rPr lang="en" sz="1800"/>
              <a:t>:</a:t>
            </a:r>
            <a:r>
              <a:rPr lang="en" sz="1800" u="sng">
                <a:solidFill>
                  <a:schemeClr val="accent5"/>
                </a:solidFill>
              </a:rPr>
              <a:t> </a:t>
            </a:r>
            <a:r>
              <a:rPr lang="en" sz="1800" u="sng">
                <a:solidFill>
                  <a:schemeClr val="hlink"/>
                </a:solidFill>
                <a:hlinkClick r:id="rId7"/>
              </a:rPr>
              <a:t>https://github.com/taoyds/spider</a:t>
            </a:r>
            <a:endParaRPr sz="1800" u="sng">
              <a:solidFill>
                <a:schemeClr val="accent5"/>
              </a:solidFill>
            </a:endParaRPr>
          </a:p>
          <a:p>
            <a:pPr indent="-342900" lvl="1" marL="914400" rtl="0" algn="l">
              <a:lnSpc>
                <a:spcPct val="114000"/>
              </a:lnSpc>
              <a:spcBef>
                <a:spcPts val="0"/>
              </a:spcBef>
              <a:spcAft>
                <a:spcPts val="0"/>
              </a:spcAft>
              <a:buClr>
                <a:schemeClr val="accent5"/>
              </a:buClr>
              <a:buSzPts val="1800"/>
              <a:buChar char="○"/>
            </a:pPr>
            <a:r>
              <a:rPr lang="en" sz="1800" u="sng">
                <a:solidFill>
                  <a:schemeClr val="hlink"/>
                </a:solidFill>
                <a:hlinkClick r:id="rId8"/>
              </a:rPr>
              <a:t>Retweet this Work, Thanks!</a:t>
            </a:r>
            <a:endParaRPr sz="1800" u="sng">
              <a:solidFill>
                <a:schemeClr val="hlink"/>
              </a:solidFill>
            </a:endParaRPr>
          </a:p>
          <a:p>
            <a:pPr indent="0" lvl="0" marL="0" rtl="0" algn="l">
              <a:lnSpc>
                <a:spcPct val="114000"/>
              </a:lnSpc>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Might wonder why complex and cross-domain?</a:t>
            </a:r>
            <a:endParaRPr/>
          </a:p>
        </p:txBody>
      </p:sp>
      <p:sp>
        <p:nvSpPr>
          <p:cNvPr id="246" name="Google Shape;246;p38"/>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800"/>
              <a:t>For building a natural language interface to relational databases, we want it can automatically process:</a:t>
            </a:r>
            <a:endParaRPr b="1" sz="1800"/>
          </a:p>
          <a:p>
            <a:pPr indent="-342900" lvl="0" marL="457200" rtl="0" algn="l">
              <a:lnSpc>
                <a:spcPct val="114000"/>
              </a:lnSpc>
              <a:spcBef>
                <a:spcPts val="0"/>
              </a:spcBef>
              <a:spcAft>
                <a:spcPts val="0"/>
              </a:spcAft>
              <a:buSzPts val="1800"/>
              <a:buChar char="●"/>
            </a:pPr>
            <a:r>
              <a:rPr b="1" lang="en" sz="1800"/>
              <a:t>All kind of SQL queries - Complex</a:t>
            </a:r>
            <a:endParaRPr b="1" sz="1800"/>
          </a:p>
          <a:p>
            <a:pPr indent="-342900" lvl="1" marL="914400" rtl="0" algn="l">
              <a:lnSpc>
                <a:spcPct val="114000"/>
              </a:lnSpc>
              <a:spcBef>
                <a:spcPts val="0"/>
              </a:spcBef>
              <a:spcAft>
                <a:spcPts val="0"/>
              </a:spcAft>
              <a:buSzPts val="1800"/>
              <a:buChar char="○"/>
            </a:pPr>
            <a:r>
              <a:rPr lang="en" sz="1800"/>
              <a:t>Includes different SQL </a:t>
            </a:r>
            <a:r>
              <a:rPr lang="en" sz="1800"/>
              <a:t>structures (e.g. NESTED)</a:t>
            </a:r>
            <a:r>
              <a:rPr lang="en" sz="1800"/>
              <a:t> and unseen SQL in the train</a:t>
            </a:r>
            <a:endParaRPr sz="1800"/>
          </a:p>
          <a:p>
            <a:pPr indent="-342900" lvl="1" marL="914400" rtl="0" algn="l">
              <a:lnSpc>
                <a:spcPct val="114000"/>
              </a:lnSpc>
              <a:spcBef>
                <a:spcPts val="0"/>
              </a:spcBef>
              <a:spcAft>
                <a:spcPts val="0"/>
              </a:spcAft>
              <a:buSzPts val="1800"/>
              <a:buChar char="○"/>
            </a:pPr>
            <a:r>
              <a:rPr lang="en" sz="1800"/>
              <a:t>Covers all SQL clauses including SELECT, WHERE, GROUP BY, ORDER BY</a:t>
            </a:r>
            <a:endParaRPr sz="1800"/>
          </a:p>
          <a:p>
            <a:pPr indent="0" lvl="0" marL="9144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Queries toward to unseen databases</a:t>
            </a:r>
            <a:endParaRPr b="1" sz="1800"/>
          </a:p>
          <a:p>
            <a:pPr indent="-342900" lvl="1" marL="914400" rtl="0" algn="l">
              <a:lnSpc>
                <a:spcPct val="114000"/>
              </a:lnSpc>
              <a:spcBef>
                <a:spcPts val="0"/>
              </a:spcBef>
              <a:spcAft>
                <a:spcPts val="0"/>
              </a:spcAft>
              <a:buSzPts val="1800"/>
              <a:buChar char="○"/>
            </a:pPr>
            <a:r>
              <a:rPr lang="en" sz="1800"/>
              <a:t>You do not want to relabel data and retrain your model specific to a new database</a:t>
            </a:r>
            <a:endParaRPr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a:t>
            </a:r>
            <a:r>
              <a:rPr lang="en"/>
              <a:t>data</a:t>
            </a:r>
            <a:r>
              <a:rPr lang="en"/>
              <a:t>set summary</a:t>
            </a:r>
            <a:endParaRPr/>
          </a:p>
        </p:txBody>
      </p:sp>
      <p:sp>
        <p:nvSpPr>
          <p:cNvPr id="252" name="Google Shape;252;p39"/>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Traditional seq2SQL datasets and tasks: </a:t>
            </a:r>
            <a:r>
              <a:rPr lang="en" sz="1800"/>
              <a:t>Data size is small with a  little problematic task setting</a:t>
            </a:r>
            <a:endParaRPr sz="1800"/>
          </a:p>
          <a:p>
            <a:pPr indent="0" lvl="0" marL="9144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(Finegan-Dollak et al., 2018) introduces the idea of resplitting the datasets based on SQL queries</a:t>
            </a:r>
            <a:endParaRPr b="1" sz="1800"/>
          </a:p>
          <a:p>
            <a:pPr indent="0" lvl="0" marL="457200" rtl="0" algn="l">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b="1" lang="en" sz="1800"/>
              <a:t>WikiSQL makes the task more realistic by requiring generalization to new databases but with some limitations on complexity</a:t>
            </a:r>
            <a:endParaRPr b="1" sz="1800"/>
          </a:p>
          <a:p>
            <a:pPr indent="0" lvl="0" marL="457200" rtl="0" algn="l">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b="1" lang="en" sz="1800"/>
              <a:t>Spider moves WikiSQL limitations, and becomes the only large complex and cross-domain seq2SQL task</a:t>
            </a:r>
            <a:endParaRPr b="1"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a:t>
            </a:r>
            <a:endParaRPr/>
          </a:p>
        </p:txBody>
      </p:sp>
      <p:sp>
        <p:nvSpPr>
          <p:cNvPr id="258" name="Google Shape;258;p40"/>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Paper 1:  </a:t>
            </a:r>
            <a:r>
              <a:rPr lang="en" sz="1800" u="sng">
                <a:solidFill>
                  <a:srgbClr val="1155CC"/>
                </a:solidFill>
                <a:hlinkClick r:id="rId3"/>
              </a:rPr>
              <a:t>Seq2SQL: Generating Structured Queries from Natural Language using Reinforcement Learning</a:t>
            </a:r>
            <a:endParaRPr sz="1800"/>
          </a:p>
          <a:p>
            <a:pPr indent="0" lvl="0" marL="9144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Paper 2: </a:t>
            </a:r>
            <a:r>
              <a:rPr lang="en" sz="1800" u="sng">
                <a:solidFill>
                  <a:srgbClr val="1155CC"/>
                </a:solidFill>
                <a:hlinkClick r:id="rId4"/>
              </a:rPr>
              <a:t>SQLNet: Generating Structured Queries From Natural Language Without Reinforcement Learning</a:t>
            </a:r>
            <a:endParaRPr b="1" sz="1800"/>
          </a:p>
          <a:p>
            <a:pPr indent="0" lvl="0" marL="457200" rtl="0" algn="l">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b="1" lang="en" sz="1800"/>
              <a:t>Paper 3: </a:t>
            </a:r>
            <a:r>
              <a:rPr lang="en" sz="1800" u="sng">
                <a:solidFill>
                  <a:srgbClr val="1155CC"/>
                </a:solidFill>
                <a:hlinkClick r:id="rId5"/>
              </a:rPr>
              <a:t>A Syntactic Neural Model for General-Purpose Code Generation</a:t>
            </a:r>
            <a:endParaRPr b="1" sz="1800"/>
          </a:p>
          <a:p>
            <a:pPr indent="0" lvl="0" marL="457200" rtl="0" algn="l">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b="1" lang="en" sz="1800"/>
              <a:t>Paper 4:  </a:t>
            </a:r>
            <a:r>
              <a:rPr lang="en" sz="1800" u="sng">
                <a:solidFill>
                  <a:srgbClr val="1155CC"/>
                </a:solidFill>
                <a:hlinkClick r:id="rId6"/>
              </a:rPr>
              <a:t>Learning to Map Context-Dependent Sentences to Executable Formal Queries</a:t>
            </a:r>
            <a:r>
              <a:rPr b="1" lang="en" sz="1800"/>
              <a:t> briefly </a:t>
            </a:r>
            <a:endParaRPr b="1" sz="1800"/>
          </a:p>
          <a:p>
            <a:pPr indent="-342900" lvl="0" marL="457200" rtl="0" algn="l">
              <a:lnSpc>
                <a:spcPct val="114000"/>
              </a:lnSpc>
              <a:spcBef>
                <a:spcPts val="0"/>
              </a:spcBef>
              <a:spcAft>
                <a:spcPts val="0"/>
              </a:spcAft>
              <a:buSzPts val="1800"/>
              <a:buChar char="●"/>
            </a:pPr>
            <a:r>
              <a:rPr b="1" lang="en" sz="1800"/>
              <a:t>Paper 5:  </a:t>
            </a:r>
            <a:r>
              <a:rPr lang="en" sz="1800" u="sng">
                <a:solidFill>
                  <a:srgbClr val="1155CC"/>
                </a:solidFill>
                <a:hlinkClick r:id="rId7"/>
              </a:rPr>
              <a:t>DialSQL: Dialogue Based Structured Query Generation</a:t>
            </a:r>
            <a:r>
              <a:rPr b="1" lang="en" sz="1800"/>
              <a:t> briefly </a:t>
            </a:r>
            <a:endParaRPr b="1" sz="1800"/>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a:t>
            </a:r>
            <a:r>
              <a:rPr lang="en"/>
              <a:t>Paper 1 Seq2SQL</a:t>
            </a:r>
            <a:endParaRPr/>
          </a:p>
        </p:txBody>
      </p:sp>
      <p:sp>
        <p:nvSpPr>
          <p:cNvPr id="264" name="Google Shape;264;p41"/>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sz="1800"/>
              <a:t>Most SQL quer</a:t>
            </a:r>
            <a:r>
              <a:rPr lang="en" sz="1800"/>
              <a:t>ies can be decomposed into three components: an optional aggregation operator, selection columns, and a WHERE clause of conditions</a:t>
            </a:r>
            <a:endParaRPr sz="1800"/>
          </a:p>
          <a:p>
            <a:pPr indent="0" lvl="0" marL="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rPr lang="en" sz="1000">
                <a:solidFill>
                  <a:srgbClr val="1155CC"/>
                </a:solidFill>
              </a:rPr>
              <a:t>https://einstein.ai/research/how-to-talk-to-your-database</a:t>
            </a:r>
            <a:endParaRPr sz="1000">
              <a:solidFill>
                <a:srgbClr val="1155CC"/>
              </a:solidFill>
            </a:endParaRPr>
          </a:p>
        </p:txBody>
      </p:sp>
      <p:pic>
        <p:nvPicPr>
          <p:cNvPr id="265" name="Google Shape;265;p41"/>
          <p:cNvPicPr preferRelativeResize="0"/>
          <p:nvPr/>
        </p:nvPicPr>
        <p:blipFill>
          <a:blip r:embed="rId3">
            <a:alphaModFix/>
          </a:blip>
          <a:stretch>
            <a:fillRect/>
          </a:stretch>
        </p:blipFill>
        <p:spPr>
          <a:xfrm>
            <a:off x="515400" y="2407175"/>
            <a:ext cx="8223552" cy="152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important...</a:t>
            </a:r>
            <a:endParaRPr/>
          </a:p>
        </p:txBody>
      </p:sp>
      <p:sp>
        <p:nvSpPr>
          <p:cNvPr id="100" name="Google Shape;100;p15"/>
          <p:cNvSpPr txBox="1"/>
          <p:nvPr>
            <p:ph idx="1" type="body"/>
          </p:nvPr>
        </p:nvSpPr>
        <p:spPr>
          <a:xfrm>
            <a:off x="729450" y="1393075"/>
            <a:ext cx="7688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800"/>
              <a:t>D</a:t>
            </a:r>
            <a:r>
              <a:rPr lang="en" sz="1800"/>
              <a:t>ata</a:t>
            </a:r>
            <a:endParaRPr sz="1800"/>
          </a:p>
          <a:p>
            <a:pPr indent="-342900" lvl="0" marL="457200" rtl="0" algn="l">
              <a:lnSpc>
                <a:spcPct val="114000"/>
              </a:lnSpc>
              <a:spcBef>
                <a:spcPts val="0"/>
              </a:spcBef>
              <a:spcAft>
                <a:spcPts val="0"/>
              </a:spcAft>
              <a:buSzPts val="1800"/>
              <a:buChar char="●"/>
            </a:pPr>
            <a:r>
              <a:rPr lang="en" sz="1800"/>
              <a:t>Data explosion</a:t>
            </a:r>
            <a:endParaRPr sz="1800"/>
          </a:p>
          <a:p>
            <a:pPr indent="-342900" lvl="0" marL="457200" rtl="0" algn="l">
              <a:lnSpc>
                <a:spcPct val="114000"/>
              </a:lnSpc>
              <a:spcBef>
                <a:spcPts val="0"/>
              </a:spcBef>
              <a:spcAft>
                <a:spcPts val="0"/>
              </a:spcAft>
              <a:buSzPts val="1800"/>
              <a:buChar char="●"/>
            </a:pPr>
            <a:r>
              <a:rPr lang="en" sz="1800"/>
              <a:t>Computation power is not a big problem anymore</a:t>
            </a:r>
            <a:endParaRPr sz="1800"/>
          </a:p>
          <a:p>
            <a:pPr indent="-342900" lvl="0" marL="457200" rtl="0" algn="l">
              <a:lnSpc>
                <a:spcPct val="114000"/>
              </a:lnSpc>
              <a:spcBef>
                <a:spcPts val="0"/>
              </a:spcBef>
              <a:spcAft>
                <a:spcPts val="0"/>
              </a:spcAft>
              <a:buSzPts val="1800"/>
              <a:buChar char="●"/>
            </a:pPr>
            <a:r>
              <a:rPr lang="en" sz="1800"/>
              <a:t>Make profits and reduce cost for companies by using machine learning models</a:t>
            </a:r>
            <a:endParaRPr sz="1800"/>
          </a:p>
          <a:p>
            <a:pPr indent="-342900" lvl="0" marL="457200" rtl="0" algn="l">
              <a:lnSpc>
                <a:spcPct val="114000"/>
              </a:lnSpc>
              <a:spcBef>
                <a:spcPts val="0"/>
              </a:spcBef>
              <a:spcAft>
                <a:spcPts val="0"/>
              </a:spcAft>
              <a:buClr>
                <a:srgbClr val="FF0000"/>
              </a:buClr>
              <a:buSzPts val="1800"/>
              <a:buChar char="●"/>
            </a:pPr>
            <a:r>
              <a:rPr b="1" lang="en" sz="1800">
                <a:solidFill>
                  <a:srgbClr val="FF0000"/>
                </a:solidFill>
              </a:rPr>
              <a:t>Also, more and more people from different backgrounds are trying to query and use their own data.</a:t>
            </a:r>
            <a:endParaRPr b="1" sz="1800">
              <a:solidFill>
                <a:srgbClr val="FF0000"/>
              </a:solidFill>
            </a:endParaRPr>
          </a:p>
          <a:p>
            <a:pPr indent="-342900" lvl="0" marL="457200" rtl="0" algn="l">
              <a:lnSpc>
                <a:spcPct val="114000"/>
              </a:lnSpc>
              <a:spcBef>
                <a:spcPts val="0"/>
              </a:spcBef>
              <a:spcAft>
                <a:spcPts val="0"/>
              </a:spcAft>
              <a:buSzPts val="1800"/>
              <a:buChar char="●"/>
            </a:pPr>
            <a:r>
              <a:rPr lang="en" sz="1800"/>
              <a:t>The demand for data scientists is increasing so quickly</a:t>
            </a:r>
            <a:endParaRPr sz="1800"/>
          </a:p>
          <a:p>
            <a:pPr indent="-342900" lvl="0" marL="457200" rtl="0" algn="l">
              <a:lnSpc>
                <a:spcPct val="114000"/>
              </a:lnSpc>
              <a:spcBef>
                <a:spcPts val="0"/>
              </a:spcBef>
              <a:spcAft>
                <a:spcPts val="0"/>
              </a:spcAft>
              <a:buSzPts val="1800"/>
              <a:buChar char="●"/>
            </a:pPr>
            <a:r>
              <a:rPr lang="en" sz="1800"/>
              <a:t>Even at Yale,  Dept. of Stats -&gt; Dept. of Stats and Data Science</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1 Seq2SQL</a:t>
            </a:r>
            <a:endParaRPr/>
          </a:p>
        </p:txBody>
      </p:sp>
      <p:sp>
        <p:nvSpPr>
          <p:cNvPr id="271" name="Google Shape;271;p42"/>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Seq2SQL leverages this inherent structure of SQL queries by </a:t>
            </a:r>
            <a:endParaRPr b="1" sz="1800"/>
          </a:p>
          <a:p>
            <a:pPr indent="-342900" lvl="1" marL="914400" rtl="0" algn="l">
              <a:lnSpc>
                <a:spcPct val="114000"/>
              </a:lnSpc>
              <a:spcBef>
                <a:spcPts val="0"/>
              </a:spcBef>
              <a:spcAft>
                <a:spcPts val="0"/>
              </a:spcAft>
              <a:buSzPts val="1800"/>
              <a:buChar char="○"/>
            </a:pPr>
            <a:r>
              <a:rPr lang="en" sz="1800"/>
              <a:t>predicting each part of the query separately.</a:t>
            </a:r>
            <a:endParaRPr sz="1800"/>
          </a:p>
          <a:p>
            <a:pPr indent="0" lvl="0" marL="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pic>
        <p:nvPicPr>
          <p:cNvPr id="272" name="Google Shape;272;p42"/>
          <p:cNvPicPr preferRelativeResize="0"/>
          <p:nvPr/>
        </p:nvPicPr>
        <p:blipFill>
          <a:blip r:embed="rId3">
            <a:alphaModFix/>
          </a:blip>
          <a:stretch>
            <a:fillRect/>
          </a:stretch>
        </p:blipFill>
        <p:spPr>
          <a:xfrm>
            <a:off x="1938275" y="2499475"/>
            <a:ext cx="5271051" cy="2291550"/>
          </a:xfrm>
          <a:prstGeom prst="rect">
            <a:avLst/>
          </a:prstGeom>
          <a:noFill/>
          <a:ln>
            <a:noFill/>
          </a:ln>
        </p:spPr>
      </p:pic>
      <p:sp>
        <p:nvSpPr>
          <p:cNvPr id="273" name="Google Shape;273;p42"/>
          <p:cNvSpPr txBox="1"/>
          <p:nvPr/>
        </p:nvSpPr>
        <p:spPr>
          <a:xfrm>
            <a:off x="729450" y="4856250"/>
            <a:ext cx="5535300" cy="300000"/>
          </a:xfrm>
          <a:prstGeom prst="rect">
            <a:avLst/>
          </a:prstGeom>
          <a:no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None/>
            </a:pPr>
            <a:r>
              <a:rPr lang="en" sz="1000">
                <a:solidFill>
                  <a:srgbClr val="1155CC"/>
                </a:solidFill>
                <a:latin typeface="Lato"/>
                <a:ea typeface="Lato"/>
                <a:cs typeface="Lato"/>
                <a:sym typeface="Lato"/>
              </a:rPr>
              <a:t>https://einstein.ai/research/how-to-talk-to-your-database</a:t>
            </a:r>
            <a:endParaRPr sz="1000">
              <a:solidFill>
                <a:srgbClr val="1155CC"/>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1 Seq2SQL</a:t>
            </a:r>
            <a:endParaRPr/>
          </a:p>
        </p:txBody>
      </p:sp>
      <p:sp>
        <p:nvSpPr>
          <p:cNvPr id="279" name="Google Shape;279;p43"/>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800"/>
              <a:t>T</a:t>
            </a:r>
            <a:r>
              <a:rPr b="1" lang="en" sz="1800"/>
              <a:t>hree model components</a:t>
            </a:r>
            <a:endParaRPr b="1" sz="1800"/>
          </a:p>
          <a:p>
            <a:pPr indent="-342900" lvl="0" marL="457200" rtl="0" algn="l">
              <a:lnSpc>
                <a:spcPct val="114000"/>
              </a:lnSpc>
              <a:spcBef>
                <a:spcPts val="0"/>
              </a:spcBef>
              <a:spcAft>
                <a:spcPts val="0"/>
              </a:spcAft>
              <a:buSzPts val="1800"/>
              <a:buChar char="●"/>
            </a:pPr>
            <a:r>
              <a:rPr b="1" lang="en" sz="1800"/>
              <a:t>Aggregation classifier</a:t>
            </a:r>
            <a:endParaRPr b="1" sz="1800"/>
          </a:p>
          <a:p>
            <a:pPr indent="-342900" lvl="1" marL="914400" rtl="0" algn="l">
              <a:lnSpc>
                <a:spcPct val="114000"/>
              </a:lnSpc>
              <a:spcBef>
                <a:spcPts val="0"/>
              </a:spcBef>
              <a:spcAft>
                <a:spcPts val="0"/>
              </a:spcAft>
              <a:buSzPts val="1800"/>
              <a:buChar char="○"/>
            </a:pPr>
            <a:r>
              <a:rPr lang="en" sz="1800"/>
              <a:t>question encoding </a:t>
            </a:r>
            <a:endParaRPr sz="1800"/>
          </a:p>
          <a:p>
            <a:pPr indent="-342900" lvl="1" marL="914400" rtl="0" algn="l">
              <a:lnSpc>
                <a:spcPct val="114000"/>
              </a:lnSpc>
              <a:spcBef>
                <a:spcPts val="0"/>
              </a:spcBef>
              <a:spcAft>
                <a:spcPts val="0"/>
              </a:spcAft>
              <a:buSzPts val="1800"/>
              <a:buChar char="○"/>
            </a:pPr>
            <a:r>
              <a:rPr lang="en" sz="1800"/>
              <a:t>agg scores using a multi-layer perceptron:</a:t>
            </a:r>
            <a:endParaRPr sz="1800"/>
          </a:p>
          <a:p>
            <a:pPr indent="-342900" lvl="0" marL="457200" rtl="0" algn="l">
              <a:lnSpc>
                <a:spcPct val="114000"/>
              </a:lnSpc>
              <a:spcBef>
                <a:spcPts val="0"/>
              </a:spcBef>
              <a:spcAft>
                <a:spcPts val="0"/>
              </a:spcAft>
              <a:buSzPts val="1800"/>
              <a:buChar char="●"/>
            </a:pPr>
            <a:r>
              <a:rPr b="1" lang="en" sz="1800"/>
              <a:t>Select column pointer</a:t>
            </a:r>
            <a:endParaRPr b="1" sz="1800"/>
          </a:p>
          <a:p>
            <a:pPr indent="-342900" lvl="1" marL="914400" rtl="0" algn="l">
              <a:lnSpc>
                <a:spcPct val="114000"/>
              </a:lnSpc>
              <a:spcBef>
                <a:spcPts val="0"/>
              </a:spcBef>
              <a:spcAft>
                <a:spcPts val="0"/>
              </a:spcAft>
              <a:buSzPts val="1800"/>
              <a:buChar char="○"/>
            </a:pPr>
            <a:r>
              <a:rPr lang="en" sz="1800"/>
              <a:t>q</a:t>
            </a:r>
            <a:r>
              <a:rPr lang="en" sz="1800"/>
              <a:t>uestion encodin</a:t>
            </a:r>
            <a:r>
              <a:rPr lang="en" sz="1800"/>
              <a:t>g is also used along with the column encodings</a:t>
            </a:r>
            <a:endParaRPr sz="1800"/>
          </a:p>
          <a:p>
            <a:pPr indent="-342900" lvl="1" marL="914400" rtl="0" algn="l">
              <a:lnSpc>
                <a:spcPct val="114000"/>
              </a:lnSpc>
              <a:spcBef>
                <a:spcPts val="0"/>
              </a:spcBef>
              <a:spcAft>
                <a:spcPts val="0"/>
              </a:spcAft>
              <a:buSzPts val="1800"/>
              <a:buChar char="○"/>
            </a:pPr>
            <a:r>
              <a:rPr lang="en" sz="1800"/>
              <a:t>the a score for each column j:</a:t>
            </a:r>
            <a:endParaRPr sz="1800"/>
          </a:p>
          <a:p>
            <a:pPr indent="-342900" lvl="0" marL="457200" rtl="0" algn="l">
              <a:lnSpc>
                <a:spcPct val="114000"/>
              </a:lnSpc>
              <a:spcBef>
                <a:spcPts val="0"/>
              </a:spcBef>
              <a:spcAft>
                <a:spcPts val="0"/>
              </a:spcAft>
              <a:buSzPts val="1800"/>
              <a:buChar char="●"/>
            </a:pPr>
            <a:r>
              <a:rPr b="1" lang="en" sz="1800"/>
              <a:t>WHERE clause pointer decoder</a:t>
            </a:r>
            <a:endParaRPr sz="1800"/>
          </a:p>
          <a:p>
            <a:pPr indent="-342900" lvl="1" marL="914400" rtl="0" algn="l">
              <a:lnSpc>
                <a:spcPct val="114000"/>
              </a:lnSpc>
              <a:spcBef>
                <a:spcPts val="0"/>
              </a:spcBef>
              <a:spcAft>
                <a:spcPts val="0"/>
              </a:spcAft>
              <a:buSzPts val="1800"/>
              <a:buChar char="○"/>
            </a:pPr>
            <a:r>
              <a:rPr lang="en" sz="1800"/>
              <a:t>an augmented pointer network</a:t>
            </a:r>
            <a:endParaRPr sz="1800"/>
          </a:p>
          <a:p>
            <a:pPr indent="-342900" lvl="1" marL="914400" rtl="0" algn="l">
              <a:lnSpc>
                <a:spcPct val="114000"/>
              </a:lnSpc>
              <a:spcBef>
                <a:spcPts val="0"/>
              </a:spcBef>
              <a:spcAft>
                <a:spcPts val="0"/>
              </a:spcAft>
              <a:buSzPts val="1800"/>
              <a:buChar char="○"/>
            </a:pPr>
            <a:r>
              <a:rPr lang="en" sz="1800"/>
              <a:t>input is the question sequence + the table schema + a set of SQL keywords</a:t>
            </a:r>
            <a:endParaRPr sz="1800"/>
          </a:p>
          <a:p>
            <a:pPr indent="0" lvl="0" marL="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pic>
        <p:nvPicPr>
          <p:cNvPr id="280" name="Google Shape;280;p43"/>
          <p:cNvPicPr preferRelativeResize="0"/>
          <p:nvPr/>
        </p:nvPicPr>
        <p:blipFill>
          <a:blip r:embed="rId3">
            <a:alphaModFix/>
          </a:blip>
          <a:stretch>
            <a:fillRect/>
          </a:stretch>
        </p:blipFill>
        <p:spPr>
          <a:xfrm>
            <a:off x="6028225" y="2426174"/>
            <a:ext cx="2842949" cy="278425"/>
          </a:xfrm>
          <a:prstGeom prst="rect">
            <a:avLst/>
          </a:prstGeom>
          <a:noFill/>
          <a:ln>
            <a:noFill/>
          </a:ln>
        </p:spPr>
      </p:pic>
      <p:pic>
        <p:nvPicPr>
          <p:cNvPr id="281" name="Google Shape;281;p43"/>
          <p:cNvPicPr preferRelativeResize="0"/>
          <p:nvPr/>
        </p:nvPicPr>
        <p:blipFill>
          <a:blip r:embed="rId4">
            <a:alphaModFix/>
          </a:blip>
          <a:stretch>
            <a:fillRect/>
          </a:stretch>
        </p:blipFill>
        <p:spPr>
          <a:xfrm>
            <a:off x="4837025" y="3349901"/>
            <a:ext cx="2777877" cy="349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1 Seq2SQL</a:t>
            </a:r>
            <a:endParaRPr/>
          </a:p>
        </p:txBody>
      </p:sp>
      <p:sp>
        <p:nvSpPr>
          <p:cNvPr id="287" name="Google Shape;287;p44"/>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0" rtl="0" algn="l">
              <a:lnSpc>
                <a:spcPct val="150000"/>
              </a:lnSpc>
              <a:spcBef>
                <a:spcPts val="500"/>
              </a:spcBef>
              <a:spcAft>
                <a:spcPts val="0"/>
              </a:spcAft>
              <a:buNone/>
            </a:pPr>
            <a:r>
              <a:rPr lang="en" sz="1800"/>
              <a:t>For some SQL queries, it’s possible to obtain the correct execution result despite not having exact same string match</a:t>
            </a:r>
            <a:endParaRPr sz="1800"/>
          </a:p>
          <a:p>
            <a:pPr indent="-330200" lvl="0" marL="457200" rtl="0" algn="l">
              <a:lnSpc>
                <a:spcPct val="150000"/>
              </a:lnSpc>
              <a:spcBef>
                <a:spcPts val="500"/>
              </a:spcBef>
              <a:spcAft>
                <a:spcPts val="0"/>
              </a:spcAft>
              <a:buSzPts val="1600"/>
              <a:buChar char="●"/>
            </a:pPr>
            <a:r>
              <a:rPr lang="en" sz="1600"/>
              <a:t>U</a:t>
            </a:r>
            <a:r>
              <a:rPr lang="en" sz="1600"/>
              <a:t>sing cross entropy loss to supervise the generation would wrongly penalize the model</a:t>
            </a:r>
            <a:endParaRPr sz="1600"/>
          </a:p>
          <a:p>
            <a:pPr indent="-330200" lvl="0" marL="457200" rtl="0" algn="l">
              <a:lnSpc>
                <a:spcPct val="150000"/>
              </a:lnSpc>
              <a:spcBef>
                <a:spcPts val="200"/>
              </a:spcBef>
              <a:spcAft>
                <a:spcPts val="0"/>
              </a:spcAft>
              <a:buSzPts val="1600"/>
              <a:buChar char="●"/>
            </a:pPr>
            <a:r>
              <a:rPr lang="en" sz="1600"/>
              <a:t>Generating equivalent queries using policy gradient</a:t>
            </a:r>
            <a:endParaRPr sz="1600">
              <a:solidFill>
                <a:srgbClr val="000000"/>
              </a:solidFill>
              <a:latin typeface="Arial"/>
              <a:ea typeface="Arial"/>
              <a:cs typeface="Arial"/>
              <a:sym typeface="Arial"/>
            </a:endParaRPr>
          </a:p>
          <a:p>
            <a:pPr indent="0" lvl="0" marL="914400" marR="0" rtl="0" algn="l">
              <a:lnSpc>
                <a:spcPct val="114000"/>
              </a:lnSpc>
              <a:spcBef>
                <a:spcPts val="200"/>
              </a:spcBef>
              <a:spcAft>
                <a:spcPts val="0"/>
              </a:spcAft>
              <a:buNone/>
            </a:pPr>
            <a:r>
              <a:t/>
            </a:r>
            <a:endParaRPr sz="1600"/>
          </a:p>
          <a:p>
            <a:pPr indent="0" lvl="0" marL="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pic>
        <p:nvPicPr>
          <p:cNvPr id="288" name="Google Shape;288;p44"/>
          <p:cNvPicPr preferRelativeResize="0"/>
          <p:nvPr/>
        </p:nvPicPr>
        <p:blipFill>
          <a:blip r:embed="rId3">
            <a:alphaModFix/>
          </a:blip>
          <a:stretch>
            <a:fillRect/>
          </a:stretch>
        </p:blipFill>
        <p:spPr>
          <a:xfrm>
            <a:off x="2333688" y="3176875"/>
            <a:ext cx="4480225" cy="1400400"/>
          </a:xfrm>
          <a:prstGeom prst="rect">
            <a:avLst/>
          </a:prstGeom>
          <a:noFill/>
          <a:ln>
            <a:noFill/>
          </a:ln>
        </p:spPr>
      </p:pic>
      <p:sp>
        <p:nvSpPr>
          <p:cNvPr id="289" name="Google Shape;289;p44"/>
          <p:cNvSpPr txBox="1"/>
          <p:nvPr/>
        </p:nvSpPr>
        <p:spPr>
          <a:xfrm>
            <a:off x="729450" y="4856250"/>
            <a:ext cx="5535300" cy="300000"/>
          </a:xfrm>
          <a:prstGeom prst="rect">
            <a:avLst/>
          </a:prstGeom>
          <a:no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None/>
            </a:pPr>
            <a:r>
              <a:rPr lang="en" sz="1000">
                <a:solidFill>
                  <a:srgbClr val="1155CC"/>
                </a:solidFill>
                <a:latin typeface="Lato"/>
                <a:ea typeface="Lato"/>
                <a:cs typeface="Lato"/>
                <a:sym typeface="Lato"/>
              </a:rPr>
              <a:t>https://einstein.ai/research/how-to-talk-to-your-database</a:t>
            </a:r>
            <a:endParaRPr sz="1000">
              <a:solidFill>
                <a:srgbClr val="1155CC"/>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1 Seq2SQL</a:t>
            </a:r>
            <a:endParaRPr/>
          </a:p>
        </p:txBody>
      </p:sp>
      <p:sp>
        <p:nvSpPr>
          <p:cNvPr id="295" name="Google Shape;295;p45"/>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500"/>
              </a:spcBef>
              <a:spcAft>
                <a:spcPts val="0"/>
              </a:spcAft>
              <a:buSzPts val="1800"/>
              <a:buChar char="●"/>
            </a:pPr>
            <a:r>
              <a:rPr b="1" lang="en" sz="1800"/>
              <a:t>Apply reinforcement learning to learn a policy to directly optimize the expected correctness of the execution result</a:t>
            </a:r>
            <a:endParaRPr sz="1600"/>
          </a:p>
          <a:p>
            <a:pPr indent="-330200" lvl="1" marL="914400" marR="0" rtl="0" algn="l">
              <a:lnSpc>
                <a:spcPct val="114000"/>
              </a:lnSpc>
              <a:spcBef>
                <a:spcPts val="0"/>
              </a:spcBef>
              <a:spcAft>
                <a:spcPts val="0"/>
              </a:spcAft>
              <a:buSzPts val="1600"/>
              <a:buChar char="○"/>
            </a:pPr>
            <a:r>
              <a:rPr lang="en" sz="1600"/>
              <a:t>sample from the output distribution to obtain the next token</a:t>
            </a:r>
            <a:endParaRPr sz="1600"/>
          </a:p>
          <a:p>
            <a:pPr indent="-330200" lvl="1" marL="914400" marR="0" rtl="0" algn="l">
              <a:lnSpc>
                <a:spcPct val="114000"/>
              </a:lnSpc>
              <a:spcBef>
                <a:spcPts val="0"/>
              </a:spcBef>
              <a:spcAft>
                <a:spcPts val="0"/>
              </a:spcAft>
              <a:buSzPts val="1600"/>
              <a:buChar char="○"/>
            </a:pPr>
            <a:r>
              <a:rPr lang="en" sz="1600"/>
              <a:t>execute the generated SQL query against the database to obtain a reward</a:t>
            </a:r>
            <a:endParaRPr sz="1600"/>
          </a:p>
          <a:p>
            <a:pPr indent="0" lvl="0" marL="914400" marR="0" rtl="0" algn="l">
              <a:lnSpc>
                <a:spcPct val="114000"/>
              </a:lnSpc>
              <a:spcBef>
                <a:spcPts val="0"/>
              </a:spcBef>
              <a:spcAft>
                <a:spcPts val="0"/>
              </a:spcAft>
              <a:buNone/>
            </a:pPr>
            <a:r>
              <a:t/>
            </a:r>
            <a:endParaRPr sz="1600"/>
          </a:p>
          <a:p>
            <a:pPr indent="0" lvl="0" marL="914400" marR="0" rtl="0" algn="l">
              <a:lnSpc>
                <a:spcPct val="114000"/>
              </a:lnSpc>
              <a:spcBef>
                <a:spcPts val="0"/>
              </a:spcBef>
              <a:spcAft>
                <a:spcPts val="0"/>
              </a:spcAft>
              <a:buNone/>
            </a:pPr>
            <a:r>
              <a:t/>
            </a:r>
            <a:endParaRPr sz="1600"/>
          </a:p>
          <a:p>
            <a:pPr indent="0" lvl="0" marL="914400" marR="0" rtl="0" algn="l">
              <a:lnSpc>
                <a:spcPct val="114000"/>
              </a:lnSpc>
              <a:spcBef>
                <a:spcPts val="0"/>
              </a:spcBef>
              <a:spcAft>
                <a:spcPts val="0"/>
              </a:spcAft>
              <a:buNone/>
            </a:pPr>
            <a:r>
              <a:t/>
            </a:r>
            <a:endParaRPr sz="1600"/>
          </a:p>
          <a:p>
            <a:pPr indent="-330200" lvl="1" marL="914400" rtl="0" algn="l">
              <a:lnSpc>
                <a:spcPct val="114000"/>
              </a:lnSpc>
              <a:spcBef>
                <a:spcPts val="0"/>
              </a:spcBef>
              <a:spcAft>
                <a:spcPts val="0"/>
              </a:spcAft>
              <a:buSzPts val="1600"/>
              <a:buChar char="○"/>
            </a:pPr>
            <a:r>
              <a:rPr lang="en" sz="1600"/>
              <a:t>loss: negative expected reward over possible WHERE clauses.</a:t>
            </a:r>
            <a:endParaRPr sz="1600"/>
          </a:p>
          <a:p>
            <a:pPr indent="0" lvl="0" marL="0" marR="0" rtl="0" algn="l">
              <a:lnSpc>
                <a:spcPct val="114000"/>
              </a:lnSpc>
              <a:spcBef>
                <a:spcPts val="0"/>
              </a:spcBef>
              <a:spcAft>
                <a:spcPts val="0"/>
              </a:spcAft>
              <a:buNone/>
            </a:pPr>
            <a:r>
              <a:t/>
            </a:r>
            <a:endParaRPr sz="1600"/>
          </a:p>
          <a:p>
            <a:pPr indent="0" lvl="0" marL="0" marR="0" rtl="0" algn="l">
              <a:lnSpc>
                <a:spcPct val="114000"/>
              </a:lnSpc>
              <a:spcBef>
                <a:spcPts val="0"/>
              </a:spcBef>
              <a:spcAft>
                <a:spcPts val="0"/>
              </a:spcAft>
              <a:buNone/>
            </a:pPr>
            <a:r>
              <a:t/>
            </a:r>
            <a:endParaRPr sz="1600"/>
          </a:p>
          <a:p>
            <a:pPr indent="-330200" lvl="1" marL="914400" marR="0" rtl="0" algn="l">
              <a:lnSpc>
                <a:spcPct val="114000"/>
              </a:lnSpc>
              <a:spcBef>
                <a:spcPts val="0"/>
              </a:spcBef>
              <a:spcAft>
                <a:spcPts val="0"/>
              </a:spcAft>
              <a:buSzPts val="1600"/>
              <a:buChar char="○"/>
            </a:pPr>
            <a:r>
              <a:rPr lang="en" sz="1600"/>
              <a:t>Expected g</a:t>
            </a:r>
            <a:r>
              <a:rPr lang="en" sz="1600"/>
              <a:t>radient is approximated using a single SQL sample</a:t>
            </a:r>
            <a:endParaRPr sz="1600"/>
          </a:p>
        </p:txBody>
      </p:sp>
      <p:pic>
        <p:nvPicPr>
          <p:cNvPr id="296" name="Google Shape;296;p45"/>
          <p:cNvPicPr preferRelativeResize="0"/>
          <p:nvPr/>
        </p:nvPicPr>
        <p:blipFill>
          <a:blip r:embed="rId3">
            <a:alphaModFix/>
          </a:blip>
          <a:stretch>
            <a:fillRect/>
          </a:stretch>
        </p:blipFill>
        <p:spPr>
          <a:xfrm>
            <a:off x="2213125" y="2923175"/>
            <a:ext cx="5519349" cy="809175"/>
          </a:xfrm>
          <a:prstGeom prst="rect">
            <a:avLst/>
          </a:prstGeom>
          <a:noFill/>
          <a:ln>
            <a:noFill/>
          </a:ln>
        </p:spPr>
      </p:pic>
      <p:pic>
        <p:nvPicPr>
          <p:cNvPr id="297" name="Google Shape;297;p45"/>
          <p:cNvPicPr preferRelativeResize="0"/>
          <p:nvPr/>
        </p:nvPicPr>
        <p:blipFill>
          <a:blip r:embed="rId4">
            <a:alphaModFix/>
          </a:blip>
          <a:stretch>
            <a:fillRect/>
          </a:stretch>
        </p:blipFill>
        <p:spPr>
          <a:xfrm>
            <a:off x="3296163" y="4128772"/>
            <a:ext cx="2551685" cy="322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1 Seq2SQL</a:t>
            </a:r>
            <a:endParaRPr/>
          </a:p>
        </p:txBody>
      </p:sp>
      <p:sp>
        <p:nvSpPr>
          <p:cNvPr id="303" name="Google Shape;303;p46"/>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500"/>
              </a:spcBef>
              <a:spcAft>
                <a:spcPts val="0"/>
              </a:spcAft>
              <a:buSzPts val="1800"/>
              <a:buChar char="●"/>
            </a:pPr>
            <a:r>
              <a:rPr b="1" lang="en" sz="1800"/>
              <a:t>Results: </a:t>
            </a:r>
            <a:r>
              <a:rPr lang="en" sz="1600"/>
              <a:t> the improvement from RL  is limited,</a:t>
            </a:r>
            <a:r>
              <a:rPr lang="en" sz="1600"/>
              <a:t> only ~2%</a:t>
            </a:r>
            <a:endParaRPr sz="1600"/>
          </a:p>
        </p:txBody>
      </p:sp>
      <p:pic>
        <p:nvPicPr>
          <p:cNvPr id="304" name="Google Shape;304;p46"/>
          <p:cNvPicPr preferRelativeResize="0"/>
          <p:nvPr/>
        </p:nvPicPr>
        <p:blipFill>
          <a:blip r:embed="rId3">
            <a:alphaModFix/>
          </a:blip>
          <a:stretch>
            <a:fillRect/>
          </a:stretch>
        </p:blipFill>
        <p:spPr>
          <a:xfrm>
            <a:off x="1082263" y="2436714"/>
            <a:ext cx="7781073" cy="1606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10" name="Google Shape;310;p47"/>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Ideas</a:t>
            </a:r>
            <a:endParaRPr sz="1800"/>
          </a:p>
          <a:p>
            <a:pPr indent="-355600" lvl="1" marL="914400" rtl="0" algn="l">
              <a:lnSpc>
                <a:spcPct val="114000"/>
              </a:lnSpc>
              <a:spcBef>
                <a:spcPts val="0"/>
              </a:spcBef>
              <a:spcAft>
                <a:spcPts val="0"/>
              </a:spcAft>
              <a:buSzPts val="2000"/>
              <a:buChar char="○"/>
            </a:pPr>
            <a:r>
              <a:rPr lang="en" sz="2000"/>
              <a:t>employ a sketch-based approach</a:t>
            </a:r>
            <a:endParaRPr sz="2000"/>
          </a:p>
          <a:p>
            <a:pPr indent="-355600" lvl="1" marL="914400" rtl="0" algn="l">
              <a:lnSpc>
                <a:spcPct val="114000"/>
              </a:lnSpc>
              <a:spcBef>
                <a:spcPts val="0"/>
              </a:spcBef>
              <a:spcAft>
                <a:spcPts val="0"/>
              </a:spcAft>
              <a:buSzPts val="2000"/>
              <a:buChar char="○"/>
            </a:pPr>
            <a:r>
              <a:rPr lang="en" sz="2000"/>
              <a:t>propose a sequence-to-set model</a:t>
            </a:r>
            <a:endParaRPr sz="2000"/>
          </a:p>
          <a:p>
            <a:pPr indent="-355600" lvl="1" marL="914400" rtl="0" algn="l">
              <a:lnSpc>
                <a:spcPct val="114000"/>
              </a:lnSpc>
              <a:spcBef>
                <a:spcPts val="0"/>
              </a:spcBef>
              <a:spcAft>
                <a:spcPts val="0"/>
              </a:spcAft>
              <a:buSzPts val="2000"/>
              <a:buChar char="○"/>
            </a:pPr>
            <a:r>
              <a:rPr lang="en" sz="2000"/>
              <a:t>introduce  the column attention mechanism </a:t>
            </a:r>
            <a:endParaRPr sz="2000"/>
          </a:p>
          <a:p>
            <a:pPr indent="0" lvl="0" marL="0" rtl="0" algn="l">
              <a:lnSpc>
                <a:spcPct val="114000"/>
              </a:lnSpc>
              <a:spcBef>
                <a:spcPts val="0"/>
              </a:spcBef>
              <a:spcAft>
                <a:spcPts val="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16" name="Google Shape;316;p48"/>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SQL sketch:</a:t>
            </a:r>
            <a:endParaRPr b="1" sz="1800"/>
          </a:p>
          <a:p>
            <a:pPr indent="0" lvl="0" marL="457200" rtl="0" algn="l">
              <a:lnSpc>
                <a:spcPct val="114000"/>
              </a:lnSpc>
              <a:spcBef>
                <a:spcPts val="0"/>
              </a:spcBef>
              <a:spcAft>
                <a:spcPts val="0"/>
              </a:spcAft>
              <a:buNone/>
            </a:pPr>
            <a:r>
              <a:t/>
            </a:r>
            <a:endParaRPr b="1" sz="1800"/>
          </a:p>
          <a:p>
            <a:pPr indent="0" lvl="0" marL="457200" rtl="0" algn="l">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b="1" lang="en" sz="1800"/>
              <a:t>Graphical illustration of the dependency in a sketch</a:t>
            </a:r>
            <a:endParaRPr b="1" sz="1800"/>
          </a:p>
          <a:p>
            <a:pPr indent="0" lvl="0" marL="0" rtl="0" algn="l">
              <a:lnSpc>
                <a:spcPct val="114000"/>
              </a:lnSpc>
              <a:spcBef>
                <a:spcPts val="0"/>
              </a:spcBef>
              <a:spcAft>
                <a:spcPts val="0"/>
              </a:spcAft>
              <a:buNone/>
            </a:pPr>
            <a:r>
              <a:t/>
            </a:r>
            <a:endParaRPr sz="1800"/>
          </a:p>
        </p:txBody>
      </p:sp>
      <p:pic>
        <p:nvPicPr>
          <p:cNvPr id="317" name="Google Shape;317;p48"/>
          <p:cNvPicPr preferRelativeResize="0"/>
          <p:nvPr/>
        </p:nvPicPr>
        <p:blipFill>
          <a:blip r:embed="rId3">
            <a:alphaModFix/>
          </a:blip>
          <a:stretch>
            <a:fillRect/>
          </a:stretch>
        </p:blipFill>
        <p:spPr>
          <a:xfrm>
            <a:off x="2937100" y="1393075"/>
            <a:ext cx="3556458" cy="800325"/>
          </a:xfrm>
          <a:prstGeom prst="rect">
            <a:avLst/>
          </a:prstGeom>
          <a:noFill/>
          <a:ln>
            <a:noFill/>
          </a:ln>
        </p:spPr>
      </p:pic>
      <p:pic>
        <p:nvPicPr>
          <p:cNvPr id="318" name="Google Shape;318;p48"/>
          <p:cNvPicPr preferRelativeResize="0"/>
          <p:nvPr/>
        </p:nvPicPr>
        <p:blipFill>
          <a:blip r:embed="rId4">
            <a:alphaModFix/>
          </a:blip>
          <a:stretch>
            <a:fillRect/>
          </a:stretch>
        </p:blipFill>
        <p:spPr>
          <a:xfrm>
            <a:off x="3007338" y="2873650"/>
            <a:ext cx="3415974" cy="1907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24" name="Google Shape;324;p49"/>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Seq2seq based model is sensitive to “order-matters” problem</a:t>
            </a:r>
            <a:endParaRPr sz="1800"/>
          </a:p>
          <a:p>
            <a:pPr indent="0" lvl="0" marL="914400" rtl="0" algn="l">
              <a:lnSpc>
                <a:spcPct val="114000"/>
              </a:lnSpc>
              <a:spcBef>
                <a:spcPts val="0"/>
              </a:spcBef>
              <a:spcAft>
                <a:spcPts val="0"/>
              </a:spcAft>
              <a:buNone/>
            </a:pPr>
            <a:r>
              <a:t/>
            </a:r>
            <a:endParaRPr sz="1800"/>
          </a:p>
          <a:p>
            <a:pPr indent="0" lvl="0" marL="457200" marR="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p:txBody>
      </p:sp>
      <p:pic>
        <p:nvPicPr>
          <p:cNvPr id="325" name="Google Shape;325;p49"/>
          <p:cNvPicPr preferRelativeResize="0"/>
          <p:nvPr/>
        </p:nvPicPr>
        <p:blipFill>
          <a:blip r:embed="rId3">
            <a:alphaModFix/>
          </a:blip>
          <a:stretch>
            <a:fillRect/>
          </a:stretch>
        </p:blipFill>
        <p:spPr>
          <a:xfrm>
            <a:off x="959527" y="2304150"/>
            <a:ext cx="7535540" cy="535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31" name="Google Shape;331;p50"/>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a:t>
            </a:r>
            <a:r>
              <a:rPr b="1" lang="en" sz="1800"/>
              <a:t>equence-to-set WHERE module - Column slots</a:t>
            </a:r>
            <a:endParaRPr sz="1800"/>
          </a:p>
          <a:p>
            <a:pPr indent="-342900" lvl="1" marL="914400" rtl="0" algn="l">
              <a:lnSpc>
                <a:spcPct val="114000"/>
              </a:lnSpc>
              <a:spcBef>
                <a:spcPts val="0"/>
              </a:spcBef>
              <a:spcAft>
                <a:spcPts val="0"/>
              </a:spcAft>
              <a:buSzPts val="1800"/>
              <a:buChar char="○"/>
            </a:pPr>
            <a:r>
              <a:rPr lang="en" sz="1800"/>
              <a:t>instead of generating a sequence of column names, predict which column names appear by:</a:t>
            </a:r>
            <a:endParaRPr sz="1800"/>
          </a:p>
          <a:p>
            <a:pPr indent="0" lvl="0" marL="0" rtl="0" algn="l">
              <a:lnSpc>
                <a:spcPct val="114000"/>
              </a:lnSpc>
              <a:spcBef>
                <a:spcPts val="0"/>
              </a:spcBef>
              <a:spcAft>
                <a:spcPts val="0"/>
              </a:spcAft>
              <a:buNone/>
            </a:pPr>
            <a:r>
              <a:t/>
            </a:r>
            <a:endParaRPr sz="1800"/>
          </a:p>
          <a:p>
            <a:pPr indent="-342900" lvl="1" marL="914400" rtl="0" algn="l">
              <a:lnSpc>
                <a:spcPct val="114000"/>
              </a:lnSpc>
              <a:spcBef>
                <a:spcPts val="0"/>
              </a:spcBef>
              <a:spcAft>
                <a:spcPts val="0"/>
              </a:spcAft>
              <a:buSzPts val="1800"/>
              <a:buChar char="○"/>
            </a:pPr>
            <a:r>
              <a:rPr lang="en" sz="1800"/>
              <a:t>then predict the number of columns</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a:p>
            <a:pPr indent="-342900" lvl="1" marL="914400" rtl="0" algn="l">
              <a:lnSpc>
                <a:spcPct val="114000"/>
              </a:lnSpc>
              <a:spcBef>
                <a:spcPts val="0"/>
              </a:spcBef>
              <a:spcAft>
                <a:spcPts val="0"/>
              </a:spcAft>
              <a:buSzPts val="1800"/>
              <a:buChar char="○"/>
            </a:pPr>
            <a:r>
              <a:rPr lang="en" sz="1800"/>
              <a:t>Choose the top K columns as predicted columns in the WHERE clause</a:t>
            </a:r>
            <a:endParaRPr sz="1800"/>
          </a:p>
          <a:p>
            <a:pPr indent="0" lvl="0" marL="0" rtl="0" algn="l">
              <a:lnSpc>
                <a:spcPct val="114000"/>
              </a:lnSpc>
              <a:spcBef>
                <a:spcPts val="0"/>
              </a:spcBef>
              <a:spcAft>
                <a:spcPts val="0"/>
              </a:spcAft>
              <a:buNone/>
            </a:pPr>
            <a:r>
              <a:t/>
            </a:r>
            <a:endParaRPr sz="1800"/>
          </a:p>
        </p:txBody>
      </p:sp>
      <p:pic>
        <p:nvPicPr>
          <p:cNvPr id="332" name="Google Shape;332;p50"/>
          <p:cNvPicPr preferRelativeResize="0"/>
          <p:nvPr/>
        </p:nvPicPr>
        <p:blipFill>
          <a:blip r:embed="rId3">
            <a:alphaModFix/>
          </a:blip>
          <a:stretch>
            <a:fillRect/>
          </a:stretch>
        </p:blipFill>
        <p:spPr>
          <a:xfrm>
            <a:off x="2894822" y="2388676"/>
            <a:ext cx="3357951" cy="366125"/>
          </a:xfrm>
          <a:prstGeom prst="rect">
            <a:avLst/>
          </a:prstGeom>
          <a:noFill/>
          <a:ln>
            <a:noFill/>
          </a:ln>
        </p:spPr>
      </p:pic>
      <p:pic>
        <p:nvPicPr>
          <p:cNvPr id="333" name="Google Shape;333;p50"/>
          <p:cNvPicPr preferRelativeResize="0"/>
          <p:nvPr/>
        </p:nvPicPr>
        <p:blipFill>
          <a:blip r:embed="rId4">
            <a:alphaModFix/>
          </a:blip>
          <a:stretch>
            <a:fillRect/>
          </a:stretch>
        </p:blipFill>
        <p:spPr>
          <a:xfrm>
            <a:off x="2575375" y="3151626"/>
            <a:ext cx="3996860" cy="366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1"/>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39" name="Google Shape;339;p51"/>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Sequence-to-set WHERE module - Op slots</a:t>
            </a:r>
            <a:endParaRPr sz="1800"/>
          </a:p>
          <a:p>
            <a:pPr indent="-342900" lvl="1" marL="914400" rtl="0" algn="l">
              <a:lnSpc>
                <a:spcPct val="114000"/>
              </a:lnSpc>
              <a:spcBef>
                <a:spcPts val="0"/>
              </a:spcBef>
              <a:spcAft>
                <a:spcPts val="0"/>
              </a:spcAft>
              <a:buSzPts val="1800"/>
              <a:buChar char="○"/>
            </a:pPr>
            <a:r>
              <a:rPr lang="en" sz="1800"/>
              <a:t>For each column in the WHERE clause, predicting the value of its OP slot is a 3-way classifications: {=, &gt;, &lt;}</a:t>
            </a:r>
            <a:endParaRPr sz="1800"/>
          </a:p>
          <a:p>
            <a:pPr indent="0" lvl="0" marL="91440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a:p>
            <a:pPr indent="-342900" lvl="1" marL="914400" rtl="0" algn="l">
              <a:lnSpc>
                <a:spcPct val="114000"/>
              </a:lnSpc>
              <a:spcBef>
                <a:spcPts val="0"/>
              </a:spcBef>
              <a:spcAft>
                <a:spcPts val="0"/>
              </a:spcAft>
              <a:buSzPts val="1800"/>
              <a:buChar char="○"/>
            </a:pPr>
            <a:r>
              <a:rPr lang="en" sz="1800"/>
              <a:t>OP prediction depends on the selected column</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p:txBody>
      </p:sp>
      <p:pic>
        <p:nvPicPr>
          <p:cNvPr id="340" name="Google Shape;340;p51"/>
          <p:cNvPicPr preferRelativeResize="0"/>
          <p:nvPr/>
        </p:nvPicPr>
        <p:blipFill>
          <a:blip r:embed="rId3">
            <a:alphaModFix/>
          </a:blip>
          <a:stretch>
            <a:fillRect/>
          </a:stretch>
        </p:blipFill>
        <p:spPr>
          <a:xfrm>
            <a:off x="2589138" y="2571749"/>
            <a:ext cx="4767326" cy="36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Must-have skills for data scientist</a:t>
            </a:r>
            <a:endParaRPr/>
          </a:p>
        </p:txBody>
      </p:sp>
      <p:sp>
        <p:nvSpPr>
          <p:cNvPr id="106" name="Google Shape;106;p16"/>
          <p:cNvSpPr txBox="1"/>
          <p:nvPr>
            <p:ph idx="1" type="body"/>
          </p:nvPr>
        </p:nvSpPr>
        <p:spPr>
          <a:xfrm>
            <a:off x="729450" y="1469275"/>
            <a:ext cx="7688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Engineering</a:t>
            </a:r>
            <a:endParaRPr b="1" sz="1800"/>
          </a:p>
          <a:p>
            <a:pPr indent="-342900" lvl="1" marL="914400" rtl="0" algn="l">
              <a:lnSpc>
                <a:spcPct val="114000"/>
              </a:lnSpc>
              <a:spcBef>
                <a:spcPts val="0"/>
              </a:spcBef>
              <a:spcAft>
                <a:spcPts val="0"/>
              </a:spcAft>
              <a:buClr>
                <a:srgbClr val="FF0000"/>
              </a:buClr>
              <a:buSzPts val="1800"/>
              <a:buChar char="○"/>
            </a:pPr>
            <a:r>
              <a:rPr b="1" lang="en" sz="1800">
                <a:solidFill>
                  <a:srgbClr val="FF0000"/>
                </a:solidFill>
              </a:rPr>
              <a:t>SQL database/coding</a:t>
            </a:r>
            <a:r>
              <a:rPr b="1" lang="en" sz="1800">
                <a:solidFill>
                  <a:srgbClr val="FF0000"/>
                </a:solidFill>
              </a:rPr>
              <a:t> </a:t>
            </a:r>
            <a:r>
              <a:rPr lang="en" sz="1800">
                <a:solidFill>
                  <a:srgbClr val="FF0000"/>
                </a:solidFill>
              </a:rPr>
              <a:t> </a:t>
            </a:r>
            <a:endParaRPr sz="1800">
              <a:solidFill>
                <a:srgbClr val="FF0000"/>
              </a:solidFill>
            </a:endParaRPr>
          </a:p>
          <a:p>
            <a:pPr indent="-342900" lvl="1" marL="914400" rtl="0" algn="l">
              <a:lnSpc>
                <a:spcPct val="114000"/>
              </a:lnSpc>
              <a:spcBef>
                <a:spcPts val="0"/>
              </a:spcBef>
              <a:spcAft>
                <a:spcPts val="0"/>
              </a:spcAft>
              <a:buSzPts val="1800"/>
              <a:buChar char="○"/>
            </a:pPr>
            <a:r>
              <a:rPr lang="en" sz="1800"/>
              <a:t>Python coding</a:t>
            </a:r>
            <a:endParaRPr sz="1800"/>
          </a:p>
          <a:p>
            <a:pPr indent="-342900" lvl="1" marL="914400" rtl="0" algn="l">
              <a:lnSpc>
                <a:spcPct val="114000"/>
              </a:lnSpc>
              <a:spcBef>
                <a:spcPts val="0"/>
              </a:spcBef>
              <a:spcAft>
                <a:spcPts val="0"/>
              </a:spcAft>
              <a:buSzPts val="1800"/>
              <a:buChar char="○"/>
            </a:pPr>
            <a:r>
              <a:rPr lang="en" sz="1800"/>
              <a:t>Data visualization</a:t>
            </a:r>
            <a:endParaRPr sz="1800"/>
          </a:p>
          <a:p>
            <a:pPr indent="-342900" lvl="1" marL="914400" rtl="0" algn="l">
              <a:lnSpc>
                <a:spcPct val="114000"/>
              </a:lnSpc>
              <a:spcBef>
                <a:spcPts val="0"/>
              </a:spcBef>
              <a:spcAft>
                <a:spcPts val="0"/>
              </a:spcAft>
              <a:buSzPts val="1800"/>
              <a:buChar char="○"/>
            </a:pPr>
            <a:r>
              <a:rPr lang="en" sz="1800"/>
              <a:t>Parallel</a:t>
            </a:r>
            <a:r>
              <a:rPr lang="en" sz="1800"/>
              <a:t> computing</a:t>
            </a:r>
            <a:endParaRPr sz="1800"/>
          </a:p>
          <a:p>
            <a:pPr indent="-342900" lvl="1" marL="914400" rtl="0" algn="l">
              <a:lnSpc>
                <a:spcPct val="114000"/>
              </a:lnSpc>
              <a:spcBef>
                <a:spcPts val="0"/>
              </a:spcBef>
              <a:spcAft>
                <a:spcPts val="0"/>
              </a:spcAft>
              <a:buSzPts val="1800"/>
              <a:buChar char="○"/>
            </a:pPr>
            <a:r>
              <a:rPr lang="en" sz="1800"/>
              <a:t>…...</a:t>
            </a:r>
            <a:endParaRPr sz="1800"/>
          </a:p>
          <a:p>
            <a:pPr indent="-342900" lvl="0" marL="457200" rtl="0" algn="l">
              <a:lnSpc>
                <a:spcPct val="114000"/>
              </a:lnSpc>
              <a:spcBef>
                <a:spcPts val="0"/>
              </a:spcBef>
              <a:spcAft>
                <a:spcPts val="0"/>
              </a:spcAft>
              <a:buSzPts val="1800"/>
              <a:buChar char="●"/>
            </a:pPr>
            <a:r>
              <a:rPr b="1" lang="en" sz="1800"/>
              <a:t>Theory</a:t>
            </a:r>
            <a:endParaRPr b="1" sz="1800"/>
          </a:p>
          <a:p>
            <a:pPr indent="-342900" lvl="1" marL="914400" rtl="0" algn="l">
              <a:lnSpc>
                <a:spcPct val="114000"/>
              </a:lnSpc>
              <a:spcBef>
                <a:spcPts val="0"/>
              </a:spcBef>
              <a:spcAft>
                <a:spcPts val="0"/>
              </a:spcAft>
              <a:buSzPts val="1800"/>
              <a:buChar char="○"/>
            </a:pPr>
            <a:r>
              <a:rPr lang="en" sz="1800"/>
              <a:t>Statistics and data analysis</a:t>
            </a:r>
            <a:endParaRPr sz="1800"/>
          </a:p>
          <a:p>
            <a:pPr indent="-342900" lvl="1" marL="914400" rtl="0" algn="l">
              <a:lnSpc>
                <a:spcPct val="114000"/>
              </a:lnSpc>
              <a:spcBef>
                <a:spcPts val="0"/>
              </a:spcBef>
              <a:spcAft>
                <a:spcPts val="0"/>
              </a:spcAft>
              <a:buSzPts val="1800"/>
              <a:buChar char="○"/>
            </a:pPr>
            <a:r>
              <a:rPr lang="en" sz="1800"/>
              <a:t>Machine learning</a:t>
            </a:r>
            <a:endParaRPr sz="1800"/>
          </a:p>
          <a:p>
            <a:pPr indent="-342900" lvl="1" marL="914400" rtl="0" algn="l">
              <a:lnSpc>
                <a:spcPct val="114000"/>
              </a:lnSpc>
              <a:spcBef>
                <a:spcPts val="0"/>
              </a:spcBef>
              <a:spcAft>
                <a:spcPts val="0"/>
              </a:spcAft>
              <a:buSzPts val="1800"/>
              <a:buChar char="○"/>
            </a:pPr>
            <a:r>
              <a:rPr lang="en" sz="1800"/>
              <a:t>…...</a:t>
            </a:r>
            <a:endParaRPr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46" name="Google Shape;346;p52"/>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Sequence-to-set WHERE module - Value slots</a:t>
            </a:r>
            <a:endParaRPr sz="1800"/>
          </a:p>
          <a:p>
            <a:pPr indent="-342900" lvl="1" marL="914400" rtl="0" algn="l">
              <a:lnSpc>
                <a:spcPct val="114000"/>
              </a:lnSpc>
              <a:spcBef>
                <a:spcPts val="0"/>
              </a:spcBef>
              <a:spcAft>
                <a:spcPts val="0"/>
              </a:spcAft>
              <a:buSzPts val="1800"/>
              <a:buChar char="○"/>
            </a:pPr>
            <a:r>
              <a:rPr lang="en" sz="1800"/>
              <a:t>The decoder phase computes the distribution of the next token using a pointer network</a:t>
            </a:r>
            <a:endParaRPr sz="1800"/>
          </a:p>
          <a:p>
            <a:pPr indent="-342900" lvl="1" marL="914400" rtl="0" algn="l">
              <a:lnSpc>
                <a:spcPct val="114000"/>
              </a:lnSpc>
              <a:spcBef>
                <a:spcPts val="0"/>
              </a:spcBef>
              <a:spcAft>
                <a:spcPts val="0"/>
              </a:spcAft>
              <a:buSzPts val="1800"/>
              <a:buChar char="○"/>
            </a:pPr>
            <a:r>
              <a:rPr lang="en" sz="1800"/>
              <a:t> The probability of the next token to generate is the i-th token in the natural language question:</a:t>
            </a:r>
            <a:endParaRPr sz="1800"/>
          </a:p>
          <a:p>
            <a:pPr indent="0" lvl="0" marL="137160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p:txBody>
      </p:sp>
      <p:pic>
        <p:nvPicPr>
          <p:cNvPr id="347" name="Google Shape;347;p52"/>
          <p:cNvPicPr preferRelativeResize="0"/>
          <p:nvPr/>
        </p:nvPicPr>
        <p:blipFill>
          <a:blip r:embed="rId3">
            <a:alphaModFix/>
          </a:blip>
          <a:stretch>
            <a:fillRect/>
          </a:stretch>
        </p:blipFill>
        <p:spPr>
          <a:xfrm>
            <a:off x="2062412" y="3148850"/>
            <a:ext cx="5820774" cy="765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53" name="Google Shape;353;p53"/>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SELECT module</a:t>
            </a:r>
            <a:endParaRPr sz="1800"/>
          </a:p>
          <a:p>
            <a:pPr indent="-342900" lvl="1" marL="914400" rtl="0" algn="l">
              <a:lnSpc>
                <a:spcPct val="114000"/>
              </a:lnSpc>
              <a:spcBef>
                <a:spcPts val="0"/>
              </a:spcBef>
              <a:spcAft>
                <a:spcPts val="0"/>
              </a:spcAft>
              <a:buSzPts val="1800"/>
              <a:buChar char="○"/>
            </a:pPr>
            <a:r>
              <a:rPr lang="en" sz="1800"/>
              <a:t>Similar to WHERE column, but </a:t>
            </a:r>
            <a:r>
              <a:rPr lang="en" sz="1800"/>
              <a:t>only need to select one column among all</a:t>
            </a:r>
            <a:endParaRPr sz="1800"/>
          </a:p>
          <a:p>
            <a:pPr indent="0" lvl="0" marL="914400" rtl="0" algn="l">
              <a:lnSpc>
                <a:spcPct val="114000"/>
              </a:lnSpc>
              <a:spcBef>
                <a:spcPts val="0"/>
              </a:spcBef>
              <a:spcAft>
                <a:spcPts val="0"/>
              </a:spcAft>
              <a:buNone/>
            </a:pPr>
            <a:r>
              <a:t/>
            </a:r>
            <a:endParaRPr sz="1800"/>
          </a:p>
          <a:p>
            <a:pPr indent="0" lvl="0" marL="137160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Aggregator module</a:t>
            </a:r>
            <a:endParaRPr sz="1800"/>
          </a:p>
          <a:p>
            <a:pPr indent="-342900" lvl="1" marL="914400" rtl="0" algn="l">
              <a:lnSpc>
                <a:spcPct val="114000"/>
              </a:lnSpc>
              <a:spcBef>
                <a:spcPts val="0"/>
              </a:spcBef>
              <a:spcAft>
                <a:spcPts val="0"/>
              </a:spcAft>
              <a:buSzPts val="1800"/>
              <a:buChar char="○"/>
            </a:pPr>
            <a:r>
              <a:rPr lang="en" sz="1800"/>
              <a:t>assuming the predicted column name for the SELECT clause is </a:t>
            </a:r>
            <a:r>
              <a:rPr i="1" lang="en" sz="1800"/>
              <a:t>col</a:t>
            </a:r>
            <a:endParaRPr i="1" sz="1800"/>
          </a:p>
          <a:p>
            <a:pPr indent="0" lvl="0" marL="0" rtl="0" algn="l">
              <a:lnSpc>
                <a:spcPct val="114000"/>
              </a:lnSpc>
              <a:spcBef>
                <a:spcPts val="0"/>
              </a:spcBef>
              <a:spcAft>
                <a:spcPts val="0"/>
              </a:spcAft>
              <a:buNone/>
            </a:pPr>
            <a:r>
              <a:t/>
            </a:r>
            <a:endParaRPr sz="1800"/>
          </a:p>
        </p:txBody>
      </p:sp>
      <p:pic>
        <p:nvPicPr>
          <p:cNvPr id="354" name="Google Shape;354;p53"/>
          <p:cNvPicPr preferRelativeResize="0"/>
          <p:nvPr/>
        </p:nvPicPr>
        <p:blipFill>
          <a:blip r:embed="rId3">
            <a:alphaModFix/>
          </a:blip>
          <a:stretch>
            <a:fillRect/>
          </a:stretch>
        </p:blipFill>
        <p:spPr>
          <a:xfrm>
            <a:off x="2230974" y="2146924"/>
            <a:ext cx="5483650" cy="743200"/>
          </a:xfrm>
          <a:prstGeom prst="rect">
            <a:avLst/>
          </a:prstGeom>
          <a:noFill/>
          <a:ln>
            <a:noFill/>
          </a:ln>
        </p:spPr>
      </p:pic>
      <p:pic>
        <p:nvPicPr>
          <p:cNvPr id="355" name="Google Shape;355;p53"/>
          <p:cNvPicPr preferRelativeResize="0"/>
          <p:nvPr/>
        </p:nvPicPr>
        <p:blipFill>
          <a:blip r:embed="rId4">
            <a:alphaModFix/>
          </a:blip>
          <a:stretch>
            <a:fillRect/>
          </a:stretch>
        </p:blipFill>
        <p:spPr>
          <a:xfrm>
            <a:off x="2754100" y="3846103"/>
            <a:ext cx="4437400" cy="38889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61" name="Google Shape;361;p54"/>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Column attention - motivation</a:t>
            </a:r>
            <a:endParaRPr sz="1800"/>
          </a:p>
          <a:p>
            <a:pPr indent="-342900" lvl="1" marL="914400" rtl="0" algn="l">
              <a:lnSpc>
                <a:spcPct val="114000"/>
              </a:lnSpc>
              <a:spcBef>
                <a:spcPts val="0"/>
              </a:spcBef>
              <a:spcAft>
                <a:spcPts val="0"/>
              </a:spcAft>
              <a:buSzPts val="1800"/>
              <a:buChar char="○"/>
            </a:pPr>
            <a:r>
              <a:rPr lang="en" sz="1800"/>
              <a:t>The embedding should reflect the most relevant information in the natural language question when predicting on a particular column.</a:t>
            </a:r>
            <a:endParaRPr sz="1800"/>
          </a:p>
          <a:p>
            <a:pPr indent="-342900" lvl="1" marL="914400" rtl="0" algn="l">
              <a:lnSpc>
                <a:spcPct val="114000"/>
              </a:lnSpc>
              <a:spcBef>
                <a:spcPts val="0"/>
              </a:spcBef>
              <a:spcAft>
                <a:spcPts val="0"/>
              </a:spcAft>
              <a:buSzPts val="1800"/>
              <a:buChar char="○"/>
            </a:pPr>
            <a:r>
              <a:rPr lang="en" sz="1800"/>
              <a:t> For example:</a:t>
            </a:r>
            <a:endParaRPr sz="1800"/>
          </a:p>
          <a:p>
            <a:pPr indent="-342900" lvl="2" marL="1371600" rtl="0" algn="l">
              <a:lnSpc>
                <a:spcPct val="114000"/>
              </a:lnSpc>
              <a:spcBef>
                <a:spcPts val="0"/>
              </a:spcBef>
              <a:spcAft>
                <a:spcPts val="0"/>
              </a:spcAft>
              <a:buSzPts val="1800"/>
              <a:buChar char="■"/>
            </a:pPr>
            <a:r>
              <a:rPr lang="en" sz="1800"/>
              <a:t>Who is the player that wears number 42?</a:t>
            </a:r>
            <a:endParaRPr sz="1800"/>
          </a:p>
          <a:p>
            <a:pPr indent="-342900" lvl="2" marL="1371600" rtl="0" algn="l">
              <a:lnSpc>
                <a:spcPct val="114000"/>
              </a:lnSpc>
              <a:spcBef>
                <a:spcPts val="0"/>
              </a:spcBef>
              <a:spcAft>
                <a:spcPts val="0"/>
              </a:spcAft>
              <a:buSzPts val="1800"/>
              <a:buChar char="■"/>
            </a:pPr>
            <a:r>
              <a:rPr lang="en" sz="1800"/>
              <a:t>the token “number” is more relevant to predicting the column “No.” in the WHERE clause. However, the token “player” is more relevant to predicting the “player” column in the SELECT clause.</a:t>
            </a:r>
            <a:endParaRPr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67" name="Google Shape;367;p55"/>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Column attention</a:t>
            </a:r>
            <a:endParaRPr sz="1800"/>
          </a:p>
          <a:p>
            <a:pPr indent="-342900" lvl="1" marL="914400" marR="0" rtl="0" algn="l">
              <a:lnSpc>
                <a:spcPct val="114000"/>
              </a:lnSpc>
              <a:spcBef>
                <a:spcPts val="0"/>
              </a:spcBef>
              <a:spcAft>
                <a:spcPts val="0"/>
              </a:spcAft>
              <a:buClr>
                <a:schemeClr val="accent1"/>
              </a:buClr>
              <a:buSzPts val="1800"/>
              <a:buFont typeface="Lato"/>
              <a:buChar char="○"/>
            </a:pPr>
            <a:r>
              <a:rPr lang="en" sz="1800"/>
              <a:t>compute the attention weights </a:t>
            </a:r>
            <a:r>
              <a:rPr i="1" lang="en" sz="1800"/>
              <a:t>w</a:t>
            </a:r>
            <a:r>
              <a:rPr lang="en" sz="1800"/>
              <a:t> for each token in the question with respect to </a:t>
            </a:r>
            <a:r>
              <a:rPr i="1" lang="en" sz="1800"/>
              <a:t>col</a:t>
            </a:r>
            <a:endParaRPr i="1" sz="1800"/>
          </a:p>
          <a:p>
            <a:pPr indent="0" lvl="0" marL="914400" marR="0" rtl="0" algn="l">
              <a:lnSpc>
                <a:spcPct val="114000"/>
              </a:lnSpc>
              <a:spcBef>
                <a:spcPts val="0"/>
              </a:spcBef>
              <a:spcAft>
                <a:spcPts val="0"/>
              </a:spcAft>
              <a:buNone/>
            </a:pPr>
            <a:r>
              <a:t/>
            </a:r>
            <a:endParaRPr sz="1800"/>
          </a:p>
          <a:p>
            <a:pPr indent="0" lvl="0" marL="914400" marR="0" rtl="0" algn="l">
              <a:lnSpc>
                <a:spcPct val="114000"/>
              </a:lnSpc>
              <a:spcBef>
                <a:spcPts val="0"/>
              </a:spcBef>
              <a:spcAft>
                <a:spcPts val="0"/>
              </a:spcAft>
              <a:buNone/>
            </a:pPr>
            <a:r>
              <a:t/>
            </a:r>
            <a:endParaRPr sz="1800"/>
          </a:p>
          <a:p>
            <a:pPr indent="-342900" lvl="1" marL="914400" marR="0" rtl="0" algn="l">
              <a:lnSpc>
                <a:spcPct val="114000"/>
              </a:lnSpc>
              <a:spcBef>
                <a:spcPts val="0"/>
              </a:spcBef>
              <a:spcAft>
                <a:spcPts val="0"/>
              </a:spcAft>
              <a:buSzPts val="1800"/>
              <a:buChar char="○"/>
            </a:pPr>
            <a:r>
              <a:rPr lang="en" sz="1800"/>
              <a:t>compute the question representation as the weighted sum of each token’s LSTM hidden output based on </a:t>
            </a:r>
            <a:r>
              <a:rPr i="1" lang="en" sz="1800"/>
              <a:t>w</a:t>
            </a:r>
            <a:r>
              <a:rPr lang="en" sz="1800"/>
              <a:t>:</a:t>
            </a:r>
            <a:endParaRPr sz="1800"/>
          </a:p>
          <a:p>
            <a:pPr indent="0" lvl="0" marL="0" rtl="0" algn="l">
              <a:lnSpc>
                <a:spcPct val="114000"/>
              </a:lnSpc>
              <a:spcBef>
                <a:spcPts val="0"/>
              </a:spcBef>
              <a:spcAft>
                <a:spcPts val="0"/>
              </a:spcAft>
              <a:buNone/>
            </a:pPr>
            <a:r>
              <a:t/>
            </a:r>
            <a:endParaRPr sz="1800"/>
          </a:p>
        </p:txBody>
      </p:sp>
      <p:pic>
        <p:nvPicPr>
          <p:cNvPr id="368" name="Google Shape;368;p55"/>
          <p:cNvPicPr preferRelativeResize="0"/>
          <p:nvPr/>
        </p:nvPicPr>
        <p:blipFill>
          <a:blip r:embed="rId3">
            <a:alphaModFix/>
          </a:blip>
          <a:stretch>
            <a:fillRect/>
          </a:stretch>
        </p:blipFill>
        <p:spPr>
          <a:xfrm>
            <a:off x="2662738" y="2476838"/>
            <a:ext cx="4620119" cy="352925"/>
          </a:xfrm>
          <a:prstGeom prst="rect">
            <a:avLst/>
          </a:prstGeom>
          <a:noFill/>
          <a:ln>
            <a:noFill/>
          </a:ln>
        </p:spPr>
      </p:pic>
      <p:pic>
        <p:nvPicPr>
          <p:cNvPr id="369" name="Google Shape;369;p55"/>
          <p:cNvPicPr preferRelativeResize="0"/>
          <p:nvPr/>
        </p:nvPicPr>
        <p:blipFill>
          <a:blip r:embed="rId4">
            <a:alphaModFix/>
          </a:blip>
          <a:stretch>
            <a:fillRect/>
          </a:stretch>
        </p:blipFill>
        <p:spPr>
          <a:xfrm>
            <a:off x="4347825" y="3835275"/>
            <a:ext cx="1249950" cy="297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2 SQLNet</a:t>
            </a:r>
            <a:endParaRPr/>
          </a:p>
        </p:txBody>
      </p:sp>
      <p:sp>
        <p:nvSpPr>
          <p:cNvPr id="375" name="Google Shape;375;p56"/>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Results: outperforms Seq2SQL by &gt;10 points</a:t>
            </a:r>
            <a:endParaRPr sz="1800"/>
          </a:p>
        </p:txBody>
      </p:sp>
      <p:pic>
        <p:nvPicPr>
          <p:cNvPr id="376" name="Google Shape;376;p56"/>
          <p:cNvPicPr preferRelativeResize="0"/>
          <p:nvPr/>
        </p:nvPicPr>
        <p:blipFill>
          <a:blip r:embed="rId3">
            <a:alphaModFix/>
          </a:blip>
          <a:stretch>
            <a:fillRect/>
          </a:stretch>
        </p:blipFill>
        <p:spPr>
          <a:xfrm>
            <a:off x="1044125" y="2110151"/>
            <a:ext cx="7055749" cy="1592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7"/>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SQL is complex?</a:t>
            </a:r>
            <a:endParaRPr/>
          </a:p>
        </p:txBody>
      </p:sp>
      <p:sp>
        <p:nvSpPr>
          <p:cNvPr id="382" name="Google Shape;382;p57"/>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sz="1800"/>
              <a:t>Seq2SQL and SQLNet are built on top of WikiSQL</a:t>
            </a:r>
            <a:endParaRPr sz="1800"/>
          </a:p>
          <a:p>
            <a:pPr indent="-342900" lvl="0" marL="457200" rtl="0" algn="l">
              <a:lnSpc>
                <a:spcPct val="114000"/>
              </a:lnSpc>
              <a:spcBef>
                <a:spcPts val="0"/>
              </a:spcBef>
              <a:spcAft>
                <a:spcPts val="0"/>
              </a:spcAft>
              <a:buSzPts val="1800"/>
              <a:buChar char="●"/>
            </a:pPr>
            <a:r>
              <a:rPr lang="en" sz="1800"/>
              <a:t>WikiSQL is  simple without many complex SQL components such as GROUP BY, ORDER BY, NESTED etc.</a:t>
            </a:r>
            <a:endParaRPr sz="1800"/>
          </a:p>
          <a:p>
            <a:pPr indent="-342900" lvl="0" marL="457200" rtl="0" algn="l">
              <a:lnSpc>
                <a:spcPct val="114000"/>
              </a:lnSpc>
              <a:spcBef>
                <a:spcPts val="0"/>
              </a:spcBef>
              <a:spcAft>
                <a:spcPts val="0"/>
              </a:spcAft>
              <a:buSzPts val="1800"/>
              <a:buChar char="●"/>
            </a:pPr>
            <a:r>
              <a:rPr lang="en" sz="1800"/>
              <a:t>Seq2SQL and SQLNet are unable to solve these complex SQL because of their limited representation of the SQL structures.</a:t>
            </a:r>
            <a:endParaRPr sz="1800"/>
          </a:p>
          <a:p>
            <a:pPr indent="0" lvl="0" marL="4572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This is where more general syntactic decoding models come in!</a:t>
            </a:r>
            <a:endParaRPr b="1" sz="1800"/>
          </a:p>
          <a:p>
            <a:pPr indent="-342900" lvl="1" marL="914400" rtl="0" algn="l">
              <a:lnSpc>
                <a:spcPct val="114000"/>
              </a:lnSpc>
              <a:spcBef>
                <a:spcPts val="0"/>
              </a:spcBef>
              <a:spcAft>
                <a:spcPts val="0"/>
              </a:spcAft>
              <a:buSzPts val="1800"/>
              <a:buChar char="○"/>
            </a:pPr>
            <a:r>
              <a:rPr lang="en" sz="1800"/>
              <a:t>SQL specific syntactic model:</a:t>
            </a:r>
            <a:r>
              <a:rPr b="1" lang="en" sz="1800"/>
              <a:t> </a:t>
            </a:r>
            <a:r>
              <a:rPr i="1" lang="en" sz="1800"/>
              <a:t>SyntaxSQLNet</a:t>
            </a:r>
            <a:endParaRPr i="1" sz="1800"/>
          </a:p>
          <a:p>
            <a:pPr indent="-342900" lvl="1" marL="914400" rtl="0" algn="l">
              <a:lnSpc>
                <a:spcPct val="114000"/>
              </a:lnSpc>
              <a:spcBef>
                <a:spcPts val="0"/>
              </a:spcBef>
              <a:spcAft>
                <a:spcPts val="0"/>
              </a:spcAft>
              <a:buSzPts val="1800"/>
              <a:buChar char="○"/>
            </a:pPr>
            <a:r>
              <a:rPr lang="en" sz="1800"/>
              <a:t>Even more general syntactic model: </a:t>
            </a:r>
            <a:r>
              <a:rPr i="1" lang="en" sz="1600"/>
              <a:t>A Syntactic Neural Model for General-Purpose Code Generation</a:t>
            </a:r>
            <a:endParaRPr i="1" sz="1600">
              <a:solidFill>
                <a:srgbClr val="1A2E3B"/>
              </a:solidFill>
              <a:latin typeface="Arial"/>
              <a:ea typeface="Arial"/>
              <a:cs typeface="Arial"/>
              <a:sym typeface="Arial"/>
            </a:endParaRPr>
          </a:p>
          <a:p>
            <a:pPr indent="0" lvl="0" marL="914400" rtl="0" algn="l">
              <a:lnSpc>
                <a:spcPct val="114000"/>
              </a:lnSpc>
              <a:spcBef>
                <a:spcPts val="0"/>
              </a:spcBef>
              <a:spcAft>
                <a:spcPts val="0"/>
              </a:spcAft>
              <a:buNone/>
            </a:pPr>
            <a:r>
              <a:t/>
            </a:r>
            <a:endParaRPr b="1"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388" name="Google Shape;388;p58"/>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sz="1800"/>
              <a:t>It is very general, but might be too general sometime.</a:t>
            </a:r>
            <a:endParaRPr sz="1800"/>
          </a:p>
          <a:p>
            <a:pPr indent="0" lvl="0" marL="4572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lang="en" sz="1800"/>
              <a:t>Originally design for code generation task, but also can be extended to SQL generation as long as the target program has abstract syntax tree (AST) representation.</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394" name="Google Shape;394;p59"/>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Syntax-driven neural code/SQL generation model</a:t>
            </a:r>
            <a:endParaRPr b="1" sz="1800"/>
          </a:p>
          <a:p>
            <a:pPr indent="-342900" lvl="1" marL="914400" rtl="0" algn="l">
              <a:lnSpc>
                <a:spcPct val="114000"/>
              </a:lnSpc>
              <a:spcBef>
                <a:spcPts val="0"/>
              </a:spcBef>
              <a:spcAft>
                <a:spcPts val="0"/>
              </a:spcAft>
              <a:buSzPts val="1800"/>
              <a:buChar char="○"/>
            </a:pPr>
            <a:r>
              <a:rPr lang="en" sz="1800"/>
              <a:t>Seq2SQL and SQLNet utilize a limit number of SQL syntax info</a:t>
            </a:r>
            <a:endParaRPr sz="1800"/>
          </a:p>
          <a:p>
            <a:pPr indent="-342900" lvl="1" marL="914400" rtl="0" algn="l">
              <a:lnSpc>
                <a:spcPct val="114000"/>
              </a:lnSpc>
              <a:spcBef>
                <a:spcPts val="0"/>
              </a:spcBef>
              <a:spcAft>
                <a:spcPts val="0"/>
              </a:spcAft>
              <a:buSzPts val="1800"/>
              <a:buChar char="○"/>
            </a:pPr>
            <a:r>
              <a:rPr lang="en" sz="1800"/>
              <a:t>Here, more general syntactic info is captured by the grammar of the code/SQL </a:t>
            </a:r>
            <a:endParaRPr sz="1800"/>
          </a:p>
          <a:p>
            <a:pPr indent="-342900" lvl="1" marL="914400" rtl="0" algn="l">
              <a:lnSpc>
                <a:spcPct val="114000"/>
              </a:lnSpc>
              <a:spcBef>
                <a:spcPts val="0"/>
              </a:spcBef>
              <a:spcAft>
                <a:spcPts val="0"/>
              </a:spcAft>
              <a:buSzPts val="1800"/>
              <a:buChar char="○"/>
            </a:pPr>
            <a:r>
              <a:rPr lang="en" sz="1800"/>
              <a:t>Such syntactic info is expressed as an AST for a given code/SQL</a:t>
            </a:r>
            <a:endParaRPr sz="1800"/>
          </a:p>
          <a:p>
            <a:pPr indent="-342900" lvl="1" marL="914400" rtl="0" algn="l">
              <a:lnSpc>
                <a:spcPct val="114000"/>
              </a:lnSpc>
              <a:spcBef>
                <a:spcPts val="0"/>
              </a:spcBef>
              <a:spcAft>
                <a:spcPts val="0"/>
              </a:spcAft>
              <a:buSzPts val="1800"/>
              <a:buChar char="○"/>
            </a:pPr>
            <a:r>
              <a:rPr lang="en" sz="1800"/>
              <a:t>Use the grammar of code/SQL as prior knowledge in a neural seq2seq model</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0"/>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400" name="Google Shape;400;p60"/>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Abstract grammar</a:t>
            </a:r>
            <a:endParaRPr b="1" sz="1800"/>
          </a:p>
          <a:p>
            <a:pPr indent="0" lvl="0" marL="914400" rtl="0" algn="l">
              <a:lnSpc>
                <a:spcPct val="114000"/>
              </a:lnSpc>
              <a:spcBef>
                <a:spcPts val="0"/>
              </a:spcBef>
              <a:spcAft>
                <a:spcPts val="0"/>
              </a:spcAft>
              <a:buNone/>
            </a:pPr>
            <a:r>
              <a:t/>
            </a:r>
            <a:endParaRPr sz="1800"/>
          </a:p>
        </p:txBody>
      </p:sp>
      <p:pic>
        <p:nvPicPr>
          <p:cNvPr id="401" name="Google Shape;401;p60"/>
          <p:cNvPicPr preferRelativeResize="0"/>
          <p:nvPr/>
        </p:nvPicPr>
        <p:blipFill>
          <a:blip r:embed="rId4">
            <a:alphaModFix/>
          </a:blip>
          <a:stretch>
            <a:fillRect/>
          </a:stretch>
        </p:blipFill>
        <p:spPr>
          <a:xfrm>
            <a:off x="729450" y="2242675"/>
            <a:ext cx="3983576" cy="2612550"/>
          </a:xfrm>
          <a:prstGeom prst="rect">
            <a:avLst/>
          </a:prstGeom>
          <a:noFill/>
          <a:ln>
            <a:noFill/>
          </a:ln>
        </p:spPr>
      </p:pic>
      <p:pic>
        <p:nvPicPr>
          <p:cNvPr id="402" name="Google Shape;402;p60"/>
          <p:cNvPicPr preferRelativeResize="0"/>
          <p:nvPr/>
        </p:nvPicPr>
        <p:blipFill>
          <a:blip r:embed="rId5">
            <a:alphaModFix/>
          </a:blip>
          <a:stretch>
            <a:fillRect/>
          </a:stretch>
        </p:blipFill>
        <p:spPr>
          <a:xfrm>
            <a:off x="4801350" y="1393075"/>
            <a:ext cx="4230502" cy="1666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408" name="Google Shape;408;p61"/>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Abstract syntax tree (AST)</a:t>
            </a:r>
            <a:endParaRPr b="1" sz="1800"/>
          </a:p>
          <a:p>
            <a:pPr indent="-342900" lvl="1" marL="914400" rtl="0" algn="l">
              <a:lnSpc>
                <a:spcPct val="114000"/>
              </a:lnSpc>
              <a:spcBef>
                <a:spcPts val="0"/>
              </a:spcBef>
              <a:spcAft>
                <a:spcPts val="0"/>
              </a:spcAft>
              <a:buSzPts val="1800"/>
              <a:buChar char="○"/>
            </a:pPr>
            <a:r>
              <a:rPr lang="en" sz="1800"/>
              <a:t>Tree of abstract grammar rules</a:t>
            </a:r>
            <a:endParaRPr sz="1800"/>
          </a:p>
          <a:p>
            <a:pPr indent="-342900" lvl="1" marL="914400" rtl="0" algn="l">
              <a:lnSpc>
                <a:spcPct val="114000"/>
              </a:lnSpc>
              <a:spcBef>
                <a:spcPts val="0"/>
              </a:spcBef>
              <a:spcAft>
                <a:spcPts val="0"/>
              </a:spcAft>
              <a:buSzPts val="1800"/>
              <a:buChar char="○"/>
            </a:pPr>
            <a:r>
              <a:rPr lang="en" sz="1800"/>
              <a:t>Composite types: stmt, expr etc.</a:t>
            </a:r>
            <a:endParaRPr sz="1800"/>
          </a:p>
          <a:p>
            <a:pPr indent="-342900" lvl="1" marL="914400" rtl="0" algn="l">
              <a:lnSpc>
                <a:spcPct val="114000"/>
              </a:lnSpc>
              <a:spcBef>
                <a:spcPts val="0"/>
              </a:spcBef>
              <a:spcAft>
                <a:spcPts val="0"/>
              </a:spcAft>
              <a:buSzPts val="1800"/>
              <a:buChar char="○"/>
            </a:pPr>
            <a:r>
              <a:rPr lang="en" sz="1800"/>
              <a:t>Each type has a collection of </a:t>
            </a:r>
            <a:endParaRPr sz="1800"/>
          </a:p>
          <a:p>
            <a:pPr indent="0" lvl="0" marL="914400" rtl="0" algn="l">
              <a:lnSpc>
                <a:spcPct val="114000"/>
              </a:lnSpc>
              <a:spcBef>
                <a:spcPts val="0"/>
              </a:spcBef>
              <a:spcAft>
                <a:spcPts val="0"/>
              </a:spcAft>
              <a:buNone/>
            </a:pPr>
            <a:r>
              <a:rPr lang="en" sz="1800"/>
              <a:t>constructors:  ClassDef, Call etc.</a:t>
            </a:r>
            <a:endParaRPr sz="1800"/>
          </a:p>
          <a:p>
            <a:pPr indent="-342900" lvl="1" marL="914400" rtl="0" algn="l">
              <a:lnSpc>
                <a:spcPct val="114000"/>
              </a:lnSpc>
              <a:spcBef>
                <a:spcPts val="0"/>
              </a:spcBef>
              <a:spcAft>
                <a:spcPts val="0"/>
              </a:spcAft>
              <a:buSzPts val="1800"/>
              <a:buChar char="○"/>
            </a:pPr>
            <a:r>
              <a:rPr lang="en" sz="1800"/>
              <a:t>Primitive types: identifier, str...</a:t>
            </a:r>
            <a:endParaRPr sz="1800"/>
          </a:p>
          <a:p>
            <a:pPr indent="0" lvl="0" marL="914400" rtl="0" algn="l">
              <a:lnSpc>
                <a:spcPct val="114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sz="1800"/>
          </a:p>
        </p:txBody>
      </p:sp>
      <p:pic>
        <p:nvPicPr>
          <p:cNvPr id="409" name="Google Shape;409;p61"/>
          <p:cNvPicPr preferRelativeResize="0"/>
          <p:nvPr/>
        </p:nvPicPr>
        <p:blipFill>
          <a:blip r:embed="rId4">
            <a:alphaModFix/>
          </a:blip>
          <a:stretch>
            <a:fillRect/>
          </a:stretch>
        </p:blipFill>
        <p:spPr>
          <a:xfrm>
            <a:off x="5025650" y="1393075"/>
            <a:ext cx="3853299" cy="3602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not everyone is a data scientist ...</a:t>
            </a:r>
            <a:endParaRPr/>
          </a:p>
        </p:txBody>
      </p:sp>
      <p:sp>
        <p:nvSpPr>
          <p:cNvPr id="112" name="Google Shape;112;p17"/>
          <p:cNvSpPr txBox="1"/>
          <p:nvPr>
            <p:ph idx="1" type="body"/>
          </p:nvPr>
        </p:nvSpPr>
        <p:spPr>
          <a:xfrm>
            <a:off x="495000" y="1428500"/>
            <a:ext cx="7688700" cy="3184200"/>
          </a:xfrm>
          <a:prstGeom prst="rect">
            <a:avLst/>
          </a:prstGeom>
        </p:spPr>
        <p:txBody>
          <a:bodyPr anchorCtr="0" anchor="t" bIns="91425" lIns="91425" spcFirstLastPara="1" rIns="91425" wrap="square" tIns="91425">
            <a:noAutofit/>
          </a:bodyPr>
          <a:lstStyle/>
          <a:p>
            <a:pPr indent="-355600" lvl="0" marL="457200" rtl="0" algn="l">
              <a:lnSpc>
                <a:spcPct val="114000"/>
              </a:lnSpc>
              <a:spcBef>
                <a:spcPts val="0"/>
              </a:spcBef>
              <a:spcAft>
                <a:spcPts val="0"/>
              </a:spcAft>
              <a:buSzPts val="2000"/>
              <a:buChar char="●"/>
            </a:pPr>
            <a:r>
              <a:rPr b="1" lang="en" sz="2000"/>
              <a:t>Every task requires certain </a:t>
            </a:r>
            <a:r>
              <a:rPr b="1" lang="en" sz="2000"/>
              <a:t>technical</a:t>
            </a:r>
            <a:r>
              <a:rPr b="1" lang="en" sz="2000"/>
              <a:t> backgrounds</a:t>
            </a:r>
            <a:endParaRPr b="1" sz="2000"/>
          </a:p>
          <a:p>
            <a:pPr indent="-342900" lvl="1" marL="914400" rtl="0" algn="l">
              <a:lnSpc>
                <a:spcPct val="114000"/>
              </a:lnSpc>
              <a:spcBef>
                <a:spcPts val="0"/>
              </a:spcBef>
              <a:spcAft>
                <a:spcPts val="0"/>
              </a:spcAft>
              <a:buClr>
                <a:srgbClr val="FF0000"/>
              </a:buClr>
              <a:buSzPts val="1800"/>
              <a:buChar char="○"/>
            </a:pPr>
            <a:r>
              <a:rPr b="1" lang="en" sz="1800">
                <a:solidFill>
                  <a:srgbClr val="FF0000"/>
                </a:solidFill>
              </a:rPr>
              <a:t>Write SQL to query your data can be hard</a:t>
            </a:r>
            <a:endParaRPr b="1" sz="1800">
              <a:solidFill>
                <a:srgbClr val="FF0000"/>
              </a:solidFill>
            </a:endParaRPr>
          </a:p>
          <a:p>
            <a:pPr indent="-342900" lvl="1" marL="914400" rtl="0" algn="l">
              <a:lnSpc>
                <a:spcPct val="114000"/>
              </a:lnSpc>
              <a:spcBef>
                <a:spcPts val="0"/>
              </a:spcBef>
              <a:spcAft>
                <a:spcPts val="0"/>
              </a:spcAft>
              <a:buSzPts val="1800"/>
              <a:buChar char="○"/>
            </a:pPr>
            <a:r>
              <a:rPr lang="en" sz="1800"/>
              <a:t>Visualize your data would be a disaster</a:t>
            </a:r>
            <a:endParaRPr sz="1800"/>
          </a:p>
          <a:p>
            <a:pPr indent="-342900" lvl="1" marL="914400" rtl="0" algn="l">
              <a:lnSpc>
                <a:spcPct val="114000"/>
              </a:lnSpc>
              <a:spcBef>
                <a:spcPts val="0"/>
              </a:spcBef>
              <a:spcAft>
                <a:spcPts val="0"/>
              </a:spcAft>
              <a:buSzPts val="1800"/>
              <a:buChar char="○"/>
            </a:pPr>
            <a:r>
              <a:rPr lang="en" sz="1800"/>
              <a:t>Come up with new models is even more challenging </a:t>
            </a:r>
            <a:endParaRPr sz="1800"/>
          </a:p>
          <a:p>
            <a:pPr indent="-342900" lvl="1" marL="914400" rtl="0" algn="l">
              <a:lnSpc>
                <a:spcPct val="114000"/>
              </a:lnSpc>
              <a:spcBef>
                <a:spcPts val="0"/>
              </a:spcBef>
              <a:spcAft>
                <a:spcPts val="0"/>
              </a:spcAft>
              <a:buSzPts val="1800"/>
              <a:buChar char="○"/>
            </a:pPr>
            <a:r>
              <a:rPr lang="en" sz="1800"/>
              <a:t>Machine learning and Math are nightmares</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415" name="Google Shape;415;p62"/>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Steps Overview</a:t>
            </a:r>
            <a:endParaRPr b="1" sz="1800"/>
          </a:p>
          <a:p>
            <a:pPr indent="-342900" lvl="1" marL="914400" rtl="0" algn="l">
              <a:lnSpc>
                <a:spcPct val="114000"/>
              </a:lnSpc>
              <a:spcBef>
                <a:spcPts val="0"/>
              </a:spcBef>
              <a:spcAft>
                <a:spcPts val="0"/>
              </a:spcAft>
              <a:buSzPts val="1800"/>
              <a:buChar char="○"/>
            </a:pPr>
            <a:r>
              <a:rPr lang="en" sz="1800"/>
              <a:t>1. Input intent </a:t>
            </a:r>
            <a:r>
              <a:rPr i="1" lang="en" sz="1800"/>
              <a:t>x </a:t>
            </a:r>
            <a:r>
              <a:rPr lang="en" sz="1800"/>
              <a:t>+ </a:t>
            </a:r>
            <a:r>
              <a:rPr lang="en" sz="1800"/>
              <a:t>abstract grammars</a:t>
            </a:r>
            <a:r>
              <a:rPr lang="en" sz="1800"/>
              <a:t> -&gt; 2. syntax neural model -&gt; 3. output </a:t>
            </a:r>
            <a:r>
              <a:rPr lang="en" sz="1800"/>
              <a:t>generated AST </a:t>
            </a:r>
            <a:r>
              <a:rPr i="1" lang="en" sz="1800"/>
              <a:t>y</a:t>
            </a:r>
            <a:r>
              <a:rPr i="1" lang="en" sz="1800"/>
              <a:t> </a:t>
            </a:r>
            <a:r>
              <a:rPr lang="en" sz="1800"/>
              <a:t>-&gt; 4. deterministic map back to surface code/SQL</a:t>
            </a:r>
            <a:endParaRPr sz="1800"/>
          </a:p>
          <a:p>
            <a:pPr indent="0" lvl="0" marL="914400" rtl="0" algn="l">
              <a:lnSpc>
                <a:spcPct val="114000"/>
              </a:lnSpc>
              <a:spcBef>
                <a:spcPts val="0"/>
              </a:spcBef>
              <a:spcAft>
                <a:spcPts val="0"/>
              </a:spcAft>
              <a:buNone/>
            </a:pPr>
            <a:r>
              <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421" name="Google Shape;421;p63"/>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800"/>
              <a:t>code/SQL generation task -&gt; sequential generation of rules and terminals in AST</a:t>
            </a:r>
            <a:endParaRPr b="1" sz="1800"/>
          </a:p>
          <a:p>
            <a:pPr indent="0" lvl="0" marL="0" rtl="0" algn="l">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lang="en" sz="1800"/>
              <a:t>Factorize generation story of an AST into sequential application of </a:t>
            </a:r>
            <a:r>
              <a:rPr b="1" lang="en" sz="1800"/>
              <a:t>actions</a:t>
            </a:r>
            <a:endParaRPr b="1" sz="1800"/>
          </a:p>
          <a:p>
            <a:pPr indent="-342900" lvl="1" marL="914400" rtl="0" algn="l">
              <a:lnSpc>
                <a:spcPct val="114000"/>
              </a:lnSpc>
              <a:spcBef>
                <a:spcPts val="0"/>
              </a:spcBef>
              <a:spcAft>
                <a:spcPts val="0"/>
              </a:spcAft>
              <a:buSzPts val="1800"/>
              <a:buChar char="○"/>
            </a:pPr>
            <a:r>
              <a:rPr b="1" lang="en" sz="1800"/>
              <a:t>ApplyRule</a:t>
            </a:r>
            <a:r>
              <a:rPr lang="en" sz="1800"/>
              <a:t> [r]: apply a production rule r to the frontier node in the derivation</a:t>
            </a:r>
            <a:endParaRPr sz="1800"/>
          </a:p>
          <a:p>
            <a:pPr indent="-342900" lvl="1" marL="914400" rtl="0" algn="l">
              <a:lnSpc>
                <a:spcPct val="114000"/>
              </a:lnSpc>
              <a:spcBef>
                <a:spcPts val="0"/>
              </a:spcBef>
              <a:spcAft>
                <a:spcPts val="0"/>
              </a:spcAft>
              <a:buSzPts val="1800"/>
              <a:buChar char="○"/>
            </a:pPr>
            <a:r>
              <a:rPr b="1" lang="en" sz="1800"/>
              <a:t>GenToken</a:t>
            </a:r>
            <a:r>
              <a:rPr lang="en" sz="1800"/>
              <a:t> [v]: append a token v (e.g. variable or function names) to a terminal. Learn to generate a token or directly copy it from the input</a:t>
            </a:r>
            <a:endParaRPr sz="1800"/>
          </a:p>
          <a:p>
            <a:pPr indent="0" lvl="0" marL="914400" rtl="0" algn="l">
              <a:lnSpc>
                <a:spcPct val="114000"/>
              </a:lnSpc>
              <a:spcBef>
                <a:spcPts val="0"/>
              </a:spcBef>
              <a:spcAft>
                <a:spcPts val="0"/>
              </a:spcAft>
              <a:buNone/>
            </a:pPr>
            <a:r>
              <a:t/>
            </a:r>
            <a:endParaRPr sz="1800"/>
          </a:p>
        </p:txBody>
      </p:sp>
      <p:sp>
        <p:nvSpPr>
          <p:cNvPr id="422" name="Google Shape;422;p63"/>
          <p:cNvSpPr txBox="1"/>
          <p:nvPr/>
        </p:nvSpPr>
        <p:spPr>
          <a:xfrm>
            <a:off x="729450" y="4856250"/>
            <a:ext cx="4505700" cy="3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1155CC"/>
                </a:solidFill>
                <a:latin typeface="Lato"/>
                <a:ea typeface="Lato"/>
                <a:cs typeface="Lato"/>
                <a:sym typeface="Lato"/>
              </a:rPr>
              <a:t>https://vimeo.com/234954608</a:t>
            </a:r>
            <a:endParaRPr sz="1000">
              <a:solidFill>
                <a:srgbClr val="1155CC"/>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428" name="Google Shape;428;p64"/>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code/SQL generation task -&gt; sequential generation of AST</a:t>
            </a:r>
            <a:endParaRPr b="1" sz="1800"/>
          </a:p>
          <a:p>
            <a:pPr indent="0" lvl="0" marL="914400" marR="0" rtl="0" algn="l">
              <a:lnSpc>
                <a:spcPct val="114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sz="1800"/>
          </a:p>
        </p:txBody>
      </p:sp>
      <p:sp>
        <p:nvSpPr>
          <p:cNvPr id="429" name="Google Shape;429;p64"/>
          <p:cNvSpPr txBox="1"/>
          <p:nvPr/>
        </p:nvSpPr>
        <p:spPr>
          <a:xfrm>
            <a:off x="729450" y="4856250"/>
            <a:ext cx="4505700" cy="3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1155CC"/>
                </a:solidFill>
                <a:latin typeface="Lato"/>
                <a:ea typeface="Lato"/>
                <a:cs typeface="Lato"/>
                <a:sym typeface="Lato"/>
              </a:rPr>
              <a:t>https://vimeo.com/234954608</a:t>
            </a:r>
            <a:endParaRPr sz="1000">
              <a:solidFill>
                <a:srgbClr val="1155CC"/>
              </a:solidFill>
            </a:endParaRPr>
          </a:p>
        </p:txBody>
      </p:sp>
      <p:pic>
        <p:nvPicPr>
          <p:cNvPr id="430" name="Google Shape;430;p64"/>
          <p:cNvPicPr preferRelativeResize="0"/>
          <p:nvPr/>
        </p:nvPicPr>
        <p:blipFill>
          <a:blip r:embed="rId4">
            <a:alphaModFix/>
          </a:blip>
          <a:stretch>
            <a:fillRect/>
          </a:stretch>
        </p:blipFill>
        <p:spPr>
          <a:xfrm>
            <a:off x="1230925" y="1828850"/>
            <a:ext cx="6965023" cy="3027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5"/>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436" name="Google Shape;436;p65"/>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800"/>
              <a:t>Neural encoder-decoder architecture</a:t>
            </a:r>
            <a:endParaRPr b="1" sz="1800"/>
          </a:p>
          <a:p>
            <a:pPr indent="-342900" lvl="0" marL="457200" marR="0" rtl="0" algn="l">
              <a:lnSpc>
                <a:spcPct val="114000"/>
              </a:lnSpc>
              <a:spcBef>
                <a:spcPts val="0"/>
              </a:spcBef>
              <a:spcAft>
                <a:spcPts val="0"/>
              </a:spcAft>
              <a:buClr>
                <a:schemeClr val="accent1"/>
              </a:buClr>
              <a:buSzPts val="1800"/>
              <a:buFont typeface="Lato"/>
              <a:buChar char="●"/>
            </a:pPr>
            <a:r>
              <a:rPr lang="en" sz="1800"/>
              <a:t>Encoder: Bi-LSTM on the natural language question</a:t>
            </a:r>
            <a:endParaRPr sz="1800"/>
          </a:p>
          <a:p>
            <a:pPr indent="-342900" lvl="0" marL="457200" marR="0" rtl="0" algn="l">
              <a:lnSpc>
                <a:spcPct val="114000"/>
              </a:lnSpc>
              <a:spcBef>
                <a:spcPts val="0"/>
              </a:spcBef>
              <a:spcAft>
                <a:spcPts val="0"/>
              </a:spcAft>
              <a:buSzPts val="1800"/>
              <a:buChar char="●"/>
            </a:pPr>
            <a:r>
              <a:rPr lang="en" sz="1800"/>
              <a:t>Decoder:</a:t>
            </a:r>
            <a:endParaRPr sz="1800"/>
          </a:p>
          <a:p>
            <a:pPr indent="-342900" lvl="1" marL="914400" marR="0" rtl="0" algn="l">
              <a:lnSpc>
                <a:spcPct val="114000"/>
              </a:lnSpc>
              <a:spcBef>
                <a:spcPts val="0"/>
              </a:spcBef>
              <a:spcAft>
                <a:spcPts val="0"/>
              </a:spcAft>
              <a:buSzPts val="1800"/>
              <a:buChar char="○"/>
            </a:pPr>
            <a:r>
              <a:rPr lang="en" sz="1800"/>
              <a:t>Predict an action a and grow </a:t>
            </a:r>
            <a:endParaRPr sz="1800"/>
          </a:p>
          <a:p>
            <a:pPr indent="0" lvl="0" marL="914400" marR="0" rtl="0" algn="l">
              <a:lnSpc>
                <a:spcPct val="114000"/>
              </a:lnSpc>
              <a:spcBef>
                <a:spcPts val="0"/>
              </a:spcBef>
              <a:spcAft>
                <a:spcPts val="0"/>
              </a:spcAft>
              <a:buNone/>
            </a:pPr>
            <a:r>
              <a:rPr lang="en" sz="1800"/>
              <a:t>the AST</a:t>
            </a:r>
            <a:endParaRPr sz="1800"/>
          </a:p>
          <a:p>
            <a:pPr indent="-342900" lvl="1" marL="914400" marR="0" rtl="0" algn="l">
              <a:lnSpc>
                <a:spcPct val="114000"/>
              </a:lnSpc>
              <a:spcBef>
                <a:spcPts val="0"/>
              </a:spcBef>
              <a:spcAft>
                <a:spcPts val="0"/>
              </a:spcAft>
              <a:buSzPts val="1800"/>
              <a:buChar char="○"/>
            </a:pPr>
            <a:r>
              <a:rPr lang="en" sz="1800"/>
              <a:t>Parent feeding</a:t>
            </a:r>
            <a:endParaRPr sz="1800"/>
          </a:p>
          <a:p>
            <a:pPr indent="0" lvl="0" marL="914400" rtl="0" algn="l">
              <a:lnSpc>
                <a:spcPct val="114000"/>
              </a:lnSpc>
              <a:spcBef>
                <a:spcPts val="0"/>
              </a:spcBef>
              <a:spcAft>
                <a:spcPts val="0"/>
              </a:spcAft>
              <a:buNone/>
            </a:pPr>
            <a:r>
              <a:t/>
            </a:r>
            <a:endParaRPr sz="1800"/>
          </a:p>
        </p:txBody>
      </p:sp>
      <p:sp>
        <p:nvSpPr>
          <p:cNvPr id="437" name="Google Shape;437;p65"/>
          <p:cNvSpPr txBox="1"/>
          <p:nvPr/>
        </p:nvSpPr>
        <p:spPr>
          <a:xfrm>
            <a:off x="729450" y="4856250"/>
            <a:ext cx="4505700" cy="3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1155CC"/>
                </a:solidFill>
                <a:latin typeface="Lato"/>
                <a:ea typeface="Lato"/>
                <a:cs typeface="Lato"/>
                <a:sym typeface="Lato"/>
              </a:rPr>
              <a:t>https://vimeo.com/234954608</a:t>
            </a:r>
            <a:endParaRPr sz="1000">
              <a:solidFill>
                <a:srgbClr val="1155CC"/>
              </a:solidFill>
            </a:endParaRPr>
          </a:p>
        </p:txBody>
      </p:sp>
      <p:pic>
        <p:nvPicPr>
          <p:cNvPr id="438" name="Google Shape;438;p65"/>
          <p:cNvPicPr preferRelativeResize="0"/>
          <p:nvPr/>
        </p:nvPicPr>
        <p:blipFill>
          <a:blip r:embed="rId4">
            <a:alphaModFix/>
          </a:blip>
          <a:stretch>
            <a:fillRect/>
          </a:stretch>
        </p:blipFill>
        <p:spPr>
          <a:xfrm>
            <a:off x="4871400" y="2110450"/>
            <a:ext cx="3742501" cy="29540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6"/>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Seq2SQL methods - Paper 3 </a:t>
            </a:r>
            <a:r>
              <a:rPr lang="en">
                <a:uFill>
                  <a:noFill/>
                </a:uFill>
                <a:hlinkClick r:id="rId3"/>
              </a:rPr>
              <a:t>Syntactic Model</a:t>
            </a:r>
            <a:endParaRPr/>
          </a:p>
        </p:txBody>
      </p:sp>
      <p:sp>
        <p:nvSpPr>
          <p:cNvPr id="444" name="Google Shape;444;p66"/>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800"/>
              <a:t>Results</a:t>
            </a:r>
            <a:endParaRPr b="1" sz="1800"/>
          </a:p>
          <a:p>
            <a:pPr indent="0" lvl="0" marL="0" marR="0" rtl="0" algn="l">
              <a:lnSpc>
                <a:spcPct val="114000"/>
              </a:lnSpc>
              <a:spcBef>
                <a:spcPts val="0"/>
              </a:spcBef>
              <a:spcAft>
                <a:spcPts val="0"/>
              </a:spcAft>
              <a:buNone/>
            </a:pPr>
            <a:r>
              <a:t/>
            </a:r>
            <a:endParaRPr sz="1800"/>
          </a:p>
          <a:p>
            <a:pPr indent="0" lvl="0" marL="914400" rtl="0" algn="l">
              <a:lnSpc>
                <a:spcPct val="114000"/>
              </a:lnSpc>
              <a:spcBef>
                <a:spcPts val="0"/>
              </a:spcBef>
              <a:spcAft>
                <a:spcPts val="0"/>
              </a:spcAft>
              <a:buNone/>
            </a:pPr>
            <a:r>
              <a:t/>
            </a:r>
            <a:endParaRPr sz="1800"/>
          </a:p>
        </p:txBody>
      </p:sp>
      <p:sp>
        <p:nvSpPr>
          <p:cNvPr id="445" name="Google Shape;445;p66"/>
          <p:cNvSpPr txBox="1"/>
          <p:nvPr/>
        </p:nvSpPr>
        <p:spPr>
          <a:xfrm>
            <a:off x="729450" y="4856250"/>
            <a:ext cx="4505700" cy="3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1155CC"/>
                </a:solidFill>
                <a:latin typeface="Lato"/>
                <a:ea typeface="Lato"/>
                <a:cs typeface="Lato"/>
                <a:sym typeface="Lato"/>
              </a:rPr>
              <a:t>https://vimeo.com/234954608</a:t>
            </a:r>
            <a:endParaRPr sz="1000">
              <a:solidFill>
                <a:srgbClr val="1155CC"/>
              </a:solidFill>
            </a:endParaRPr>
          </a:p>
        </p:txBody>
      </p:sp>
      <p:pic>
        <p:nvPicPr>
          <p:cNvPr id="446" name="Google Shape;446;p66"/>
          <p:cNvPicPr preferRelativeResize="0"/>
          <p:nvPr/>
        </p:nvPicPr>
        <p:blipFill>
          <a:blip r:embed="rId4">
            <a:alphaModFix/>
          </a:blip>
          <a:stretch>
            <a:fillRect/>
          </a:stretch>
        </p:blipFill>
        <p:spPr>
          <a:xfrm>
            <a:off x="2132575" y="1833350"/>
            <a:ext cx="4882449" cy="286160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7"/>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uFill>
                  <a:noFill/>
                </a:uFill>
                <a:hlinkClick r:id="rId3"/>
              </a:rPr>
              <a:t>Syntactic </a:t>
            </a:r>
            <a:r>
              <a:rPr lang="en"/>
              <a:t>info and order issue really matters?</a:t>
            </a:r>
            <a:endParaRPr/>
          </a:p>
        </p:txBody>
      </p:sp>
      <p:sp>
        <p:nvSpPr>
          <p:cNvPr id="452" name="Google Shape;452;p67"/>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800"/>
              <a:t>They depends</a:t>
            </a:r>
            <a:endParaRPr b="1" sz="1800"/>
          </a:p>
          <a:p>
            <a:pPr indent="-342900" lvl="0" marL="457200" marR="0" rtl="0" algn="l">
              <a:lnSpc>
                <a:spcPct val="114000"/>
              </a:lnSpc>
              <a:spcBef>
                <a:spcPts val="0"/>
              </a:spcBef>
              <a:spcAft>
                <a:spcPts val="0"/>
              </a:spcAft>
              <a:buClr>
                <a:schemeClr val="accent1"/>
              </a:buClr>
              <a:buSzPts val="1800"/>
              <a:buFont typeface="Lato"/>
              <a:buChar char="●"/>
            </a:pPr>
            <a:r>
              <a:rPr lang="en" sz="1800" u="sng">
                <a:solidFill>
                  <a:schemeClr val="hlink"/>
                </a:solidFill>
                <a:hlinkClick r:id="rId4"/>
              </a:rPr>
              <a:t>Coarse</a:t>
            </a:r>
            <a:r>
              <a:rPr lang="en" sz="1800" u="sng">
                <a:solidFill>
                  <a:schemeClr val="hlink"/>
                </a:solidFill>
                <a:hlinkClick r:id="rId5"/>
              </a:rPr>
              <a:t>2fine</a:t>
            </a:r>
            <a:r>
              <a:rPr lang="en" sz="1800"/>
              <a:t> achieves better results on code/SQL generation tasks, which use no syntactic info and doesn’t take care of order issue.</a:t>
            </a:r>
            <a:endParaRPr sz="1800"/>
          </a:p>
          <a:p>
            <a:pPr indent="0" lvl="0" marL="0" marR="0" rtl="0" algn="l">
              <a:lnSpc>
                <a:spcPct val="114000"/>
              </a:lnSpc>
              <a:spcBef>
                <a:spcPts val="0"/>
              </a:spcBef>
              <a:spcAft>
                <a:spcPts val="0"/>
              </a:spcAft>
              <a:buNone/>
            </a:pPr>
            <a:r>
              <a:t/>
            </a:r>
            <a:endParaRPr sz="1800"/>
          </a:p>
          <a:p>
            <a:pPr indent="-342900" lvl="0" marL="457200" marR="0" rtl="0" algn="l">
              <a:lnSpc>
                <a:spcPct val="114000"/>
              </a:lnSpc>
              <a:spcBef>
                <a:spcPts val="0"/>
              </a:spcBef>
              <a:spcAft>
                <a:spcPts val="0"/>
              </a:spcAft>
              <a:buSzPts val="1800"/>
              <a:buChar char="●"/>
            </a:pPr>
            <a:r>
              <a:rPr lang="en" sz="1800" u="sng">
                <a:solidFill>
                  <a:schemeClr val="hlink"/>
                </a:solidFill>
                <a:hlinkClick r:id="rId6"/>
              </a:rPr>
              <a:t>StructVAE</a:t>
            </a:r>
            <a:r>
              <a:rPr lang="en" sz="1800"/>
              <a:t> shows that integrating syntax does not significantly improves results if the size of the training dataset is large enough.</a:t>
            </a:r>
            <a:endParaRPr sz="1800"/>
          </a:p>
          <a:p>
            <a:pPr indent="0" lvl="0" marL="457200" marR="0" rtl="0" algn="l">
              <a:lnSpc>
                <a:spcPct val="114000"/>
              </a:lnSpc>
              <a:spcBef>
                <a:spcPts val="0"/>
              </a:spcBef>
              <a:spcAft>
                <a:spcPts val="0"/>
              </a:spcAft>
              <a:buNone/>
            </a:pPr>
            <a:r>
              <a:t/>
            </a:r>
            <a:endParaRPr sz="1800"/>
          </a:p>
          <a:p>
            <a:pPr indent="-342900" lvl="0" marL="457200" marR="0" rtl="0" algn="l">
              <a:lnSpc>
                <a:spcPct val="114000"/>
              </a:lnSpc>
              <a:spcBef>
                <a:spcPts val="0"/>
              </a:spcBef>
              <a:spcAft>
                <a:spcPts val="0"/>
              </a:spcAft>
              <a:buSzPts val="1800"/>
              <a:buChar char="●"/>
            </a:pPr>
            <a:r>
              <a:rPr lang="en" sz="1800"/>
              <a:t>But syntactic info definitely matters when the data size is small!</a:t>
            </a:r>
            <a:endParaRPr sz="1800"/>
          </a:p>
        </p:txBody>
      </p:sp>
      <p:sp>
        <p:nvSpPr>
          <p:cNvPr id="453" name="Google Shape;453;p67"/>
          <p:cNvSpPr txBox="1"/>
          <p:nvPr/>
        </p:nvSpPr>
        <p:spPr>
          <a:xfrm>
            <a:off x="729450" y="4856250"/>
            <a:ext cx="4505700" cy="3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1155CC"/>
                </a:solidFill>
                <a:latin typeface="Lato"/>
                <a:ea typeface="Lato"/>
                <a:cs typeface="Lato"/>
                <a:sym typeface="Lato"/>
              </a:rPr>
              <a:t>https://vimeo.com/234954608</a:t>
            </a:r>
            <a:endParaRPr sz="1000">
              <a:solidFill>
                <a:srgbClr val="1155CC"/>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8"/>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Involving context in seq2SQL task - Paper 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9" name="Google Shape;459;p68"/>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uFill>
                  <a:noFill/>
                </a:uFill>
                <a:hlinkClick r:id="rId3"/>
              </a:rPr>
              <a:t>Learning to Map Context-Dependent Sentences to Executable Formal Queries</a:t>
            </a:r>
            <a:endParaRPr b="1" sz="1800"/>
          </a:p>
          <a:p>
            <a:pPr indent="-342900" lvl="1" marL="914400" rtl="0" algn="l">
              <a:spcBef>
                <a:spcPts val="0"/>
              </a:spcBef>
              <a:spcAft>
                <a:spcPts val="0"/>
              </a:spcAft>
              <a:buSzPts val="1800"/>
              <a:buChar char="○"/>
            </a:pPr>
            <a:r>
              <a:rPr lang="en" sz="1800"/>
              <a:t>Goal:  language understanding in long interactions </a:t>
            </a:r>
            <a:endParaRPr sz="1800"/>
          </a:p>
          <a:p>
            <a:pPr indent="0" lvl="0" marL="914400" rtl="0" algn="l">
              <a:spcBef>
                <a:spcPts val="0"/>
              </a:spcBef>
              <a:spcAft>
                <a:spcPts val="0"/>
              </a:spcAft>
              <a:buNone/>
            </a:pPr>
            <a:r>
              <a:t/>
            </a:r>
            <a:endParaRPr sz="1800"/>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pic>
        <p:nvPicPr>
          <p:cNvPr id="460" name="Google Shape;460;p68"/>
          <p:cNvPicPr preferRelativeResize="0"/>
          <p:nvPr/>
        </p:nvPicPr>
        <p:blipFill>
          <a:blip r:embed="rId4">
            <a:alphaModFix/>
          </a:blip>
          <a:stretch>
            <a:fillRect/>
          </a:stretch>
        </p:blipFill>
        <p:spPr>
          <a:xfrm>
            <a:off x="2205800" y="2450600"/>
            <a:ext cx="5081341" cy="25717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9"/>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Involving context in seq2SQL task - Paper 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6" name="Google Shape;466;p69"/>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Key ideas</a:t>
            </a:r>
            <a:endParaRPr b="1" sz="1800"/>
          </a:p>
          <a:p>
            <a:pPr indent="-342900" lvl="1" marL="914400" rtl="0" algn="l">
              <a:spcBef>
                <a:spcPts val="0"/>
              </a:spcBef>
              <a:spcAft>
                <a:spcPts val="0"/>
              </a:spcAft>
              <a:buSzPts val="1800"/>
              <a:buChar char="○"/>
            </a:pPr>
            <a:r>
              <a:rPr lang="en" sz="1800"/>
              <a:t>dialog has sequential questions only from users but not from the system.</a:t>
            </a:r>
            <a:endParaRPr sz="1800"/>
          </a:p>
          <a:p>
            <a:pPr indent="-342900" lvl="1" marL="914400" rtl="0" algn="l">
              <a:spcBef>
                <a:spcPts val="0"/>
              </a:spcBef>
              <a:spcAft>
                <a:spcPts val="0"/>
              </a:spcAft>
              <a:buSzPts val="1800"/>
              <a:buChar char="○"/>
            </a:pPr>
            <a:r>
              <a:rPr lang="en" sz="1800"/>
              <a:t>as an interaction progresses, the meaning of an utterance becomes highly dependent on the history of the interaction</a:t>
            </a:r>
            <a:endParaRPr sz="1800"/>
          </a:p>
          <a:p>
            <a:pPr indent="-342900" lvl="1" marL="914400" rtl="0" algn="l">
              <a:spcBef>
                <a:spcPts val="0"/>
              </a:spcBef>
              <a:spcAft>
                <a:spcPts val="0"/>
              </a:spcAft>
              <a:buSzPts val="1800"/>
              <a:buChar char="○"/>
            </a:pPr>
            <a:r>
              <a:rPr lang="en" sz="1800"/>
              <a:t>history includes both previous requests and generated SQL queries </a:t>
            </a:r>
            <a:endParaRPr sz="1800"/>
          </a:p>
          <a:p>
            <a:pPr indent="-342900" lvl="1" marL="914400" rtl="0" algn="l">
              <a:spcBef>
                <a:spcPts val="0"/>
              </a:spcBef>
              <a:spcAft>
                <a:spcPts val="0"/>
              </a:spcAft>
              <a:buSzPts val="1800"/>
              <a:buChar char="○"/>
            </a:pPr>
            <a:r>
              <a:rPr b="1" lang="en" sz="1800"/>
              <a:t>solution</a:t>
            </a:r>
            <a:r>
              <a:rPr lang="en" sz="1800"/>
              <a:t>: composing later SQL queries from segments of previous ones</a:t>
            </a:r>
            <a:endParaRPr sz="1800"/>
          </a:p>
          <a:p>
            <a:pPr indent="0" lvl="0" marL="914400" rtl="0" algn="l">
              <a:spcBef>
                <a:spcPts val="0"/>
              </a:spcBef>
              <a:spcAft>
                <a:spcPts val="0"/>
              </a:spcAft>
              <a:buNone/>
            </a:pPr>
            <a:r>
              <a:t/>
            </a:r>
            <a:endParaRPr sz="1800"/>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0"/>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Involving context in seq2SQL task - Paper 4</a:t>
            </a:r>
            <a:endParaRPr/>
          </a:p>
          <a:p>
            <a:pPr indent="0" lvl="0" marL="0" rtl="0" algn="l">
              <a:spcBef>
                <a:spcPts val="0"/>
              </a:spcBef>
              <a:spcAft>
                <a:spcPts val="0"/>
              </a:spcAft>
              <a:buNone/>
            </a:pPr>
            <a:r>
              <a:t/>
            </a:r>
            <a:endParaRPr/>
          </a:p>
        </p:txBody>
      </p:sp>
      <p:sp>
        <p:nvSpPr>
          <p:cNvPr id="472" name="Google Shape;472;p70"/>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1"/>
              </a:buClr>
              <a:buSzPts val="1800"/>
              <a:buFont typeface="Lato"/>
              <a:buChar char="●"/>
            </a:pPr>
            <a:r>
              <a:rPr b="1" lang="en" sz="1800"/>
              <a:t>Model Overview</a:t>
            </a:r>
            <a:endParaRPr sz="1800"/>
          </a:p>
          <a:p>
            <a:pPr indent="0" lvl="0" marL="914400" rtl="0" algn="l">
              <a:spcBef>
                <a:spcPts val="0"/>
              </a:spcBef>
              <a:spcAft>
                <a:spcPts val="0"/>
              </a:spcAft>
              <a:buNone/>
            </a:pPr>
            <a:r>
              <a:t/>
            </a:r>
            <a:endParaRPr sz="1800"/>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pic>
        <p:nvPicPr>
          <p:cNvPr id="473" name="Google Shape;473;p70"/>
          <p:cNvPicPr preferRelativeResize="0"/>
          <p:nvPr/>
        </p:nvPicPr>
        <p:blipFill>
          <a:blip r:embed="rId3">
            <a:alphaModFix/>
          </a:blip>
          <a:stretch>
            <a:fillRect/>
          </a:stretch>
        </p:blipFill>
        <p:spPr>
          <a:xfrm>
            <a:off x="2301925" y="1908825"/>
            <a:ext cx="4780026" cy="2778599"/>
          </a:xfrm>
          <a:prstGeom prst="rect">
            <a:avLst/>
          </a:prstGeom>
          <a:noFill/>
          <a:ln>
            <a:noFill/>
          </a:ln>
        </p:spPr>
      </p:pic>
      <p:sp>
        <p:nvSpPr>
          <p:cNvPr id="474" name="Google Shape;474;p70"/>
          <p:cNvSpPr txBox="1"/>
          <p:nvPr/>
        </p:nvSpPr>
        <p:spPr>
          <a:xfrm>
            <a:off x="729450" y="4796400"/>
            <a:ext cx="7269300" cy="34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1C4587"/>
                </a:solidFill>
                <a:latin typeface="Lato"/>
                <a:ea typeface="Lato"/>
                <a:cs typeface="Lato"/>
                <a:sym typeface="Lato"/>
              </a:rPr>
              <a:t>More details can be found here: </a:t>
            </a:r>
            <a:r>
              <a:rPr lang="en" sz="1200">
                <a:solidFill>
                  <a:srgbClr val="1C4587"/>
                </a:solidFill>
                <a:latin typeface="Lato"/>
                <a:ea typeface="Lato"/>
                <a:cs typeface="Lato"/>
                <a:sym typeface="Lato"/>
              </a:rPr>
              <a:t>http://alanesuhr.com/sia2018-slides.pdf</a:t>
            </a:r>
            <a:endParaRPr sz="1200">
              <a:solidFill>
                <a:srgbClr val="1C4587"/>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71"/>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Involving context in seq2SQL task - Paper 5</a:t>
            </a:r>
            <a:endParaRPr/>
          </a:p>
          <a:p>
            <a:pPr indent="0" lvl="0" marL="0" rtl="0" algn="l">
              <a:spcBef>
                <a:spcPts val="0"/>
              </a:spcBef>
              <a:spcAft>
                <a:spcPts val="0"/>
              </a:spcAft>
              <a:buNone/>
            </a:pPr>
            <a:r>
              <a:t/>
            </a:r>
            <a:endParaRPr/>
          </a:p>
        </p:txBody>
      </p:sp>
      <p:sp>
        <p:nvSpPr>
          <p:cNvPr id="480" name="Google Shape;480;p71"/>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1"/>
              </a:buClr>
              <a:buSzPts val="1800"/>
              <a:buFont typeface="Lato"/>
              <a:buChar char="●"/>
            </a:pPr>
            <a:r>
              <a:rPr b="1" lang="en" sz="1800"/>
              <a:t>DialSQL</a:t>
            </a:r>
            <a:endParaRPr b="1" sz="1800"/>
          </a:p>
          <a:p>
            <a:pPr indent="-342900" lvl="1" marL="914400" marR="0" rtl="0" algn="l">
              <a:lnSpc>
                <a:spcPct val="115000"/>
              </a:lnSpc>
              <a:spcBef>
                <a:spcPts val="0"/>
              </a:spcBef>
              <a:spcAft>
                <a:spcPts val="0"/>
              </a:spcAft>
              <a:buSzPts val="1800"/>
              <a:buChar char="○"/>
            </a:pPr>
            <a:r>
              <a:rPr lang="en" sz="1800"/>
              <a:t>leverages human intelligence to boost the performance of existing algorithms via user interaction</a:t>
            </a:r>
            <a:endParaRPr sz="1800"/>
          </a:p>
          <a:p>
            <a:pPr indent="-342900" lvl="1" marL="914400" marR="0" rtl="0" algn="l">
              <a:lnSpc>
                <a:spcPct val="115000"/>
              </a:lnSpc>
              <a:spcBef>
                <a:spcPts val="0"/>
              </a:spcBef>
              <a:spcAft>
                <a:spcPts val="0"/>
              </a:spcAft>
              <a:buSzPts val="1800"/>
              <a:buChar char="○"/>
            </a:pPr>
            <a:r>
              <a:rPr lang="en" sz="1800"/>
              <a:t>identifying potential errors in a generated SQL query and asking users for validation via simple multi-choice questions.</a:t>
            </a:r>
            <a:endParaRPr sz="1800"/>
          </a:p>
          <a:p>
            <a:pPr indent="0" lvl="0" marL="914400" rtl="0" algn="l">
              <a:spcBef>
                <a:spcPts val="0"/>
              </a:spcBef>
              <a:spcAft>
                <a:spcPts val="0"/>
              </a:spcAft>
              <a:buNone/>
            </a:pPr>
            <a:r>
              <a:t/>
            </a:r>
            <a:endParaRPr sz="1800"/>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these tasks easier to everyone</a:t>
            </a:r>
            <a:endParaRPr/>
          </a:p>
        </p:txBody>
      </p:sp>
      <p:sp>
        <p:nvSpPr>
          <p:cNvPr id="118" name="Google Shape;118;p18"/>
          <p:cNvSpPr txBox="1"/>
          <p:nvPr>
            <p:ph idx="1" type="body"/>
          </p:nvPr>
        </p:nvSpPr>
        <p:spPr>
          <a:xfrm>
            <a:off x="729450" y="1469275"/>
            <a:ext cx="7688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i="1" lang="en" sz="1800"/>
              <a:t>Can we talk to our databases directly to get our data?</a:t>
            </a:r>
            <a:endParaRPr b="1" i="1" sz="1800"/>
          </a:p>
          <a:p>
            <a:pPr indent="-342900" lvl="1" marL="914400" rtl="0" algn="l">
              <a:lnSpc>
                <a:spcPct val="114000"/>
              </a:lnSpc>
              <a:spcBef>
                <a:spcPts val="0"/>
              </a:spcBef>
              <a:spcAft>
                <a:spcPts val="0"/>
              </a:spcAft>
              <a:buClr>
                <a:srgbClr val="FF0000"/>
              </a:buClr>
              <a:buSzPts val="1800"/>
              <a:buChar char="○"/>
            </a:pPr>
            <a:r>
              <a:rPr b="1" lang="en" sz="1800">
                <a:solidFill>
                  <a:srgbClr val="FF0000"/>
                </a:solidFill>
              </a:rPr>
              <a:t>This is our topic today!</a:t>
            </a:r>
            <a:endParaRPr b="1" sz="1800">
              <a:solidFill>
                <a:srgbClr val="FF0000"/>
              </a:solidFill>
            </a:endParaRPr>
          </a:p>
          <a:p>
            <a:pPr indent="-342900" lvl="0" marL="457200" rtl="0" algn="l">
              <a:lnSpc>
                <a:spcPct val="114000"/>
              </a:lnSpc>
              <a:spcBef>
                <a:spcPts val="0"/>
              </a:spcBef>
              <a:spcAft>
                <a:spcPts val="0"/>
              </a:spcAft>
              <a:buSzPts val="1800"/>
              <a:buChar char="●"/>
            </a:pPr>
            <a:r>
              <a:rPr b="1" lang="en" sz="1800"/>
              <a:t>Can data visualization effectively make sense of our data?</a:t>
            </a:r>
            <a:endParaRPr b="1" sz="1800"/>
          </a:p>
          <a:p>
            <a:pPr indent="-342900" lvl="1" marL="914400" rtl="0" algn="l">
              <a:lnSpc>
                <a:spcPct val="114000"/>
              </a:lnSpc>
              <a:spcBef>
                <a:spcPts val="0"/>
              </a:spcBef>
              <a:spcAft>
                <a:spcPts val="0"/>
              </a:spcAft>
              <a:buSzPts val="1800"/>
              <a:buChar char="○"/>
            </a:pPr>
            <a:r>
              <a:rPr lang="en" sz="1800"/>
              <a:t>Different visualization tools and systems are developed</a:t>
            </a:r>
            <a:endParaRPr sz="1800"/>
          </a:p>
          <a:p>
            <a:pPr indent="-342900" lvl="1" marL="914400" rtl="0" algn="l">
              <a:lnSpc>
                <a:spcPct val="114000"/>
              </a:lnSpc>
              <a:spcBef>
                <a:spcPts val="0"/>
              </a:spcBef>
              <a:spcAft>
                <a:spcPts val="0"/>
              </a:spcAft>
              <a:buSzPts val="1800"/>
              <a:buChar char="○"/>
            </a:pPr>
            <a:r>
              <a:rPr lang="en" sz="1800"/>
              <a:t>Eugene Wu, database group@Columbia is working on it</a:t>
            </a:r>
            <a:endParaRPr sz="1800"/>
          </a:p>
          <a:p>
            <a:pPr indent="-342900" lvl="0" marL="457200" rtl="0" algn="l">
              <a:lnSpc>
                <a:spcPct val="114000"/>
              </a:lnSpc>
              <a:spcBef>
                <a:spcPts val="0"/>
              </a:spcBef>
              <a:spcAft>
                <a:spcPts val="0"/>
              </a:spcAft>
              <a:buSzPts val="1800"/>
              <a:buChar char="●"/>
            </a:pPr>
            <a:r>
              <a:rPr b="1" lang="en" sz="1800"/>
              <a:t>Can we build our machine learning models quicker?</a:t>
            </a:r>
            <a:endParaRPr b="1" sz="1800"/>
          </a:p>
          <a:p>
            <a:pPr indent="-342900" lvl="1" marL="914400" rtl="0" algn="l">
              <a:lnSpc>
                <a:spcPct val="114000"/>
              </a:lnSpc>
              <a:spcBef>
                <a:spcPts val="0"/>
              </a:spcBef>
              <a:spcAft>
                <a:spcPts val="0"/>
              </a:spcAft>
              <a:buSzPts val="1800"/>
              <a:buChar char="○"/>
            </a:pPr>
            <a:r>
              <a:rPr lang="en" sz="1800"/>
              <a:t>Open tools - Sklearn, Pytorch, Tensorflow</a:t>
            </a:r>
            <a:endParaRPr sz="1800"/>
          </a:p>
          <a:p>
            <a:pPr indent="-342900" lvl="1" marL="914400" rtl="0" algn="l">
              <a:lnSpc>
                <a:spcPct val="114000"/>
              </a:lnSpc>
              <a:spcBef>
                <a:spcPts val="0"/>
              </a:spcBef>
              <a:spcAft>
                <a:spcPts val="0"/>
              </a:spcAft>
              <a:buSzPts val="1800"/>
              <a:buChar char="○"/>
            </a:pPr>
            <a:r>
              <a:rPr lang="en" sz="1800"/>
              <a:t>Open projects - </a:t>
            </a:r>
            <a:r>
              <a:rPr lang="en" sz="1800" u="sng">
                <a:solidFill>
                  <a:schemeClr val="hlink"/>
                </a:solidFill>
                <a:hlinkClick r:id="rId3"/>
              </a:rPr>
              <a:t>Fairseq</a:t>
            </a:r>
            <a:r>
              <a:rPr lang="en" sz="1800"/>
              <a:t>, </a:t>
            </a:r>
            <a:r>
              <a:rPr lang="en" sz="1800" u="sng">
                <a:solidFill>
                  <a:schemeClr val="hlink"/>
                </a:solidFill>
                <a:hlinkClick r:id="rId4"/>
              </a:rPr>
              <a:t>HarvardNMT</a:t>
            </a:r>
            <a:endParaRPr sz="1800"/>
          </a:p>
          <a:p>
            <a:pPr indent="-342900" lvl="0" marL="457200" rtl="0" algn="l">
              <a:lnSpc>
                <a:spcPct val="114000"/>
              </a:lnSpc>
              <a:spcBef>
                <a:spcPts val="0"/>
              </a:spcBef>
              <a:spcAft>
                <a:spcPts val="0"/>
              </a:spcAft>
              <a:buSzPts val="1800"/>
              <a:buChar char="●"/>
            </a:pPr>
            <a:r>
              <a:rPr b="1" lang="en" sz="1800"/>
              <a:t>Can we make machine learning theories easier to understand?</a:t>
            </a:r>
            <a:endParaRPr b="1" sz="1800"/>
          </a:p>
          <a:p>
            <a:pPr indent="-342900" lvl="1" marL="914400" rtl="0" algn="l">
              <a:lnSpc>
                <a:spcPct val="114000"/>
              </a:lnSpc>
              <a:spcBef>
                <a:spcPts val="0"/>
              </a:spcBef>
              <a:spcAft>
                <a:spcPts val="0"/>
              </a:spcAft>
              <a:buSzPts val="1800"/>
              <a:buChar char="○"/>
            </a:pPr>
            <a:r>
              <a:rPr lang="en" sz="1800"/>
              <a:t>Introduction blogs</a:t>
            </a:r>
            <a:endParaRPr sz="1800"/>
          </a:p>
          <a:p>
            <a:pPr indent="0" lvl="0" marL="0" rtl="0" algn="l">
              <a:lnSpc>
                <a:spcPct val="114000"/>
              </a:lnSpc>
              <a:spcBef>
                <a:spcPts val="0"/>
              </a:spcBef>
              <a:spcAft>
                <a:spcPts val="0"/>
              </a:spcAft>
              <a:buNone/>
            </a:pPr>
            <a:r>
              <a:t/>
            </a:r>
            <a:endParaRPr sz="1400"/>
          </a:p>
          <a:p>
            <a:pPr indent="0" lvl="0" marL="0" rtl="0" algn="l">
              <a:lnSpc>
                <a:spcPct val="114000"/>
              </a:lnSpc>
              <a:spcBef>
                <a:spcPts val="0"/>
              </a:spcBef>
              <a:spcAft>
                <a:spcPts val="0"/>
              </a:spcAft>
              <a:buNone/>
            </a:pPr>
            <a:r>
              <a:t/>
            </a:r>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2"/>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Involving context in seq2SQL task - Paper 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6" name="Google Shape;486;p72"/>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1"/>
              </a:buClr>
              <a:buSzPts val="1800"/>
              <a:buFont typeface="Lato"/>
              <a:buChar char="●"/>
            </a:pPr>
            <a:r>
              <a:rPr b="1" lang="en" sz="1800"/>
              <a:t>DialSQL</a:t>
            </a:r>
            <a:endParaRPr b="1" sz="1800"/>
          </a:p>
          <a:p>
            <a:pPr indent="0" lvl="0" marL="914400" marR="0" rtl="0" algn="l">
              <a:lnSpc>
                <a:spcPct val="115000"/>
              </a:lnSpc>
              <a:spcBef>
                <a:spcPts val="0"/>
              </a:spcBef>
              <a:spcAft>
                <a:spcPts val="0"/>
              </a:spcAft>
              <a:buNone/>
            </a:pPr>
            <a:r>
              <a:t/>
            </a:r>
            <a:endParaRPr sz="1800"/>
          </a:p>
          <a:p>
            <a:pPr indent="0" lvl="0" marL="914400" rtl="0" algn="l">
              <a:spcBef>
                <a:spcPts val="0"/>
              </a:spcBef>
              <a:spcAft>
                <a:spcPts val="0"/>
              </a:spcAft>
              <a:buNone/>
            </a:pPr>
            <a:r>
              <a:t/>
            </a:r>
            <a:endParaRPr sz="1800"/>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sp>
        <p:nvSpPr>
          <p:cNvPr id="487" name="Google Shape;487;p72"/>
          <p:cNvSpPr txBox="1"/>
          <p:nvPr/>
        </p:nvSpPr>
        <p:spPr>
          <a:xfrm>
            <a:off x="729450" y="4796400"/>
            <a:ext cx="7269300" cy="34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1C4587"/>
                </a:solidFill>
                <a:latin typeface="Lato"/>
                <a:ea typeface="Lato"/>
                <a:cs typeface="Lato"/>
                <a:sym typeface="Lato"/>
              </a:rPr>
              <a:t>More details can be found here:  http://cs.ucsb.edu/~ysu/papers/acl18_dialsql.pdf</a:t>
            </a:r>
            <a:endParaRPr sz="1200">
              <a:solidFill>
                <a:srgbClr val="1C4587"/>
              </a:solidFill>
              <a:latin typeface="Lato"/>
              <a:ea typeface="Lato"/>
              <a:cs typeface="Lato"/>
              <a:sym typeface="Lato"/>
            </a:endParaRPr>
          </a:p>
        </p:txBody>
      </p:sp>
      <p:pic>
        <p:nvPicPr>
          <p:cNvPr id="488" name="Google Shape;488;p72"/>
          <p:cNvPicPr preferRelativeResize="0"/>
          <p:nvPr/>
        </p:nvPicPr>
        <p:blipFill>
          <a:blip r:embed="rId3">
            <a:alphaModFix/>
          </a:blip>
          <a:stretch>
            <a:fillRect/>
          </a:stretch>
        </p:blipFill>
        <p:spPr>
          <a:xfrm>
            <a:off x="729450" y="1929750"/>
            <a:ext cx="7878002" cy="275971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73"/>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Research Directions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4" name="Google Shape;494;p73"/>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1"/>
              </a:buClr>
              <a:buSzPts val="1800"/>
              <a:buFont typeface="Lato"/>
              <a:buChar char="●"/>
            </a:pPr>
            <a:r>
              <a:rPr b="1" lang="en" sz="1800"/>
              <a:t>Task-Oriented Dialogue-to-SQL Task</a:t>
            </a:r>
            <a:endParaRPr b="1" sz="1800"/>
          </a:p>
          <a:p>
            <a:pPr indent="-342900" lvl="1" marL="914400" rtl="0" algn="l">
              <a:lnSpc>
                <a:spcPct val="100000"/>
              </a:lnSpc>
              <a:spcBef>
                <a:spcPts val="0"/>
              </a:spcBef>
              <a:spcAft>
                <a:spcPts val="0"/>
              </a:spcAft>
              <a:buSzPts val="1800"/>
              <a:buChar char="○"/>
            </a:pPr>
            <a:r>
              <a:rPr lang="en" sz="1800"/>
              <a:t>Mapping natural language questions against cross-domain databases to corresponding SQL states as a dialog progress between users and systems</a:t>
            </a:r>
            <a:endParaRPr sz="1800"/>
          </a:p>
          <a:p>
            <a:pPr indent="0" lvl="0" marL="914400" rtl="0" algn="l">
              <a:lnSpc>
                <a:spcPct val="100000"/>
              </a:lnSpc>
              <a:spcBef>
                <a:spcPts val="0"/>
              </a:spcBef>
              <a:spcAft>
                <a:spcPts val="0"/>
              </a:spcAft>
              <a:buNone/>
            </a:pPr>
            <a:r>
              <a:t/>
            </a:r>
            <a:endParaRPr sz="1800"/>
          </a:p>
          <a:p>
            <a:pPr indent="-342900" lvl="1" marL="914400" rtl="0" algn="l">
              <a:lnSpc>
                <a:spcPct val="100000"/>
              </a:lnSpc>
              <a:spcBef>
                <a:spcPts val="0"/>
              </a:spcBef>
              <a:spcAft>
                <a:spcPts val="0"/>
              </a:spcAft>
              <a:buSzPts val="1800"/>
              <a:buChar char="○"/>
            </a:pPr>
            <a:r>
              <a:rPr lang="en" sz="1800"/>
              <a:t>conversational dialog interactions between users and systems, which is more challenging and interactive.</a:t>
            </a:r>
            <a:endParaRPr sz="1500">
              <a:latin typeface="Arial"/>
              <a:ea typeface="Arial"/>
              <a:cs typeface="Arial"/>
              <a:sym typeface="Arial"/>
            </a:endParaRPr>
          </a:p>
          <a:p>
            <a:pPr indent="0" lvl="0" marL="914400" marR="0" rtl="0" algn="l">
              <a:lnSpc>
                <a:spcPct val="115000"/>
              </a:lnSpc>
              <a:spcBef>
                <a:spcPts val="0"/>
              </a:spcBef>
              <a:spcAft>
                <a:spcPts val="0"/>
              </a:spcAft>
              <a:buNone/>
            </a:pPr>
            <a:r>
              <a:t/>
            </a:r>
            <a:endParaRPr b="1" sz="1800"/>
          </a:p>
          <a:p>
            <a:pPr indent="0" lvl="0" marL="914400" marR="0" rtl="0" algn="l">
              <a:lnSpc>
                <a:spcPct val="115000"/>
              </a:lnSpc>
              <a:spcBef>
                <a:spcPts val="0"/>
              </a:spcBef>
              <a:spcAft>
                <a:spcPts val="0"/>
              </a:spcAft>
              <a:buNone/>
            </a:pPr>
            <a:r>
              <a:t/>
            </a:r>
            <a:endParaRPr sz="1800"/>
          </a:p>
          <a:p>
            <a:pPr indent="0" lvl="0" marL="914400" rtl="0" algn="l">
              <a:spcBef>
                <a:spcPts val="0"/>
              </a:spcBef>
              <a:spcAft>
                <a:spcPts val="0"/>
              </a:spcAft>
              <a:buNone/>
            </a:pPr>
            <a:r>
              <a:t/>
            </a:r>
            <a:endParaRPr sz="1800"/>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4"/>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Rese</a:t>
            </a:r>
            <a:r>
              <a:rPr lang="en"/>
              <a:t>arch Direction-</a:t>
            </a:r>
            <a:r>
              <a:rPr lang="en" sz="1800"/>
              <a:t>Task-Oriented Dialog-to-SQL</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0" name="Google Shape;500;p74"/>
          <p:cNvSpPr txBox="1"/>
          <p:nvPr>
            <p:ph idx="1" type="body"/>
          </p:nvPr>
        </p:nvSpPr>
        <p:spPr>
          <a:xfrm>
            <a:off x="729450" y="1393075"/>
            <a:ext cx="8486700" cy="31842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1500">
              <a:latin typeface="Arial"/>
              <a:ea typeface="Arial"/>
              <a:cs typeface="Arial"/>
              <a:sym typeface="Arial"/>
            </a:endParaRPr>
          </a:p>
          <a:p>
            <a:pPr indent="0" lvl="0" marL="914400" marR="0" rtl="0" algn="l">
              <a:lnSpc>
                <a:spcPct val="115000"/>
              </a:lnSpc>
              <a:spcBef>
                <a:spcPts val="0"/>
              </a:spcBef>
              <a:spcAft>
                <a:spcPts val="0"/>
              </a:spcAft>
              <a:buNone/>
            </a:pPr>
            <a:r>
              <a:t/>
            </a:r>
            <a:endParaRPr b="1" sz="1800"/>
          </a:p>
          <a:p>
            <a:pPr indent="0" lvl="0" marL="914400" marR="0" rtl="0" algn="l">
              <a:lnSpc>
                <a:spcPct val="115000"/>
              </a:lnSpc>
              <a:spcBef>
                <a:spcPts val="0"/>
              </a:spcBef>
              <a:spcAft>
                <a:spcPts val="0"/>
              </a:spcAft>
              <a:buNone/>
            </a:pPr>
            <a:r>
              <a:t/>
            </a:r>
            <a:endParaRPr sz="1800"/>
          </a:p>
          <a:p>
            <a:pPr indent="0" lvl="0" marL="914400" rtl="0" algn="l">
              <a:spcBef>
                <a:spcPts val="0"/>
              </a:spcBef>
              <a:spcAft>
                <a:spcPts val="0"/>
              </a:spcAft>
              <a:buNone/>
            </a:pPr>
            <a:r>
              <a:t/>
            </a:r>
            <a:endParaRPr sz="1800"/>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p:txBody>
      </p:sp>
      <p:pic>
        <p:nvPicPr>
          <p:cNvPr id="501" name="Google Shape;501;p74"/>
          <p:cNvPicPr preferRelativeResize="0"/>
          <p:nvPr/>
        </p:nvPicPr>
        <p:blipFill>
          <a:blip r:embed="rId3">
            <a:alphaModFix/>
          </a:blip>
          <a:stretch>
            <a:fillRect/>
          </a:stretch>
        </p:blipFill>
        <p:spPr>
          <a:xfrm>
            <a:off x="1944479" y="1114100"/>
            <a:ext cx="5062748" cy="394057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5"/>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07" name="Google Shape;507;p75"/>
          <p:cNvSpPr txBox="1"/>
          <p:nvPr>
            <p:ph idx="1" type="body"/>
          </p:nvPr>
        </p:nvSpPr>
        <p:spPr>
          <a:xfrm>
            <a:off x="729450" y="1545475"/>
            <a:ext cx="7688700" cy="318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rPr b="1" lang="en" sz="1800"/>
              <a:t>We have covered </a:t>
            </a:r>
            <a:endParaRPr b="1" sz="1800"/>
          </a:p>
          <a:p>
            <a:pPr indent="-342900" lvl="0" marL="457200" rtl="0" algn="l">
              <a:lnSpc>
                <a:spcPct val="115000"/>
              </a:lnSpc>
              <a:spcBef>
                <a:spcPts val="0"/>
              </a:spcBef>
              <a:spcAft>
                <a:spcPts val="0"/>
              </a:spcAft>
              <a:buSzPts val="1800"/>
              <a:buChar char="●"/>
            </a:pPr>
            <a:r>
              <a:rPr b="1" lang="en" sz="1800"/>
              <a:t>seq2SQL motivation</a:t>
            </a:r>
            <a:endParaRPr b="1" sz="1800"/>
          </a:p>
          <a:p>
            <a:pPr indent="-342900" lvl="0" marL="457200" rtl="0" algn="l">
              <a:lnSpc>
                <a:spcPct val="115000"/>
              </a:lnSpc>
              <a:spcBef>
                <a:spcPts val="0"/>
              </a:spcBef>
              <a:spcAft>
                <a:spcPts val="0"/>
              </a:spcAft>
              <a:buSzPts val="1800"/>
              <a:buChar char="●"/>
            </a:pPr>
            <a:r>
              <a:rPr b="1" lang="en" sz="1800"/>
              <a:t>seq2SQL datasets and task definitions</a:t>
            </a:r>
            <a:endParaRPr b="1" sz="1800"/>
          </a:p>
          <a:p>
            <a:pPr indent="-342900" lvl="0" marL="457200" rtl="0" algn="l">
              <a:lnSpc>
                <a:spcPct val="115000"/>
              </a:lnSpc>
              <a:spcBef>
                <a:spcPts val="0"/>
              </a:spcBef>
              <a:spcAft>
                <a:spcPts val="0"/>
              </a:spcAft>
              <a:buSzPts val="1800"/>
              <a:buChar char="●"/>
            </a:pPr>
            <a:r>
              <a:rPr b="1" lang="en" sz="1800"/>
              <a:t>seq2SQL methods: seq2SQL, SQLNet, Syntactic Model</a:t>
            </a:r>
            <a:endParaRPr b="1" sz="1800"/>
          </a:p>
          <a:p>
            <a:pPr indent="-342900" lvl="0" marL="457200" rtl="0" algn="l">
              <a:lnSpc>
                <a:spcPct val="115000"/>
              </a:lnSpc>
              <a:spcBef>
                <a:spcPts val="0"/>
              </a:spcBef>
              <a:spcAft>
                <a:spcPts val="0"/>
              </a:spcAft>
              <a:buSzPts val="1800"/>
              <a:buChar char="●"/>
            </a:pPr>
            <a:r>
              <a:rPr b="1" lang="en" sz="1800"/>
              <a:t>i</a:t>
            </a:r>
            <a:r>
              <a:rPr b="1" lang="en" sz="1800"/>
              <a:t>nvolving context into seq2SQL task</a:t>
            </a:r>
            <a:endParaRPr b="1" sz="2600">
              <a:solidFill>
                <a:schemeClr val="dk2"/>
              </a:solidFill>
              <a:latin typeface="Raleway"/>
              <a:ea typeface="Raleway"/>
              <a:cs typeface="Raleway"/>
              <a:sym typeface="Raleway"/>
            </a:endParaRPr>
          </a:p>
          <a:p>
            <a:pPr indent="-342900" lvl="0" marL="457200" rtl="0" algn="l">
              <a:lnSpc>
                <a:spcPct val="115000"/>
              </a:lnSpc>
              <a:spcBef>
                <a:spcPts val="0"/>
              </a:spcBef>
              <a:spcAft>
                <a:spcPts val="0"/>
              </a:spcAft>
              <a:buSzPts val="1800"/>
              <a:buChar char="●"/>
            </a:pPr>
            <a:r>
              <a:rPr b="1" lang="en" sz="1800"/>
              <a:t>Future Research Direction: Task-Oriented Dialog-to-SQL</a:t>
            </a:r>
            <a:endParaRPr b="1" sz="1800">
              <a:solidFill>
                <a:schemeClr val="dk2"/>
              </a:solidFill>
              <a:latin typeface="Raleway"/>
              <a:ea typeface="Raleway"/>
              <a:cs typeface="Raleway"/>
              <a:sym typeface="Raleway"/>
            </a:endParaRPr>
          </a:p>
          <a:p>
            <a:pPr indent="0" lvl="0" marL="45720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76"/>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for class</a:t>
            </a:r>
            <a:endParaRPr/>
          </a:p>
        </p:txBody>
      </p:sp>
      <p:sp>
        <p:nvSpPr>
          <p:cNvPr id="513" name="Google Shape;513;p76"/>
          <p:cNvSpPr txBox="1"/>
          <p:nvPr>
            <p:ph idx="1" type="body"/>
          </p:nvPr>
        </p:nvSpPr>
        <p:spPr>
          <a:xfrm>
            <a:off x="729450" y="1545475"/>
            <a:ext cx="7688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sz="1800"/>
              <a:t>What else do you think is important for building a real-world natural language interface to relational databases?</a:t>
            </a:r>
            <a:endParaRPr sz="1800"/>
          </a:p>
          <a:p>
            <a:pPr indent="-342900" lvl="0" marL="457200" rtl="0" algn="l">
              <a:lnSpc>
                <a:spcPct val="114000"/>
              </a:lnSpc>
              <a:spcBef>
                <a:spcPts val="0"/>
              </a:spcBef>
              <a:spcAft>
                <a:spcPts val="0"/>
              </a:spcAft>
              <a:buSzPts val="1800"/>
              <a:buChar char="●"/>
            </a:pPr>
            <a:r>
              <a:rPr lang="en" sz="1800"/>
              <a:t>Other interesting and useful applications?</a:t>
            </a:r>
            <a:endParaRPr sz="1800"/>
          </a:p>
          <a:p>
            <a:pPr indent="-342900" lvl="0" marL="457200" rtl="0" algn="l">
              <a:lnSpc>
                <a:spcPct val="114000"/>
              </a:lnSpc>
              <a:spcBef>
                <a:spcPts val="0"/>
              </a:spcBef>
              <a:spcAft>
                <a:spcPts val="0"/>
              </a:spcAft>
              <a:buSzPts val="1800"/>
              <a:buChar char="●"/>
            </a:pPr>
            <a:r>
              <a:rPr lang="en" sz="1800"/>
              <a:t>Any other related future research directions?</a:t>
            </a:r>
            <a:endParaRPr sz="1800"/>
          </a:p>
          <a:p>
            <a:pPr indent="-342900" lvl="0" marL="457200" rtl="0" algn="l">
              <a:lnSpc>
                <a:spcPct val="114000"/>
              </a:lnSpc>
              <a:spcBef>
                <a:spcPts val="0"/>
              </a:spcBef>
              <a:spcAft>
                <a:spcPts val="0"/>
              </a:spcAft>
              <a:buSzPts val="1800"/>
              <a:buChar char="●"/>
            </a:pPr>
            <a:r>
              <a:rPr lang="en" sz="1800"/>
              <a:t>What does this work differ from Alexa?</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7"/>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r>
              <a:rPr lang="en" sz="1800"/>
              <a:t>(other than images)</a:t>
            </a:r>
            <a:endParaRPr sz="1800"/>
          </a:p>
        </p:txBody>
      </p:sp>
      <p:sp>
        <p:nvSpPr>
          <p:cNvPr id="519" name="Google Shape;519;p77"/>
          <p:cNvSpPr txBox="1"/>
          <p:nvPr>
            <p:ph idx="1" type="body"/>
          </p:nvPr>
        </p:nvSpPr>
        <p:spPr>
          <a:xfrm>
            <a:off x="729450" y="1545475"/>
            <a:ext cx="7688700" cy="3451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200"/>
              <a:t>Blogs and talks:</a:t>
            </a:r>
            <a:endParaRPr sz="1200"/>
          </a:p>
          <a:p>
            <a:pPr indent="-317500" lvl="0" marL="457200" rtl="0" algn="l">
              <a:lnSpc>
                <a:spcPct val="114000"/>
              </a:lnSpc>
              <a:spcBef>
                <a:spcPts val="0"/>
              </a:spcBef>
              <a:spcAft>
                <a:spcPts val="0"/>
              </a:spcAft>
              <a:buSzPts val="1400"/>
              <a:buChar char="●"/>
            </a:pPr>
            <a:r>
              <a:rPr lang="en" sz="1400" u="sng">
                <a:solidFill>
                  <a:schemeClr val="hlink"/>
                </a:solidFill>
                <a:latin typeface="Raleway"/>
                <a:ea typeface="Raleway"/>
                <a:cs typeface="Raleway"/>
                <a:sym typeface="Raleway"/>
                <a:hlinkClick r:id="rId3"/>
              </a:rPr>
              <a:t>https://einstein.ai/research/how-to-talk-to-your-database</a:t>
            </a:r>
            <a:endParaRPr sz="1400">
              <a:solidFill>
                <a:srgbClr val="1A1A1A"/>
              </a:solidFill>
              <a:latin typeface="Raleway"/>
              <a:ea typeface="Raleway"/>
              <a:cs typeface="Raleway"/>
              <a:sym typeface="Raleway"/>
            </a:endParaRPr>
          </a:p>
          <a:p>
            <a:pPr indent="-317500" lvl="0" marL="457200" rtl="0" algn="l">
              <a:spcBef>
                <a:spcPts val="0"/>
              </a:spcBef>
              <a:spcAft>
                <a:spcPts val="0"/>
              </a:spcAft>
              <a:buClr>
                <a:srgbClr val="1A1A1A"/>
              </a:buClr>
              <a:buSzPts val="1400"/>
              <a:buFont typeface="Raleway"/>
              <a:buChar char="●"/>
            </a:pPr>
            <a:r>
              <a:rPr lang="en" sz="1200" u="sng">
                <a:solidFill>
                  <a:srgbClr val="1155CC"/>
                </a:solidFill>
                <a:latin typeface="Arial"/>
                <a:ea typeface="Arial"/>
                <a:cs typeface="Arial"/>
                <a:sym typeface="Arial"/>
                <a:hlinkClick r:id="rId4"/>
              </a:rPr>
              <a:t>Abstract Syntax Networks for Code Generation and Semantic Parsing</a:t>
            </a:r>
            <a:r>
              <a:rPr lang="en" sz="1400">
                <a:solidFill>
                  <a:srgbClr val="1A1A1A"/>
                </a:solidFill>
                <a:latin typeface="Raleway"/>
                <a:ea typeface="Raleway"/>
                <a:cs typeface="Raleway"/>
                <a:sym typeface="Raleway"/>
              </a:rPr>
              <a:t> at ACL</a:t>
            </a:r>
            <a:endParaRPr sz="1400">
              <a:solidFill>
                <a:srgbClr val="1A1A1A"/>
              </a:solidFill>
              <a:latin typeface="Raleway"/>
              <a:ea typeface="Raleway"/>
              <a:cs typeface="Raleway"/>
              <a:sym typeface="Raleway"/>
            </a:endParaRPr>
          </a:p>
          <a:p>
            <a:pPr indent="-317500" lvl="0" marL="457200" rtl="0" algn="l">
              <a:spcBef>
                <a:spcPts val="0"/>
              </a:spcBef>
              <a:spcAft>
                <a:spcPts val="0"/>
              </a:spcAft>
              <a:buClr>
                <a:srgbClr val="1A1A1A"/>
              </a:buClr>
              <a:buSzPts val="1400"/>
              <a:buFont typeface="Raleway"/>
              <a:buChar char="●"/>
            </a:pPr>
            <a:r>
              <a:rPr lang="en" sz="1150" u="sng">
                <a:solidFill>
                  <a:srgbClr val="1155CC"/>
                </a:solidFill>
                <a:latin typeface="Arial"/>
                <a:ea typeface="Arial"/>
                <a:cs typeface="Arial"/>
                <a:sym typeface="Arial"/>
                <a:hlinkClick r:id="rId5"/>
              </a:rPr>
              <a:t>Learning to Map Context-Dependent Sentences to Executable Formal Queries</a:t>
            </a:r>
            <a:endParaRPr sz="1400">
              <a:solidFill>
                <a:srgbClr val="1A1A1A"/>
              </a:solidFill>
              <a:latin typeface="Raleway"/>
              <a:ea typeface="Raleway"/>
              <a:cs typeface="Raleway"/>
              <a:sym typeface="Raleway"/>
            </a:endParaRPr>
          </a:p>
          <a:p>
            <a:pPr indent="0" lvl="0" marL="0" rtl="0" algn="l">
              <a:lnSpc>
                <a:spcPct val="114000"/>
              </a:lnSpc>
              <a:spcBef>
                <a:spcPts val="0"/>
              </a:spcBef>
              <a:spcAft>
                <a:spcPts val="0"/>
              </a:spcAft>
              <a:buNone/>
            </a:pPr>
            <a:r>
              <a:t/>
            </a:r>
            <a:endParaRPr sz="1200"/>
          </a:p>
          <a:p>
            <a:pPr indent="0" lvl="0" marL="0" rtl="0" algn="l">
              <a:lnSpc>
                <a:spcPct val="114000"/>
              </a:lnSpc>
              <a:spcBef>
                <a:spcPts val="0"/>
              </a:spcBef>
              <a:spcAft>
                <a:spcPts val="0"/>
              </a:spcAft>
              <a:buNone/>
            </a:pPr>
            <a:r>
              <a:rPr lang="en" sz="1200"/>
              <a:t>Papers:</a:t>
            </a:r>
            <a:endParaRPr sz="1200"/>
          </a:p>
          <a:p>
            <a:pPr indent="-304800" lvl="0" marL="457200" rtl="0" algn="l">
              <a:lnSpc>
                <a:spcPct val="145000"/>
              </a:lnSpc>
              <a:spcBef>
                <a:spcPts val="0"/>
              </a:spcBef>
              <a:spcAft>
                <a:spcPts val="0"/>
              </a:spcAft>
              <a:buClr>
                <a:srgbClr val="000000"/>
              </a:buClr>
              <a:buSzPts val="1200"/>
              <a:buFont typeface="Arial"/>
              <a:buChar char="●"/>
            </a:pPr>
            <a:r>
              <a:rPr lang="en" sz="1200" u="sng">
                <a:solidFill>
                  <a:srgbClr val="1155CC"/>
                </a:solidFill>
                <a:latin typeface="Arial"/>
                <a:ea typeface="Arial"/>
                <a:cs typeface="Arial"/>
                <a:sym typeface="Arial"/>
                <a:hlinkClick r:id="rId6"/>
              </a:rPr>
              <a:t>SQLNet: Generating Structured Queries From Natural Language Without Reinforcement Learning</a:t>
            </a:r>
            <a:endParaRPr sz="1200">
              <a:solidFill>
                <a:srgbClr val="24292E"/>
              </a:solidFill>
              <a:highlight>
                <a:srgbClr val="F6F8FA"/>
              </a:highlight>
              <a:latin typeface="Verdana"/>
              <a:ea typeface="Verdana"/>
              <a:cs typeface="Verdana"/>
              <a:sym typeface="Verdana"/>
            </a:endParaRPr>
          </a:p>
          <a:p>
            <a:pPr indent="-304800" lvl="0" marL="457200" rtl="0" algn="l">
              <a:lnSpc>
                <a:spcPct val="120000"/>
              </a:lnSpc>
              <a:spcBef>
                <a:spcPts val="0"/>
              </a:spcBef>
              <a:spcAft>
                <a:spcPts val="0"/>
              </a:spcAft>
              <a:buClr>
                <a:srgbClr val="000000"/>
              </a:buClr>
              <a:buSzPts val="1200"/>
              <a:buFont typeface="Arial"/>
              <a:buChar char="●"/>
            </a:pPr>
            <a:r>
              <a:rPr lang="en" sz="1200" u="sng">
                <a:solidFill>
                  <a:srgbClr val="1155CC"/>
                </a:solidFill>
                <a:latin typeface="Arial"/>
                <a:ea typeface="Arial"/>
                <a:cs typeface="Arial"/>
                <a:sym typeface="Arial"/>
                <a:hlinkClick r:id="rId7"/>
              </a:rPr>
              <a:t>Seq2SQL: Generating Structured Queries from Natural Language using Reinforcement Learning</a:t>
            </a:r>
            <a:endParaRPr b="1" sz="18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1155CC"/>
                </a:solidFill>
                <a:latin typeface="Arial"/>
                <a:ea typeface="Arial"/>
                <a:cs typeface="Arial"/>
                <a:sym typeface="Arial"/>
                <a:hlinkClick r:id="rId8"/>
              </a:rPr>
              <a:t>Improving Text-to-SQL Evaluation Methodology </a:t>
            </a:r>
            <a:endParaRPr b="1" sz="18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1155CC"/>
                </a:solidFill>
                <a:latin typeface="Arial"/>
                <a:ea typeface="Arial"/>
                <a:cs typeface="Arial"/>
                <a:sym typeface="Arial"/>
              </a:rPr>
              <a:t>Spider: A Large-Scale Complex Human-Labeled SQL Corpus for Semantic Parsing and Text-to-SQL Generation</a:t>
            </a:r>
            <a:endParaRPr sz="1200" u="sng">
              <a:solidFill>
                <a:srgbClr val="1155CC"/>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150" u="sng">
                <a:solidFill>
                  <a:srgbClr val="1155CC"/>
                </a:solidFill>
                <a:latin typeface="Arial"/>
                <a:ea typeface="Arial"/>
                <a:cs typeface="Arial"/>
                <a:sym typeface="Arial"/>
                <a:hlinkClick r:id="rId9"/>
              </a:rPr>
              <a:t>A Syntactic Neural Model for General-Purpose Code Generation</a:t>
            </a:r>
            <a:endParaRPr sz="1150" u="sng">
              <a:solidFill>
                <a:srgbClr val="111111"/>
              </a:solidFill>
              <a:latin typeface="Arial"/>
              <a:ea typeface="Arial"/>
              <a:cs typeface="Arial"/>
              <a:sym typeface="Arial"/>
            </a:endParaRPr>
          </a:p>
          <a:p>
            <a:pPr indent="-301625" lvl="0" marL="457200" rtl="0" algn="l">
              <a:spcBef>
                <a:spcPts val="0"/>
              </a:spcBef>
              <a:spcAft>
                <a:spcPts val="0"/>
              </a:spcAft>
              <a:buClr>
                <a:srgbClr val="111111"/>
              </a:buClr>
              <a:buSzPts val="1150"/>
              <a:buFont typeface="Arial"/>
              <a:buChar char="●"/>
            </a:pPr>
            <a:r>
              <a:rPr lang="en" sz="1150" u="sng">
                <a:solidFill>
                  <a:srgbClr val="1155CC"/>
                </a:solidFill>
                <a:latin typeface="Arial"/>
                <a:ea typeface="Arial"/>
                <a:cs typeface="Arial"/>
                <a:sym typeface="Arial"/>
                <a:hlinkClick r:id="rId10"/>
              </a:rPr>
              <a:t>Learning to Map Context-Dependent Sentences to Executable Formal Queries</a:t>
            </a:r>
            <a:endParaRPr sz="1150" u="sng">
              <a:solidFill>
                <a:srgbClr val="111111"/>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11"/>
              </a:rPr>
              <a:t>DialSQL: Dialogue Based Structured Query Generation</a:t>
            </a:r>
            <a:endParaRPr sz="12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8"/>
          <p:cNvSpPr txBox="1"/>
          <p:nvPr>
            <p:ph idx="1" type="body"/>
          </p:nvPr>
        </p:nvSpPr>
        <p:spPr>
          <a:xfrm>
            <a:off x="701991" y="1739488"/>
            <a:ext cx="7688400" cy="1580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600"/>
              <a:t>Thanks!</a:t>
            </a:r>
            <a:endParaRPr sz="3600"/>
          </a:p>
          <a:p>
            <a:pPr indent="0" lvl="0" marL="0" rtl="0" algn="ctr">
              <a:lnSpc>
                <a:spcPct val="100000"/>
              </a:lnSpc>
              <a:spcBef>
                <a:spcPts val="1600"/>
              </a:spcBef>
              <a:spcAft>
                <a:spcPts val="1600"/>
              </a:spcAft>
              <a:buNone/>
            </a:pPr>
            <a:r>
              <a:rPr lang="en" sz="3600"/>
              <a:t>Q&amp;A</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SQL</a:t>
            </a:r>
            <a:r>
              <a:rPr lang="en"/>
              <a:t>?</a:t>
            </a:r>
            <a:endParaRPr/>
          </a:p>
        </p:txBody>
      </p:sp>
      <p:sp>
        <p:nvSpPr>
          <p:cNvPr id="124" name="Google Shape;124;p19"/>
          <p:cNvSpPr txBox="1"/>
          <p:nvPr>
            <p:ph idx="1" type="body"/>
          </p:nvPr>
        </p:nvSpPr>
        <p:spPr>
          <a:xfrm>
            <a:off x="729450" y="1469275"/>
            <a:ext cx="7688700" cy="3184200"/>
          </a:xfrm>
          <a:prstGeom prst="rect">
            <a:avLst/>
          </a:prstGeom>
        </p:spPr>
        <p:txBody>
          <a:bodyPr anchorCtr="0" anchor="t" bIns="91425" lIns="91425" spcFirstLastPara="1" rIns="91425" wrap="square" tIns="91425">
            <a:noAutofit/>
          </a:bodyPr>
          <a:lstStyle/>
          <a:p>
            <a:pPr indent="-342900" lvl="0" marL="457200" marR="0" rtl="0" algn="l">
              <a:lnSpc>
                <a:spcPct val="114000"/>
              </a:lnSpc>
              <a:spcBef>
                <a:spcPts val="0"/>
              </a:spcBef>
              <a:spcAft>
                <a:spcPts val="0"/>
              </a:spcAft>
              <a:buSzPts val="1800"/>
              <a:buChar char="●"/>
            </a:pPr>
            <a:r>
              <a:rPr b="1" lang="en" sz="1800"/>
              <a:t>SQL stands for Structured Query Language. It is the official language to talk to </a:t>
            </a:r>
            <a:r>
              <a:rPr b="1" lang="en" sz="1800"/>
              <a:t>these </a:t>
            </a:r>
            <a:r>
              <a:rPr b="1" lang="en" sz="1800"/>
              <a:t>databases. </a:t>
            </a:r>
            <a:endParaRPr b="1" sz="1800"/>
          </a:p>
          <a:p>
            <a:pPr indent="0" lvl="0" marL="457200" marR="0" rtl="0" algn="l">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b="1" lang="en" sz="1800"/>
              <a:t>Why we care about it? </a:t>
            </a:r>
            <a:r>
              <a:rPr b="1" lang="en" sz="1800"/>
              <a:t>A vast amount of data is stored in relational databases, which provides:</a:t>
            </a:r>
            <a:endParaRPr b="1" sz="1800"/>
          </a:p>
          <a:p>
            <a:pPr indent="-342900" lvl="1" marL="914400" rtl="0" algn="l">
              <a:lnSpc>
                <a:spcPct val="114000"/>
              </a:lnSpc>
              <a:spcBef>
                <a:spcPts val="0"/>
              </a:spcBef>
              <a:spcAft>
                <a:spcPts val="0"/>
              </a:spcAft>
              <a:buSzPts val="1800"/>
              <a:buChar char="○"/>
            </a:pPr>
            <a:r>
              <a:rPr lang="en" sz="1800"/>
              <a:t>Financial exchanges</a:t>
            </a:r>
            <a:endParaRPr sz="1800"/>
          </a:p>
          <a:p>
            <a:pPr indent="-342900" lvl="1" marL="914400" rtl="0" algn="l">
              <a:lnSpc>
                <a:spcPct val="114000"/>
              </a:lnSpc>
              <a:spcBef>
                <a:spcPts val="0"/>
              </a:spcBef>
              <a:spcAft>
                <a:spcPts val="0"/>
              </a:spcAft>
              <a:buSzPts val="1800"/>
              <a:buChar char="○"/>
            </a:pPr>
            <a:r>
              <a:rPr lang="en" sz="1800"/>
              <a:t>Medical history</a:t>
            </a:r>
            <a:endParaRPr sz="1800"/>
          </a:p>
          <a:p>
            <a:pPr indent="-342900" lvl="1" marL="914400" rtl="0" algn="l">
              <a:lnSpc>
                <a:spcPct val="114000"/>
              </a:lnSpc>
              <a:spcBef>
                <a:spcPts val="0"/>
              </a:spcBef>
              <a:spcAft>
                <a:spcPts val="0"/>
              </a:spcAft>
              <a:buSzPts val="1800"/>
              <a:buChar char="○"/>
            </a:pPr>
            <a:r>
              <a:rPr lang="en" sz="1800"/>
              <a:t>Education records</a:t>
            </a:r>
            <a:endParaRPr sz="1800"/>
          </a:p>
          <a:p>
            <a:pPr indent="-342900" lvl="1" marL="914400" rtl="0" algn="l">
              <a:lnSpc>
                <a:spcPct val="114000"/>
              </a:lnSpc>
              <a:spcBef>
                <a:spcPts val="0"/>
              </a:spcBef>
              <a:spcAft>
                <a:spcPts val="0"/>
              </a:spcAft>
              <a:buSzPts val="1800"/>
              <a:buChar char="○"/>
            </a:pPr>
            <a:r>
              <a:rPr lang="en" sz="1800"/>
              <a:t>…...</a:t>
            </a:r>
            <a:endParaRPr sz="1800"/>
          </a:p>
          <a:p>
            <a:pPr indent="0" lvl="0" marL="457200" marR="0" rtl="0" algn="l">
              <a:lnSpc>
                <a:spcPct val="114000"/>
              </a:lnSpc>
              <a:spcBef>
                <a:spcPts val="0"/>
              </a:spcBef>
              <a:spcAft>
                <a:spcPts val="0"/>
              </a:spcAft>
              <a:buNone/>
            </a:pPr>
            <a:r>
              <a:t/>
            </a:r>
            <a:endParaRPr b="1" sz="1800"/>
          </a:p>
          <a:p>
            <a:pPr indent="0" lvl="0" marL="457200" marR="0" rtl="0" algn="l">
              <a:lnSpc>
                <a:spcPct val="114000"/>
              </a:lnSpc>
              <a:spcBef>
                <a:spcPts val="0"/>
              </a:spcBef>
              <a:spcAft>
                <a:spcPts val="0"/>
              </a:spcAft>
              <a:buNone/>
            </a:pPr>
            <a:r>
              <a:t/>
            </a:r>
            <a:endParaRPr b="1"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a:t>
            </a:r>
            <a:r>
              <a:rPr lang="en"/>
              <a:t>s SQL</a:t>
            </a:r>
            <a:r>
              <a:rPr lang="en"/>
              <a:t>?</a:t>
            </a:r>
            <a:endParaRPr/>
          </a:p>
        </p:txBody>
      </p:sp>
      <p:pic>
        <p:nvPicPr>
          <p:cNvPr id="130" name="Google Shape;130;p20"/>
          <p:cNvPicPr preferRelativeResize="0"/>
          <p:nvPr/>
        </p:nvPicPr>
        <p:blipFill>
          <a:blip r:embed="rId3">
            <a:alphaModFix/>
          </a:blip>
          <a:stretch>
            <a:fillRect/>
          </a:stretch>
        </p:blipFill>
        <p:spPr>
          <a:xfrm>
            <a:off x="376900" y="1819525"/>
            <a:ext cx="3707924" cy="2374475"/>
          </a:xfrm>
          <a:prstGeom prst="rect">
            <a:avLst/>
          </a:prstGeom>
          <a:noFill/>
          <a:ln>
            <a:noFill/>
          </a:ln>
        </p:spPr>
      </p:pic>
      <p:pic>
        <p:nvPicPr>
          <p:cNvPr id="131" name="Google Shape;131;p20"/>
          <p:cNvPicPr preferRelativeResize="0"/>
          <p:nvPr/>
        </p:nvPicPr>
        <p:blipFill>
          <a:blip r:embed="rId4">
            <a:alphaModFix/>
          </a:blip>
          <a:stretch>
            <a:fillRect/>
          </a:stretch>
        </p:blipFill>
        <p:spPr>
          <a:xfrm>
            <a:off x="4572004" y="1819525"/>
            <a:ext cx="3789072" cy="237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578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sequence to </a:t>
            </a:r>
            <a:r>
              <a:rPr lang="en"/>
              <a:t>SQL?</a:t>
            </a:r>
            <a:endParaRPr/>
          </a:p>
        </p:txBody>
      </p:sp>
      <p:sp>
        <p:nvSpPr>
          <p:cNvPr id="137" name="Google Shape;137;p21"/>
          <p:cNvSpPr txBox="1"/>
          <p:nvPr>
            <p:ph idx="1" type="body"/>
          </p:nvPr>
        </p:nvSpPr>
        <p:spPr>
          <a:xfrm>
            <a:off x="729450" y="1469275"/>
            <a:ext cx="7688700" cy="31842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sz="1800"/>
              <a:t>For beginners w/o any tech background</a:t>
            </a:r>
            <a:endParaRPr b="1" sz="1800"/>
          </a:p>
          <a:p>
            <a:pPr indent="-342900" lvl="1" marL="914400" rtl="0" algn="l">
              <a:lnSpc>
                <a:spcPct val="114000"/>
              </a:lnSpc>
              <a:spcBef>
                <a:spcPts val="0"/>
              </a:spcBef>
              <a:spcAft>
                <a:spcPts val="0"/>
              </a:spcAft>
              <a:buSzPts val="1800"/>
              <a:buChar char="○"/>
            </a:pPr>
            <a:r>
              <a:rPr lang="en" sz="1800"/>
              <a:t>It is hard to learn this powerful but complex structured query language</a:t>
            </a:r>
            <a:endParaRPr sz="1800"/>
          </a:p>
          <a:p>
            <a:pPr indent="0" lvl="0" marL="914400" rtl="0" algn="l">
              <a:lnSpc>
                <a:spcPct val="114000"/>
              </a:lnSpc>
              <a:spcBef>
                <a:spcPts val="0"/>
              </a:spcBef>
              <a:spcAft>
                <a:spcPts val="0"/>
              </a:spcAft>
              <a:buNone/>
            </a:pPr>
            <a:r>
              <a:t/>
            </a:r>
            <a:endParaRPr sz="1800"/>
          </a:p>
          <a:p>
            <a:pPr indent="-342900" lvl="0" marL="457200" rtl="0" algn="l">
              <a:lnSpc>
                <a:spcPct val="114000"/>
              </a:lnSpc>
              <a:spcBef>
                <a:spcPts val="0"/>
              </a:spcBef>
              <a:spcAft>
                <a:spcPts val="0"/>
              </a:spcAft>
              <a:buSzPts val="1800"/>
              <a:buChar char="●"/>
            </a:pPr>
            <a:r>
              <a:rPr b="1" lang="en" sz="1800"/>
              <a:t>For SQL masters</a:t>
            </a:r>
            <a:endParaRPr b="1" sz="1800"/>
          </a:p>
          <a:p>
            <a:pPr indent="-342900" lvl="1" marL="914400" rtl="0" algn="l">
              <a:lnSpc>
                <a:spcPct val="114000"/>
              </a:lnSpc>
              <a:spcBef>
                <a:spcPts val="0"/>
              </a:spcBef>
              <a:spcAft>
                <a:spcPts val="0"/>
              </a:spcAft>
              <a:buSzPts val="1800"/>
              <a:buChar char="○"/>
            </a:pPr>
            <a:r>
              <a:rPr lang="en" sz="1800"/>
              <a:t>It is tedious to write similar queries again and again in their daily work </a:t>
            </a:r>
            <a:endParaRPr sz="1800"/>
          </a:p>
          <a:p>
            <a:pPr indent="0" lvl="0" marL="0" rtl="0" algn="l">
              <a:lnSpc>
                <a:spcPct val="114000"/>
              </a:lnSpc>
              <a:spcBef>
                <a:spcPts val="0"/>
              </a:spcBef>
              <a:spcAft>
                <a:spcPts val="0"/>
              </a:spcAft>
              <a:buNone/>
            </a:pPr>
            <a:r>
              <a:t/>
            </a:r>
            <a:endParaRPr sz="1800"/>
          </a:p>
          <a:p>
            <a:pPr indent="0" lvl="0" marL="0" rtl="0" algn="l">
              <a:lnSpc>
                <a:spcPct val="114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