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4"/>
  </p:notesMasterIdLst>
  <p:handoutMasterIdLst>
    <p:handoutMasterId r:id="rId15"/>
  </p:handoutMasterIdLst>
  <p:sldIdLst>
    <p:sldId id="322" r:id="rId2"/>
    <p:sldId id="486" r:id="rId3"/>
    <p:sldId id="487" r:id="rId4"/>
    <p:sldId id="483" r:id="rId5"/>
    <p:sldId id="488" r:id="rId6"/>
    <p:sldId id="489" r:id="rId7"/>
    <p:sldId id="481" r:id="rId8"/>
    <p:sldId id="482" r:id="rId9"/>
    <p:sldId id="316" r:id="rId10"/>
    <p:sldId id="476" r:id="rId11"/>
    <p:sldId id="478" r:id="rId12"/>
    <p:sldId id="4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A11"/>
    <a:srgbClr val="D61517"/>
    <a:srgbClr val="AE1215"/>
    <a:srgbClr val="1A4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88815" autoAdjust="0"/>
  </p:normalViewPr>
  <p:slideViewPr>
    <p:cSldViewPr snapToGrid="0" snapToObjects="1">
      <p:cViewPr>
        <p:scale>
          <a:sx n="99" d="100"/>
          <a:sy n="99" d="100"/>
        </p:scale>
        <p:origin x="1336" y="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B05D0-9275-0446-9CE9-94CE1F0F1C77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173D2-FFA6-C04E-B785-918FF105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6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53378-67BC-374E-B3BF-6AED4250F6C7}" type="datetimeFigureOut">
              <a:t>2/15/18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84C09-802B-AA4D-A149-B4B9A203869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41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I’m going to talk about methods</a:t>
            </a:r>
            <a:r>
              <a:rPr lang="en-US" b="1" baseline="0" dirty="0" smtClean="0"/>
              <a:t>  to use demography to forecast potential ranges and show how I’ve applied them to forecast of invasive species in new </a:t>
            </a:r>
            <a:r>
              <a:rPr lang="en-US" b="1" baseline="0" dirty="0" err="1" smtClean="0"/>
              <a:t>england</a:t>
            </a:r>
            <a:endParaRPr lang="en-US" b="1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27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9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If you build these models, these</a:t>
            </a:r>
            <a:r>
              <a:rPr lang="en-US" b="1" baseline="0" dirty="0" smtClean="0"/>
              <a:t> five papers are pretty critical, if not, their just 5 ways of saying this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I’ve done</a:t>
            </a:r>
            <a:r>
              <a:rPr lang="en-US" b="1" baseline="0" dirty="0" smtClean="0"/>
              <a:t> a lot of work on figure out how to build these models to balance biology with statistics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Spare the details; focus on what I do with these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If you’re skeptical about the usefulness of correlative range, I’m even more so</a:t>
            </a:r>
            <a:endParaRPr lang="en-US" b="1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Incorporate other data types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as we have occurrence and </a:t>
            </a:r>
            <a:r>
              <a:rPr lang="en-US" b="0" dirty="0" err="1" smtClean="0"/>
              <a:t>env</a:t>
            </a:r>
            <a:r>
              <a:rPr lang="en-US" b="0" dirty="0" smtClean="0"/>
              <a:t>, so we should be able to build</a:t>
            </a:r>
            <a:r>
              <a:rPr lang="en-US" b="0" baseline="0" dirty="0" smtClean="0"/>
              <a:t> statistical relationships the describe the probability that we find the species in that environment.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These would be based on niche relationships</a:t>
            </a:r>
            <a:r>
              <a:rPr lang="en-US" b="0" baseline="0" dirty="0" smtClean="0"/>
              <a:t> to </a:t>
            </a:r>
            <a:r>
              <a:rPr lang="en-US" b="0" dirty="0" smtClean="0"/>
              <a:t>Predict</a:t>
            </a:r>
            <a:r>
              <a:rPr lang="en-US" b="0" baseline="0" dirty="0" smtClean="0"/>
              <a:t> habitat suitability.</a:t>
            </a: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so we should be able to build a range map by </a:t>
            </a:r>
            <a:r>
              <a:rPr lang="en-US" b="0" baseline="0" dirty="0" smtClean="0"/>
              <a:t>which describe spatial patterns of occurrence probability</a:t>
            </a:r>
            <a:r>
              <a:rPr lang="en-US" b="0" dirty="0" smtClean="0"/>
              <a:t>, right? Then if we know something about changing environment, we just forecast it, right?</a:t>
            </a:r>
          </a:p>
          <a:p>
            <a:r>
              <a:rPr lang="en-US" b="0" dirty="0" smtClean="0"/>
              <a:t>Not so simple – I’ll show you how</a:t>
            </a:r>
            <a:r>
              <a:rPr lang="en-US" b="0" baseline="0" dirty="0" smtClean="0"/>
              <a:t> I’ve improved it and try to steer its use in the right direction</a:t>
            </a:r>
            <a:endParaRPr lang="en-US" b="0" dirty="0" smtClean="0"/>
          </a:p>
          <a:p>
            <a:r>
              <a:rPr lang="en-US" b="0" dirty="0" smtClean="0"/>
              <a:t>But</a:t>
            </a:r>
            <a:r>
              <a:rPr lang="en-US" b="0" baseline="0" dirty="0" smtClean="0"/>
              <a:t> because its based on machine learning principles which are unfamiliar to most ecologists, it has been widely misunderstood and misused. </a:t>
            </a:r>
          </a:p>
          <a:p>
            <a:r>
              <a:rPr lang="en-US" b="0" baseline="0" dirty="0" smtClean="0"/>
              <a:t>So I set out to explain how it works because, with the number of studies relying on it, I felt like helping others build their own models properly could have a  large impact on ecology, particularly conservation.</a:t>
            </a:r>
            <a:endParaRPr lang="en-US" b="0" dirty="0" smtClean="0"/>
          </a:p>
          <a:p>
            <a:pPr marL="0" indent="0">
              <a:spcAft>
                <a:spcPts val="120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F04C9-3686-9540-BA5C-9F8BFA52B173}" type="slidenum"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If you build these models, these</a:t>
            </a:r>
            <a:r>
              <a:rPr lang="en-US" b="1" baseline="0" dirty="0" smtClean="0"/>
              <a:t> five papers are pretty critical, if not, their just 5 ways of saying this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I’ve done</a:t>
            </a:r>
            <a:r>
              <a:rPr lang="en-US" b="1" baseline="0" dirty="0" smtClean="0"/>
              <a:t> a lot of work on figure out how to build these models to balance biology with statistics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Spare the details; focus on what I do with these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If you’re skeptical about the usefulness of correlative range, I’m even more so</a:t>
            </a:r>
            <a:endParaRPr lang="en-US" b="1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Incorporate other data types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as we have occurrence and </a:t>
            </a:r>
            <a:r>
              <a:rPr lang="en-US" b="0" dirty="0" err="1" smtClean="0"/>
              <a:t>env</a:t>
            </a:r>
            <a:r>
              <a:rPr lang="en-US" b="0" dirty="0" smtClean="0"/>
              <a:t>, so we should be able to build</a:t>
            </a:r>
            <a:r>
              <a:rPr lang="en-US" b="0" baseline="0" dirty="0" smtClean="0"/>
              <a:t> statistical relationships the describe the probability that we find the species in that environment.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These would be based on niche relationships</a:t>
            </a:r>
            <a:r>
              <a:rPr lang="en-US" b="0" baseline="0" dirty="0" smtClean="0"/>
              <a:t> to </a:t>
            </a:r>
            <a:r>
              <a:rPr lang="en-US" b="0" dirty="0" smtClean="0"/>
              <a:t>Predict</a:t>
            </a:r>
            <a:r>
              <a:rPr lang="en-US" b="0" baseline="0" dirty="0" smtClean="0"/>
              <a:t> habitat suitability.</a:t>
            </a: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so we should be able to build a range map by </a:t>
            </a:r>
            <a:r>
              <a:rPr lang="en-US" b="0" baseline="0" dirty="0" smtClean="0"/>
              <a:t>which describe spatial patterns of occurrence probability</a:t>
            </a:r>
            <a:r>
              <a:rPr lang="en-US" b="0" dirty="0" smtClean="0"/>
              <a:t>, right? Then if we know something about changing environment, we just forecast it, right?</a:t>
            </a:r>
          </a:p>
          <a:p>
            <a:r>
              <a:rPr lang="en-US" b="0" dirty="0" smtClean="0"/>
              <a:t>Not so simple – I’ll show you how</a:t>
            </a:r>
            <a:r>
              <a:rPr lang="en-US" b="0" baseline="0" dirty="0" smtClean="0"/>
              <a:t> I’ve improved it and try to steer its use in the right direction</a:t>
            </a:r>
            <a:endParaRPr lang="en-US" b="0" dirty="0" smtClean="0"/>
          </a:p>
          <a:p>
            <a:r>
              <a:rPr lang="en-US" b="0" dirty="0" smtClean="0"/>
              <a:t>But</a:t>
            </a:r>
            <a:r>
              <a:rPr lang="en-US" b="0" baseline="0" dirty="0" smtClean="0"/>
              <a:t> because its based on machine learning principles which are unfamiliar to most ecologists, it has been widely misunderstood and misused. </a:t>
            </a:r>
          </a:p>
          <a:p>
            <a:r>
              <a:rPr lang="en-US" b="0" baseline="0" dirty="0" smtClean="0"/>
              <a:t>So I set out to explain how it works because, with the number of studies relying on it, I felt like helping others build their own models properly could have a  large impact on ecology, particularly conservation.</a:t>
            </a:r>
            <a:endParaRPr lang="en-US" b="0" dirty="0" smtClean="0"/>
          </a:p>
          <a:p>
            <a:pPr marL="0" indent="0">
              <a:spcAft>
                <a:spcPts val="120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F04C9-3686-9540-BA5C-9F8BFA52B173}" type="slidenum"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43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Maxent derives from</a:t>
            </a:r>
            <a:r>
              <a:rPr lang="en-US" baseline="0" dirty="0"/>
              <a:t> a use-availability sampling scheme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confusion,</a:t>
            </a:r>
            <a:r>
              <a:rPr lang="en-US" baseline="0" dirty="0"/>
              <a:t> but no assumptions are made about absences.</a:t>
            </a:r>
            <a:endParaRPr lang="en-US" dirty="0"/>
          </a:p>
          <a:p>
            <a:r>
              <a:rPr lang="en-US" dirty="0"/>
              <a:t>Comparing orange to blue</a:t>
            </a:r>
          </a:p>
          <a:p>
            <a:r>
              <a:rPr lang="en-US" dirty="0"/>
              <a:t>What you perceive to be ‘available</a:t>
            </a:r>
            <a:r>
              <a:rPr lang="en-US" baseline="0" dirty="0"/>
              <a:t>’ strongly influences predictions.</a:t>
            </a:r>
          </a:p>
          <a:p>
            <a:r>
              <a:rPr lang="en-US" baseline="0" dirty="0"/>
              <a:t>I won’t go into the details of how to choose background based on your questions, but I’ve thought some about this and you should ask me if you’re interested.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F04C9-3686-9540-BA5C-9F8BFA52B173}" type="slidenum"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23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Data going into each model is the same</a:t>
            </a:r>
            <a:endParaRPr lang="en-US" dirty="0"/>
          </a:p>
          <a:p>
            <a:r>
              <a:rPr lang="en-US" dirty="0"/>
              <a:t>The greatest feature of maxent</a:t>
            </a:r>
            <a:r>
              <a:rPr lang="en-US" baseline="0" dirty="0"/>
              <a:t> is its flexibility to accommodate different assumptions and hypotheses.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F04C9-3686-9540-BA5C-9F8BFA52B173}" type="slidenum"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4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F04C9-3686-9540-BA5C-9F8BFA52B173}" type="slidenum"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28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baseline="0" dirty="0" smtClean="0"/>
              <a:t>Two </a:t>
            </a:r>
            <a:r>
              <a:rPr lang="en-US" b="1" baseline="0" dirty="0" err="1" smtClean="0"/>
              <a:t>bienniels</a:t>
            </a:r>
            <a:r>
              <a:rPr lang="en-US" b="1" baseline="0" dirty="0" smtClean="0"/>
              <a:t>, </a:t>
            </a:r>
          </a:p>
          <a:p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5F138-CEF2-3540-8242-65D6EBBB25C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00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Improve early detection</a:t>
            </a:r>
          </a:p>
          <a:p>
            <a:r>
              <a:rPr lang="en-US" b="1" dirty="0" smtClean="0"/>
              <a:t>Plan preemptive management strategies</a:t>
            </a:r>
            <a:r>
              <a:rPr lang="en-US" b="1" baseline="0" dirty="0" smtClean="0"/>
              <a:t> </a:t>
            </a:r>
          </a:p>
          <a:p>
            <a:r>
              <a:rPr lang="en-US" b="1" baseline="0" dirty="0" smtClean="0"/>
              <a:t>Specific to </a:t>
            </a:r>
            <a:r>
              <a:rPr lang="en-US" b="1" dirty="0" smtClean="0"/>
              <a:t>Life</a:t>
            </a:r>
            <a:r>
              <a:rPr lang="en-US" b="1" baseline="0" dirty="0" smtClean="0"/>
              <a:t> stage and geography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7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Always extraplating in geographic space, often</a:t>
            </a:r>
            <a:r>
              <a:rPr lang="en-US" b="1" baseline="0"/>
              <a:t> in environmetnal space too</a:t>
            </a:r>
            <a:endParaRPr lang="en-US" b="1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4C09-802B-AA4D-A149-B4B9A203869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9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A4A4-1670-3947-A3C1-14A441FF76C0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E012-7B47-9F46-91CF-EE019DE327D3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128A-BBFE-9542-BAD6-D10CE20F5EB4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2D0-40DF-8044-8CFC-91DAC6E7B9B0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A111-6A6A-C042-86EE-B80A7C9BFF05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1119-6693-8B4E-A3F3-AAD457E29C71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A28A-C86B-F740-A796-FC7717586FC2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214B-1E43-374B-9954-EAD505BFE316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15B9-A09B-C649-BA67-1E90EC582019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F6D-A430-114F-A828-FEEC7DC36C36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DE09-73FB-8A47-881B-6EC3E934381A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266B75-88E4-7C45-BA39-5A5A67BD4DC5}" type="datetime2">
              <a:rPr lang="en-US" smtClean="0"/>
              <a:t>Thursday, February 15,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emf"/><Relationship Id="rId6" Type="http://schemas.openxmlformats.org/officeDocument/2006/relationships/image" Target="../media/image6.png"/><Relationship Id="rId7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gif"/><Relationship Id="rId5" Type="http://schemas.openxmlformats.org/officeDocument/2006/relationships/image" Target="../media/image14.pn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407987"/>
            <a:ext cx="7848600" cy="192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Modeling Presence Only Data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850368"/>
            <a:ext cx="253146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404040"/>
                </a:solidFill>
              </a:rPr>
              <a:t>Cory </a:t>
            </a:r>
            <a:r>
              <a:rPr lang="en-US" sz="3200" b="1" dirty="0" smtClean="0">
                <a:solidFill>
                  <a:srgbClr val="404040"/>
                </a:solidFill>
              </a:rPr>
              <a:t>Merow</a:t>
            </a:r>
            <a:endParaRPr lang="en-US" sz="3200" b="1" baseline="30000" dirty="0" smtClean="0">
              <a:solidFill>
                <a:srgbClr val="404040"/>
              </a:solidFill>
            </a:endParaRPr>
          </a:p>
          <a:p>
            <a:pPr>
              <a:lnSpc>
                <a:spcPct val="120000"/>
              </a:lnSpc>
            </a:pPr>
            <a:endParaRPr lang="en-US" sz="2000" b="1" baseline="30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800" b="1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Yale University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86190" y="1923143"/>
            <a:ext cx="7160381" cy="48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6816" y="2512432"/>
            <a:ext cx="3011366" cy="6712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32202" y="2221062"/>
            <a:ext cx="272932" cy="2426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5141" y="2990805"/>
            <a:ext cx="1907930" cy="69297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 descr="Screen Shot 2014-08-07 at 9.08.4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7447"/>
          <a:stretch/>
        </p:blipFill>
        <p:spPr>
          <a:xfrm>
            <a:off x="4614333" y="2512432"/>
            <a:ext cx="3372301" cy="37944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78917" y="2621473"/>
            <a:ext cx="90302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79274" y="3775790"/>
            <a:ext cx="890195" cy="4307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Screen Shot 2014-08-08 at 10.36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08" y="533400"/>
            <a:ext cx="7290475" cy="606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08-06 at 6.51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3070" y="1790374"/>
            <a:ext cx="4820930" cy="4572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0808"/>
            <a:ext cx="8229600" cy="990600"/>
          </a:xfrm>
        </p:spPr>
        <p:txBody>
          <a:bodyPr>
            <a:normAutofit/>
          </a:bodyPr>
          <a:lstStyle/>
          <a:p>
            <a:r>
              <a:rPr lang="en-US"/>
              <a:t>Invasions require extrapolation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342440"/>
            <a:ext cx="3578578" cy="4205111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11" name="Picture 10" descr="Alliaria_petiolata_-_garlic_mustard_-_desc-flowers_buds_seedpod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9636" y="513119"/>
            <a:ext cx="1403640" cy="1278992"/>
          </a:xfrm>
          <a:prstGeom prst="rect">
            <a:avLst/>
          </a:prstGeom>
          <a:ln w="38100" cmpd="sng">
            <a:solidFill>
              <a:srgbClr val="595959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336767" y="2352372"/>
            <a:ext cx="8978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>
                <a:solidFill>
                  <a:srgbClr val="FF0000"/>
                </a:solidFill>
              </a:rPr>
              <a:t>?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3070" y="2621371"/>
            <a:ext cx="1775396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979797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Occurrence </a:t>
            </a:r>
          </a:p>
          <a:p>
            <a:pPr algn="ctr"/>
            <a:r>
              <a:rPr lang="en-US" sz="2400" dirty="0"/>
              <a:t>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0923" y="1804485"/>
            <a:ext cx="283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‘know’ already…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78848" y="6318344"/>
            <a:ext cx="2826543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404040"/>
                </a:solidFill>
              </a:rPr>
              <a:t>Merow, </a:t>
            </a:r>
            <a:r>
              <a:rPr lang="en-US" dirty="0" smtClean="0">
                <a:solidFill>
                  <a:srgbClr val="404040"/>
                </a:solidFill>
              </a:rPr>
              <a:t>et al. PNAS, 2017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6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267911"/>
            <a:ext cx="8352172" cy="523220"/>
          </a:xfrm>
          <a:prstGeom prst="rect">
            <a:avLst/>
          </a:prstGeom>
          <a:solidFill>
            <a:srgbClr val="D9D9D9"/>
          </a:solidFill>
          <a:ln w="3810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How will </a:t>
            </a:r>
            <a:r>
              <a:rPr lang="en-US" sz="2800" b="1" dirty="0"/>
              <a:t>climate change affect </a:t>
            </a:r>
            <a:r>
              <a:rPr lang="en-US" sz="2800" b="1" dirty="0" smtClean="0"/>
              <a:t>invasion?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138722"/>
            <a:ext cx="8352172" cy="523220"/>
          </a:xfrm>
          <a:prstGeom prst="rect">
            <a:avLst/>
          </a:prstGeom>
          <a:solidFill>
            <a:srgbClr val="D9D9D9"/>
          </a:solidFill>
          <a:ln w="3810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Are </a:t>
            </a:r>
            <a:r>
              <a:rPr lang="en-US" sz="2800" b="1" dirty="0" err="1" smtClean="0"/>
              <a:t>uninvaded</a:t>
            </a:r>
            <a:r>
              <a:rPr lang="en-US" sz="2800" b="1" dirty="0" smtClean="0"/>
              <a:t> regions suitable?</a:t>
            </a:r>
            <a:endParaRPr lang="en-US" sz="2800" b="1" dirty="0"/>
          </a:p>
        </p:txBody>
      </p:sp>
      <p:pic>
        <p:nvPicPr>
          <p:cNvPr id="11" name="Picture 10" descr="Alliaria_petiolata_-_garlic_mustard_-_desc-flowers_buds_seedpod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0631" y="4220623"/>
            <a:ext cx="2208931" cy="2012771"/>
          </a:xfrm>
          <a:prstGeom prst="rect">
            <a:avLst/>
          </a:prstGeom>
          <a:ln w="38100" cmpd="sng">
            <a:solidFill>
              <a:srgbClr val="595959"/>
            </a:solidFill>
          </a:ln>
        </p:spPr>
      </p:pic>
      <p:pic>
        <p:nvPicPr>
          <p:cNvPr id="17" name="Picture 1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9627" y="4031673"/>
            <a:ext cx="2177573" cy="2393633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778848" y="6318344"/>
            <a:ext cx="2826543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404040"/>
                </a:solidFill>
              </a:rPr>
              <a:t>Merow, </a:t>
            </a:r>
            <a:r>
              <a:rPr lang="en-US" dirty="0" smtClean="0">
                <a:solidFill>
                  <a:srgbClr val="404040"/>
                </a:solidFill>
              </a:rPr>
              <a:t>et al. PNAS, 2017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creen Shot 2013-04-23 at 4.25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0685" y="4166356"/>
            <a:ext cx="3698746" cy="1725811"/>
          </a:xfrm>
          <a:prstGeom prst="rect">
            <a:avLst/>
          </a:prstGeom>
        </p:spPr>
      </p:pic>
      <p:pic>
        <p:nvPicPr>
          <p:cNvPr id="18" name="Picture 17" descr="Screen Shot 2013-03-14 at 10.29.46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437" y="4539245"/>
            <a:ext cx="3443299" cy="16483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14" y="385768"/>
            <a:ext cx="8004298" cy="1039828"/>
          </a:xfrm>
        </p:spPr>
        <p:txBody>
          <a:bodyPr/>
          <a:lstStyle/>
          <a:p>
            <a:r>
              <a:rPr lang="en-US" dirty="0" smtClean="0"/>
              <a:t>Occurrence Models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82239" y="2444261"/>
            <a:ext cx="1403624" cy="0"/>
          </a:xfrm>
          <a:prstGeom prst="straightConnector1">
            <a:avLst/>
          </a:prstGeom>
          <a:ln w="635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0708" y="4093958"/>
            <a:ext cx="1908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Annual Precipitation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8289" y="1727570"/>
            <a:ext cx="165138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Presences</a:t>
            </a:r>
          </a:p>
          <a:p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1907" y="758074"/>
            <a:ext cx="2474980" cy="1938992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0" dirty="0">
              <a:solidFill>
                <a:srgbClr val="FF6600"/>
              </a:solidFill>
            </a:endParaRPr>
          </a:p>
          <a:p>
            <a:pPr algn="ctr"/>
            <a:r>
              <a:rPr lang="en-US" sz="3000" dirty="0">
                <a:solidFill>
                  <a:srgbClr val="FF6600"/>
                </a:solidFill>
              </a:rPr>
              <a:t>Maxent </a:t>
            </a:r>
          </a:p>
          <a:p>
            <a:pPr algn="ctr"/>
            <a:r>
              <a:rPr lang="en-US" sz="3000" dirty="0">
                <a:solidFill>
                  <a:srgbClr val="FF6600"/>
                </a:solidFill>
              </a:rPr>
              <a:t>Software</a:t>
            </a:r>
          </a:p>
          <a:p>
            <a:pPr algn="ctr"/>
            <a:endParaRPr lang="en-US" sz="3000" dirty="0">
              <a:solidFill>
                <a:srgbClr val="FF66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195336" y="2658409"/>
            <a:ext cx="631694" cy="0"/>
          </a:xfrm>
          <a:prstGeom prst="line">
            <a:avLst/>
          </a:prstGeom>
          <a:ln w="57150" cmpd="sng">
            <a:solidFill>
              <a:srgbClr val="FF66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54435" y="4353413"/>
            <a:ext cx="170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082239" y="2558567"/>
            <a:ext cx="1403624" cy="1791644"/>
          </a:xfrm>
          <a:prstGeom prst="straightConnector1">
            <a:avLst/>
          </a:prstGeom>
          <a:ln w="635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temp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86" r="6580" b="12063"/>
          <a:stretch>
            <a:fillRect/>
          </a:stretch>
        </p:blipFill>
        <p:spPr>
          <a:xfrm>
            <a:off x="204437" y="1988916"/>
            <a:ext cx="3386489" cy="1701554"/>
          </a:xfrm>
          <a:prstGeom prst="rect">
            <a:avLst/>
          </a:prstGeom>
          <a:effectLst/>
        </p:spPr>
      </p:pic>
      <p:cxnSp>
        <p:nvCxnSpPr>
          <p:cNvPr id="29" name="Straight Arrow Connector 28"/>
          <p:cNvCxnSpPr/>
          <p:nvPr/>
        </p:nvCxnSpPr>
        <p:spPr>
          <a:xfrm>
            <a:off x="7811532" y="2642911"/>
            <a:ext cx="0" cy="1266568"/>
          </a:xfrm>
          <a:prstGeom prst="straightConnector1">
            <a:avLst/>
          </a:prstGeom>
          <a:ln w="635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Screen Shot 2012-01-05 at 10.40.2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56725" y="2423902"/>
            <a:ext cx="2351134" cy="1341238"/>
          </a:xfrm>
          <a:prstGeom prst="rect">
            <a:avLst/>
          </a:prstGeom>
        </p:spPr>
      </p:pic>
      <p:pic>
        <p:nvPicPr>
          <p:cNvPr id="35" name="Picture 34" descr="Macintosh HD:Users:ctg:Dropbox:Shared:Cory_Matt_Shared:In_Progress:Paper_2_Simple_SDMs:CodeForDataProcessing:Plots:geographic clustering response curves-diagonal-24-3-13.pdf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5027" b="50241"/>
          <a:stretch/>
        </p:blipFill>
        <p:spPr bwMode="auto">
          <a:xfrm>
            <a:off x="4699900" y="1363635"/>
            <a:ext cx="2454950" cy="232039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 rot="16200000">
            <a:off x="7832888" y="4557537"/>
            <a:ext cx="1326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ccurrence </a:t>
            </a:r>
          </a:p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0670" y="3395808"/>
            <a:ext cx="18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Protea punctata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706058" y="3710027"/>
            <a:ext cx="28906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wet                          dry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5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/>
      <p:bldP spid="24" grpId="0"/>
      <p:bldP spid="24" grpId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 Shot 2013-03-14 at 10.29.4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4778" y="1932151"/>
            <a:ext cx="3443299" cy="16483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14" y="385768"/>
            <a:ext cx="8004298" cy="1039828"/>
          </a:xfrm>
        </p:spPr>
        <p:txBody>
          <a:bodyPr/>
          <a:lstStyle/>
          <a:p>
            <a:r>
              <a:rPr lang="en-US" dirty="0" smtClean="0"/>
              <a:t>Presence vs Background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8289" y="1727570"/>
            <a:ext cx="165138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Presences</a:t>
            </a:r>
          </a:p>
          <a:p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1907" y="758074"/>
            <a:ext cx="2474980" cy="1938992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0" dirty="0">
              <a:solidFill>
                <a:srgbClr val="FF6600"/>
              </a:solidFill>
            </a:endParaRPr>
          </a:p>
          <a:p>
            <a:pPr algn="ctr"/>
            <a:r>
              <a:rPr lang="en-US" sz="3000" dirty="0">
                <a:solidFill>
                  <a:srgbClr val="FF6600"/>
                </a:solidFill>
              </a:rPr>
              <a:t>Maxent </a:t>
            </a:r>
          </a:p>
          <a:p>
            <a:pPr algn="ctr"/>
            <a:r>
              <a:rPr lang="en-US" sz="3000" dirty="0">
                <a:solidFill>
                  <a:srgbClr val="FF6600"/>
                </a:solidFill>
              </a:rPr>
              <a:t>Software</a:t>
            </a:r>
          </a:p>
          <a:p>
            <a:pPr algn="ctr"/>
            <a:endParaRPr lang="en-US" sz="3000" dirty="0">
              <a:solidFill>
                <a:srgbClr val="FF6600"/>
              </a:solidFill>
            </a:endParaRPr>
          </a:p>
        </p:txBody>
      </p:sp>
      <p:pic>
        <p:nvPicPr>
          <p:cNvPr id="16" name="Picture 15" descr="tem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86" r="6580" b="12063"/>
          <a:stretch>
            <a:fillRect/>
          </a:stretch>
        </p:blipFill>
        <p:spPr>
          <a:xfrm>
            <a:off x="204437" y="1988916"/>
            <a:ext cx="3386489" cy="1701554"/>
          </a:xfrm>
          <a:prstGeom prst="rect">
            <a:avLst/>
          </a:prstGeom>
          <a:effectLst/>
        </p:spPr>
      </p:pic>
      <p:pic>
        <p:nvPicPr>
          <p:cNvPr id="28" name="Picture 27" descr="Screen Shot 2012-01-05 at 10.40.2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56725" y="2423902"/>
            <a:ext cx="2351134" cy="1341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0670" y="3395808"/>
            <a:ext cx="18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Protea punctata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027312" y="172757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Background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3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8-07 at 3.05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16" y="1606454"/>
            <a:ext cx="8414721" cy="5215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Selection</a:t>
            </a:r>
          </a:p>
        </p:txBody>
      </p:sp>
      <p:pic>
        <p:nvPicPr>
          <p:cNvPr id="7" name="Picture 6" descr="temp.pdf"/>
          <p:cNvPicPr>
            <a:picLocks noChangeAspect="1"/>
          </p:cNvPicPr>
          <p:nvPr/>
        </p:nvPicPr>
        <p:blipFill>
          <a:blip r:embed="rId4"/>
          <a:srcRect t="14186" r="6580" b="12063"/>
          <a:stretch>
            <a:fillRect/>
          </a:stretch>
        </p:blipFill>
        <p:spPr>
          <a:xfrm>
            <a:off x="6051825" y="888923"/>
            <a:ext cx="2795622" cy="1404671"/>
          </a:xfrm>
          <a:prstGeom prst="rect">
            <a:avLst/>
          </a:prstGeom>
          <a:effectLst/>
        </p:spPr>
      </p:pic>
      <p:sp>
        <p:nvSpPr>
          <p:cNvPr id="6" name="Rectangle 5"/>
          <p:cNvSpPr/>
          <p:nvPr/>
        </p:nvSpPr>
        <p:spPr>
          <a:xfrm>
            <a:off x="6364942" y="1081825"/>
            <a:ext cx="2096478" cy="87803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Maxent’s</a:t>
            </a:r>
            <a:r>
              <a:rPr lang="en-US" dirty="0" smtClean="0"/>
              <a:t> 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3473450"/>
            <a:ext cx="8013700" cy="1130300"/>
          </a:xfrm>
        </p:spPr>
      </p:pic>
    </p:spTree>
    <p:extLst>
      <p:ext uri="{BB962C8B-B14F-4D97-AF65-F5344CB8AC3E}">
        <p14:creationId xmlns:p14="http://schemas.microsoft.com/office/powerpoint/2010/main" val="13348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21" y="130613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Likelihood,</a:t>
            </a:r>
            <a:br>
              <a:rPr lang="en-US" smtClean="0"/>
            </a:br>
            <a:r>
              <a:rPr lang="en-US" smtClean="0"/>
              <a:t>in case </a:t>
            </a:r>
            <a:br>
              <a:rPr lang="en-US" smtClean="0"/>
            </a:br>
            <a:r>
              <a:rPr lang="en-US" smtClean="0"/>
              <a:t>anyone </a:t>
            </a:r>
            <a:br>
              <a:rPr lang="en-US" smtClean="0"/>
            </a:br>
            <a:r>
              <a:rPr lang="en-US" smtClean="0"/>
              <a:t>asks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613" y="533400"/>
            <a:ext cx="5321325" cy="6409779"/>
          </a:xfrm>
        </p:spPr>
      </p:pic>
    </p:spTree>
    <p:extLst>
      <p:ext uri="{BB962C8B-B14F-4D97-AF65-F5344CB8AC3E}">
        <p14:creationId xmlns:p14="http://schemas.microsoft.com/office/powerpoint/2010/main" val="5030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30" y="533400"/>
            <a:ext cx="8562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Variation in Predictions for Different Settings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Screen Shot 2011-09-21 at 11.06.19 AM.png"/>
          <p:cNvPicPr>
            <a:picLocks noChangeAspect="1"/>
          </p:cNvPicPr>
          <p:nvPr/>
        </p:nvPicPr>
        <p:blipFill rotWithShape="1">
          <a:blip r:embed="rId3"/>
          <a:srcRect t="54069" r="9548"/>
          <a:stretch/>
        </p:blipFill>
        <p:spPr>
          <a:xfrm>
            <a:off x="539671" y="3872388"/>
            <a:ext cx="7635190" cy="19708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57462" y="118297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4860" y="585958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013473"/>
            <a:ext cx="61748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This flexibility could be very good or very bad….</a:t>
            </a:r>
          </a:p>
        </p:txBody>
      </p:sp>
      <p:pic>
        <p:nvPicPr>
          <p:cNvPr id="7" name="Picture 6" descr="Screen Shot 2011-09-21 at 11.06.19 AM.png"/>
          <p:cNvPicPr>
            <a:picLocks noChangeAspect="1"/>
          </p:cNvPicPr>
          <p:nvPr/>
        </p:nvPicPr>
        <p:blipFill rotWithShape="1">
          <a:blip r:embed="rId3"/>
          <a:srcRect l="91025" r="5957"/>
          <a:stretch/>
        </p:blipFill>
        <p:spPr>
          <a:xfrm>
            <a:off x="8223250" y="1552310"/>
            <a:ext cx="254791" cy="4290970"/>
          </a:xfrm>
          <a:prstGeom prst="rect">
            <a:avLst/>
          </a:prstGeom>
        </p:spPr>
      </p:pic>
      <p:pic>
        <p:nvPicPr>
          <p:cNvPr id="8" name="Picture 7" descr="Screen Shot 2011-09-21 at 11.06.19 AM.png"/>
          <p:cNvPicPr>
            <a:picLocks noChangeAspect="1"/>
          </p:cNvPicPr>
          <p:nvPr/>
        </p:nvPicPr>
        <p:blipFill rotWithShape="1">
          <a:blip r:embed="rId3"/>
          <a:srcRect t="5337" r="9548" b="49902"/>
          <a:stretch/>
        </p:blipFill>
        <p:spPr>
          <a:xfrm>
            <a:off x="539670" y="1781299"/>
            <a:ext cx="7635191" cy="19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1-09-21 at 11.06.19 AM.png"/>
          <p:cNvPicPr>
            <a:picLocks noChangeAspect="1"/>
          </p:cNvPicPr>
          <p:nvPr/>
        </p:nvPicPr>
        <p:blipFill rotWithShape="1">
          <a:blip r:embed="rId3"/>
          <a:srcRect t="54069" r="9548"/>
          <a:stretch/>
        </p:blipFill>
        <p:spPr>
          <a:xfrm>
            <a:off x="554612" y="3678155"/>
            <a:ext cx="7635190" cy="1970892"/>
          </a:xfrm>
          <a:prstGeom prst="rect">
            <a:avLst/>
          </a:prstGeom>
        </p:spPr>
      </p:pic>
      <p:pic>
        <p:nvPicPr>
          <p:cNvPr id="14" name="Picture 13" descr="Screen Shot 2011-09-21 at 11.06.19 AM.png"/>
          <p:cNvPicPr>
            <a:picLocks noChangeAspect="1"/>
          </p:cNvPicPr>
          <p:nvPr/>
        </p:nvPicPr>
        <p:blipFill rotWithShape="1">
          <a:blip r:embed="rId3"/>
          <a:srcRect l="91025" r="5957"/>
          <a:stretch/>
        </p:blipFill>
        <p:spPr>
          <a:xfrm>
            <a:off x="8238191" y="1358077"/>
            <a:ext cx="254791" cy="4290970"/>
          </a:xfrm>
          <a:prstGeom prst="rect">
            <a:avLst/>
          </a:prstGeom>
        </p:spPr>
      </p:pic>
      <p:pic>
        <p:nvPicPr>
          <p:cNvPr id="15" name="Picture 14" descr="Screen Shot 2011-09-21 at 11.06.19 AM.png"/>
          <p:cNvPicPr>
            <a:picLocks noChangeAspect="1"/>
          </p:cNvPicPr>
          <p:nvPr/>
        </p:nvPicPr>
        <p:blipFill rotWithShape="1">
          <a:blip r:embed="rId3"/>
          <a:srcRect t="5337" r="9548" b="49902"/>
          <a:stretch/>
        </p:blipFill>
        <p:spPr>
          <a:xfrm>
            <a:off x="554611" y="1587066"/>
            <a:ext cx="7635191" cy="19207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30" y="533400"/>
            <a:ext cx="8562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Variation in Predictions for Different Settings</a:t>
            </a:r>
            <a:br>
              <a:rPr lang="en-US" dirty="0"/>
            </a:b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73043" y="3365079"/>
            <a:ext cx="2258976" cy="274035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013473"/>
            <a:ext cx="61748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This flexibility could be very good or very bad….</a:t>
            </a:r>
          </a:p>
        </p:txBody>
      </p:sp>
      <p:sp>
        <p:nvSpPr>
          <p:cNvPr id="9" name="Oval 8"/>
          <p:cNvSpPr/>
          <p:nvPr/>
        </p:nvSpPr>
        <p:spPr>
          <a:xfrm>
            <a:off x="5971655" y="1307950"/>
            <a:ext cx="2258976" cy="274035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01392" y="11530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63595" y="573610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2" name="Oval 11"/>
          <p:cNvSpPr/>
          <p:nvPr/>
        </p:nvSpPr>
        <p:spPr>
          <a:xfrm>
            <a:off x="296430" y="3376038"/>
            <a:ext cx="2258976" cy="274035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9295" y="1794900"/>
            <a:ext cx="2540000" cy="1292662"/>
          </a:xfrm>
          <a:prstGeom prst="rect">
            <a:avLst/>
          </a:prstGeom>
          <a:solidFill>
            <a:srgbClr val="7F7F7F"/>
          </a:solidFill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Settings </a:t>
            </a:r>
          </a:p>
          <a:p>
            <a:pPr algn="ctr"/>
            <a:r>
              <a:rPr lang="en-US" sz="2600" dirty="0"/>
              <a:t>affect predictions</a:t>
            </a:r>
          </a:p>
        </p:txBody>
      </p:sp>
    </p:spTree>
    <p:extLst>
      <p:ext uri="{BB962C8B-B14F-4D97-AF65-F5344CB8AC3E}">
        <p14:creationId xmlns:p14="http://schemas.microsoft.com/office/powerpoint/2010/main" val="215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– </a:t>
            </a:r>
            <a:r>
              <a:rPr lang="en-US" i="1" dirty="0" smtClean="0"/>
              <a:t>Mustards</a:t>
            </a:r>
            <a:endParaRPr lang="en-US" dirty="0"/>
          </a:p>
        </p:txBody>
      </p:sp>
      <p:pic>
        <p:nvPicPr>
          <p:cNvPr id="11" name="Picture 10" descr="Alliaria_petiolata_-_garlic_mustard_-_desc-flowers_buds_seedpod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932" y="3323455"/>
            <a:ext cx="2588029" cy="2358204"/>
          </a:xfrm>
          <a:prstGeom prst="rect">
            <a:avLst/>
          </a:prstGeom>
          <a:ln w="38100" cmpd="sng">
            <a:solidFill>
              <a:srgbClr val="595959"/>
            </a:solidFill>
          </a:ln>
        </p:spPr>
      </p:pic>
      <p:pic>
        <p:nvPicPr>
          <p:cNvPr id="16" name="Picture 15" descr="usa_map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2" y="2185287"/>
            <a:ext cx="2089566" cy="1354328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2358616" y="2185287"/>
            <a:ext cx="295342" cy="530082"/>
          </a:xfrm>
          <a:prstGeom prst="roundRect">
            <a:avLst/>
          </a:prstGeom>
          <a:noFill/>
          <a:ln w="3810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creen Shot 2013-03-16 at 10.21.0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8003" y="3515868"/>
            <a:ext cx="2137202" cy="21846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1025" y="1935685"/>
            <a:ext cx="237375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Invasive</a:t>
            </a:r>
          </a:p>
          <a:p>
            <a:pPr algn="ctr"/>
            <a:r>
              <a:rPr lang="en-US" sz="2400" dirty="0" smtClean="0"/>
              <a:t>Garlic Mustard </a:t>
            </a:r>
          </a:p>
          <a:p>
            <a:pPr algn="ctr"/>
            <a:r>
              <a:rPr lang="en-US" sz="2400" i="1" dirty="0" err="1" smtClean="0"/>
              <a:t>Alliaria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petiolata</a:t>
            </a:r>
            <a:endParaRPr lang="en-US" sz="2400" dirty="0"/>
          </a:p>
        </p:txBody>
      </p:sp>
      <p:pic>
        <p:nvPicPr>
          <p:cNvPr id="6" name="Picture 5" descr="Tower_Mustard_in_Worcs_2_(c)_Tim_Wilkins_Plantlife_lo-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678" y="3285011"/>
            <a:ext cx="1836700" cy="2451113"/>
          </a:xfrm>
          <a:prstGeom prst="rect">
            <a:avLst/>
          </a:prstGeom>
          <a:ln w="28575" cmpd="sng">
            <a:solidFill>
              <a:schemeClr val="bg1">
                <a:lumMod val="6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483853" y="1979684"/>
            <a:ext cx="220294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Native</a:t>
            </a:r>
          </a:p>
          <a:p>
            <a:pPr algn="ctr"/>
            <a:r>
              <a:rPr lang="en-US" sz="2400" dirty="0" smtClean="0"/>
              <a:t>Tower Mustard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i="1" dirty="0" err="1" smtClean="0"/>
              <a:t>Arabis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glabra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8179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47"/>
    </mc:Choice>
    <mc:Fallback xmlns="">
      <p:transition xmlns:p14="http://schemas.microsoft.com/office/powerpoint/2010/main" spd="slow" advTm="13747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979797"/>
      </a:accent1>
      <a:accent2>
        <a:srgbClr val="898989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45870</TotalTime>
  <Words>753</Words>
  <Application>Microsoft Macintosh PowerPoint</Application>
  <PresentationFormat>On-screen Show (4:3)</PresentationFormat>
  <Paragraphs>103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Mangal</vt:lpstr>
      <vt:lpstr>Arial</vt:lpstr>
      <vt:lpstr>Clarity</vt:lpstr>
      <vt:lpstr>PowerPoint Presentation</vt:lpstr>
      <vt:lpstr>Occurrence Models</vt:lpstr>
      <vt:lpstr>Presence vs Background</vt:lpstr>
      <vt:lpstr>Background Selection</vt:lpstr>
      <vt:lpstr>Maxent’s prediction</vt:lpstr>
      <vt:lpstr>Likelihood, in case  anyone  asks…</vt:lpstr>
      <vt:lpstr>Variation in Predictions for Different Settings </vt:lpstr>
      <vt:lpstr>Variation in Predictions for Different Settings </vt:lpstr>
      <vt:lpstr>Case Study – Mustards</vt:lpstr>
      <vt:lpstr>PowerPoint Presentation</vt:lpstr>
      <vt:lpstr>Invasions require extrapolation</vt:lpstr>
      <vt:lpstr>Objectives</vt:lpstr>
    </vt:vector>
  </TitlesOfParts>
  <Company>UConn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</dc:creator>
  <cp:lastModifiedBy>cory merow</cp:lastModifiedBy>
  <cp:revision>490</cp:revision>
  <cp:lastPrinted>2014-08-15T14:39:57Z</cp:lastPrinted>
  <dcterms:created xsi:type="dcterms:W3CDTF">2012-05-08T17:31:48Z</dcterms:created>
  <dcterms:modified xsi:type="dcterms:W3CDTF">2018-02-15T20:12:26Z</dcterms:modified>
</cp:coreProperties>
</file>