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8"/>
  </p:notesMasterIdLst>
  <p:handoutMasterIdLst>
    <p:handoutMasterId r:id="rId9"/>
  </p:handoutMasterIdLst>
  <p:sldIdLst>
    <p:sldId id="322" r:id="rId2"/>
    <p:sldId id="477" r:id="rId3"/>
    <p:sldId id="316" r:id="rId4"/>
    <p:sldId id="476" r:id="rId5"/>
    <p:sldId id="478" r:id="rId6"/>
    <p:sldId id="4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A11"/>
    <a:srgbClr val="D61517"/>
    <a:srgbClr val="AE1215"/>
    <a:srgbClr val="1A4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815" autoAdjust="0"/>
  </p:normalViewPr>
  <p:slideViewPr>
    <p:cSldViewPr snapToGrid="0" snapToObjects="1">
      <p:cViewPr>
        <p:scale>
          <a:sx n="99" d="100"/>
          <a:sy n="99" d="100"/>
        </p:scale>
        <p:origin x="2544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B05D0-9275-0446-9CE9-94CE1F0F1C77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173D2-FFA6-C04E-B785-918FF105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6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53378-67BC-374E-B3BF-6AED4250F6C7}" type="datetimeFigureOut">
              <a:t>2/15/18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84C09-802B-AA4D-A149-B4B9A203869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41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I’m going to talk about methods</a:t>
            </a:r>
            <a:r>
              <a:rPr lang="en-US" b="1" baseline="0" dirty="0" smtClean="0"/>
              <a:t>  to use demography to forecast potential ranges and show how I’ve applied them to forecast of invasive species in new </a:t>
            </a:r>
            <a:r>
              <a:rPr lang="en-US" b="1" baseline="0" dirty="0" err="1" smtClean="0"/>
              <a:t>england</a:t>
            </a:r>
            <a:endParaRPr lang="en-US" b="1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2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Often the only tool available for studying the biogeography, or spatial patterns,</a:t>
            </a:r>
            <a:r>
              <a:rPr lang="en-US" b="1" baseline="0" dirty="0" smtClean="0"/>
              <a:t> of invasive species is </a:t>
            </a:r>
            <a:r>
              <a:rPr lang="en-US" b="1" baseline="0" dirty="0" err="1" smtClean="0"/>
              <a:t>correllative</a:t>
            </a:r>
            <a:r>
              <a:rPr lang="en-US" b="1" baseline="0" dirty="0" smtClean="0"/>
              <a:t> species </a:t>
            </a:r>
            <a:r>
              <a:rPr lang="en-US" b="1" baseline="0" dirty="0" err="1" smtClean="0"/>
              <a:t>distibution</a:t>
            </a:r>
            <a:r>
              <a:rPr lang="en-US" b="1" baseline="0" dirty="0" smtClean="0"/>
              <a:t> models</a:t>
            </a:r>
          </a:p>
          <a:p>
            <a:r>
              <a:rPr lang="en-US" b="1" baseline="0" dirty="0" smtClean="0"/>
              <a:t>But among the many challenges with these types of models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04C9-3686-9540-BA5C-9F8BFA52B173}" type="slidenum"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7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 smtClean="0"/>
              <a:t>Two </a:t>
            </a:r>
            <a:r>
              <a:rPr lang="en-US" b="1" baseline="0" dirty="0" err="1" smtClean="0"/>
              <a:t>bienniels</a:t>
            </a:r>
            <a:r>
              <a:rPr lang="en-US" b="1" baseline="0" dirty="0" smtClean="0"/>
              <a:t>, </a:t>
            </a:r>
          </a:p>
          <a:p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5F138-CEF2-3540-8242-65D6EBBB25C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0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Improve early detection</a:t>
            </a:r>
          </a:p>
          <a:p>
            <a:r>
              <a:rPr lang="en-US" b="1" dirty="0" smtClean="0"/>
              <a:t>Plan preemptive management strategies</a:t>
            </a:r>
            <a:r>
              <a:rPr lang="en-US" b="1" baseline="0" dirty="0" smtClean="0"/>
              <a:t> </a:t>
            </a:r>
          </a:p>
          <a:p>
            <a:r>
              <a:rPr lang="en-US" b="1" baseline="0" dirty="0" smtClean="0"/>
              <a:t>Specific to </a:t>
            </a:r>
            <a:r>
              <a:rPr lang="en-US" b="1" dirty="0" smtClean="0"/>
              <a:t>Life</a:t>
            </a:r>
            <a:r>
              <a:rPr lang="en-US" b="1" baseline="0" dirty="0" smtClean="0"/>
              <a:t> stage and geography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7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Always extraplating in geographic space, often</a:t>
            </a:r>
            <a:r>
              <a:rPr lang="en-US" b="1" baseline="0"/>
              <a:t> in environmetnal space too</a:t>
            </a:r>
            <a:endParaRPr lang="en-US" b="1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90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9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A4A4-1670-3947-A3C1-14A441FF76C0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E012-7B47-9F46-91CF-EE019DE327D3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128A-BBFE-9542-BAD6-D10CE20F5EB4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2D0-40DF-8044-8CFC-91DAC6E7B9B0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A111-6A6A-C042-86EE-B80A7C9BFF05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119-6693-8B4E-A3F3-AAD457E29C71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28A-C86B-F740-A796-FC7717586FC2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214B-1E43-374B-9954-EAD505BFE316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15B9-A09B-C649-BA67-1E90EC582019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F6D-A430-114F-A828-FEEC7DC36C36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DE09-73FB-8A47-881B-6EC3E934381A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266B75-88E4-7C45-BA39-5A5A67BD4DC5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gif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407987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Modeling Presence Only 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850368"/>
            <a:ext cx="253146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404040"/>
                </a:solidFill>
              </a:rPr>
              <a:t>Cory </a:t>
            </a:r>
            <a:r>
              <a:rPr lang="en-US" sz="3200" b="1" dirty="0" smtClean="0">
                <a:solidFill>
                  <a:srgbClr val="404040"/>
                </a:solidFill>
              </a:rPr>
              <a:t>Merow</a:t>
            </a:r>
            <a:endParaRPr lang="en-US" sz="3200" b="1" baseline="30000" dirty="0" smtClean="0">
              <a:solidFill>
                <a:srgbClr val="404040"/>
              </a:solidFill>
            </a:endParaRPr>
          </a:p>
          <a:p>
            <a:pPr>
              <a:lnSpc>
                <a:spcPct val="120000"/>
              </a:lnSpc>
            </a:pPr>
            <a:endParaRPr lang="en-US" sz="2000" b="1" baseline="30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b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Yale University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6190" y="1923143"/>
            <a:ext cx="7160381" cy="48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6816" y="2512432"/>
            <a:ext cx="3011366" cy="6712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2202" y="2221062"/>
            <a:ext cx="272932" cy="2426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5141" y="2990805"/>
            <a:ext cx="1907930" cy="69297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 descr="Screen Shot 2014-08-07 at 9.08.4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447"/>
          <a:stretch/>
        </p:blipFill>
        <p:spPr>
          <a:xfrm>
            <a:off x="4614333" y="2512432"/>
            <a:ext cx="3372301" cy="37944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78917" y="2621473"/>
            <a:ext cx="90302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14" y="385768"/>
            <a:ext cx="8004298" cy="1039828"/>
          </a:xfrm>
        </p:spPr>
        <p:txBody>
          <a:bodyPr/>
          <a:lstStyle/>
          <a:p>
            <a:r>
              <a:rPr lang="en-US" dirty="0" smtClean="0"/>
              <a:t>Usually, correlative models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163320" y="3011680"/>
            <a:ext cx="349710" cy="1922373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462572" y="3010091"/>
            <a:ext cx="758707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mp fig 1.pdf"/>
          <p:cNvPicPr>
            <a:picLocks noChangeAspect="1"/>
          </p:cNvPicPr>
          <p:nvPr/>
        </p:nvPicPr>
        <p:blipFill>
          <a:blip r:embed="rId3"/>
          <a:srcRect l="13404" t="13448" r="6891" b="16005"/>
          <a:stretch>
            <a:fillRect/>
          </a:stretch>
        </p:blipFill>
        <p:spPr>
          <a:xfrm>
            <a:off x="910198" y="1538557"/>
            <a:ext cx="2228768" cy="1972682"/>
          </a:xfrm>
          <a:prstGeom prst="rect">
            <a:avLst/>
          </a:prstGeom>
        </p:spPr>
      </p:pic>
      <p:pic>
        <p:nvPicPr>
          <p:cNvPr id="8" name="Picture 7" descr="temp.pdf"/>
          <p:cNvPicPr>
            <a:picLocks noChangeAspect="1"/>
          </p:cNvPicPr>
          <p:nvPr/>
        </p:nvPicPr>
        <p:blipFill>
          <a:blip r:embed="rId4"/>
          <a:srcRect t="7447"/>
          <a:stretch>
            <a:fillRect/>
          </a:stretch>
        </p:blipFill>
        <p:spPr>
          <a:xfrm>
            <a:off x="780480" y="4289321"/>
            <a:ext cx="2382839" cy="2205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751" y="3569490"/>
            <a:ext cx="2316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Annual Precipitation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751" y="1538557"/>
            <a:ext cx="186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Presences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730818" y="3008503"/>
            <a:ext cx="782211" cy="79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87083" y="1406596"/>
            <a:ext cx="2474980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0" dirty="0">
              <a:solidFill>
                <a:srgbClr val="3366FF"/>
              </a:solidFill>
            </a:endParaRPr>
          </a:p>
          <a:p>
            <a:pPr algn="ctr"/>
            <a:r>
              <a:rPr lang="en-US" sz="3000" dirty="0">
                <a:solidFill>
                  <a:srgbClr val="3366FF"/>
                </a:solidFill>
              </a:rPr>
              <a:t>Maxent </a:t>
            </a:r>
          </a:p>
          <a:p>
            <a:pPr algn="ctr"/>
            <a:r>
              <a:rPr lang="en-US" sz="3000" dirty="0">
                <a:solidFill>
                  <a:srgbClr val="3366FF"/>
                </a:solidFill>
              </a:rPr>
              <a:t>Software</a:t>
            </a:r>
          </a:p>
          <a:p>
            <a:pPr algn="ctr"/>
            <a:endParaRPr lang="en-US" sz="3000" dirty="0">
              <a:solidFill>
                <a:srgbClr val="3366FF"/>
              </a:solidFill>
            </a:endParaRPr>
          </a:p>
        </p:txBody>
      </p:sp>
      <p:pic>
        <p:nvPicPr>
          <p:cNvPr id="14" name="Picture 13" descr="temp.pdf"/>
          <p:cNvPicPr>
            <a:picLocks noChangeAspect="1"/>
          </p:cNvPicPr>
          <p:nvPr/>
        </p:nvPicPr>
        <p:blipFill>
          <a:blip r:embed="rId5"/>
          <a:srcRect l="12057" t="5611" r="44230" b="53841"/>
          <a:stretch>
            <a:fillRect/>
          </a:stretch>
        </p:blipFill>
        <p:spPr>
          <a:xfrm>
            <a:off x="4864647" y="3649865"/>
            <a:ext cx="2841089" cy="2635348"/>
          </a:xfrm>
          <a:prstGeom prst="rect">
            <a:avLst/>
          </a:prstGeom>
        </p:spPr>
      </p:pic>
      <p:pic>
        <p:nvPicPr>
          <p:cNvPr id="15" name="Picture 14" descr="temp.pdf"/>
          <p:cNvPicPr>
            <a:picLocks noChangeAspect="1"/>
          </p:cNvPicPr>
          <p:nvPr/>
        </p:nvPicPr>
        <p:blipFill>
          <a:blip r:embed="rId5"/>
          <a:srcRect l="67365" t="50779" r="8188" b="9216"/>
          <a:stretch>
            <a:fillRect/>
          </a:stretch>
        </p:blipFill>
        <p:spPr>
          <a:xfrm>
            <a:off x="7651191" y="3809778"/>
            <a:ext cx="1553961" cy="25429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21279" y="4066977"/>
            <a:ext cx="170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86121" y="2330876"/>
            <a:ext cx="0" cy="13189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186581" y="2330876"/>
            <a:ext cx="63169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4525" y="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Introduction 		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IPMs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Invasion Forecasts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</a:t>
            </a:r>
            <a:r>
              <a:rPr lang="en-US" i="1" dirty="0" smtClean="0"/>
              <a:t>Mustards</a:t>
            </a:r>
            <a:endParaRPr lang="en-US" dirty="0"/>
          </a:p>
        </p:txBody>
      </p:sp>
      <p:pic>
        <p:nvPicPr>
          <p:cNvPr id="11" name="Picture 10" descr="Alliaria_petiolata_-_garlic_mustard_-_desc-flowers_buds_seedpod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32" y="3323455"/>
            <a:ext cx="2588029" cy="2358204"/>
          </a:xfrm>
          <a:prstGeom prst="rect">
            <a:avLst/>
          </a:prstGeom>
          <a:ln w="38100" cmpd="sng">
            <a:solidFill>
              <a:srgbClr val="595959"/>
            </a:solidFill>
          </a:ln>
        </p:spPr>
      </p:pic>
      <p:pic>
        <p:nvPicPr>
          <p:cNvPr id="16" name="Picture 15" descr="usa_map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2" y="2185287"/>
            <a:ext cx="2089566" cy="1354328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358616" y="2185287"/>
            <a:ext cx="295342" cy="530082"/>
          </a:xfrm>
          <a:prstGeom prst="roundRect">
            <a:avLst/>
          </a:prstGeom>
          <a:noFill/>
          <a:ln w="3810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creen Shot 2013-03-16 at 10.21.0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8003" y="3515868"/>
            <a:ext cx="2137202" cy="2184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1025" y="1935685"/>
            <a:ext cx="23737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Invasive</a:t>
            </a:r>
          </a:p>
          <a:p>
            <a:pPr algn="ctr"/>
            <a:r>
              <a:rPr lang="en-US" sz="2400" dirty="0" smtClean="0"/>
              <a:t>Garlic Mustard </a:t>
            </a:r>
          </a:p>
          <a:p>
            <a:pPr algn="ctr"/>
            <a:r>
              <a:rPr lang="en-US" sz="2400" i="1" dirty="0" err="1" smtClean="0"/>
              <a:t>Alliaria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petiolata</a:t>
            </a:r>
            <a:endParaRPr lang="en-US" sz="2400" dirty="0"/>
          </a:p>
        </p:txBody>
      </p:sp>
      <p:pic>
        <p:nvPicPr>
          <p:cNvPr id="6" name="Picture 5" descr="Tower_Mustard_in_Worcs_2_(c)_Tim_Wilkins_Plantlife_lo-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78" y="3285011"/>
            <a:ext cx="1836700" cy="2451113"/>
          </a:xfrm>
          <a:prstGeom prst="rect">
            <a:avLst/>
          </a:prstGeom>
          <a:ln w="28575" cmpd="sng">
            <a:solidFill>
              <a:schemeClr val="bg1">
                <a:lumMod val="6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483853" y="1979684"/>
            <a:ext cx="220294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Native</a:t>
            </a:r>
          </a:p>
          <a:p>
            <a:pPr algn="ctr"/>
            <a:r>
              <a:rPr lang="en-US" sz="2400" dirty="0" smtClean="0"/>
              <a:t>Tower Mustard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i="1" dirty="0" err="1" smtClean="0"/>
              <a:t>Arabis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glabra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81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47"/>
    </mc:Choice>
    <mc:Fallback xmlns="">
      <p:transition xmlns:p14="http://schemas.microsoft.com/office/powerpoint/2010/main" spd="slow" advTm="1374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79274" y="3775790"/>
            <a:ext cx="890195" cy="4307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Screen Shot 2014-08-08 at 10.36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08" y="533400"/>
            <a:ext cx="7290475" cy="60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8-06 at 6.51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3070" y="1790374"/>
            <a:ext cx="4820930" cy="4572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0808"/>
            <a:ext cx="8229600" cy="990600"/>
          </a:xfrm>
        </p:spPr>
        <p:txBody>
          <a:bodyPr>
            <a:normAutofit/>
          </a:bodyPr>
          <a:lstStyle/>
          <a:p>
            <a:r>
              <a:rPr lang="en-US"/>
              <a:t>Invasions require extrapolation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42440"/>
            <a:ext cx="3578578" cy="4205111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11" name="Picture 10" descr="Alliaria_petiolata_-_garlic_mustard_-_desc-flowers_buds_seedpod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636" y="513119"/>
            <a:ext cx="1403640" cy="1278992"/>
          </a:xfrm>
          <a:prstGeom prst="rect">
            <a:avLst/>
          </a:prstGeom>
          <a:ln w="38100" cmpd="sng">
            <a:solidFill>
              <a:srgbClr val="595959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36767" y="2352372"/>
            <a:ext cx="8978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rgbClr val="FF0000"/>
                </a:solidFill>
              </a:rPr>
              <a:t>?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3070" y="2621371"/>
            <a:ext cx="1775396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979797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Occurrence </a:t>
            </a:r>
          </a:p>
          <a:p>
            <a:pPr algn="ctr"/>
            <a:r>
              <a:rPr lang="en-US" sz="2400" dirty="0"/>
              <a:t>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0923" y="1804485"/>
            <a:ext cx="283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‘know’ already…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8848" y="6318344"/>
            <a:ext cx="282654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04040"/>
                </a:solidFill>
              </a:rPr>
              <a:t>Merow, </a:t>
            </a:r>
            <a:r>
              <a:rPr lang="en-US" dirty="0" smtClean="0">
                <a:solidFill>
                  <a:srgbClr val="404040"/>
                </a:solidFill>
              </a:rPr>
              <a:t>et al. PNAS, 2017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8610" y="0"/>
            <a:ext cx="868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Global Change      </a:t>
            </a:r>
            <a:r>
              <a:rPr lang="en-US" b="1" dirty="0" smtClean="0"/>
              <a:t>Demography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    Biodiversity       Communities         Synthesis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6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267911"/>
            <a:ext cx="8352172" cy="523220"/>
          </a:xfrm>
          <a:prstGeom prst="rect">
            <a:avLst/>
          </a:prstGeom>
          <a:solidFill>
            <a:srgbClr val="D9D9D9"/>
          </a:solidFill>
          <a:ln w="381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How will </a:t>
            </a:r>
            <a:r>
              <a:rPr lang="en-US" sz="2800" b="1" dirty="0"/>
              <a:t>climate change affect </a:t>
            </a:r>
            <a:r>
              <a:rPr lang="en-US" sz="2800" b="1" dirty="0" smtClean="0"/>
              <a:t>invasion?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138722"/>
            <a:ext cx="8352172" cy="523220"/>
          </a:xfrm>
          <a:prstGeom prst="rect">
            <a:avLst/>
          </a:prstGeom>
          <a:solidFill>
            <a:srgbClr val="D9D9D9"/>
          </a:solidFill>
          <a:ln w="381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Are </a:t>
            </a:r>
            <a:r>
              <a:rPr lang="en-US" sz="2800" b="1" dirty="0" err="1" smtClean="0"/>
              <a:t>uninvaded</a:t>
            </a:r>
            <a:r>
              <a:rPr lang="en-US" sz="2800" b="1" dirty="0" smtClean="0"/>
              <a:t> regions suitable?</a:t>
            </a:r>
            <a:endParaRPr lang="en-US" sz="2800" b="1" dirty="0"/>
          </a:p>
        </p:txBody>
      </p:sp>
      <p:pic>
        <p:nvPicPr>
          <p:cNvPr id="11" name="Picture 10" descr="Alliaria_petiolata_-_garlic_mustard_-_desc-flowers_buds_seedpod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0631" y="4220623"/>
            <a:ext cx="2208931" cy="2012771"/>
          </a:xfrm>
          <a:prstGeom prst="rect">
            <a:avLst/>
          </a:prstGeom>
          <a:ln w="38100" cmpd="sng">
            <a:solidFill>
              <a:srgbClr val="595959"/>
            </a:solidFill>
          </a:ln>
        </p:spPr>
      </p:pic>
      <p:pic>
        <p:nvPicPr>
          <p:cNvPr id="17" name="Picture 1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9627" y="4031673"/>
            <a:ext cx="2177573" cy="2393633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8610" y="0"/>
            <a:ext cx="868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Global Change      </a:t>
            </a:r>
            <a:r>
              <a:rPr lang="en-US" b="1" dirty="0" smtClean="0"/>
              <a:t>Demography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    Biodiversity       Communities         Synthesis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8848" y="6318344"/>
            <a:ext cx="282654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04040"/>
                </a:solidFill>
              </a:rPr>
              <a:t>Merow, </a:t>
            </a:r>
            <a:r>
              <a:rPr lang="en-US" dirty="0" smtClean="0">
                <a:solidFill>
                  <a:srgbClr val="404040"/>
                </a:solidFill>
              </a:rPr>
              <a:t>et al. PNAS, 2017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979797"/>
      </a:accent1>
      <a:accent2>
        <a:srgbClr val="898989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45855</TotalTime>
  <Words>180</Words>
  <Application>Microsoft Macintosh PowerPoint</Application>
  <PresentationFormat>On-screen Show (4:3)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Clarity</vt:lpstr>
      <vt:lpstr>PowerPoint Presentation</vt:lpstr>
      <vt:lpstr>Usually, correlative models</vt:lpstr>
      <vt:lpstr>Case Study – Mustards</vt:lpstr>
      <vt:lpstr>PowerPoint Presentation</vt:lpstr>
      <vt:lpstr>Invasions require extrapolation</vt:lpstr>
      <vt:lpstr>Objectives</vt:lpstr>
    </vt:vector>
  </TitlesOfParts>
  <Company>UConn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</dc:creator>
  <cp:lastModifiedBy>cory merow</cp:lastModifiedBy>
  <cp:revision>484</cp:revision>
  <cp:lastPrinted>2014-08-15T14:39:57Z</cp:lastPrinted>
  <dcterms:created xsi:type="dcterms:W3CDTF">2012-05-08T17:31:48Z</dcterms:created>
  <dcterms:modified xsi:type="dcterms:W3CDTF">2018-02-15T19:50:50Z</dcterms:modified>
</cp:coreProperties>
</file>