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0"/>
  </p:notesMasterIdLst>
  <p:sldIdLst>
    <p:sldId id="257" r:id="rId2"/>
    <p:sldId id="267" r:id="rId3"/>
    <p:sldId id="266" r:id="rId4"/>
    <p:sldId id="258" r:id="rId5"/>
    <p:sldId id="259" r:id="rId6"/>
    <p:sldId id="268" r:id="rId7"/>
    <p:sldId id="269" r:id="rId8"/>
    <p:sldId id="270" r:id="rId9"/>
    <p:sldId id="404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6" r:id="rId48"/>
    <p:sldId id="327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405" r:id="rId77"/>
    <p:sldId id="407" r:id="rId78"/>
    <p:sldId id="408" r:id="rId79"/>
    <p:sldId id="409" r:id="rId80"/>
    <p:sldId id="410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6" r:id="rId99"/>
    <p:sldId id="377" r:id="rId100"/>
    <p:sldId id="378" r:id="rId101"/>
    <p:sldId id="382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14401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28803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43205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576072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720090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864108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008126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152144" algn="ctr" defTabSz="24536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36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8"/>
    <p:restoredTop sz="93632"/>
  </p:normalViewPr>
  <p:slideViewPr>
    <p:cSldViewPr snapToGrid="0" snapToObjects="1">
      <p:cViewPr>
        <p:scale>
          <a:sx n="119" d="100"/>
          <a:sy n="119" d="100"/>
        </p:scale>
        <p:origin x="14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notesMaster" Target="notesMasters/notesMaster1.xml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83813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45364" latinLnBrk="0">
      <a:defRPr sz="1260">
        <a:latin typeface="Lucida Grande"/>
        <a:ea typeface="Lucida Grande"/>
        <a:cs typeface="Lucida Grande"/>
        <a:sym typeface="Lucida Grande"/>
      </a:defRPr>
    </a:lvl1pPr>
    <a:lvl2pPr indent="96012" defTabSz="245364" latinLnBrk="0">
      <a:defRPr sz="1260">
        <a:latin typeface="Lucida Grande"/>
        <a:ea typeface="Lucida Grande"/>
        <a:cs typeface="Lucida Grande"/>
        <a:sym typeface="Lucida Grande"/>
      </a:defRPr>
    </a:lvl2pPr>
    <a:lvl3pPr indent="192024" defTabSz="245364" latinLnBrk="0">
      <a:defRPr sz="1260">
        <a:latin typeface="Lucida Grande"/>
        <a:ea typeface="Lucida Grande"/>
        <a:cs typeface="Lucida Grande"/>
        <a:sym typeface="Lucida Grande"/>
      </a:defRPr>
    </a:lvl3pPr>
    <a:lvl4pPr indent="288036" defTabSz="245364" latinLnBrk="0">
      <a:defRPr sz="1260">
        <a:latin typeface="Lucida Grande"/>
        <a:ea typeface="Lucida Grande"/>
        <a:cs typeface="Lucida Grande"/>
        <a:sym typeface="Lucida Grande"/>
      </a:defRPr>
    </a:lvl4pPr>
    <a:lvl5pPr indent="384048" defTabSz="245364" latinLnBrk="0">
      <a:defRPr sz="1260">
        <a:latin typeface="Lucida Grande"/>
        <a:ea typeface="Lucida Grande"/>
        <a:cs typeface="Lucida Grande"/>
        <a:sym typeface="Lucida Grande"/>
      </a:defRPr>
    </a:lvl5pPr>
    <a:lvl6pPr indent="480060" defTabSz="245364" latinLnBrk="0">
      <a:defRPr sz="1260">
        <a:latin typeface="Lucida Grande"/>
        <a:ea typeface="Lucida Grande"/>
        <a:cs typeface="Lucida Grande"/>
        <a:sym typeface="Lucida Grande"/>
      </a:defRPr>
    </a:lvl6pPr>
    <a:lvl7pPr indent="576072" defTabSz="245364" latinLnBrk="0">
      <a:defRPr sz="1260">
        <a:latin typeface="Lucida Grande"/>
        <a:ea typeface="Lucida Grande"/>
        <a:cs typeface="Lucida Grande"/>
        <a:sym typeface="Lucida Grande"/>
      </a:defRPr>
    </a:lvl7pPr>
    <a:lvl8pPr indent="672084" defTabSz="245364" latinLnBrk="0">
      <a:defRPr sz="1260">
        <a:latin typeface="Lucida Grande"/>
        <a:ea typeface="Lucida Grande"/>
        <a:cs typeface="Lucida Grande"/>
        <a:sym typeface="Lucida Grande"/>
      </a:defRPr>
    </a:lvl8pPr>
    <a:lvl9pPr indent="768096" defTabSz="245364" latinLnBrk="0">
      <a:defRPr sz="126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1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3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 algn="ctr">
              <a:buNone/>
              <a:defRPr sz="2398"/>
            </a:lvl2pPr>
            <a:lvl3pPr marL="913671" indent="0" algn="ctr">
              <a:buNone/>
              <a:defRPr sz="2398"/>
            </a:lvl3pPr>
            <a:lvl4pPr marL="1370507" indent="0" algn="ctr">
              <a:buNone/>
              <a:defRPr sz="1999"/>
            </a:lvl4pPr>
            <a:lvl5pPr marL="1827343" indent="0" algn="ctr">
              <a:buNone/>
              <a:defRPr sz="1999"/>
            </a:lvl5pPr>
            <a:lvl6pPr marL="2284178" indent="0" algn="ctr">
              <a:buNone/>
              <a:defRPr sz="1999"/>
            </a:lvl6pPr>
            <a:lvl7pPr marL="2741013" indent="0" algn="ctr">
              <a:buNone/>
              <a:defRPr sz="1999"/>
            </a:lvl7pPr>
            <a:lvl8pPr marL="3197849" indent="0" algn="ctr">
              <a:buNone/>
              <a:defRPr sz="1999"/>
            </a:lvl8pPr>
            <a:lvl9pPr marL="3654684" indent="0" algn="ctr">
              <a:buNone/>
              <a:defRPr sz="199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5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2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225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4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27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100726" tIns="100726" rIns="100726" bIns="100726" anchor="t" anchorCtr="0"/>
          <a:lstStyle>
            <a:lvl1pPr rtl="0">
              <a:defRPr/>
            </a:lvl1pPr>
            <a:lvl2pPr marL="742248" indent="-285480" rtl="0">
              <a:defRPr/>
            </a:lvl2pPr>
            <a:lvl3pPr marL="1141921" indent="-228385" rtl="0">
              <a:defRPr/>
            </a:lvl3pPr>
            <a:lvl4pPr marL="1598687" indent="-228385" rtl="0">
              <a:defRPr/>
            </a:lvl4pPr>
            <a:lvl5pPr rtl="0">
              <a:defRPr sz="1814"/>
            </a:lvl5pPr>
            <a:lvl6pPr rtl="0">
              <a:defRPr sz="1814"/>
            </a:lvl6pPr>
            <a:lvl7pPr rtl="0">
              <a:defRPr sz="1814"/>
            </a:lvl7pPr>
            <a:lvl8pPr rtl="0">
              <a:defRPr sz="1814"/>
            </a:lvl8pPr>
            <a:lvl9pPr rtl="0"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71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old title">
    <p:bg>
      <p:bgPr>
        <a:solidFill>
          <a:srgbClr val="9292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812727" y="1589484"/>
            <a:ext cx="5518547" cy="3679032"/>
          </a:xfrm>
          <a:prstGeom prst="rect">
            <a:avLst/>
          </a:prstGeom>
          <a:effectLst>
            <a:outerShdw blurRad="177800" dist="1016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>
            <a:lvl1pPr>
              <a:defRPr sz="7875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3470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7007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3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1" y="4453129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8" cap="all" spc="199" baseline="0">
                <a:solidFill>
                  <a:schemeClr val="tx2"/>
                </a:solidFill>
                <a:latin typeface="+mj-lt"/>
              </a:defRPr>
            </a:lvl1pPr>
            <a:lvl2pPr marL="45683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050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4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1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4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8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930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1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98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7239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1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6836" indent="0">
              <a:buNone/>
              <a:defRPr sz="1999" b="1"/>
            </a:lvl2pPr>
            <a:lvl3pPr marL="913671" indent="0">
              <a:buNone/>
              <a:defRPr sz="1798" b="1"/>
            </a:lvl3pPr>
            <a:lvl4pPr marL="1370507" indent="0">
              <a:buNone/>
              <a:defRPr sz="1599" b="1"/>
            </a:lvl4pPr>
            <a:lvl5pPr marL="1827343" indent="0">
              <a:buNone/>
              <a:defRPr sz="1599" b="1"/>
            </a:lvl5pPr>
            <a:lvl6pPr marL="2284178" indent="0">
              <a:buNone/>
              <a:defRPr sz="1599" b="1"/>
            </a:lvl6pPr>
            <a:lvl7pPr marL="2741013" indent="0">
              <a:buNone/>
              <a:defRPr sz="1599" b="1"/>
            </a:lvl7pPr>
            <a:lvl8pPr marL="3197849" indent="0">
              <a:buNone/>
              <a:defRPr sz="1599" b="1"/>
            </a:lvl8pPr>
            <a:lvl9pPr marL="3654684" indent="0">
              <a:buNone/>
              <a:defRPr sz="159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1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6919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92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3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7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7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1" y="6459787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597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7"/>
            </a:lvl1pPr>
            <a:lvl2pPr marL="456836" indent="0">
              <a:buNone/>
              <a:defRPr sz="2797"/>
            </a:lvl2pPr>
            <a:lvl3pPr marL="913671" indent="0">
              <a:buNone/>
              <a:defRPr sz="2398"/>
            </a:lvl3pPr>
            <a:lvl4pPr marL="1370507" indent="0">
              <a:buNone/>
              <a:defRPr sz="1999"/>
            </a:lvl4pPr>
            <a:lvl5pPr marL="1827343" indent="0">
              <a:buNone/>
              <a:defRPr sz="1999"/>
            </a:lvl5pPr>
            <a:lvl6pPr marL="2284178" indent="0">
              <a:buNone/>
              <a:defRPr sz="1999"/>
            </a:lvl6pPr>
            <a:lvl7pPr marL="2741013" indent="0">
              <a:buNone/>
              <a:defRPr sz="1999"/>
            </a:lvl7pPr>
            <a:lvl8pPr marL="3197849" indent="0">
              <a:buNone/>
              <a:defRPr sz="1999"/>
            </a:lvl8pPr>
            <a:lvl9pPr marL="3654684" indent="0">
              <a:buNone/>
              <a:defRPr sz="19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5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599"/>
              </a:spcAft>
              <a:buNone/>
              <a:defRPr sz="1499">
                <a:solidFill>
                  <a:srgbClr val="FFFFFF"/>
                </a:solidFill>
              </a:defRPr>
            </a:lvl1pPr>
            <a:lvl2pPr marL="456836" indent="0">
              <a:buNone/>
              <a:defRPr sz="1199"/>
            </a:lvl2pPr>
            <a:lvl3pPr marL="913671" indent="0">
              <a:buNone/>
              <a:defRPr sz="999"/>
            </a:lvl3pPr>
            <a:lvl4pPr marL="1370507" indent="0">
              <a:buNone/>
              <a:defRPr sz="900"/>
            </a:lvl4pPr>
            <a:lvl5pPr marL="1827343" indent="0">
              <a:buNone/>
              <a:defRPr sz="900"/>
            </a:lvl5pPr>
            <a:lvl6pPr marL="2284178" indent="0">
              <a:buNone/>
              <a:defRPr sz="900"/>
            </a:lvl6pPr>
            <a:lvl7pPr marL="2741013" indent="0">
              <a:buNone/>
              <a:defRPr sz="900"/>
            </a:lvl7pPr>
            <a:lvl8pPr marL="3197849" indent="0">
              <a:buNone/>
              <a:defRPr sz="900"/>
            </a:lvl8pPr>
            <a:lvl9pPr marL="365468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055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1" y="286605"/>
            <a:ext cx="7543800" cy="654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46145"/>
            <a:ext cx="7543801" cy="4722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7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7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7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9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07966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l" defTabSz="913671" rtl="0" eaLnBrk="1" latinLnBrk="0" hangingPunct="1">
        <a:lnSpc>
          <a:spcPct val="85000"/>
        </a:lnSpc>
        <a:spcBef>
          <a:spcPct val="0"/>
        </a:spcBef>
        <a:buNone/>
        <a:defRPr sz="4796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367" indent="-91367" algn="l" defTabSz="913671" rtl="0" eaLnBrk="1" latinLnBrk="0" hangingPunct="1">
        <a:lnSpc>
          <a:spcPct val="90000"/>
        </a:lnSpc>
        <a:spcBef>
          <a:spcPts val="1199"/>
        </a:spcBef>
        <a:spcAft>
          <a:spcPts val="199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741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476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210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1945" indent="-182734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123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896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8804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8645" indent="-228417" algn="l" defTabSz="913671" rtl="0" eaLnBrk="1" latinLnBrk="0" hangingPunct="1">
        <a:lnSpc>
          <a:spcPct val="90000"/>
        </a:lnSpc>
        <a:spcBef>
          <a:spcPts val="199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3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6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71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7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4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8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13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9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84" algn="l" defTabSz="9136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stat545.com/bit001_dplyr-cheatsheet.html" TargetMode="Externa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www.rstudio.com/resources/webinars/data-wrangling-with-r-and-rstudio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resources/cheatsheets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477865" y="1211563"/>
            <a:ext cx="4345202" cy="2612290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554990">
              <a:defRPr sz="19950"/>
            </a:lvl1pPr>
          </a:lstStyle>
          <a:p>
            <a:r>
              <a:rPr sz="7200" dirty="0"/>
              <a:t>Data Wrangling </a:t>
            </a:r>
          </a:p>
        </p:txBody>
      </p:sp>
      <p:graphicFrame>
        <p:nvGraphicFramePr>
          <p:cNvPr id="234" name="Table 234"/>
          <p:cNvGraphicFramePr/>
          <p:nvPr>
            <p:extLst>
              <p:ext uri="{D42A27DB-BD31-4B8C-83A1-F6EECF244321}">
                <p14:modId xmlns:p14="http://schemas.microsoft.com/office/powerpoint/2010/main" val="1530594749"/>
              </p:ext>
            </p:extLst>
          </p:nvPr>
        </p:nvGraphicFramePr>
        <p:xfrm>
          <a:off x="5556539" y="387358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239" name="Group 239"/>
          <p:cNvGrpSpPr/>
          <p:nvPr/>
        </p:nvGrpSpPr>
        <p:grpSpPr>
          <a:xfrm>
            <a:off x="6257741" y="4254860"/>
            <a:ext cx="2220333" cy="1115051"/>
            <a:chOff x="0" y="0"/>
            <a:chExt cx="5920886" cy="2973466"/>
          </a:xfrm>
        </p:grpSpPr>
        <p:sp>
          <p:nvSpPr>
            <p:cNvPr id="235" name="Shape 235"/>
            <p:cNvSpPr/>
            <p:nvPr/>
          </p:nvSpPr>
          <p:spPr>
            <a:xfrm>
              <a:off x="0" y="0"/>
              <a:ext cx="5920887" cy="2973467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1564" y="423057"/>
              <a:ext cx="4558830" cy="2102839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7" name="Shape 237"/>
            <p:cNvSpPr/>
            <p:nvPr/>
          </p:nvSpPr>
          <p:spPr>
            <a:xfrm flipH="1">
              <a:off x="2249998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38" name="Shape 238"/>
            <p:cNvSpPr/>
            <p:nvPr/>
          </p:nvSpPr>
          <p:spPr>
            <a:xfrm flipH="1">
              <a:off x="2507394" y="2510660"/>
              <a:ext cx="523261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roup 778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2" name="Shape 772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3" name="Shape 773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4" name="Shape 774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5" name="Shape 775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6" name="Shape 776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77" name="Shape 777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CDEE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785" name="Group 785"/>
          <p:cNvGrpSpPr/>
          <p:nvPr/>
        </p:nvGrpSpPr>
        <p:grpSpPr>
          <a:xfrm>
            <a:off x="4539048" y="3134352"/>
            <a:ext cx="3511312" cy="1701392"/>
            <a:chOff x="0" y="0"/>
            <a:chExt cx="9363497" cy="4537043"/>
          </a:xfrm>
        </p:grpSpPr>
        <p:sp>
          <p:nvSpPr>
            <p:cNvPr id="779" name="Shape 779"/>
            <p:cNvSpPr/>
            <p:nvPr/>
          </p:nvSpPr>
          <p:spPr>
            <a:xfrm>
              <a:off x="0" y="0"/>
              <a:ext cx="9356077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0" name="Shape 780"/>
            <p:cNvSpPr/>
            <p:nvPr/>
          </p:nvSpPr>
          <p:spPr>
            <a:xfrm>
              <a:off x="7420" y="785330"/>
              <a:ext cx="9356078" cy="610393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1" name="Shape 781"/>
            <p:cNvSpPr/>
            <p:nvPr/>
          </p:nvSpPr>
          <p:spPr>
            <a:xfrm>
              <a:off x="0" y="157066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2" name="Shape 782"/>
            <p:cNvSpPr/>
            <p:nvPr/>
          </p:nvSpPr>
          <p:spPr>
            <a:xfrm>
              <a:off x="7420" y="235599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3" name="Shape 783"/>
            <p:cNvSpPr/>
            <p:nvPr/>
          </p:nvSpPr>
          <p:spPr>
            <a:xfrm>
              <a:off x="7420" y="3141320"/>
              <a:ext cx="9356078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784" name="Shape 784"/>
            <p:cNvSpPr/>
            <p:nvPr/>
          </p:nvSpPr>
          <p:spPr>
            <a:xfrm>
              <a:off x="0" y="3926650"/>
              <a:ext cx="9356077" cy="610394"/>
            </a:xfrm>
            <a:prstGeom prst="rightArrow">
              <a:avLst>
                <a:gd name="adj1" fmla="val 54419"/>
                <a:gd name="adj2" fmla="val 96209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795" name="Shape 795"/>
          <p:cNvSpPr/>
          <p:nvPr/>
        </p:nvSpPr>
        <p:spPr>
          <a:xfrm>
            <a:off x="4173810" y="2648169"/>
            <a:ext cx="4244570" cy="26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 algn="l">
              <a:lnSpc>
                <a:spcPct val="90000"/>
              </a:lnSpc>
              <a:spcBef>
                <a:spcPts val="1500"/>
              </a:spcBef>
              <a:defRPr sz="4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38"/>
              <a:t>storms$pressure / storms$wind</a:t>
            </a:r>
          </a:p>
        </p:txBody>
      </p:sp>
      <p:graphicFrame>
        <p:nvGraphicFramePr>
          <p:cNvPr id="796" name="Table 796"/>
          <p:cNvGraphicFramePr/>
          <p:nvPr/>
        </p:nvGraphicFramePr>
        <p:xfrm>
          <a:off x="4561743" y="309959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987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7" name="Table 797"/>
          <p:cNvGraphicFramePr/>
          <p:nvPr/>
        </p:nvGraphicFramePr>
        <p:xfrm>
          <a:off x="8110897" y="309733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8.6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25.1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20.1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22.2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98" name="Table 798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799" name="Table 799"/>
          <p:cNvGraphicFramePr/>
          <p:nvPr/>
        </p:nvGraphicFramePr>
        <p:xfrm>
          <a:off x="1457609" y="2713690"/>
          <a:ext cx="79533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95338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0" name="Table 800"/>
          <p:cNvGraphicFramePr/>
          <p:nvPr/>
        </p:nvGraphicFramePr>
        <p:xfrm>
          <a:off x="5480550" y="3097339"/>
          <a:ext cx="187171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65320"/>
                <a:gridCol w="60639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/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01" name="Table 801"/>
          <p:cNvGraphicFramePr/>
          <p:nvPr/>
        </p:nvGraphicFramePr>
        <p:xfrm>
          <a:off x="981670" y="2713690"/>
          <a:ext cx="4929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49290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802" name="Shape 802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Adding/modifying columns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𝑟𝑎𝑡𝑖𝑜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𝑝𝑟𝑒𝑠𝑠𝑢𝑟𝑒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𝑤𝑖𝑛𝑑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374" y="1291386"/>
                <a:ext cx="2473113" cy="6394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499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7" dur="3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" grpId="8" animBg="1" advAuto="0"/>
      <p:bldP spid="785" grpId="7" animBg="1" advAuto="0"/>
      <p:bldP spid="785" grpId="10" animBg="1" advAuto="0"/>
      <p:bldP spid="795" grpId="2" animBg="1" advAuto="0"/>
      <p:bldP spid="796" grpId="4" animBg="1" advAuto="0"/>
      <p:bldP spid="797" grpId="9" animBg="1" advAuto="0"/>
      <p:bldP spid="799" grpId="3" animBg="1" advAuto="0"/>
      <p:bldP spid="800" grpId="6" animBg="1" advAuto="0"/>
      <p:bldP spid="801" grpId="5" animBg="1" advAuto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7" name="Table 1807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8" name="Table 1808"/>
          <p:cNvGraphicFramePr/>
          <p:nvPr/>
        </p:nvGraphicFramePr>
        <p:xfrm>
          <a:off x="156030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813" name="Shape 181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ungroup()</a:t>
            </a:r>
          </a:p>
        </p:txBody>
      </p:sp>
      <p:sp>
        <p:nvSpPr>
          <p:cNvPr id="1814" name="Shape 1814"/>
          <p:cNvSpPr/>
          <p:nvPr/>
        </p:nvSpPr>
        <p:spPr>
          <a:xfrm>
            <a:off x="24672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13"/>
              <a:t>pollution %&gt;% ungroup()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5" name="Table 1845"/>
          <p:cNvGraphicFramePr/>
          <p:nvPr/>
        </p:nvGraphicFramePr>
        <p:xfrm>
          <a:off x="219469" y="1813720"/>
          <a:ext cx="2031248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20"/>
                <a:gridCol w="433197"/>
                <a:gridCol w="495558"/>
                <a:gridCol w="332273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0" name="Table 1850"/>
          <p:cNvGraphicFramePr/>
          <p:nvPr/>
        </p:nvGraphicFramePr>
        <p:xfrm>
          <a:off x="5344339" y="2350294"/>
          <a:ext cx="1553444" cy="1233491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05826"/>
                <a:gridCol w="465768"/>
                <a:gridCol w="381850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1" name="Table 1851"/>
          <p:cNvGraphicFramePr/>
          <p:nvPr/>
        </p:nvGraphicFramePr>
        <p:xfrm>
          <a:off x="2775802" y="1813720"/>
          <a:ext cx="2043452" cy="230662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70218"/>
                <a:gridCol w="433196"/>
                <a:gridCol w="495556"/>
                <a:gridCol w="344482"/>
              </a:tblGrid>
              <a:tr h="17743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sex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7DD6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3DA642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6AAA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female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  <a:tr h="1774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male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97979"/>
                    </a:solidFill>
                  </a:tcPr>
                </a:tc>
              </a:tr>
            </a:tbl>
          </a:graphicData>
        </a:graphic>
      </p:graphicFrame>
      <p:sp>
        <p:nvSpPr>
          <p:cNvPr id="1852" name="Shape 1852"/>
          <p:cNvSpPr/>
          <p:nvPr/>
        </p:nvSpPr>
        <p:spPr>
          <a:xfrm>
            <a:off x="2334151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3" name="Shape 1853"/>
          <p:cNvSpPr/>
          <p:nvPr/>
        </p:nvSpPr>
        <p:spPr>
          <a:xfrm>
            <a:off x="4902687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4" name="Shape 1854"/>
          <p:cNvSpPr/>
          <p:nvPr/>
        </p:nvSpPr>
        <p:spPr>
          <a:xfrm>
            <a:off x="6979296" y="2839764"/>
            <a:ext cx="357188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855" name="Shape 1855"/>
          <p:cNvSpPr/>
          <p:nvPr/>
        </p:nvSpPr>
        <p:spPr>
          <a:xfrm>
            <a:off x="1827590" y="4544488"/>
            <a:ext cx="5498665" cy="1284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group_by(country, year) 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  summarise(cases = sum(cases)) </a:t>
            </a:r>
            <a:r>
              <a:rPr sz="1988" dirty="0">
                <a:solidFill>
                  <a:schemeClr val="accent1"/>
                </a:solidFill>
              </a:rPr>
              <a:t>%&gt;%</a:t>
            </a:r>
          </a:p>
          <a:p>
            <a:pPr algn="l">
              <a:lnSpc>
                <a:spcPct val="70000"/>
              </a:lnSpc>
              <a:spcBef>
                <a:spcPts val="450"/>
              </a:spcBef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>
                <a:solidFill>
                  <a:schemeClr val="accent1"/>
                </a:solidFill>
              </a:rPr>
              <a:t>  summarise(cases = sum(cases))</a:t>
            </a:r>
          </a:p>
        </p:txBody>
      </p:sp>
      <p:graphicFrame>
        <p:nvGraphicFramePr>
          <p:cNvPr id="1856" name="Table 1856"/>
          <p:cNvGraphicFramePr/>
          <p:nvPr/>
        </p:nvGraphicFramePr>
        <p:xfrm>
          <a:off x="7418566" y="2614612"/>
          <a:ext cx="994950" cy="70485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22052"/>
                <a:gridCol w="372898"/>
              </a:tblGrid>
              <a:tr h="17621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sym typeface="Helvetica"/>
                        </a:rPr>
                        <a:t>cases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Afghanistan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Brazil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17621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China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8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Hierarchy of </a:t>
            </a:r>
            <a:r>
              <a:rPr lang="en-US" sz="4800" dirty="0" smtClean="0"/>
              <a:t>information</a:t>
            </a:r>
            <a:endParaRPr lang="en-US" dirty="0"/>
          </a:p>
        </p:txBody>
      </p:sp>
      <p:sp>
        <p:nvSpPr>
          <p:cNvPr id="15" name="Shape 1858"/>
          <p:cNvSpPr/>
          <p:nvPr/>
        </p:nvSpPr>
        <p:spPr>
          <a:xfrm>
            <a:off x="341769" y="1099222"/>
            <a:ext cx="8071747" cy="840127"/>
          </a:xfrm>
          <a:prstGeom prst="rightArrow">
            <a:avLst>
              <a:gd name="adj1" fmla="val 51875"/>
              <a:gd name="adj2" fmla="val 73480"/>
            </a:avLst>
          </a:prstGeom>
          <a:gradFill>
            <a:gsLst>
              <a:gs pos="0">
                <a:srgbClr val="FFFFFF"/>
              </a:gs>
              <a:gs pos="100000">
                <a:srgbClr val="A6AAA9"/>
              </a:gs>
            </a:gsLst>
          </a:gra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6" name="Shape 1868"/>
          <p:cNvSpPr/>
          <p:nvPr/>
        </p:nvSpPr>
        <p:spPr>
          <a:xfrm>
            <a:off x="313502" y="1224012"/>
            <a:ext cx="3546165" cy="590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7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Larger units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2" grpId="0" animBg="1"/>
      <p:bldP spid="1853" grpId="0" animBg="1"/>
      <p:bldP spid="185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roup 1875"/>
          <p:cNvGrpSpPr/>
          <p:nvPr/>
        </p:nvGrpSpPr>
        <p:grpSpPr>
          <a:xfrm>
            <a:off x="3832635" y="3691590"/>
            <a:ext cx="5311365" cy="377481"/>
            <a:chOff x="1456821" y="292100"/>
            <a:chExt cx="14163638" cy="1006614"/>
          </a:xfrm>
        </p:grpSpPr>
        <p:sp>
          <p:nvSpPr>
            <p:cNvPr id="1870" name="Shape 1870"/>
            <p:cNvSpPr/>
            <p:nvPr/>
          </p:nvSpPr>
          <p:spPr>
            <a:xfrm>
              <a:off x="3911029" y="292100"/>
              <a:ext cx="11709430" cy="1006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Make new variables, with </a:t>
              </a:r>
              <a:r>
                <a:rPr sz="1875" b="1" dirty="0">
                  <a:solidFill>
                    <a:schemeClr val="accent1"/>
                  </a:solidFill>
                </a:rPr>
                <a:t>mutate()</a:t>
              </a:r>
              <a:r>
                <a:rPr sz="1875" dirty="0"/>
                <a:t>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456821" y="720702"/>
              <a:ext cx="206195" cy="110208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200"/>
            </a:p>
          </p:txBody>
        </p:sp>
      </p:grpSp>
      <p:sp>
        <p:nvSpPr>
          <p:cNvPr id="1880" name="Shape 18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8121">
              <a:defRPr sz="9500"/>
            </a:pPr>
            <a:r>
              <a:rPr sz="6000" dirty="0"/>
              <a:t>Recap: Information</a:t>
            </a:r>
          </a:p>
        </p:txBody>
      </p:sp>
      <p:grpSp>
        <p:nvGrpSpPr>
          <p:cNvPr id="1898" name="Group 1898"/>
          <p:cNvGrpSpPr/>
          <p:nvPr/>
        </p:nvGrpSpPr>
        <p:grpSpPr>
          <a:xfrm>
            <a:off x="3832635" y="4802107"/>
            <a:ext cx="4644391" cy="783457"/>
            <a:chOff x="1294436" y="0"/>
            <a:chExt cx="16712267" cy="2089219"/>
          </a:xfrm>
        </p:grpSpPr>
        <p:sp>
          <p:nvSpPr>
            <p:cNvPr id="1881" name="Shape 1881"/>
            <p:cNvSpPr/>
            <p:nvPr/>
          </p:nvSpPr>
          <p:spPr>
            <a:xfrm>
              <a:off x="3095415" y="0"/>
              <a:ext cx="14911288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75" dirty="0" smtClean="0"/>
                <a:t>G</a:t>
              </a:r>
              <a:r>
                <a:rPr sz="1875" dirty="0" smtClean="0"/>
                <a:t>roup </a:t>
              </a:r>
              <a:r>
                <a:rPr sz="1875" dirty="0"/>
                <a:t>observations with </a:t>
              </a:r>
              <a:r>
                <a:rPr sz="1875" b="1" dirty="0">
                  <a:solidFill>
                    <a:schemeClr val="accent1"/>
                  </a:solidFill>
                </a:rPr>
                <a:t>group_by()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summarise()</a:t>
              </a:r>
              <a:r>
                <a:rPr sz="1875" dirty="0"/>
                <a:t>.</a:t>
              </a:r>
            </a:p>
          </p:txBody>
        </p:sp>
        <p:grpSp>
          <p:nvGrpSpPr>
            <p:cNvPr id="1896" name="Group 1896"/>
            <p:cNvGrpSpPr/>
            <p:nvPr/>
          </p:nvGrpSpPr>
          <p:grpSpPr>
            <a:xfrm>
              <a:off x="1294436" y="375469"/>
              <a:ext cx="192643" cy="950243"/>
              <a:chOff x="-47625" y="76200"/>
              <a:chExt cx="192643" cy="950240"/>
            </a:xfrm>
          </p:grpSpPr>
          <p:sp>
            <p:nvSpPr>
              <p:cNvPr id="1893" name="Shape 1893"/>
              <p:cNvSpPr/>
              <p:nvPr/>
            </p:nvSpPr>
            <p:spPr>
              <a:xfrm>
                <a:off x="-47625" y="76200"/>
                <a:ext cx="192163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4" name="Shape 1894"/>
              <p:cNvSpPr/>
              <p:nvPr/>
            </p:nvSpPr>
            <p:spPr>
              <a:xfrm>
                <a:off x="-47145" y="480656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1895" name="Shape 1895"/>
              <p:cNvSpPr/>
              <p:nvPr/>
            </p:nvSpPr>
            <p:spPr>
              <a:xfrm>
                <a:off x="-47145" y="838008"/>
                <a:ext cx="192164" cy="188433"/>
              </a:xfrm>
              <a:prstGeom prst="rightArrow">
                <a:avLst>
                  <a:gd name="adj1" fmla="val 32000"/>
                  <a:gd name="adj2" fmla="val 3626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</p:grpSp>
      <p:grpSp>
        <p:nvGrpSpPr>
          <p:cNvPr id="1904" name="Group 1904"/>
          <p:cNvGrpSpPr/>
          <p:nvPr/>
        </p:nvGrpSpPr>
        <p:grpSpPr>
          <a:xfrm>
            <a:off x="3832635" y="2869812"/>
            <a:ext cx="5185257" cy="377482"/>
            <a:chOff x="1446843" y="1270"/>
            <a:chExt cx="13827351" cy="1006615"/>
          </a:xfrm>
        </p:grpSpPr>
        <p:sp>
          <p:nvSpPr>
            <p:cNvPr id="1901" name="Shape 1901"/>
            <p:cNvSpPr/>
            <p:nvPr/>
          </p:nvSpPr>
          <p:spPr>
            <a:xfrm>
              <a:off x="1446843" y="246549"/>
              <a:ext cx="219661" cy="117405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3564764" y="1270"/>
              <a:ext cx="11709430" cy="10066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Arrange observations, with </a:t>
              </a:r>
              <a:r>
                <a:rPr sz="1875" b="1" dirty="0">
                  <a:solidFill>
                    <a:schemeClr val="accent1"/>
                  </a:solidFill>
                </a:rPr>
                <a:t>arrange()</a:t>
              </a:r>
              <a:r>
                <a:rPr sz="1875" dirty="0"/>
                <a:t>.</a:t>
              </a:r>
            </a:p>
          </p:txBody>
        </p:sp>
      </p:grpSp>
      <p:grpSp>
        <p:nvGrpSpPr>
          <p:cNvPr id="1910" name="Group 1910"/>
          <p:cNvGrpSpPr/>
          <p:nvPr/>
        </p:nvGrpSpPr>
        <p:grpSpPr>
          <a:xfrm>
            <a:off x="3832635" y="1645494"/>
            <a:ext cx="5375174" cy="783457"/>
            <a:chOff x="1670402" y="0"/>
            <a:chExt cx="14333797" cy="2089219"/>
          </a:xfrm>
        </p:grpSpPr>
        <p:sp>
          <p:nvSpPr>
            <p:cNvPr id="1905" name="Shape 1905"/>
            <p:cNvSpPr/>
            <p:nvPr/>
          </p:nvSpPr>
          <p:spPr>
            <a:xfrm>
              <a:off x="3395488" y="0"/>
              <a:ext cx="12608711" cy="2089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 defTabSz="342900">
                <a:tabLst>
                  <a:tab pos="342900" algn="l"/>
                </a:tabLst>
                <a:defRPr sz="5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75" dirty="0"/>
                <a:t>Extract variables and observations with </a:t>
              </a:r>
              <a:r>
                <a:rPr sz="1875" b="1" dirty="0">
                  <a:solidFill>
                    <a:schemeClr val="accent1"/>
                  </a:solidFill>
                </a:rPr>
                <a:t>select()</a:t>
              </a:r>
              <a:r>
                <a:rPr sz="1875" dirty="0"/>
                <a:t> and </a:t>
              </a:r>
              <a:r>
                <a:rPr sz="1875" b="1" dirty="0">
                  <a:solidFill>
                    <a:schemeClr val="accent1"/>
                  </a:solidFill>
                </a:rPr>
                <a:t>filter()</a:t>
              </a: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1670402" y="741616"/>
              <a:ext cx="206584" cy="110416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6" y="1538700"/>
            <a:ext cx="2299270" cy="76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8" y="2483515"/>
            <a:ext cx="2881658" cy="844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66" y="3438750"/>
            <a:ext cx="2947626" cy="8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6" y="4562430"/>
            <a:ext cx="2380347" cy="1262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5" grpId="3" animBg="1" advAuto="0"/>
      <p:bldP spid="1898" grpId="4" animBg="1" advAuto="0"/>
      <p:bldP spid="1904" grpId="2" animBg="1" advAuto="0"/>
      <p:bldP spid="1910" grpId="1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Shape 1912"/>
          <p:cNvSpPr>
            <a:spLocks noGrp="1"/>
          </p:cNvSpPr>
          <p:nvPr>
            <p:ph type="title"/>
          </p:nvPr>
        </p:nvSpPr>
        <p:spPr>
          <a:xfrm>
            <a:off x="1509475" y="2049363"/>
            <a:ext cx="6125051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Joining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8" name="Table 1918"/>
          <p:cNvGraphicFramePr/>
          <p:nvPr/>
        </p:nvGraphicFramePr>
        <p:xfrm>
          <a:off x="163055" y="283655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19" name="Table 1919"/>
          <p:cNvGraphicFramePr/>
          <p:nvPr/>
        </p:nvGraphicFramePr>
        <p:xfrm>
          <a:off x="2865031" y="285621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20" name="Shape 1920"/>
          <p:cNvSpPr/>
          <p:nvPr/>
        </p:nvSpPr>
        <p:spPr>
          <a:xfrm>
            <a:off x="2278851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21" name="Shape 1921"/>
          <p:cNvSpPr/>
          <p:nvPr/>
        </p:nvSpPr>
        <p:spPr>
          <a:xfrm>
            <a:off x="5027999" y="346754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22" name="Shape 1922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bind_cols(y, z)</a:t>
            </a:r>
          </a:p>
        </p:txBody>
      </p:sp>
      <p:sp>
        <p:nvSpPr>
          <p:cNvPr id="1923" name="Shape 1923"/>
          <p:cNvSpPr/>
          <p:nvPr/>
        </p:nvSpPr>
        <p:spPr>
          <a:xfrm>
            <a:off x="608293" y="2419301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24" name="Shape 1924"/>
          <p:cNvSpPr/>
          <p:nvPr/>
        </p:nvSpPr>
        <p:spPr>
          <a:xfrm>
            <a:off x="3333856" y="241930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sp>
        <p:nvSpPr>
          <p:cNvPr id="1925" name="Shape 1925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bind_cols()</a:t>
            </a:r>
          </a:p>
        </p:txBody>
      </p:sp>
      <p:graphicFrame>
        <p:nvGraphicFramePr>
          <p:cNvPr id="1926" name="Table 1926"/>
          <p:cNvGraphicFramePr/>
          <p:nvPr/>
        </p:nvGraphicFramePr>
        <p:xfrm>
          <a:off x="5609416" y="2855798"/>
          <a:ext cx="3379760" cy="17287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0677"/>
                <a:gridCol w="909203"/>
                <a:gridCol w="780677"/>
                <a:gridCol w="909203"/>
              </a:tblGrid>
              <a:tr h="43219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1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Shape 1928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 defTabSz="216884">
              <a:defRPr sz="9900">
                <a:latin typeface="+mn-lt"/>
                <a:ea typeface="+mn-ea"/>
                <a:cs typeface="+mn-cs"/>
                <a:sym typeface="Helvetica Neue"/>
              </a:defRPr>
            </a:pPr>
            <a:r>
              <a:rPr sz="3713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13" b="1"/>
              <a:t>bind_rows()</a:t>
            </a:r>
          </a:p>
        </p:txBody>
      </p:sp>
      <p:graphicFrame>
        <p:nvGraphicFramePr>
          <p:cNvPr id="1933" name="Table 1933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34" name="Table 1934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35" name="Shape 1935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37" name="Shape 1937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bind_rows(y, z)</a:t>
            </a:r>
          </a:p>
        </p:txBody>
      </p:sp>
      <p:sp>
        <p:nvSpPr>
          <p:cNvPr id="1938" name="Shape 1938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39" name="Shape 1939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40" name="Table 1940"/>
          <p:cNvGraphicFramePr/>
          <p:nvPr/>
        </p:nvGraphicFramePr>
        <p:xfrm>
          <a:off x="6307526" y="2312524"/>
          <a:ext cx="1859306" cy="302894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7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270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Shape 1942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union()</a:t>
            </a:r>
          </a:p>
        </p:txBody>
      </p:sp>
      <p:graphicFrame>
        <p:nvGraphicFramePr>
          <p:cNvPr id="1947" name="Table 1947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48" name="Table 1948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49" name="Shape 1949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50" name="Shape 1950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51" name="Shape 1951"/>
          <p:cNvSpPr/>
          <p:nvPr/>
        </p:nvSpPr>
        <p:spPr>
          <a:xfrm>
            <a:off x="2791537" y="5150074"/>
            <a:ext cx="33945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union(y, z)</a:t>
            </a:r>
          </a:p>
        </p:txBody>
      </p:sp>
      <p:sp>
        <p:nvSpPr>
          <p:cNvPr id="1952" name="Shape 1952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53" name="Shape 1953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54" name="Table 1954"/>
          <p:cNvGraphicFramePr/>
          <p:nvPr/>
        </p:nvGraphicFramePr>
        <p:xfrm>
          <a:off x="6307526" y="2840062"/>
          <a:ext cx="1859306" cy="2162175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243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43243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Shape 1956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intersect()</a:t>
            </a:r>
          </a:p>
        </p:txBody>
      </p:sp>
      <p:graphicFrame>
        <p:nvGraphicFramePr>
          <p:cNvPr id="1961" name="Table 1961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62" name="Table 1962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63" name="Shape 1963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64" name="Shape 1964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65" name="Shape 1965"/>
          <p:cNvSpPr/>
          <p:nvPr/>
        </p:nvSpPr>
        <p:spPr>
          <a:xfrm>
            <a:off x="2760664" y="5222651"/>
            <a:ext cx="3622673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intersect(y, z)</a:t>
            </a:r>
          </a:p>
        </p:txBody>
      </p:sp>
      <p:sp>
        <p:nvSpPr>
          <p:cNvPr id="1966" name="Shape 1966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67" name="Shape 1967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68" name="Table 1968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Shape 1970"/>
          <p:cNvSpPr/>
          <p:nvPr/>
        </p:nvSpPr>
        <p:spPr>
          <a:xfrm>
            <a:off x="2609850" y="1574709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setdiff()</a:t>
            </a:r>
          </a:p>
        </p:txBody>
      </p:sp>
      <p:graphicFrame>
        <p:nvGraphicFramePr>
          <p:cNvPr id="1975" name="Table 1975"/>
          <p:cNvGraphicFramePr/>
          <p:nvPr/>
        </p:nvGraphicFramePr>
        <p:xfrm>
          <a:off x="858784" y="2816546"/>
          <a:ext cx="1811344" cy="1772032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1675"/>
                <a:gridCol w="1049669"/>
              </a:tblGrid>
              <a:tr h="44300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44300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1976" name="Table 1976"/>
          <p:cNvGraphicFramePr/>
          <p:nvPr/>
        </p:nvGraphicFramePr>
        <p:xfrm>
          <a:off x="3560761" y="2836201"/>
          <a:ext cx="1858515" cy="173272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511"/>
                <a:gridCol w="1077004"/>
              </a:tblGrid>
              <a:tr h="433181">
                <a:tc>
                  <a:txBody>
                    <a:bodyPr/>
                    <a:lstStyle/>
                    <a:p>
                      <a:pPr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407742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  <a:tr h="4331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977" name="Shape 1977"/>
          <p:cNvSpPr/>
          <p:nvPr/>
        </p:nvSpPr>
        <p:spPr>
          <a:xfrm>
            <a:off x="2974581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78" name="Shape 1978"/>
          <p:cNvSpPr/>
          <p:nvPr/>
        </p:nvSpPr>
        <p:spPr>
          <a:xfrm>
            <a:off x="5723728" y="3447533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79" name="Shape 1979"/>
          <p:cNvSpPr/>
          <p:nvPr/>
        </p:nvSpPr>
        <p:spPr>
          <a:xfrm>
            <a:off x="3245815" y="5189679"/>
            <a:ext cx="2662216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>
              <a:spcBef>
                <a:spcPts val="12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250"/>
              <a:t>setdiff(y, z)</a:t>
            </a:r>
          </a:p>
        </p:txBody>
      </p:sp>
      <p:sp>
        <p:nvSpPr>
          <p:cNvPr id="1980" name="Shape 1980"/>
          <p:cNvSpPr/>
          <p:nvPr/>
        </p:nvSpPr>
        <p:spPr>
          <a:xfrm>
            <a:off x="1304024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y</a:t>
            </a:r>
          </a:p>
        </p:txBody>
      </p:sp>
      <p:sp>
        <p:nvSpPr>
          <p:cNvPr id="1981" name="Shape 1981"/>
          <p:cNvSpPr/>
          <p:nvPr/>
        </p:nvSpPr>
        <p:spPr>
          <a:xfrm>
            <a:off x="4029586" y="2399291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defTabSz="514095">
              <a:spcBef>
                <a:spcPts val="2100"/>
              </a:spcBef>
              <a:defRPr sz="528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80"/>
              <a:t>z</a:t>
            </a:r>
          </a:p>
        </p:txBody>
      </p:sp>
      <p:graphicFrame>
        <p:nvGraphicFramePr>
          <p:cNvPr id="1982" name="Table 1982"/>
          <p:cNvGraphicFramePr/>
          <p:nvPr/>
        </p:nvGraphicFramePr>
        <p:xfrm>
          <a:off x="6307526" y="2863864"/>
          <a:ext cx="1859306" cy="1295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81862"/>
                <a:gridCol w="1077444"/>
              </a:tblGrid>
              <a:tr h="431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3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431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sym typeface="Helvetica Ligh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8" name="Table 1988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989" name="Table 1989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0" name="Shape 1990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1991" name="Shape 1991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1992" name="Shape 1992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1993" name="Shape 199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994" name="Shape 1994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1995" name="Table 1995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96" name="Shape 199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175" y="188340"/>
            <a:ext cx="8638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i="1" dirty="0" err="1">
                <a:latin typeface="+mn-lt"/>
              </a:rPr>
              <a:t>left_join</a:t>
            </a:r>
            <a:r>
              <a:rPr lang="en-US" sz="1800" i="1" dirty="0">
                <a:latin typeface="+mn-lt"/>
              </a:rPr>
              <a:t>(x, y): Return all rows from x, and all columns from x and y. If there are multiple matches between x and y, all combination of the matches are returned. This is a mutating join.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Table 804"/>
          <p:cNvGraphicFramePr/>
          <p:nvPr/>
        </p:nvGraphicFramePr>
        <p:xfrm>
          <a:off x="345365" y="2713690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11" name="Group 811"/>
          <p:cNvGrpSpPr/>
          <p:nvPr/>
        </p:nvGrpSpPr>
        <p:grpSpPr>
          <a:xfrm>
            <a:off x="269418" y="2595752"/>
            <a:ext cx="2965320" cy="2258869"/>
            <a:chOff x="1586119" y="0"/>
            <a:chExt cx="7907518" cy="6023649"/>
          </a:xfrm>
        </p:grpSpPr>
        <p:grpSp>
          <p:nvGrpSpPr>
            <p:cNvPr id="809" name="Group 809"/>
            <p:cNvGrpSpPr/>
            <p:nvPr/>
          </p:nvGrpSpPr>
          <p:grpSpPr>
            <a:xfrm>
              <a:off x="1586119" y="0"/>
              <a:ext cx="7907520" cy="6023650"/>
              <a:chOff x="1357519" y="0"/>
              <a:chExt cx="7907518" cy="6023649"/>
            </a:xfrm>
          </p:grpSpPr>
          <p:sp>
            <p:nvSpPr>
              <p:cNvPr id="805" name="Shape 805"/>
              <p:cNvSpPr/>
              <p:nvPr/>
            </p:nvSpPr>
            <p:spPr>
              <a:xfrm>
                <a:off x="1357519" y="0"/>
                <a:ext cx="7907520" cy="6023650"/>
              </a:xfrm>
              <a:prstGeom prst="rect">
                <a:avLst/>
              </a:prstGeom>
              <a:solidFill>
                <a:srgbClr val="FFFFFF">
                  <a:alpha val="50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806" name="Shape 806"/>
              <p:cNvSpPr/>
              <p:nvPr/>
            </p:nvSpPr>
            <p:spPr>
              <a:xfrm flipV="1">
                <a:off x="244336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7" name="Shape 807"/>
              <p:cNvSpPr/>
              <p:nvPr/>
            </p:nvSpPr>
            <p:spPr>
              <a:xfrm flipV="1">
                <a:off x="3836497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  <p:sp>
            <p:nvSpPr>
              <p:cNvPr id="808" name="Shape 808"/>
              <p:cNvSpPr/>
              <p:nvPr/>
            </p:nvSpPr>
            <p:spPr>
              <a:xfrm flipV="1">
                <a:off x="5571099" y="491227"/>
                <a:ext cx="1" cy="5345530"/>
              </a:xfrm>
              <a:prstGeom prst="line">
                <a:avLst/>
              </a:prstGeom>
              <a:noFill/>
              <a:ln w="177800" cap="flat">
                <a:solidFill>
                  <a:srgbClr val="000000"/>
                </a:solidFill>
                <a:prstDash val="solid"/>
                <a:miter lim="400000"/>
                <a:headEnd type="stealth" w="med" len="med"/>
                <a:tailEnd type="stealth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171450">
                  <a:defRPr sz="16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600"/>
              </a:p>
            </p:txBody>
          </p:sp>
        </p:grpSp>
        <p:sp>
          <p:nvSpPr>
            <p:cNvPr id="810" name="Shape 810"/>
            <p:cNvSpPr/>
            <p:nvPr/>
          </p:nvSpPr>
          <p:spPr>
            <a:xfrm flipV="1">
              <a:off x="8169642" y="538736"/>
              <a:ext cx="2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19" name="Group 819"/>
          <p:cNvGrpSpPr/>
          <p:nvPr/>
        </p:nvGrpSpPr>
        <p:grpSpPr>
          <a:xfrm>
            <a:off x="274498" y="2688359"/>
            <a:ext cx="2930089" cy="2223412"/>
            <a:chOff x="0" y="-797703"/>
            <a:chExt cx="7813569" cy="5929098"/>
          </a:xfrm>
        </p:grpSpPr>
        <p:sp>
          <p:nvSpPr>
            <p:cNvPr id="812" name="Shape 812"/>
            <p:cNvSpPr/>
            <p:nvPr/>
          </p:nvSpPr>
          <p:spPr>
            <a:xfrm>
              <a:off x="0" y="-797704"/>
              <a:ext cx="7813570" cy="5929099"/>
            </a:xfrm>
            <a:prstGeom prst="rect">
              <a:avLst/>
            </a:prstGeom>
            <a:solidFill>
              <a:srgbClr val="FFFFFF">
                <a:alpha val="49857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3" name="Shape 813"/>
            <p:cNvSpPr/>
            <p:nvPr/>
          </p:nvSpPr>
          <p:spPr>
            <a:xfrm>
              <a:off x="465503" y="378369"/>
              <a:ext cx="7064951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4" name="Shape 814"/>
            <p:cNvSpPr/>
            <p:nvPr/>
          </p:nvSpPr>
          <p:spPr>
            <a:xfrm>
              <a:off x="468042" y="1194404"/>
              <a:ext cx="706241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5" name="Shape 815"/>
            <p:cNvSpPr/>
            <p:nvPr/>
          </p:nvSpPr>
          <p:spPr>
            <a:xfrm>
              <a:off x="470582" y="2010439"/>
              <a:ext cx="705987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6" name="Shape 816"/>
            <p:cNvSpPr/>
            <p:nvPr/>
          </p:nvSpPr>
          <p:spPr>
            <a:xfrm>
              <a:off x="473122" y="2826474"/>
              <a:ext cx="705733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7" name="Shape 817"/>
            <p:cNvSpPr/>
            <p:nvPr/>
          </p:nvSpPr>
          <p:spPr>
            <a:xfrm flipV="1">
              <a:off x="475662" y="3642509"/>
              <a:ext cx="705479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18" name="Shape 818"/>
            <p:cNvSpPr/>
            <p:nvPr/>
          </p:nvSpPr>
          <p:spPr>
            <a:xfrm flipV="1">
              <a:off x="478202" y="4458544"/>
              <a:ext cx="7052252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20" name="Shape 820"/>
          <p:cNvSpPr/>
          <p:nvPr/>
        </p:nvSpPr>
        <p:spPr>
          <a:xfrm>
            <a:off x="227356" y="2579217"/>
            <a:ext cx="3080520" cy="2396666"/>
          </a:xfrm>
          <a:prstGeom prst="roundRect">
            <a:avLst>
              <a:gd name="adj" fmla="val 14734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827" name="Group 827"/>
          <p:cNvGrpSpPr/>
          <p:nvPr/>
        </p:nvGrpSpPr>
        <p:grpSpPr>
          <a:xfrm>
            <a:off x="3777783" y="2517207"/>
            <a:ext cx="5643354" cy="946192"/>
            <a:chOff x="13706" y="-507529"/>
            <a:chExt cx="15048943" cy="2523177"/>
          </a:xfrm>
        </p:grpSpPr>
        <p:sp>
          <p:nvSpPr>
            <p:cNvPr id="825" name="Shape 825"/>
            <p:cNvSpPr/>
            <p:nvPr/>
          </p:nvSpPr>
          <p:spPr>
            <a:xfrm>
              <a:off x="1778780" y="0"/>
              <a:ext cx="13283870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variable</a:t>
              </a:r>
              <a:r>
                <a:rPr sz="2250"/>
                <a:t> is saved in its own </a:t>
              </a:r>
              <a:r>
                <a:rPr sz="2250" b="1"/>
                <a:t>column</a:t>
              </a:r>
              <a:r>
                <a:rPr sz="2250"/>
                <a:t>.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13706" y="-507530"/>
              <a:ext cx="1265122" cy="25231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1</a:t>
              </a:r>
            </a:p>
          </p:txBody>
        </p:sp>
      </p:grpSp>
      <p:grpSp>
        <p:nvGrpSpPr>
          <p:cNvPr id="830" name="Group 830"/>
          <p:cNvGrpSpPr/>
          <p:nvPr/>
        </p:nvGrpSpPr>
        <p:grpSpPr>
          <a:xfrm>
            <a:off x="3782923" y="3517472"/>
            <a:ext cx="4974765" cy="1004677"/>
            <a:chOff x="27413" y="-586283"/>
            <a:chExt cx="13266038" cy="2679137"/>
          </a:xfrm>
        </p:grpSpPr>
        <p:sp>
          <p:nvSpPr>
            <p:cNvPr id="828" name="Shape 828"/>
            <p:cNvSpPr/>
            <p:nvPr/>
          </p:nvSpPr>
          <p:spPr>
            <a:xfrm>
              <a:off x="1871077" y="0"/>
              <a:ext cx="11422375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</a:t>
              </a:r>
              <a:r>
                <a:rPr sz="2250" b="1"/>
                <a:t>observation</a:t>
              </a:r>
              <a:r>
                <a:rPr sz="2250"/>
                <a:t> is saved in its own </a:t>
              </a:r>
              <a:r>
                <a:rPr sz="2250" b="1"/>
                <a:t>row</a:t>
              </a:r>
              <a:r>
                <a:rPr sz="2250"/>
                <a:t>.</a:t>
              </a:r>
            </a:p>
          </p:txBody>
        </p:sp>
        <p:sp>
          <p:nvSpPr>
            <p:cNvPr id="829" name="Shape 829"/>
            <p:cNvSpPr/>
            <p:nvPr/>
          </p:nvSpPr>
          <p:spPr>
            <a:xfrm>
              <a:off x="27413" y="-586284"/>
              <a:ext cx="1265122" cy="2375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2</a:t>
              </a:r>
            </a:p>
          </p:txBody>
        </p:sp>
      </p:grpSp>
      <p:grpSp>
        <p:nvGrpSpPr>
          <p:cNvPr id="833" name="Group 833"/>
          <p:cNvGrpSpPr/>
          <p:nvPr/>
        </p:nvGrpSpPr>
        <p:grpSpPr>
          <a:xfrm>
            <a:off x="3777783" y="4651376"/>
            <a:ext cx="5154544" cy="917297"/>
            <a:chOff x="13706" y="-353271"/>
            <a:chExt cx="13745449" cy="2446125"/>
          </a:xfrm>
        </p:grpSpPr>
        <p:sp>
          <p:nvSpPr>
            <p:cNvPr id="831" name="Shape 831"/>
            <p:cNvSpPr/>
            <p:nvPr/>
          </p:nvSpPr>
          <p:spPr>
            <a:xfrm>
              <a:off x="1871077" y="0"/>
              <a:ext cx="11888080" cy="20928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/>
                <a:t>Each "type" of observation stored in a </a:t>
              </a:r>
              <a:r>
                <a:rPr sz="2250" b="1"/>
                <a:t>single table</a:t>
              </a:r>
              <a:r>
                <a:rPr sz="2250"/>
                <a:t> (here, storms).</a:t>
              </a:r>
            </a:p>
          </p:txBody>
        </p:sp>
        <p:sp>
          <p:nvSpPr>
            <p:cNvPr id="832" name="Shape 832"/>
            <p:cNvSpPr/>
            <p:nvPr/>
          </p:nvSpPr>
          <p:spPr>
            <a:xfrm>
              <a:off x="13706" y="-353272"/>
              <a:ext cx="1265122" cy="2238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/>
                <a:t>3</a:t>
              </a:r>
            </a:p>
          </p:txBody>
        </p:sp>
      </p:grpSp>
      <p:sp>
        <p:nvSpPr>
          <p:cNvPr id="834" name="Shape 834"/>
          <p:cNvSpPr/>
          <p:nvPr/>
        </p:nvSpPr>
        <p:spPr>
          <a:xfrm>
            <a:off x="1254732" y="2259423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 dirty="0"/>
              <a:t>storms</a:t>
            </a:r>
          </a:p>
        </p:txBody>
      </p:sp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10000"/>
            </a:lvl1pPr>
          </a:lstStyle>
          <a:p>
            <a:r>
              <a:rPr sz="5400" dirty="0"/>
              <a:t>Tidy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200" fill="hold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9" dur="200" fill="hold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2" animBg="1" advAuto="0"/>
      <p:bldP spid="811" grpId="3" animBg="1" advAuto="0"/>
      <p:bldP spid="819" grpId="5" animBg="1" advAuto="0"/>
      <p:bldP spid="819" grpId="6" animBg="1" advAuto="0"/>
      <p:bldP spid="820" grpId="8" animBg="1" advAuto="0"/>
      <p:bldP spid="827" grpId="1" animBg="1" advAuto="0"/>
      <p:bldP spid="830" grpId="4" animBg="1" advAuto="0"/>
      <p:bldP spid="833" grpId="7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Shape 2002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03" name="Table 2003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04" name="Table 2004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05" name="Shape 2005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06" name="Shape 2006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07" name="Shape 2007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08" name="Shape 200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09" name="Table 2009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10" name="Shape 2010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6" name="Table 2016"/>
          <p:cNvGraphicFramePr/>
          <p:nvPr>
            <p:extLst>
              <p:ext uri="{D42A27DB-BD31-4B8C-83A1-F6EECF244321}">
                <p14:modId xmlns:p14="http://schemas.microsoft.com/office/powerpoint/2010/main" val="75011967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17" name="Table 2017"/>
          <p:cNvGraphicFramePr/>
          <p:nvPr>
            <p:extLst>
              <p:ext uri="{D42A27DB-BD31-4B8C-83A1-F6EECF244321}">
                <p14:modId xmlns:p14="http://schemas.microsoft.com/office/powerpoint/2010/main" val="479851307"/>
              </p:ext>
            </p:extLst>
          </p:nvPr>
        </p:nvGraphicFramePr>
        <p:xfrm>
          <a:off x="3107022" y="3142631"/>
          <a:ext cx="2164399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31"/>
                <a:gridCol w="884622"/>
                <a:gridCol w="617246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18" name="Shape 201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20" name="Shape 202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23" name="Table 2023"/>
          <p:cNvGraphicFramePr/>
          <p:nvPr>
            <p:extLst>
              <p:ext uri="{D42A27DB-BD31-4B8C-83A1-F6EECF244321}">
                <p14:modId xmlns:p14="http://schemas.microsoft.com/office/powerpoint/2010/main" val="556605351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Lennon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2">
                        <a:hueOff val="-2473792"/>
                        <a:satOff val="-50209"/>
                        <a:lumOff val="23543"/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24" name="Shape 2024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0" name="Table 2030"/>
          <p:cNvGraphicFramePr/>
          <p:nvPr>
            <p:extLst>
              <p:ext uri="{D42A27DB-BD31-4B8C-83A1-F6EECF244321}">
                <p14:modId xmlns:p14="http://schemas.microsoft.com/office/powerpoint/2010/main" val="1240890268"/>
              </p:ext>
            </p:extLst>
          </p:nvPr>
        </p:nvGraphicFramePr>
        <p:xfrm>
          <a:off x="168842" y="3142631"/>
          <a:ext cx="2521662" cy="158000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051567"/>
                <a:gridCol w="575288"/>
                <a:gridCol w="89480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31" name="Table 2031"/>
          <p:cNvGraphicFramePr/>
          <p:nvPr>
            <p:extLst>
              <p:ext uri="{D42A27DB-BD31-4B8C-83A1-F6EECF244321}">
                <p14:modId xmlns:p14="http://schemas.microsoft.com/office/powerpoint/2010/main" val="388910965"/>
              </p:ext>
            </p:extLst>
          </p:nvPr>
        </p:nvGraphicFramePr>
        <p:xfrm>
          <a:off x="3107021" y="3142631"/>
          <a:ext cx="2169161" cy="199548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62529"/>
                <a:gridCol w="889389"/>
                <a:gridCol w="617243"/>
              </a:tblGrid>
              <a:tr h="285069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Harrison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Starr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Paul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Simon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guitar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06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John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Coltrane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>
                          <a:sym typeface="Helvetica Light"/>
                        </a:rPr>
                        <a:t>sax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32" name="Shape 2032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33" name="Shape 2033"/>
          <p:cNvSpPr/>
          <p:nvPr/>
        </p:nvSpPr>
        <p:spPr>
          <a:xfrm>
            <a:off x="5326316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34" name="Shape 2034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songs2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artists2</a:t>
            </a:r>
          </a:p>
        </p:txBody>
      </p:sp>
      <p:sp>
        <p:nvSpPr>
          <p:cNvPr id="2036" name="Shape 2036"/>
          <p:cNvSpPr/>
          <p:nvPr/>
        </p:nvSpPr>
        <p:spPr>
          <a:xfrm>
            <a:off x="323723" y="5285112"/>
            <a:ext cx="8496554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left_join(songs2, artists2, by = c("first", "last"))</a:t>
            </a:r>
          </a:p>
        </p:txBody>
      </p:sp>
      <p:graphicFrame>
        <p:nvGraphicFramePr>
          <p:cNvPr id="2037" name="Table 2037"/>
          <p:cNvGraphicFramePr/>
          <p:nvPr>
            <p:extLst>
              <p:ext uri="{D42A27DB-BD31-4B8C-83A1-F6EECF244321}">
                <p14:modId xmlns:p14="http://schemas.microsoft.com/office/powerpoint/2010/main" val="259253549"/>
              </p:ext>
            </p:extLst>
          </p:nvPr>
        </p:nvGraphicFramePr>
        <p:xfrm>
          <a:off x="5666221" y="3142631"/>
          <a:ext cx="3335752" cy="1479169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05124"/>
                <a:gridCol w="588281"/>
                <a:gridCol w="902371"/>
                <a:gridCol w="739976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first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last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Lennon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McCartney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/>
                      </a:pPr>
                      <a:r>
                        <a:rPr sz="12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>
                          <a:sym typeface="Helvetica Light"/>
                        </a:rPr>
                        <a:t>Holly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b="1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38" name="Shape 203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defRPr sz="10000">
                <a:latin typeface="+mn-lt"/>
                <a:ea typeface="+mn-ea"/>
                <a:cs typeface="+mn-cs"/>
                <a:sym typeface="Helvetica Neue"/>
              </a:defRPr>
            </a:pPr>
            <a:r>
              <a:rPr sz="3750">
                <a:latin typeface="Helvetica Neue Light"/>
                <a:ea typeface="Helvetica Neue Light"/>
                <a:cs typeface="Helvetica Neue Light"/>
                <a:sym typeface="Helvetica Neue Light"/>
              </a:rPr>
              <a:t>dplyr::</a:t>
            </a:r>
            <a:r>
              <a:rPr sz="3750" b="1"/>
              <a:t>left_join()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Shape 2045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left_join()</a:t>
            </a:r>
          </a:p>
        </p:txBody>
      </p:sp>
      <p:sp>
        <p:nvSpPr>
          <p:cNvPr id="2046" name="Shape 2046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left_join(songs, artists, by = "name")</a:t>
            </a:r>
          </a:p>
        </p:txBody>
      </p:sp>
      <p:graphicFrame>
        <p:nvGraphicFramePr>
          <p:cNvPr id="2047" name="Table 2047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48" name="Table 2048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49" name="Shape 2049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50" name="Shape 2050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51" name="Shape 2051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sp>
        <p:nvSpPr>
          <p:cNvPr id="2052" name="Shape 2052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graphicFrame>
        <p:nvGraphicFramePr>
          <p:cNvPr id="2053" name="Table 2053"/>
          <p:cNvGraphicFramePr/>
          <p:nvPr/>
        </p:nvGraphicFramePr>
        <p:xfrm>
          <a:off x="5577246" y="3142631"/>
          <a:ext cx="3300319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&lt;NA&gt;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CDEE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Shape 206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37463">
              <a:spcBef>
                <a:spcPts val="1100"/>
              </a:spcBef>
              <a:defRPr sz="552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070"/>
              <a:t>inner_join(songs, artists, by = "name")</a:t>
            </a:r>
          </a:p>
        </p:txBody>
      </p:sp>
      <p:graphicFrame>
        <p:nvGraphicFramePr>
          <p:cNvPr id="2061" name="Table 206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62" name="Table 206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63" name="Shape 206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64" name="Shape 206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65" name="Shape 206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66" name="Table 2066"/>
          <p:cNvGraphicFramePr/>
          <p:nvPr/>
        </p:nvGraphicFramePr>
        <p:xfrm>
          <a:off x="5577246" y="3142631"/>
          <a:ext cx="330031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88160"/>
                <a:gridCol w="758310"/>
                <a:gridCol w="953849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67" name="Shape 206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inner_join()</a:t>
            </a:r>
          </a:p>
        </p:txBody>
      </p:sp>
      <p:sp>
        <p:nvSpPr>
          <p:cNvPr id="2068" name="Shape 206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527" y="121236"/>
            <a:ext cx="8870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inner_join</a:t>
            </a:r>
            <a:r>
              <a:rPr lang="en-US" sz="1800" dirty="0">
                <a:latin typeface="+mn-lt"/>
              </a:rPr>
              <a:t>(x, y): Return all rows from x where there are matching values in y, and all columns from x and y. If there are multiple matches between x and y, all combination of the matches are returned. This is a mutating join.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semi_join(songs, artists, by = "name")</a:t>
            </a:r>
          </a:p>
        </p:txBody>
      </p:sp>
      <p:graphicFrame>
        <p:nvGraphicFramePr>
          <p:cNvPr id="2076" name="Table 2076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77" name="Table 2077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78" name="Shape 2078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79" name="Shape 2079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80" name="Shape 2080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81" name="Table 2081"/>
          <p:cNvGraphicFramePr/>
          <p:nvPr/>
        </p:nvGraphicFramePr>
        <p:xfrm>
          <a:off x="5577246" y="3142631"/>
          <a:ext cx="2351639" cy="132207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82" name="Shape 2082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semi_join()</a:t>
            </a:r>
          </a:p>
        </p:txBody>
      </p:sp>
      <p:sp>
        <p:nvSpPr>
          <p:cNvPr id="2083" name="Shape 2083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527" y="121236"/>
            <a:ext cx="887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semi_join</a:t>
            </a:r>
            <a:r>
              <a:rPr lang="en-US" sz="1800" dirty="0">
                <a:latin typeface="+mn-lt"/>
              </a:rPr>
              <a:t>(x, y): Return all rows from x where there are matching values in y, keeping just columns from x. A semi join differs from an inner join because an inner join will return one row of x for each matching row of y, where a semi join will never duplicate rows of x. This is a filtering join.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Shape 2090"/>
          <p:cNvSpPr/>
          <p:nvPr/>
        </p:nvSpPr>
        <p:spPr>
          <a:xfrm>
            <a:off x="1452465" y="5244632"/>
            <a:ext cx="6239071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49148">
              <a:spcBef>
                <a:spcPts val="1100"/>
              </a:spcBef>
              <a:defRPr sz="564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2115"/>
              <a:t>anti_join(songs, artists, by = "name")</a:t>
            </a:r>
          </a:p>
        </p:txBody>
      </p:sp>
      <p:graphicFrame>
        <p:nvGraphicFramePr>
          <p:cNvPr id="2091" name="Table 2091"/>
          <p:cNvGraphicFramePr/>
          <p:nvPr/>
        </p:nvGraphicFramePr>
        <p:xfrm>
          <a:off x="280950" y="3142631"/>
          <a:ext cx="2352767" cy="16078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150"/>
                <a:gridCol w="761617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Across the Universe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Come Together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Hello, Goodbye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2092" name="Table 2092"/>
          <p:cNvGraphicFramePr/>
          <p:nvPr/>
        </p:nvGraphicFramePr>
        <p:xfrm>
          <a:off x="3193050" y="3142631"/>
          <a:ext cx="1723030" cy="142399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0656"/>
                <a:gridCol w="962374"/>
              </a:tblGrid>
              <a:tr h="284798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plays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George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sitar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John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guitar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  <a:alpha val="60000"/>
                      </a:scheme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Paul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bass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5493">
                        <a:alpha val="70000"/>
                      </a:srgbClr>
                    </a:solidFill>
                  </a:tcPr>
                </a:tc>
              </a:tr>
              <a:tr h="28479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Ringo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drums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3" name="Shape 2093"/>
          <p:cNvSpPr/>
          <p:nvPr/>
        </p:nvSpPr>
        <p:spPr>
          <a:xfrm>
            <a:off x="275436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sp>
        <p:nvSpPr>
          <p:cNvPr id="2094" name="Shape 2094"/>
          <p:cNvSpPr/>
          <p:nvPr/>
        </p:nvSpPr>
        <p:spPr>
          <a:xfrm>
            <a:off x="5101380" y="3537014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=</a:t>
            </a:r>
          </a:p>
        </p:txBody>
      </p:sp>
      <p:sp>
        <p:nvSpPr>
          <p:cNvPr id="2095" name="Shape 2095"/>
          <p:cNvSpPr/>
          <p:nvPr/>
        </p:nvSpPr>
        <p:spPr>
          <a:xfrm>
            <a:off x="960932" y="2805935"/>
            <a:ext cx="920865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songs</a:t>
            </a:r>
          </a:p>
        </p:txBody>
      </p:sp>
      <p:graphicFrame>
        <p:nvGraphicFramePr>
          <p:cNvPr id="2096" name="Table 2096"/>
          <p:cNvGraphicFramePr/>
          <p:nvPr/>
        </p:nvGraphicFramePr>
        <p:xfrm>
          <a:off x="5577246" y="3142631"/>
          <a:ext cx="2351639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91658"/>
                <a:gridCol w="759981"/>
              </a:tblGrid>
              <a:tr h="28575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song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name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2857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Peggy Sue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Buddy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097" name="Shape 2097"/>
          <p:cNvSpPr/>
          <p:nvPr/>
        </p:nvSpPr>
        <p:spPr>
          <a:xfrm>
            <a:off x="2609850" y="1789035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anti_join()</a:t>
            </a:r>
          </a:p>
        </p:txBody>
      </p:sp>
      <p:sp>
        <p:nvSpPr>
          <p:cNvPr id="2098" name="Shape 2098"/>
          <p:cNvSpPr/>
          <p:nvPr/>
        </p:nvSpPr>
        <p:spPr>
          <a:xfrm>
            <a:off x="3519463" y="2805935"/>
            <a:ext cx="920866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>
              <a:spcBef>
                <a:spcPts val="2400"/>
              </a:spcBef>
              <a:defRPr sz="4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688"/>
              <a:t>artists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527" y="121236"/>
            <a:ext cx="887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anti_join</a:t>
            </a:r>
            <a:r>
              <a:rPr lang="en-US" sz="1800" dirty="0">
                <a:latin typeface="+mn-lt"/>
              </a:rPr>
              <a:t>(x, y): Return all rows from x where there are not matching values in y, keeping just columns from x. This is a filtering join.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0436" y="5948009"/>
            <a:ext cx="790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hlinkClick r:id="rId2"/>
              </a:rPr>
              <a:t>Great Join Cheatsheet: http</a:t>
            </a:r>
            <a:r>
              <a:rPr lang="en-US" sz="2000" dirty="0">
                <a:latin typeface="+mn-lt"/>
                <a:hlinkClick r:id="rId2"/>
              </a:rPr>
              <a:t>://</a:t>
            </a:r>
            <a:r>
              <a:rPr lang="en-US" sz="2000" dirty="0" smtClean="0">
                <a:latin typeface="+mn-lt"/>
                <a:hlinkClick r:id="rId2"/>
              </a:rPr>
              <a:t>stat545.com/bit001_dplyr-cheatsheet.html</a:t>
            </a:r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Shape 2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 defTabSz="203739">
              <a:defRPr sz="9300"/>
            </a:pPr>
            <a:r>
              <a:rPr sz="4800" dirty="0"/>
              <a:t>Recap: Best format for analysis</a:t>
            </a:r>
          </a:p>
        </p:txBody>
      </p:sp>
      <p:grpSp>
        <p:nvGrpSpPr>
          <p:cNvPr id="2112" name="Group 2112"/>
          <p:cNvGrpSpPr/>
          <p:nvPr/>
        </p:nvGrpSpPr>
        <p:grpSpPr>
          <a:xfrm>
            <a:off x="2025160" y="1356368"/>
            <a:ext cx="6341601" cy="536101"/>
            <a:chOff x="204054" y="0"/>
            <a:chExt cx="16910933" cy="1429600"/>
          </a:xfrm>
        </p:grpSpPr>
        <p:sp>
          <p:nvSpPr>
            <p:cNvPr id="2105" name="Shape 2105"/>
            <p:cNvSpPr/>
            <p:nvPr/>
          </p:nvSpPr>
          <p:spPr>
            <a:xfrm>
              <a:off x="2203699" y="201345"/>
              <a:ext cx="14911288" cy="11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 dirty="0">
                  <a:solidFill>
                    <a:schemeClr val="accent1"/>
                  </a:solidFill>
                </a:rPr>
                <a:t>Variables</a:t>
              </a:r>
              <a:r>
                <a:rPr sz="2250" dirty="0"/>
                <a:t> in columns</a:t>
              </a: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204054" y="0"/>
              <a:ext cx="1370197" cy="1429600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113" name="Shape 2113"/>
          <p:cNvSpPr/>
          <p:nvPr/>
        </p:nvSpPr>
        <p:spPr>
          <a:xfrm>
            <a:off x="2775027" y="2127103"/>
            <a:ext cx="5591734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Observations</a:t>
            </a:r>
            <a:r>
              <a:rPr sz="2250"/>
              <a:t> in rows</a:t>
            </a:r>
          </a:p>
        </p:txBody>
      </p:sp>
      <p:sp>
        <p:nvSpPr>
          <p:cNvPr id="2121" name="Shape 2121"/>
          <p:cNvSpPr/>
          <p:nvPr/>
        </p:nvSpPr>
        <p:spPr>
          <a:xfrm>
            <a:off x="2648275" y="2985682"/>
            <a:ext cx="5591732" cy="795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Separate </a:t>
            </a:r>
            <a:r>
              <a:rPr sz="2250" b="1" dirty="0">
                <a:solidFill>
                  <a:schemeClr val="accent1"/>
                </a:solidFill>
              </a:rPr>
              <a:t>all variables</a:t>
            </a:r>
            <a:r>
              <a:rPr sz="2250" dirty="0"/>
              <a:t> </a:t>
            </a:r>
            <a:r>
              <a:rPr sz="2250" i="1" dirty="0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27" name="Shape 2127"/>
          <p:cNvSpPr/>
          <p:nvPr/>
        </p:nvSpPr>
        <p:spPr>
          <a:xfrm>
            <a:off x="2648275" y="3968610"/>
            <a:ext cx="6194028" cy="8169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Unit of analysis matches</a:t>
            </a:r>
            <a:r>
              <a:rPr sz="2250"/>
              <a:t> the unit of analysis </a:t>
            </a:r>
            <a:r>
              <a:rPr sz="2250" i="1">
                <a:latin typeface="Times"/>
                <a:ea typeface="Times"/>
                <a:cs typeface="Times"/>
                <a:sym typeface="Times"/>
              </a:rPr>
              <a:t>implied by law, formula or goal</a:t>
            </a:r>
          </a:p>
        </p:txBody>
      </p:sp>
      <p:sp>
        <p:nvSpPr>
          <p:cNvPr id="2134" name="Shape 2134"/>
          <p:cNvSpPr/>
          <p:nvPr/>
        </p:nvSpPr>
        <p:spPr>
          <a:xfrm>
            <a:off x="2648275" y="5182434"/>
            <a:ext cx="5591733" cy="4218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no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b="1">
                <a:solidFill>
                  <a:schemeClr val="accent1"/>
                </a:solidFill>
              </a:rPr>
              <a:t>Single</a:t>
            </a:r>
            <a:r>
              <a:rPr sz="2250"/>
              <a:t>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8" y="1237757"/>
            <a:ext cx="987555" cy="80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58" y="2159159"/>
            <a:ext cx="987555" cy="804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7" y="3147695"/>
            <a:ext cx="1788231" cy="632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79" y="3996795"/>
            <a:ext cx="2397348" cy="71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08" y="5092677"/>
            <a:ext cx="936445" cy="7224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2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Shape 2140"/>
          <p:cNvSpPr>
            <a:spLocks noGrp="1"/>
          </p:cNvSpPr>
          <p:nvPr>
            <p:ph type="title"/>
          </p:nvPr>
        </p:nvSpPr>
        <p:spPr>
          <a:xfrm>
            <a:off x="125071" y="561189"/>
            <a:ext cx="8743250" cy="907200"/>
          </a:xfrm>
          <a:prstGeom prst="rect">
            <a:avLst/>
          </a:prstGeom>
        </p:spPr>
        <p:txBody>
          <a:bodyPr>
            <a:noAutofit/>
          </a:bodyPr>
          <a:lstStyle>
            <a:lvl1pPr defTabSz="484886">
              <a:defRPr sz="14939"/>
            </a:lvl1pPr>
          </a:lstStyle>
          <a:p>
            <a:r>
              <a:rPr sz="6000" dirty="0">
                <a:latin typeface="+mj-lt"/>
              </a:rPr>
              <a:t>Interactive Exercises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 data</a:t>
            </a:r>
          </a:p>
        </p:txBody>
      </p:sp>
      <p:grpSp>
        <p:nvGrpSpPr>
          <p:cNvPr id="844" name="Group 844"/>
          <p:cNvGrpSpPr/>
          <p:nvPr/>
        </p:nvGrpSpPr>
        <p:grpSpPr>
          <a:xfrm>
            <a:off x="1144920" y="1906265"/>
            <a:ext cx="6342053" cy="1040266"/>
            <a:chOff x="336496" y="-216195"/>
            <a:chExt cx="16912140" cy="2774040"/>
          </a:xfrm>
        </p:grpSpPr>
        <p:sp>
          <p:nvSpPr>
            <p:cNvPr id="842" name="Shape 842"/>
            <p:cNvSpPr/>
            <p:nvPr/>
          </p:nvSpPr>
          <p:spPr>
            <a:xfrm>
              <a:off x="2337350" y="-1"/>
              <a:ext cx="14911288" cy="2089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250"/>
                <a:t>Variables in columns, observations in rows, each type in a table</a:t>
              </a:r>
            </a:p>
          </p:txBody>
        </p:sp>
        <p:sp>
          <p:nvSpPr>
            <p:cNvPr id="843" name="Shape 843"/>
            <p:cNvSpPr/>
            <p:nvPr/>
          </p:nvSpPr>
          <p:spPr>
            <a:xfrm>
              <a:off x="336496" y="-216196"/>
              <a:ext cx="1421272" cy="2774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7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263" dirty="0"/>
                <a:t>1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1897765" y="3011719"/>
            <a:ext cx="4283391" cy="44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Easy to access variables</a:t>
            </a:r>
          </a:p>
        </p:txBody>
      </p:sp>
      <p:sp>
        <p:nvSpPr>
          <p:cNvPr id="846" name="Shape 846"/>
          <p:cNvSpPr/>
          <p:nvPr/>
        </p:nvSpPr>
        <p:spPr>
          <a:xfrm>
            <a:off x="1897766" y="3848484"/>
            <a:ext cx="5177322" cy="43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Automatically preserves observations</a:t>
            </a:r>
          </a:p>
        </p:txBody>
      </p:sp>
      <p:sp>
        <p:nvSpPr>
          <p:cNvPr id="847" name="Shape 847"/>
          <p:cNvSpPr/>
          <p:nvPr/>
        </p:nvSpPr>
        <p:spPr>
          <a:xfrm>
            <a:off x="1192545" y="2714958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1192545" y="3481825"/>
            <a:ext cx="532977" cy="104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167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6263"/>
              <a:t>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tidyr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2497864" y="4108404"/>
            <a:ext cx="2159675" cy="1321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library(tidyr)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?gather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?spread</a:t>
            </a:r>
          </a:p>
        </p:txBody>
      </p:sp>
      <p:sp>
        <p:nvSpPr>
          <p:cNvPr id="857" name="Shape 857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tidyr</a:t>
            </a:r>
          </a:p>
        </p:txBody>
      </p:sp>
      <p:sp>
        <p:nvSpPr>
          <p:cNvPr id="858" name="Shape 858"/>
          <p:cNvSpPr/>
          <p:nvPr/>
        </p:nvSpPr>
        <p:spPr>
          <a:xfrm>
            <a:off x="2477419" y="2490800"/>
            <a:ext cx="5506305" cy="1271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 smtClean="0"/>
              <a:t>Two </a:t>
            </a:r>
            <a:r>
              <a:rPr sz="2250" dirty="0"/>
              <a:t>main functions: </a:t>
            </a:r>
            <a:r>
              <a:rPr sz="2250" b="1" dirty="0">
                <a:solidFill>
                  <a:schemeClr val="accent1"/>
                </a:solidFill>
              </a:rPr>
              <a:t>gather()</a:t>
            </a:r>
            <a:r>
              <a:rPr sz="2250" dirty="0"/>
              <a:t> and </a:t>
            </a:r>
            <a:r>
              <a:rPr sz="2250" b="1" dirty="0">
                <a:solidFill>
                  <a:schemeClr val="accent1"/>
                </a:solidFill>
              </a:rPr>
              <a:t>spread()</a:t>
            </a:r>
          </a:p>
        </p:txBody>
      </p:sp>
      <p:grpSp>
        <p:nvGrpSpPr>
          <p:cNvPr id="868" name="Group 868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859" name="Shape 859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1" name="Shape 861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2" name="Shape 862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4" name="Shape 864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5" name="Shape 865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6" name="Shape 866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67" name="Shape 867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869" name="Shape 869"/>
          <p:cNvSpPr/>
          <p:nvPr/>
        </p:nvSpPr>
        <p:spPr>
          <a:xfrm>
            <a:off x="2528676" y="3745686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install.packages("tidyr")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0" y="286605"/>
            <a:ext cx="8745967" cy="654859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Tidyr</a:t>
            </a:r>
            <a:r>
              <a:rPr lang="en-US" sz="3200" dirty="0" smtClean="0"/>
              <a:t>: </a:t>
            </a:r>
            <a:r>
              <a:rPr lang="en-US" sz="3200" dirty="0"/>
              <a:t>A package that reshapes the layout of tables</a:t>
            </a:r>
            <a:r>
              <a:rPr lang="en-US" sz="3200" dirty="0" smtClean="0"/>
              <a:t>. </a:t>
            </a:r>
            <a:endParaRPr 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37463">
              <a:defRPr sz="10856"/>
            </a:lvl1pPr>
          </a:lstStyle>
          <a:p>
            <a:r>
              <a:rPr sz="4800" dirty="0"/>
              <a:t>Your Turn</a:t>
            </a:r>
          </a:p>
        </p:txBody>
      </p:sp>
      <p:sp>
        <p:nvSpPr>
          <p:cNvPr id="874" name="Shape 874"/>
          <p:cNvSpPr>
            <a:spLocks noGrp="1"/>
          </p:cNvSpPr>
          <p:nvPr>
            <p:ph type="body" idx="4294967295"/>
          </p:nvPr>
        </p:nvSpPr>
        <p:spPr>
          <a:xfrm>
            <a:off x="268941" y="2441820"/>
            <a:ext cx="782638" cy="341313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indent="0" defTabSz="531622">
              <a:spcBef>
                <a:spcPts val="2100"/>
              </a:spcBef>
              <a:defRPr sz="5278">
                <a:solidFill>
                  <a:srgbClr val="000000"/>
                </a:solidFill>
              </a:defRPr>
            </a:lvl1pPr>
          </a:lstStyle>
          <a:p>
            <a:r>
              <a:t>cases</a:t>
            </a:r>
          </a:p>
        </p:txBody>
      </p:sp>
      <p:graphicFrame>
        <p:nvGraphicFramePr>
          <p:cNvPr id="876" name="Table 876"/>
          <p:cNvGraphicFramePr/>
          <p:nvPr>
            <p:extLst>
              <p:ext uri="{D42A27DB-BD31-4B8C-83A1-F6EECF244321}">
                <p14:modId xmlns:p14="http://schemas.microsoft.com/office/powerpoint/2010/main" val="1565425435"/>
              </p:ext>
            </p:extLst>
          </p:nvPr>
        </p:nvGraphicFramePr>
        <p:xfrm>
          <a:off x="1031345" y="2977669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77" name="Shape 877"/>
          <p:cNvSpPr/>
          <p:nvPr/>
        </p:nvSpPr>
        <p:spPr>
          <a:xfrm>
            <a:off x="391319" y="1349739"/>
            <a:ext cx="8624094" cy="522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Autofit/>
          </a:bodyPr>
          <a:lstStyle/>
          <a:p>
            <a:pPr algn="l">
              <a:spcBef>
                <a:spcPts val="900"/>
              </a:spcBef>
              <a:defRPr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400"/>
              <a:t>Imagine how this data would look if it were tidy with three variables: </a:t>
            </a:r>
            <a:r>
              <a:rPr sz="2400" i="1"/>
              <a:t>country, year, n</a:t>
            </a:r>
          </a:p>
        </p:txBody>
      </p:sp>
      <p:graphicFrame>
        <p:nvGraphicFramePr>
          <p:cNvPr id="878" name="Table 878"/>
          <p:cNvGraphicFramePr/>
          <p:nvPr>
            <p:extLst>
              <p:ext uri="{D42A27DB-BD31-4B8C-83A1-F6EECF244321}">
                <p14:modId xmlns:p14="http://schemas.microsoft.com/office/powerpoint/2010/main" val="478789762"/>
              </p:ext>
            </p:extLst>
          </p:nvPr>
        </p:nvGraphicFramePr>
        <p:xfrm>
          <a:off x="4918065" y="2984848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881" name="Group 881"/>
          <p:cNvGrpSpPr/>
          <p:nvPr/>
        </p:nvGrpSpPr>
        <p:grpSpPr>
          <a:xfrm>
            <a:off x="4914284" y="2977669"/>
            <a:ext cx="733361" cy="1519016"/>
            <a:chOff x="607431" y="354962"/>
            <a:chExt cx="1955629" cy="4050708"/>
          </a:xfrm>
        </p:grpSpPr>
        <p:sp>
          <p:nvSpPr>
            <p:cNvPr id="879" name="Shape 879"/>
            <p:cNvSpPr/>
            <p:nvPr/>
          </p:nvSpPr>
          <p:spPr>
            <a:xfrm>
              <a:off x="607431" y="354962"/>
              <a:ext cx="1955631" cy="405070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0" name="Shape 880"/>
            <p:cNvSpPr/>
            <p:nvPr/>
          </p:nvSpPr>
          <p:spPr>
            <a:xfrm flipV="1">
              <a:off x="1640705" y="924503"/>
              <a:ext cx="2" cy="3282389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5647646" y="2979570"/>
            <a:ext cx="2178198" cy="382464"/>
            <a:chOff x="0" y="97698"/>
            <a:chExt cx="5808528" cy="1019901"/>
          </a:xfrm>
        </p:grpSpPr>
        <p:sp>
          <p:nvSpPr>
            <p:cNvPr id="882" name="Shape 882"/>
            <p:cNvSpPr/>
            <p:nvPr/>
          </p:nvSpPr>
          <p:spPr>
            <a:xfrm>
              <a:off x="0" y="97698"/>
              <a:ext cx="5808529" cy="101990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248602" y="650180"/>
              <a:ext cx="5301377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889" name="Group 889"/>
          <p:cNvGrpSpPr/>
          <p:nvPr/>
        </p:nvGrpSpPr>
        <p:grpSpPr>
          <a:xfrm>
            <a:off x="5642883" y="3357271"/>
            <a:ext cx="2182789" cy="1155353"/>
            <a:chOff x="0" y="0"/>
            <a:chExt cx="5820769" cy="3080940"/>
          </a:xfrm>
        </p:grpSpPr>
        <p:sp>
          <p:nvSpPr>
            <p:cNvPr id="885" name="Shape 885"/>
            <p:cNvSpPr/>
            <p:nvPr/>
          </p:nvSpPr>
          <p:spPr>
            <a:xfrm>
              <a:off x="0" y="0"/>
              <a:ext cx="5820770" cy="308094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571500" y="438348"/>
              <a:ext cx="4723607" cy="2178845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7" name="Shape 887"/>
            <p:cNvSpPr/>
            <p:nvPr/>
          </p:nvSpPr>
          <p:spPr>
            <a:xfrm flipH="1">
              <a:off x="23313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EBEBEB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888" name="Shape 888"/>
            <p:cNvSpPr/>
            <p:nvPr/>
          </p:nvSpPr>
          <p:spPr>
            <a:xfrm flipH="1">
              <a:off x="2598023" y="2601407"/>
              <a:ext cx="542174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Table 89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5" name="Table 89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896" name="Table 89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897" name="Shape 897"/>
          <p:cNvSpPr/>
          <p:nvPr/>
        </p:nvSpPr>
        <p:spPr>
          <a:xfrm>
            <a:off x="5678334" y="2054807"/>
            <a:ext cx="2495284" cy="37085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0" name="Table 90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1" name="Table 90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2" name="Shape 902"/>
          <p:cNvSpPr/>
          <p:nvPr/>
        </p:nvSpPr>
        <p:spPr>
          <a:xfrm>
            <a:off x="5678334" y="2410223"/>
            <a:ext cx="2495284" cy="3396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Table 90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06" name="Table 90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07" name="Shape 907"/>
          <p:cNvSpPr/>
          <p:nvPr/>
        </p:nvSpPr>
        <p:spPr>
          <a:xfrm>
            <a:off x="5779634" y="2767376"/>
            <a:ext cx="2495284" cy="3879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363"/>
          <p:cNvGrpSpPr/>
          <p:nvPr/>
        </p:nvGrpSpPr>
        <p:grpSpPr>
          <a:xfrm>
            <a:off x="1656813" y="1312041"/>
            <a:ext cx="4984097" cy="880011"/>
            <a:chOff x="-54826" y="-343050"/>
            <a:chExt cx="13290924" cy="2346694"/>
          </a:xfrm>
        </p:grpSpPr>
        <p:sp>
          <p:nvSpPr>
            <p:cNvPr id="361" name="Shape 361"/>
            <p:cNvSpPr/>
            <p:nvPr/>
          </p:nvSpPr>
          <p:spPr>
            <a:xfrm>
              <a:off x="1778780" y="0"/>
              <a:ext cx="11457318" cy="2003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 dirty="0"/>
                <a:t>Make data suitable to use with a particular piece of software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-54827" y="-343051"/>
              <a:ext cx="1265123" cy="2336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723633" y="2353425"/>
            <a:ext cx="4938785" cy="810786"/>
            <a:chOff x="123359" y="-312151"/>
            <a:chExt cx="13170091" cy="2162094"/>
          </a:xfrm>
        </p:grpSpPr>
        <p:sp>
          <p:nvSpPr>
            <p:cNvPr id="364" name="Shape 364"/>
            <p:cNvSpPr/>
            <p:nvPr/>
          </p:nvSpPr>
          <p:spPr>
            <a:xfrm>
              <a:off x="1871077" y="532999"/>
              <a:ext cx="11422375" cy="10268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64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2400"/>
                <a:t>Reveal information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123359" y="-312152"/>
              <a:ext cx="1265122" cy="216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62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6075" dirty="0"/>
                <a:t>2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Wrangling: Two Goals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560" y="3533732"/>
            <a:ext cx="6829100" cy="2682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9538" y="6425702"/>
            <a:ext cx="6292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n-lt"/>
              </a:rPr>
              <a:t>--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Grolemund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 &amp; Wickham, R for Data Science, O'Reilly 2016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1" animBg="1" advAuto="0"/>
      <p:bldP spid="366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Table 91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1" name="Table 91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2" name="Shape 912"/>
          <p:cNvSpPr/>
          <p:nvPr/>
        </p:nvSpPr>
        <p:spPr>
          <a:xfrm>
            <a:off x="5678334" y="3139271"/>
            <a:ext cx="2495284" cy="25125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" name="Table 91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16" name="Table 91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17" name="Shape 917"/>
          <p:cNvSpPr/>
          <p:nvPr/>
        </p:nvSpPr>
        <p:spPr>
          <a:xfrm>
            <a:off x="5678334" y="3508974"/>
            <a:ext cx="2495284" cy="23256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0" name="Table 92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1" name="Table 92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2" name="Shape 922"/>
          <p:cNvSpPr/>
          <p:nvPr/>
        </p:nvSpPr>
        <p:spPr>
          <a:xfrm>
            <a:off x="5678334" y="3854031"/>
            <a:ext cx="2495284" cy="19581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" name="Table 92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26" name="Table 92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27" name="Shape 927"/>
          <p:cNvSpPr/>
          <p:nvPr/>
        </p:nvSpPr>
        <p:spPr>
          <a:xfrm>
            <a:off x="5678334" y="4236057"/>
            <a:ext cx="2495284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0" name="Table 93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1" name="Table 93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2" name="Shape 932"/>
          <p:cNvSpPr/>
          <p:nvPr/>
        </p:nvSpPr>
        <p:spPr>
          <a:xfrm>
            <a:off x="5678334" y="4593438"/>
            <a:ext cx="2495284" cy="10468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" name="Table 935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36" name="Table 936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37" name="Shape 937"/>
          <p:cNvSpPr/>
          <p:nvPr/>
        </p:nvSpPr>
        <p:spPr>
          <a:xfrm>
            <a:off x="5678334" y="4950817"/>
            <a:ext cx="2495284" cy="73212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" name="Table 940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1" name="Table 941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" name="Table 944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45" name="Table 945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46" name="Shape 946"/>
          <p:cNvSpPr/>
          <p:nvPr/>
        </p:nvSpPr>
        <p:spPr>
          <a:xfrm>
            <a:off x="5726763" y="1684694"/>
            <a:ext cx="2398427" cy="3653277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947" name="Shape 947"/>
          <p:cNvSpPr/>
          <p:nvPr/>
        </p:nvSpPr>
        <p:spPr>
          <a:xfrm flipV="1">
            <a:off x="7712770" y="1816605"/>
            <a:ext cx="1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8" name="Shape 948"/>
          <p:cNvSpPr/>
          <p:nvPr/>
        </p:nvSpPr>
        <p:spPr>
          <a:xfrm flipV="1">
            <a:off x="692597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949" name="Shape 949"/>
          <p:cNvSpPr/>
          <p:nvPr/>
        </p:nvSpPr>
        <p:spPr>
          <a:xfrm flipV="1">
            <a:off x="6167757" y="1816605"/>
            <a:ext cx="0" cy="339974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" name="Table 95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3" name="Table 95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4" name="Shape 954"/>
          <p:cNvSpPr/>
          <p:nvPr/>
        </p:nvSpPr>
        <p:spPr>
          <a:xfrm>
            <a:off x="3891588" y="2010166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gather()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" grpId="1" animBg="1" advAuto="0"/>
      <p:bldP spid="954" grpId="2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Table 95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58" name="Table 95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59" name="Shape 959"/>
          <p:cNvSpPr/>
          <p:nvPr/>
        </p:nvSpPr>
        <p:spPr>
          <a:xfrm>
            <a:off x="1359674" y="1582163"/>
            <a:ext cx="2391849" cy="1747469"/>
          </a:xfrm>
          <a:prstGeom prst="roundRect">
            <a:avLst>
              <a:gd name="adj" fmla="val 15690"/>
            </a:avLst>
          </a:prstGeom>
          <a:ln w="190500">
            <a:solidFill>
              <a:schemeClr val="accent1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41685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Wrangling 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Munging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Janitor Work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Manipulation</a:t>
            </a:r>
          </a:p>
          <a:p>
            <a:pPr algn="l" defTabSz="188405">
              <a:lnSpc>
                <a:spcPct val="120000"/>
              </a:lnSpc>
              <a:defRPr sz="12728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400" dirty="0"/>
              <a:t>Transformation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6600" dirty="0"/>
              <a:t>50-80%</a:t>
            </a:r>
          </a:p>
          <a:p>
            <a:pPr algn="ctr">
              <a:lnSpc>
                <a:spcPct val="80000"/>
              </a:lnSpc>
              <a:defRPr sz="6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US" sz="2000" dirty="0"/>
              <a:t>of your time?</a:t>
            </a:r>
          </a:p>
          <a:p>
            <a:pPr algn="ctr"/>
            <a:endParaRPr lang="en-US" dirty="0"/>
          </a:p>
        </p:txBody>
      </p:sp>
      <p:sp>
        <p:nvSpPr>
          <p:cNvPr id="354" name="Shape 354"/>
          <p:cNvSpPr/>
          <p:nvPr/>
        </p:nvSpPr>
        <p:spPr>
          <a:xfrm>
            <a:off x="5173588" y="2368083"/>
            <a:ext cx="3803583" cy="233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/>
          <a:p>
            <a:pPr>
              <a:lnSpc>
                <a:spcPct val="80000"/>
              </a:lnSpc>
              <a:defRPr sz="19200">
                <a:latin typeface="Helvetica"/>
                <a:ea typeface="Helvetica"/>
                <a:cs typeface="Helvetica"/>
                <a:sym typeface="Helvetica"/>
              </a:defRPr>
            </a:pP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le 962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963" name="Table 963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964" name="Shape 964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(former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7" name="Table 967"/>
          <p:cNvGraphicFramePr/>
          <p:nvPr/>
        </p:nvGraphicFramePr>
        <p:xfrm>
          <a:off x="728688" y="1693652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Table 968"/>
          <p:cNvGraphicFramePr/>
          <p:nvPr/>
        </p:nvGraphicFramePr>
        <p:xfrm>
          <a:off x="5779634" y="1693652"/>
          <a:ext cx="2292684" cy="3631070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64228"/>
                <a:gridCol w="764228"/>
                <a:gridCol w="764228"/>
              </a:tblGrid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63107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969" name="Shape 969"/>
          <p:cNvSpPr/>
          <p:nvPr/>
        </p:nvSpPr>
        <p:spPr>
          <a:xfrm>
            <a:off x="6696619" y="1238741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chemeClr val="accent1"/>
                </a:solidFill>
              </a:defRPr>
            </a:pPr>
            <a:r>
              <a:rPr sz="1936"/>
              <a:t>key</a:t>
            </a:r>
          </a:p>
        </p:txBody>
      </p:sp>
      <p:sp>
        <p:nvSpPr>
          <p:cNvPr id="970" name="Shape 970"/>
          <p:cNvSpPr/>
          <p:nvPr/>
        </p:nvSpPr>
        <p:spPr>
          <a:xfrm>
            <a:off x="7348235" y="1238741"/>
            <a:ext cx="242707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(former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431638" y="2802409"/>
            <a:ext cx="6272183" cy="644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7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625"/>
              <a:t>gather(cases, </a:t>
            </a:r>
            <a:r>
              <a:rPr sz="2625">
                <a:solidFill>
                  <a:schemeClr val="accent1">
                    <a:satOff val="-3355"/>
                    <a:lumOff val="26614"/>
                  </a:schemeClr>
                </a:solidFill>
              </a:rPr>
              <a:t>"year"</a:t>
            </a:r>
            <a:r>
              <a:rPr sz="2625"/>
              <a:t>, </a:t>
            </a:r>
            <a:r>
              <a:rPr sz="2625">
                <a:solidFill>
                  <a:schemeClr val="accent2">
                    <a:hueOff val="-2473792"/>
                    <a:satOff val="-50209"/>
                    <a:lumOff val="23543"/>
                  </a:schemeClr>
                </a:solidFill>
              </a:rPr>
              <a:t>"n"</a:t>
            </a:r>
            <a:r>
              <a:rPr sz="2625"/>
              <a:t>, </a:t>
            </a:r>
            <a:r>
              <a:rPr sz="2625">
                <a:solidFill>
                  <a:schemeClr val="accent2"/>
                </a:solidFill>
              </a:rPr>
              <a:t>2:4</a:t>
            </a:r>
            <a:r>
              <a:rPr sz="2625"/>
              <a:t>)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48024" y="1448326"/>
            <a:ext cx="7893674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Collapses multiple columns into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key</a:t>
            </a:r>
            <a:r>
              <a:rPr sz="2250" dirty="0"/>
              <a:t> column that contains the former column names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 dirty="0"/>
              <a:t>a </a:t>
            </a:r>
            <a:r>
              <a:rPr sz="2250" b="1" dirty="0">
                <a:solidFill>
                  <a:schemeClr val="accent1"/>
                </a:solidFill>
              </a:rPr>
              <a:t>value</a:t>
            </a:r>
            <a:r>
              <a:rPr sz="2250" dirty="0"/>
              <a:t> column that contains the former column cells</a:t>
            </a:r>
          </a:p>
        </p:txBody>
      </p:sp>
      <p:sp>
        <p:nvSpPr>
          <p:cNvPr id="1016" name="Shape 10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gather()</a:t>
            </a:r>
          </a:p>
        </p:txBody>
      </p:sp>
      <p:sp>
        <p:nvSpPr>
          <p:cNvPr id="1017" name="Shape 1017"/>
          <p:cNvSpPr/>
          <p:nvPr/>
        </p:nvSpPr>
        <p:spPr>
          <a:xfrm>
            <a:off x="465902" y="3247368"/>
            <a:ext cx="2553296" cy="1484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494" y="7323"/>
                </a:lnTo>
                <a:cubicBezTo>
                  <a:pt x="11364" y="7168"/>
                  <a:pt x="11206" y="7077"/>
                  <a:pt x="11035" y="7077"/>
                </a:cubicBezTo>
                <a:lnTo>
                  <a:pt x="806" y="7077"/>
                </a:lnTo>
                <a:cubicBezTo>
                  <a:pt x="361" y="7077"/>
                  <a:pt x="0" y="7697"/>
                  <a:pt x="0" y="8463"/>
                </a:cubicBezTo>
                <a:lnTo>
                  <a:pt x="0" y="20214"/>
                </a:lnTo>
                <a:cubicBezTo>
                  <a:pt x="0" y="20979"/>
                  <a:pt x="361" y="21600"/>
                  <a:pt x="806" y="21600"/>
                </a:cubicBezTo>
                <a:lnTo>
                  <a:pt x="11035" y="21600"/>
                </a:lnTo>
                <a:cubicBezTo>
                  <a:pt x="11480" y="21600"/>
                  <a:pt x="11841" y="20979"/>
                  <a:pt x="11841" y="20214"/>
                </a:cubicBezTo>
                <a:lnTo>
                  <a:pt x="11841" y="8591"/>
                </a:ln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algn="l"/>
            <a:r>
              <a:rPr sz="1875" dirty="0"/>
              <a:t>data </a:t>
            </a:r>
            <a:r>
              <a:rPr sz="1875" dirty="0" smtClean="0"/>
              <a:t>frame</a:t>
            </a:r>
            <a:endParaRPr lang="en-US" sz="1875" dirty="0" smtClean="0"/>
          </a:p>
          <a:p>
            <a:pPr algn="l"/>
            <a:r>
              <a:rPr sz="1875" dirty="0" smtClean="0"/>
              <a:t>to </a:t>
            </a:r>
            <a:r>
              <a:rPr sz="1875" dirty="0"/>
              <a:t>reshape</a:t>
            </a:r>
          </a:p>
        </p:txBody>
      </p:sp>
      <p:sp>
        <p:nvSpPr>
          <p:cNvPr id="1018" name="Shape 1018"/>
          <p:cNvSpPr/>
          <p:nvPr/>
        </p:nvSpPr>
        <p:spPr>
          <a:xfrm>
            <a:off x="1983882" y="3247368"/>
            <a:ext cx="2618036" cy="2160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721" y="6574"/>
                </a:lnTo>
                <a:cubicBezTo>
                  <a:pt x="17668" y="6553"/>
                  <a:pt x="17612" y="6540"/>
                  <a:pt x="17555" y="6540"/>
                </a:cubicBezTo>
                <a:lnTo>
                  <a:pt x="786" y="6540"/>
                </a:lnTo>
                <a:cubicBezTo>
                  <a:pt x="352" y="6540"/>
                  <a:pt x="0" y="7184"/>
                  <a:pt x="0" y="7978"/>
                </a:cubicBezTo>
                <a:lnTo>
                  <a:pt x="0" y="20163"/>
                </a:lnTo>
                <a:cubicBezTo>
                  <a:pt x="0" y="20956"/>
                  <a:pt x="352" y="21600"/>
                  <a:pt x="786" y="21600"/>
                </a:cubicBezTo>
                <a:lnTo>
                  <a:pt x="17555" y="21600"/>
                </a:lnTo>
                <a:cubicBezTo>
                  <a:pt x="17989" y="21600"/>
                  <a:pt x="18341" y="20956"/>
                  <a:pt x="18341" y="20163"/>
                </a:cubicBezTo>
                <a:lnTo>
                  <a:pt x="18341" y="7978"/>
                </a:lnTo>
                <a:cubicBezTo>
                  <a:pt x="18341" y="7838"/>
                  <a:pt x="18327" y="7706"/>
                  <a:pt x="18307" y="7578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96FF">
              <a:alpha val="80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name of the new key column </a:t>
            </a:r>
          </a:p>
          <a:p>
            <a:pPr algn="l"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 dirty="0"/>
              <a:t>(a character string)</a:t>
            </a:r>
          </a:p>
        </p:txBody>
      </p:sp>
      <p:sp>
        <p:nvSpPr>
          <p:cNvPr id="1019" name="Shape 1019"/>
          <p:cNvSpPr/>
          <p:nvPr/>
        </p:nvSpPr>
        <p:spPr>
          <a:xfrm>
            <a:off x="4253360" y="3447057"/>
            <a:ext cx="2134642" cy="181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4" y="0"/>
                </a:moveTo>
                <a:lnTo>
                  <a:pt x="18953" y="6119"/>
                </a:lnTo>
                <a:lnTo>
                  <a:pt x="964" y="6119"/>
                </a:lnTo>
                <a:cubicBezTo>
                  <a:pt x="432" y="6119"/>
                  <a:pt x="0" y="6772"/>
                  <a:pt x="0" y="7577"/>
                </a:cubicBezTo>
                <a:lnTo>
                  <a:pt x="0" y="20142"/>
                </a:lnTo>
                <a:cubicBezTo>
                  <a:pt x="0" y="20947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47"/>
                  <a:pt x="21600" y="20142"/>
                </a:cubicBezTo>
                <a:lnTo>
                  <a:pt x="21600" y="7577"/>
                </a:lnTo>
                <a:cubicBezTo>
                  <a:pt x="21600" y="6772"/>
                  <a:pt x="21168" y="6119"/>
                  <a:pt x="20636" y="6119"/>
                </a:cubicBezTo>
                <a:lnTo>
                  <a:pt x="19915" y="6119"/>
                </a:lnTo>
                <a:lnTo>
                  <a:pt x="19434" y="0"/>
                </a:lnTo>
                <a:close/>
              </a:path>
            </a:pathLst>
          </a:cu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/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name of the new value column</a:t>
            </a:r>
          </a:p>
          <a:p>
            <a: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875"/>
              <a:t>(a character string)</a:t>
            </a:r>
          </a:p>
        </p:txBody>
      </p:sp>
      <p:sp>
        <p:nvSpPr>
          <p:cNvPr id="1020" name="Shape 1020"/>
          <p:cNvSpPr/>
          <p:nvPr/>
        </p:nvSpPr>
        <p:spPr>
          <a:xfrm>
            <a:off x="6454077" y="3274828"/>
            <a:ext cx="2223046" cy="24248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27" y="0"/>
                </a:moveTo>
                <a:lnTo>
                  <a:pt x="7162" y="6876"/>
                </a:lnTo>
                <a:lnTo>
                  <a:pt x="925" y="6876"/>
                </a:lnTo>
                <a:cubicBezTo>
                  <a:pt x="414" y="6876"/>
                  <a:pt x="0" y="7505"/>
                  <a:pt x="0" y="8281"/>
                </a:cubicBezTo>
                <a:lnTo>
                  <a:pt x="0" y="20195"/>
                </a:lnTo>
                <a:cubicBezTo>
                  <a:pt x="0" y="20971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71"/>
                  <a:pt x="21600" y="20195"/>
                </a:cubicBezTo>
                <a:lnTo>
                  <a:pt x="21600" y="8281"/>
                </a:lnTo>
                <a:cubicBezTo>
                  <a:pt x="21600" y="7505"/>
                  <a:pt x="21186" y="6876"/>
                  <a:pt x="20675" y="6876"/>
                </a:cubicBezTo>
                <a:lnTo>
                  <a:pt x="8089" y="6876"/>
                </a:lnTo>
                <a:lnTo>
                  <a:pt x="7627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names or numeric indexes of columns to collapse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" grpId="0" animBg="1"/>
      <p:bldP spid="1018" grpId="0" animBg="1"/>
      <p:bldP spid="1019" grpId="0" animBg="1"/>
      <p:bldP spid="10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/>
          <p:nvPr/>
        </p:nvSpPr>
        <p:spPr>
          <a:xfrm>
            <a:off x="5155505" y="1542921"/>
            <a:ext cx="3310251" cy="345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  country year     n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1      FR 2011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2      DE 2011  5800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3      US 2011 15000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4      FR 2012  6900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5      DE 2012  6000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6      US 2012 14000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7      FR 2013  7000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8      DE 2013  6200</a:t>
            </a:r>
          </a:p>
          <a:p>
            <a:pPr algn="l" defTabSz="151161">
              <a:spcBef>
                <a:spcPts val="300"/>
              </a:spcBef>
              <a:defRPr sz="483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811"/>
              <a:t>## 9      US 2013 13000</a:t>
            </a:r>
          </a:p>
        </p:txBody>
      </p:sp>
      <p:sp>
        <p:nvSpPr>
          <p:cNvPr id="1028" name="Shape 1028"/>
          <p:cNvSpPr/>
          <p:nvPr/>
        </p:nvSpPr>
        <p:spPr>
          <a:xfrm>
            <a:off x="278615" y="1617696"/>
            <a:ext cx="3864893" cy="12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  country  2011  2012  2013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1      FR  7000  6900  7000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2      DE  5800  6000  6200</a:t>
            </a:r>
          </a:p>
          <a:p>
            <a:pPr algn="l" defTabSz="138017">
              <a:spcBef>
                <a:spcPts val="263"/>
              </a:spcBef>
              <a:defRPr sz="441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54"/>
              <a:t>## 3      US 15000 14000 13000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4270049" y="2010927"/>
            <a:ext cx="758916" cy="494957"/>
          </a:xfrm>
          <a:prstGeom prst="rightArrow">
            <a:avLst>
              <a:gd name="adj1" fmla="val 65074"/>
              <a:gd name="adj2" fmla="val 62967"/>
            </a:avLst>
          </a:prstGeom>
          <a:solidFill>
            <a:srgbClr val="A6AAA9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gather(cases, "year", "n", 2:4</a:t>
            </a:r>
            <a:r>
              <a:rPr lang="en-US" sz="4800" dirty="0" smtClean="0"/>
              <a:t>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Turn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35635" y="1260057"/>
            <a:ext cx="8256543" cy="9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/>
          <a:p>
            <a:pPr algn="l" defTabSz="216884">
              <a:spcBef>
                <a:spcPts val="863"/>
              </a:spcBef>
              <a:defRPr sz="5742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153"/>
              <a:t>Imagine how the pollution data set would look tidy with three variables: </a:t>
            </a:r>
            <a:r>
              <a:rPr sz="2153" i="1"/>
              <a:t>city, large, small</a:t>
            </a:r>
          </a:p>
        </p:txBody>
      </p:sp>
      <p:graphicFrame>
        <p:nvGraphicFramePr>
          <p:cNvPr id="1035" name="Table 1035"/>
          <p:cNvGraphicFramePr/>
          <p:nvPr/>
        </p:nvGraphicFramePr>
        <p:xfrm>
          <a:off x="1772088" y="2973208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36" name="Shape 1036"/>
          <p:cNvSpPr/>
          <p:nvPr/>
        </p:nvSpPr>
        <p:spPr>
          <a:xfrm>
            <a:off x="2539606" y="2535998"/>
            <a:ext cx="1047188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graphicFrame>
        <p:nvGraphicFramePr>
          <p:cNvPr id="1038" name="Table 1038"/>
          <p:cNvGraphicFramePr/>
          <p:nvPr/>
        </p:nvGraphicFramePr>
        <p:xfrm>
          <a:off x="4759662" y="2967106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043" name="Group 1043"/>
          <p:cNvGrpSpPr/>
          <p:nvPr/>
        </p:nvGrpSpPr>
        <p:grpSpPr>
          <a:xfrm>
            <a:off x="5655085" y="3093243"/>
            <a:ext cx="1682279" cy="1803274"/>
            <a:chOff x="2397085" y="-25"/>
            <a:chExt cx="4486076" cy="4808728"/>
          </a:xfrm>
        </p:grpSpPr>
        <p:sp>
          <p:nvSpPr>
            <p:cNvPr id="1039" name="Shape 1039"/>
            <p:cNvSpPr/>
            <p:nvPr/>
          </p:nvSpPr>
          <p:spPr>
            <a:xfrm>
              <a:off x="2397085" y="7104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397085" y="23487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2397085" y="3987092"/>
              <a:ext cx="4486078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42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70473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1046" name="Group 1046"/>
          <p:cNvGrpSpPr/>
          <p:nvPr/>
        </p:nvGrpSpPr>
        <p:grpSpPr>
          <a:xfrm>
            <a:off x="4750210" y="2959638"/>
            <a:ext cx="909638" cy="2237505"/>
            <a:chOff x="1459119" y="0"/>
            <a:chExt cx="2425700" cy="5966678"/>
          </a:xfrm>
        </p:grpSpPr>
        <p:sp>
          <p:nvSpPr>
            <p:cNvPr id="1044" name="Shape 1044"/>
            <p:cNvSpPr/>
            <p:nvPr/>
          </p:nvSpPr>
          <p:spPr>
            <a:xfrm>
              <a:off x="1459119" y="0"/>
              <a:ext cx="2425701" cy="5966679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5" name="Shape 1045"/>
            <p:cNvSpPr/>
            <p:nvPr/>
          </p:nvSpPr>
          <p:spPr>
            <a:xfrm flipV="1">
              <a:off x="2671969" y="491227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052" name="Group 1052"/>
          <p:cNvGrpSpPr/>
          <p:nvPr/>
        </p:nvGrpSpPr>
        <p:grpSpPr>
          <a:xfrm>
            <a:off x="5655085" y="3093244"/>
            <a:ext cx="1716828" cy="2108073"/>
            <a:chOff x="2395484" y="-25"/>
            <a:chExt cx="4578208" cy="5621528"/>
          </a:xfrm>
        </p:grpSpPr>
        <p:sp>
          <p:nvSpPr>
            <p:cNvPr id="1047" name="Shape 1047"/>
            <p:cNvSpPr/>
            <p:nvPr/>
          </p:nvSpPr>
          <p:spPr>
            <a:xfrm>
              <a:off x="2395484" y="1523292"/>
              <a:ext cx="4486077" cy="8343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395484" y="3174292"/>
              <a:ext cx="4486077" cy="821611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395484" y="4799891"/>
              <a:ext cx="4486077" cy="821612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pic>
          <p:nvPicPr>
            <p:cNvPr id="1050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668872" y="-26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051" name="arrow2.0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flipH="1">
              <a:off x="6113664" y="817302"/>
              <a:ext cx="860029" cy="449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540" extrusionOk="0">
                  <a:moveTo>
                    <a:pt x="4883" y="0"/>
                  </a:moveTo>
                  <a:cubicBezTo>
                    <a:pt x="4771" y="0"/>
                    <a:pt x="3624" y="428"/>
                    <a:pt x="2338" y="951"/>
                  </a:cubicBezTo>
                  <a:lnTo>
                    <a:pt x="0" y="1903"/>
                  </a:lnTo>
                  <a:lnTo>
                    <a:pt x="1578" y="1925"/>
                  </a:lnTo>
                  <a:lnTo>
                    <a:pt x="3155" y="1948"/>
                  </a:lnTo>
                  <a:lnTo>
                    <a:pt x="3953" y="2523"/>
                  </a:lnTo>
                  <a:cubicBezTo>
                    <a:pt x="4904" y="3210"/>
                    <a:pt x="5996" y="3658"/>
                    <a:pt x="7925" y="4152"/>
                  </a:cubicBezTo>
                  <a:cubicBezTo>
                    <a:pt x="9482" y="4550"/>
                    <a:pt x="12262" y="5024"/>
                    <a:pt x="14216" y="5227"/>
                  </a:cubicBezTo>
                  <a:cubicBezTo>
                    <a:pt x="14891" y="5296"/>
                    <a:pt x="15437" y="5369"/>
                    <a:pt x="15437" y="5388"/>
                  </a:cubicBezTo>
                  <a:cubicBezTo>
                    <a:pt x="15437" y="5407"/>
                    <a:pt x="14254" y="5581"/>
                    <a:pt x="12808" y="5774"/>
                  </a:cubicBezTo>
                  <a:cubicBezTo>
                    <a:pt x="7976" y="6419"/>
                    <a:pt x="4742" y="7380"/>
                    <a:pt x="3559" y="8522"/>
                  </a:cubicBezTo>
                  <a:cubicBezTo>
                    <a:pt x="2860" y="9197"/>
                    <a:pt x="2860" y="9605"/>
                    <a:pt x="3559" y="10280"/>
                  </a:cubicBezTo>
                  <a:cubicBezTo>
                    <a:pt x="4742" y="11421"/>
                    <a:pt x="7976" y="12384"/>
                    <a:pt x="12808" y="13029"/>
                  </a:cubicBezTo>
                  <a:cubicBezTo>
                    <a:pt x="14254" y="13222"/>
                    <a:pt x="15437" y="13394"/>
                    <a:pt x="15437" y="13414"/>
                  </a:cubicBezTo>
                  <a:cubicBezTo>
                    <a:pt x="15437" y="13433"/>
                    <a:pt x="14891" y="13505"/>
                    <a:pt x="14216" y="13575"/>
                  </a:cubicBezTo>
                  <a:cubicBezTo>
                    <a:pt x="12263" y="13778"/>
                    <a:pt x="9483" y="14254"/>
                    <a:pt x="7925" y="14652"/>
                  </a:cubicBezTo>
                  <a:cubicBezTo>
                    <a:pt x="-1252" y="16998"/>
                    <a:pt x="3966" y="20553"/>
                    <a:pt x="17897" y="21448"/>
                  </a:cubicBezTo>
                  <a:cubicBezTo>
                    <a:pt x="20257" y="21600"/>
                    <a:pt x="20348" y="21590"/>
                    <a:pt x="20348" y="21211"/>
                  </a:cubicBezTo>
                  <a:cubicBezTo>
                    <a:pt x="20348" y="20971"/>
                    <a:pt x="20191" y="20866"/>
                    <a:pt x="19832" y="20866"/>
                  </a:cubicBezTo>
                  <a:cubicBezTo>
                    <a:pt x="18371" y="20866"/>
                    <a:pt x="13917" y="20303"/>
                    <a:pt x="11728" y="19841"/>
                  </a:cubicBezTo>
                  <a:cubicBezTo>
                    <a:pt x="4872" y="18394"/>
                    <a:pt x="4872" y="16306"/>
                    <a:pt x="11728" y="14860"/>
                  </a:cubicBezTo>
                  <a:cubicBezTo>
                    <a:pt x="13917" y="14398"/>
                    <a:pt x="18371" y="13834"/>
                    <a:pt x="19832" y="13834"/>
                  </a:cubicBezTo>
                  <a:cubicBezTo>
                    <a:pt x="20208" y="13834"/>
                    <a:pt x="20348" y="13716"/>
                    <a:pt x="20348" y="13391"/>
                  </a:cubicBezTo>
                  <a:lnTo>
                    <a:pt x="20348" y="12945"/>
                  </a:lnTo>
                  <a:lnTo>
                    <a:pt x="18301" y="12814"/>
                  </a:lnTo>
                  <a:cubicBezTo>
                    <a:pt x="15857" y="12658"/>
                    <a:pt x="12315" y="12149"/>
                    <a:pt x="10460" y="11686"/>
                  </a:cubicBezTo>
                  <a:cubicBezTo>
                    <a:pt x="5071" y="10340"/>
                    <a:pt x="5071" y="8464"/>
                    <a:pt x="10460" y="7118"/>
                  </a:cubicBezTo>
                  <a:cubicBezTo>
                    <a:pt x="12315" y="6655"/>
                    <a:pt x="15857" y="6144"/>
                    <a:pt x="18301" y="5988"/>
                  </a:cubicBezTo>
                  <a:lnTo>
                    <a:pt x="20348" y="5858"/>
                  </a:lnTo>
                  <a:lnTo>
                    <a:pt x="20348" y="5413"/>
                  </a:lnTo>
                  <a:cubicBezTo>
                    <a:pt x="20348" y="5088"/>
                    <a:pt x="20208" y="4968"/>
                    <a:pt x="19832" y="4968"/>
                  </a:cubicBezTo>
                  <a:cubicBezTo>
                    <a:pt x="19548" y="4968"/>
                    <a:pt x="18129" y="4848"/>
                    <a:pt x="16686" y="4701"/>
                  </a:cubicBezTo>
                  <a:cubicBezTo>
                    <a:pt x="12008" y="4227"/>
                    <a:pt x="7385" y="3033"/>
                    <a:pt x="7061" y="2217"/>
                  </a:cubicBezTo>
                  <a:cubicBezTo>
                    <a:pt x="6959" y="1959"/>
                    <a:pt x="7005" y="1948"/>
                    <a:pt x="8357" y="1925"/>
                  </a:cubicBezTo>
                  <a:lnTo>
                    <a:pt x="9756" y="1903"/>
                  </a:lnTo>
                  <a:lnTo>
                    <a:pt x="7418" y="951"/>
                  </a:lnTo>
                  <a:cubicBezTo>
                    <a:pt x="6132" y="428"/>
                    <a:pt x="4994" y="0"/>
                    <a:pt x="4883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5" name="Table 105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Table 1058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59" name="Table 1059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0" name="Shape 1060"/>
          <p:cNvSpPr/>
          <p:nvPr/>
        </p:nvSpPr>
        <p:spPr>
          <a:xfrm>
            <a:off x="5300382" y="1980537"/>
            <a:ext cx="2999157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3" name="Table 1063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64" name="Table 1064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65" name="Shape 1065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66" name="Shape 1066"/>
          <p:cNvSpPr/>
          <p:nvPr/>
        </p:nvSpPr>
        <p:spPr>
          <a:xfrm>
            <a:off x="7272613" y="19921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9" name="Table 1069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0" name="Table 1070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1" name="Shape 1071"/>
          <p:cNvSpPr/>
          <p:nvPr/>
        </p:nvSpPr>
        <p:spPr>
          <a:xfrm>
            <a:off x="5276650" y="22906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4" name="Table 107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75" name="Table 107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76" name="Shape 1076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77" name="Shape 1077"/>
          <p:cNvSpPr/>
          <p:nvPr/>
        </p:nvSpPr>
        <p:spPr>
          <a:xfrm>
            <a:off x="7272613" y="2296958"/>
            <a:ext cx="786309" cy="1514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337033" y="6472442"/>
            <a:ext cx="8537193" cy="22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algn="l">
              <a:lnSpc>
                <a:spcPts val="1350"/>
              </a:lnSpc>
              <a:defRPr sz="14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1100"/>
              <a:t>Slides modified from RStudio  Data Wrangling Workshop </a:t>
            </a:r>
            <a:r>
              <a:rPr sz="1100" u="sng">
                <a:hlinkClick r:id="rId2"/>
              </a:rPr>
              <a:t>https://www.rstudio.com/resources/webinars/data-wrangling-with-r-and-rstudio/</a:t>
            </a:r>
          </a:p>
        </p:txBody>
      </p:sp>
      <p:sp>
        <p:nvSpPr>
          <p:cNvPr id="245" name="Shape 245"/>
          <p:cNvSpPr/>
          <p:nvPr/>
        </p:nvSpPr>
        <p:spPr>
          <a:xfrm>
            <a:off x="337033" y="0"/>
            <a:ext cx="8532647" cy="1197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 defTabSz="432308">
              <a:defRPr sz="7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775" dirty="0">
                <a:latin typeface="+mj-lt"/>
              </a:rPr>
              <a:t>Two packages to help you work with the structure of </a:t>
            </a:r>
            <a:r>
              <a:rPr sz="2775" dirty="0" smtClean="0">
                <a:latin typeface="+mj-lt"/>
              </a:rPr>
              <a:t>data</a:t>
            </a:r>
            <a:endParaRPr sz="2775" dirty="0">
              <a:latin typeface="+mj-lt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1732507" y="2036506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tidyr</a:t>
            </a:r>
          </a:p>
        </p:txBody>
      </p:sp>
      <p:grpSp>
        <p:nvGrpSpPr>
          <p:cNvPr id="256" name="Group 256"/>
          <p:cNvGrpSpPr/>
          <p:nvPr/>
        </p:nvGrpSpPr>
        <p:grpSpPr>
          <a:xfrm>
            <a:off x="617802" y="1983221"/>
            <a:ext cx="772075" cy="596933"/>
            <a:chOff x="0" y="0"/>
            <a:chExt cx="2058866" cy="1591820"/>
          </a:xfrm>
        </p:grpSpPr>
        <p:sp>
          <p:nvSpPr>
            <p:cNvPr id="247" name="Shape 247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49" name="Shape 249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0" name="Shape 250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2" name="Shape 252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4" name="Shape 254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5" name="Shape 255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257" name="Shape 257"/>
          <p:cNvSpPr/>
          <p:nvPr/>
        </p:nvSpPr>
        <p:spPr>
          <a:xfrm>
            <a:off x="1731168" y="2820749"/>
            <a:ext cx="982311" cy="490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8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113"/>
              <a:t>dplyr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6462" y="2767464"/>
            <a:ext cx="772076" cy="596933"/>
            <a:chOff x="0" y="0"/>
            <a:chExt cx="2058866" cy="1591820"/>
          </a:xfrm>
        </p:grpSpPr>
        <p:sp>
          <p:nvSpPr>
            <p:cNvPr id="258" name="Shape 258"/>
            <p:cNvSpPr/>
            <p:nvPr/>
          </p:nvSpPr>
          <p:spPr>
            <a:xfrm>
              <a:off x="335705" y="6512"/>
              <a:ext cx="1723162" cy="130960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318473" y="282218"/>
              <a:ext cx="1723162" cy="1033898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0" name="Shape 260"/>
            <p:cNvSpPr/>
            <p:nvPr/>
          </p:nvSpPr>
          <p:spPr>
            <a:xfrm rot="19050000">
              <a:off x="86666" y="94750"/>
              <a:ext cx="448023" cy="430791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1" name="Shape 261"/>
            <p:cNvSpPr/>
            <p:nvPr/>
          </p:nvSpPr>
          <p:spPr>
            <a:xfrm rot="10800000" flipH="1">
              <a:off x="1714234" y="1316115"/>
              <a:ext cx="327401" cy="275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8304" y="282218"/>
              <a:ext cx="1723162" cy="1309603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3" name="Shape 263"/>
            <p:cNvSpPr/>
            <p:nvPr/>
          </p:nvSpPr>
          <p:spPr>
            <a:xfrm rot="16200000" flipH="1">
              <a:off x="835421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-319097" y="644082"/>
              <a:ext cx="1223446" cy="56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5" name="Shape 265"/>
            <p:cNvSpPr/>
            <p:nvPr/>
          </p:nvSpPr>
          <p:spPr>
            <a:xfrm rot="10800000" flipH="1">
              <a:off x="8304" y="282218"/>
              <a:ext cx="1723162" cy="103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1714234" y="40975"/>
              <a:ext cx="327401" cy="27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" name="Table 108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1" name="Table 108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2" name="Shape 1082"/>
          <p:cNvSpPr/>
          <p:nvPr/>
        </p:nvSpPr>
        <p:spPr>
          <a:xfrm>
            <a:off x="5276650" y="2595472"/>
            <a:ext cx="2999156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le 1085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86" name="Table 1086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87" name="Shape 1087"/>
          <p:cNvSpPr/>
          <p:nvPr/>
        </p:nvSpPr>
        <p:spPr>
          <a:xfrm>
            <a:off x="7272613" y="2595472"/>
            <a:ext cx="786309" cy="15148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0" name="Table 1090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 1091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>
                        <a:satOff val="-3355"/>
                        <a:lumOff val="2661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Table 1094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095" name="Table 1095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096" name="Shape 1096"/>
          <p:cNvSpPr/>
          <p:nvPr/>
        </p:nvSpPr>
        <p:spPr>
          <a:xfrm>
            <a:off x="5478623" y="1583311"/>
            <a:ext cx="2595210" cy="131921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097" name="Shape 1097"/>
          <p:cNvSpPr/>
          <p:nvPr/>
        </p:nvSpPr>
        <p:spPr>
          <a:xfrm flipH="1" flipV="1">
            <a:off x="5913125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8" name="Shape 1098"/>
          <p:cNvSpPr/>
          <p:nvPr/>
        </p:nvSpPr>
        <p:spPr>
          <a:xfrm flipH="1" flipV="1">
            <a:off x="6769736" y="1710657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  <p:sp>
        <p:nvSpPr>
          <p:cNvPr id="1099" name="Shape 1099"/>
          <p:cNvSpPr/>
          <p:nvPr/>
        </p:nvSpPr>
        <p:spPr>
          <a:xfrm flipH="1" flipV="1">
            <a:off x="7626347" y="1715261"/>
            <a:ext cx="12984" cy="1064521"/>
          </a:xfrm>
          <a:prstGeom prst="line">
            <a:avLst/>
          </a:prstGeom>
          <a:ln w="177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0" tIns="0" rIns="0" bIns="0"/>
          <a:lstStyle/>
          <a:p>
            <a:pPr algn="l" defTabSz="17145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Table 110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3" name="Table 110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4" name="Shape 1104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99" fill="hold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" grpId="1" animBg="1" advAuto="0"/>
      <p:bldP spid="1104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7" name="Table 1107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08" name="Table 1108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09" name="Shape 1109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key </a:t>
            </a:r>
            <a:r>
              <a:rPr sz="1368"/>
              <a:t>(new column names)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2" name="Table 1112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 1113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14" name="Shape 1114"/>
          <p:cNvSpPr/>
          <p:nvPr/>
        </p:nvSpPr>
        <p:spPr>
          <a:xfrm>
            <a:off x="1878927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rgbClr val="A6AAA9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key</a:t>
            </a:r>
          </a:p>
        </p:txBody>
      </p:sp>
      <p:sp>
        <p:nvSpPr>
          <p:cNvPr id="1115" name="Shape 1115"/>
          <p:cNvSpPr/>
          <p:nvPr/>
        </p:nvSpPr>
        <p:spPr>
          <a:xfrm>
            <a:off x="2605319" y="1078507"/>
            <a:ext cx="24270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/>
          <a:p>
            <a:pPr algn="l" defTabSz="194976">
              <a:spcBef>
                <a:spcPts val="788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1936"/>
              <a:t>value </a:t>
            </a:r>
            <a:r>
              <a:rPr sz="1368"/>
              <a:t>(new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Shape 1148"/>
          <p:cNvSpPr/>
          <p:nvPr/>
        </p:nvSpPr>
        <p:spPr>
          <a:xfrm>
            <a:off x="1530215" y="3070244"/>
            <a:ext cx="5921780" cy="558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65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468"/>
              <a:t>spread(pollution, </a:t>
            </a:r>
            <a:r>
              <a:rPr sz="2468">
                <a:solidFill>
                  <a:schemeClr val="accent1">
                    <a:satOff val="-3355"/>
                    <a:lumOff val="26614"/>
                  </a:schemeClr>
                </a:solidFill>
              </a:rPr>
              <a:t>size</a:t>
            </a:r>
            <a:r>
              <a:rPr sz="2468"/>
              <a:t>, </a:t>
            </a:r>
            <a:r>
              <a:rPr sz="2468">
                <a:solidFill>
                  <a:srgbClr val="008F00"/>
                </a:solidFill>
              </a:rPr>
              <a:t>amount</a:t>
            </a:r>
            <a:r>
              <a:rPr sz="2468"/>
              <a:t>)</a:t>
            </a:r>
          </a:p>
        </p:txBody>
      </p:sp>
      <p:sp>
        <p:nvSpPr>
          <p:cNvPr id="1149" name="Shape 1149"/>
          <p:cNvSpPr/>
          <p:nvPr/>
        </p:nvSpPr>
        <p:spPr>
          <a:xfrm>
            <a:off x="355594" y="1627180"/>
            <a:ext cx="8411127" cy="115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70000"/>
              </a:lnSpc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Generates multiple columns from two columns: 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unique value in the </a:t>
            </a:r>
            <a:r>
              <a:rPr sz="2025" b="1" dirty="0">
                <a:solidFill>
                  <a:schemeClr val="accent1"/>
                </a:solidFill>
              </a:rPr>
              <a:t>key</a:t>
            </a:r>
            <a:r>
              <a:rPr sz="2025" dirty="0"/>
              <a:t> column becomes a column name</a:t>
            </a:r>
          </a:p>
          <a:p>
            <a:pPr marL="619125" indent="-371475" algn="l">
              <a:lnSpc>
                <a:spcPct val="70000"/>
              </a:lnSpc>
              <a:spcBef>
                <a:spcPts val="900"/>
              </a:spcBef>
              <a:buSzPct val="100000"/>
              <a:buAutoNum type="arabicPeriod"/>
              <a:defRPr sz="5400">
                <a:latin typeface="+mn-lt"/>
                <a:ea typeface="+mn-ea"/>
                <a:cs typeface="+mn-cs"/>
                <a:sym typeface="Helvetica Neue"/>
              </a:defRPr>
            </a:pPr>
            <a:r>
              <a:rPr sz="2025" dirty="0"/>
              <a:t>each value in the </a:t>
            </a:r>
            <a:r>
              <a:rPr sz="2025" b="1" dirty="0">
                <a:solidFill>
                  <a:schemeClr val="accent1"/>
                </a:solidFill>
              </a:rPr>
              <a:t>value</a:t>
            </a:r>
            <a:r>
              <a:rPr sz="2025" dirty="0"/>
              <a:t> column becomes a cell in the new columns</a:t>
            </a:r>
          </a:p>
        </p:txBody>
      </p:sp>
      <p:sp>
        <p:nvSpPr>
          <p:cNvPr id="1150" name="Shape 1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spread()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703694" y="3672748"/>
            <a:ext cx="1410742" cy="1859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9538" y="5921"/>
                </a:lnTo>
                <a:lnTo>
                  <a:pt x="1458" y="5921"/>
                </a:lnTo>
                <a:cubicBezTo>
                  <a:pt x="653" y="5921"/>
                  <a:pt x="0" y="6591"/>
                  <a:pt x="0" y="7417"/>
                </a:cubicBezTo>
                <a:lnTo>
                  <a:pt x="0" y="20103"/>
                </a:lnTo>
                <a:cubicBezTo>
                  <a:pt x="0" y="20930"/>
                  <a:pt x="653" y="21600"/>
                  <a:pt x="1458" y="21600"/>
                </a:cubicBezTo>
                <a:lnTo>
                  <a:pt x="19973" y="21600"/>
                </a:lnTo>
                <a:cubicBezTo>
                  <a:pt x="20778" y="21600"/>
                  <a:pt x="21431" y="20930"/>
                  <a:pt x="21431" y="20103"/>
                </a:cubicBezTo>
                <a:lnTo>
                  <a:pt x="21431" y="7417"/>
                </a:lnTo>
                <a:cubicBezTo>
                  <a:pt x="21431" y="6993"/>
                  <a:pt x="21259" y="6612"/>
                  <a:pt x="20982" y="6339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005493">
              <a:alpha val="71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data frame to reshape</a:t>
            </a:r>
          </a:p>
        </p:txBody>
      </p:sp>
      <p:sp>
        <p:nvSpPr>
          <p:cNvPr id="1152" name="Shape 1152"/>
          <p:cNvSpPr/>
          <p:nvPr/>
        </p:nvSpPr>
        <p:spPr>
          <a:xfrm>
            <a:off x="3176729" y="3638369"/>
            <a:ext cx="2223046" cy="2015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29" y="0"/>
                </a:moveTo>
                <a:lnTo>
                  <a:pt x="19366" y="6303"/>
                </a:lnTo>
                <a:lnTo>
                  <a:pt x="925" y="6303"/>
                </a:lnTo>
                <a:cubicBezTo>
                  <a:pt x="414" y="6303"/>
                  <a:pt x="0" y="6957"/>
                  <a:pt x="0" y="7763"/>
                </a:cubicBezTo>
                <a:lnTo>
                  <a:pt x="0" y="20140"/>
                </a:lnTo>
                <a:cubicBezTo>
                  <a:pt x="0" y="20946"/>
                  <a:pt x="414" y="21600"/>
                  <a:pt x="925" y="21600"/>
                </a:cubicBezTo>
                <a:lnTo>
                  <a:pt x="20675" y="21600"/>
                </a:lnTo>
                <a:cubicBezTo>
                  <a:pt x="21186" y="21600"/>
                  <a:pt x="21600" y="20946"/>
                  <a:pt x="21600" y="20140"/>
                </a:cubicBezTo>
                <a:lnTo>
                  <a:pt x="21600" y="7763"/>
                </a:lnTo>
                <a:cubicBezTo>
                  <a:pt x="21600" y="6957"/>
                  <a:pt x="21186" y="6303"/>
                  <a:pt x="20675" y="6303"/>
                </a:cubicBezTo>
                <a:lnTo>
                  <a:pt x="20290" y="6303"/>
                </a:lnTo>
                <a:lnTo>
                  <a:pt x="19829" y="0"/>
                </a:lnTo>
                <a:close/>
              </a:path>
            </a:pathLst>
          </a:custGeom>
          <a:solidFill>
            <a:srgbClr val="0096FF">
              <a:alpha val="75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 dirty="0"/>
              <a:t>column to use for keys (new columns names)</a:t>
            </a:r>
          </a:p>
        </p:txBody>
      </p:sp>
      <p:sp>
        <p:nvSpPr>
          <p:cNvPr id="1153" name="Shape 1153"/>
          <p:cNvSpPr/>
          <p:nvPr/>
        </p:nvSpPr>
        <p:spPr>
          <a:xfrm>
            <a:off x="5473145" y="3629141"/>
            <a:ext cx="2134642" cy="1927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93" y="0"/>
                </a:moveTo>
                <a:lnTo>
                  <a:pt x="13013" y="6271"/>
                </a:lnTo>
                <a:lnTo>
                  <a:pt x="964" y="6271"/>
                </a:lnTo>
                <a:cubicBezTo>
                  <a:pt x="432" y="6271"/>
                  <a:pt x="0" y="6918"/>
                  <a:pt x="0" y="7715"/>
                </a:cubicBezTo>
                <a:lnTo>
                  <a:pt x="0" y="20156"/>
                </a:lnTo>
                <a:cubicBezTo>
                  <a:pt x="0" y="20954"/>
                  <a:pt x="432" y="21600"/>
                  <a:pt x="964" y="21600"/>
                </a:cubicBezTo>
                <a:lnTo>
                  <a:pt x="20636" y="21600"/>
                </a:lnTo>
                <a:cubicBezTo>
                  <a:pt x="21168" y="21600"/>
                  <a:pt x="21600" y="20954"/>
                  <a:pt x="21600" y="20156"/>
                </a:cubicBezTo>
                <a:lnTo>
                  <a:pt x="21600" y="7715"/>
                </a:lnTo>
                <a:cubicBezTo>
                  <a:pt x="21600" y="6918"/>
                  <a:pt x="21168" y="6271"/>
                  <a:pt x="20636" y="6271"/>
                </a:cubicBezTo>
                <a:lnTo>
                  <a:pt x="13975" y="6271"/>
                </a:lnTo>
                <a:lnTo>
                  <a:pt x="13493" y="0"/>
                </a:lnTo>
                <a:close/>
              </a:path>
            </a:pathLst>
          </a:custGeom>
          <a:solidFill>
            <a:srgbClr val="008F00">
              <a:alpha val="64000"/>
            </a:srgbClr>
          </a:solidFill>
          <a:ln w="381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5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875"/>
              <a:t>column to use for values (new column cells)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6" name="Table 1156"/>
          <p:cNvGraphicFramePr/>
          <p:nvPr/>
        </p:nvGraphicFramePr>
        <p:xfrm>
          <a:off x="735957" y="1537464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157" name="Table 1157"/>
          <p:cNvGraphicFramePr/>
          <p:nvPr/>
        </p:nvGraphicFramePr>
        <p:xfrm>
          <a:off x="5485117" y="1590296"/>
          <a:ext cx="2583805" cy="130968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6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58" name="Shape 1158"/>
          <p:cNvSpPr/>
          <p:nvPr/>
        </p:nvSpPr>
        <p:spPr>
          <a:xfrm>
            <a:off x="3659940" y="1632214"/>
            <a:ext cx="1630271" cy="877056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alpha val="8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/>
              <a:t>spread()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spread(pollution, size, amount</a:t>
            </a:r>
            <a:r>
              <a:rPr lang="en-US" sz="4800" dirty="0" smtClean="0"/>
              <a:t>)</a:t>
            </a:r>
            <a:endParaRPr lang="en-US" dirty="0"/>
          </a:p>
        </p:txBody>
      </p:sp>
      <p:sp>
        <p:nvSpPr>
          <p:cNvPr id="6" name="Shape 1165"/>
          <p:cNvSpPr/>
          <p:nvPr/>
        </p:nvSpPr>
        <p:spPr>
          <a:xfrm flipH="1">
            <a:off x="3659940" y="2691776"/>
            <a:ext cx="1630271" cy="877055"/>
          </a:xfrm>
          <a:prstGeom prst="rightArrow">
            <a:avLst>
              <a:gd name="adj1" fmla="val 65074"/>
              <a:gd name="adj2" fmla="val 35535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sz="2625"/>
          </a:p>
        </p:txBody>
      </p:sp>
      <p:sp>
        <p:nvSpPr>
          <p:cNvPr id="7" name="Shape 1166"/>
          <p:cNvSpPr/>
          <p:nvPr/>
        </p:nvSpPr>
        <p:spPr>
          <a:xfrm>
            <a:off x="3967962" y="2872700"/>
            <a:ext cx="1189027" cy="458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625" dirty="0"/>
              <a:t>gather()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442" y="4365808"/>
            <a:ext cx="845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2800">
                <a:latin typeface="+mn-lt"/>
                <a:sym typeface="Helvetica Neue"/>
              </a:rPr>
              <a:t>Separate </a:t>
            </a:r>
            <a:r>
              <a:rPr lang="en-US" sz="2800" b="1">
                <a:solidFill>
                  <a:schemeClr val="accent1"/>
                </a:solidFill>
                <a:latin typeface="+mn-lt"/>
                <a:sym typeface="Helvetica Neue"/>
              </a:rPr>
              <a:t>all variables</a:t>
            </a:r>
            <a:r>
              <a:rPr lang="en-US" sz="2800">
                <a:latin typeface="+mn-lt"/>
                <a:sym typeface="Helvetica Neue"/>
              </a:rPr>
              <a:t> </a:t>
            </a:r>
            <a:r>
              <a:rPr lang="en-US" sz="2800" i="1">
                <a:latin typeface="+mn-lt"/>
                <a:ea typeface="Times"/>
                <a:cs typeface="Times"/>
                <a:sym typeface="Times"/>
              </a:rPr>
              <a:t>implied by law, formula or goal</a:t>
            </a:r>
            <a:endParaRPr lang="en-US" sz="2800" i="1" dirty="0">
              <a:latin typeface="+mn-lt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8" name="Table 1168"/>
          <p:cNvGraphicFramePr/>
          <p:nvPr>
            <p:extLst>
              <p:ext uri="{D42A27DB-BD31-4B8C-83A1-F6EECF244321}">
                <p14:modId xmlns:p14="http://schemas.microsoft.com/office/powerpoint/2010/main" val="261913521"/>
              </p:ext>
            </p:extLst>
          </p:nvPr>
        </p:nvGraphicFramePr>
        <p:xfrm>
          <a:off x="673091" y="2475151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173" name="Shape 1173"/>
          <p:cNvSpPr/>
          <p:nvPr/>
        </p:nvSpPr>
        <p:spPr>
          <a:xfrm>
            <a:off x="1481322" y="1494486"/>
            <a:ext cx="6227078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There are three more variables hidden in storms:</a:t>
            </a:r>
          </a:p>
        </p:txBody>
      </p:sp>
      <p:sp>
        <p:nvSpPr>
          <p:cNvPr id="1174" name="Shape 1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 and separate()</a:t>
            </a:r>
          </a:p>
        </p:txBody>
      </p:sp>
      <p:sp>
        <p:nvSpPr>
          <p:cNvPr id="1175" name="Shape 1175"/>
          <p:cNvSpPr/>
          <p:nvPr/>
        </p:nvSpPr>
        <p:spPr>
          <a:xfrm>
            <a:off x="1827781" y="210255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606132" y="2607774"/>
            <a:ext cx="1200464" cy="1574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Year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Month</a:t>
            </a:r>
          </a:p>
          <a:p>
            <a:pPr marL="185738" indent="-185738" algn="l">
              <a:spcBef>
                <a:spcPts val="900"/>
              </a:spcBef>
              <a:buSzPct val="100000"/>
              <a:buChar char="•"/>
              <a:defRPr sz="6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sz="2250"/>
              <a:t>Day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data-wrangling-cheatshee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833" y="250351"/>
            <a:ext cx="5940763" cy="45905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74" name="Shape 274"/>
          <p:cNvSpPr>
            <a:spLocks noGrp="1"/>
          </p:cNvSpPr>
          <p:nvPr>
            <p:ph type="title" idx="4294967295"/>
          </p:nvPr>
        </p:nvSpPr>
        <p:spPr>
          <a:xfrm>
            <a:off x="1379538" y="6203950"/>
            <a:ext cx="7764462" cy="679450"/>
          </a:xfrm>
          <a:prstGeom prst="rect">
            <a:avLst/>
          </a:prstGeom>
        </p:spPr>
        <p:txBody>
          <a:bodyPr lIns="19050" tIns="19050" rIns="19050" bIns="19050" anchor="ctr">
            <a:noAutofit/>
          </a:bodyPr>
          <a:lstStyle>
            <a:lvl1pPr>
              <a:defRPr sz="5100" u="sng">
                <a:solidFill>
                  <a:schemeClr val="accent1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sz="2400" u="sng" dirty="0">
                <a:solidFill>
                  <a:schemeClr val="bg1"/>
                </a:solidFill>
                <a:hlinkClick r:id="rId3"/>
              </a:rPr>
              <a:t>http://www.rstudio.com/resources/cheatsheets/</a:t>
            </a:r>
          </a:p>
        </p:txBody>
      </p:sp>
      <p:pic>
        <p:nvPicPr>
          <p:cNvPr id="27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37063" y="5027917"/>
            <a:ext cx="2865045" cy="102491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hape 277"/>
          <p:cNvSpPr/>
          <p:nvPr/>
        </p:nvSpPr>
        <p:spPr>
          <a:xfrm>
            <a:off x="6598642" y="4603407"/>
            <a:ext cx="2141886" cy="2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>
            <a:lvl1pPr>
              <a:defRPr sz="3800"/>
            </a:lvl1pPr>
          </a:lstStyle>
          <a:p>
            <a:r>
              <a:rPr sz="1425"/>
              <a:t>Also in Chinese…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/>
          <p:nvPr/>
        </p:nvSpPr>
        <p:spPr>
          <a:xfrm>
            <a:off x="822961" y="1427899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Separate splits a column by a character string separator.</a:t>
            </a:r>
          </a:p>
        </p:txBody>
      </p:sp>
      <p:sp>
        <p:nvSpPr>
          <p:cNvPr id="1183" name="Shape 1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separate()</a:t>
            </a:r>
          </a:p>
        </p:txBody>
      </p:sp>
      <p:sp>
        <p:nvSpPr>
          <p:cNvPr id="1184" name="Shape 1184"/>
          <p:cNvSpPr/>
          <p:nvPr/>
        </p:nvSpPr>
        <p:spPr>
          <a:xfrm>
            <a:off x="822960" y="2096078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separate(storms, date, c("year", "month", "day"), sep = "-")</a:t>
            </a:r>
          </a:p>
        </p:txBody>
      </p:sp>
      <p:graphicFrame>
        <p:nvGraphicFramePr>
          <p:cNvPr id="1185" name="Table 1185"/>
          <p:cNvGraphicFramePr/>
          <p:nvPr/>
        </p:nvGraphicFramePr>
        <p:xfrm>
          <a:off x="4775108" y="3678888"/>
          <a:ext cx="382242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4"/>
                <a:gridCol w="891614"/>
                <a:gridCol w="542407"/>
                <a:gridCol w="601707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86" name="Shape 1186"/>
          <p:cNvSpPr/>
          <p:nvPr/>
        </p:nvSpPr>
        <p:spPr>
          <a:xfrm>
            <a:off x="4068690" y="46237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187" name="Shape 1187"/>
          <p:cNvSpPr/>
          <p:nvPr/>
        </p:nvSpPr>
        <p:spPr>
          <a:xfrm>
            <a:off x="1806981" y="3326826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188" name="Shape 1188"/>
          <p:cNvSpPr/>
          <p:nvPr/>
        </p:nvSpPr>
        <p:spPr>
          <a:xfrm>
            <a:off x="6105142" y="332567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graphicFrame>
        <p:nvGraphicFramePr>
          <p:cNvPr id="1189" name="Table 1189"/>
          <p:cNvGraphicFramePr/>
          <p:nvPr/>
        </p:nvGraphicFramePr>
        <p:xfrm>
          <a:off x="652292" y="3678888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Table 1191"/>
          <p:cNvGraphicFramePr/>
          <p:nvPr/>
        </p:nvGraphicFramePr>
        <p:xfrm>
          <a:off x="5298497" y="3687469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2" name="Table 1192"/>
          <p:cNvGraphicFramePr/>
          <p:nvPr/>
        </p:nvGraphicFramePr>
        <p:xfrm>
          <a:off x="577220" y="3687469"/>
          <a:ext cx="3807550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74957"/>
                <a:gridCol w="705463"/>
                <a:gridCol w="891614"/>
                <a:gridCol w="542406"/>
                <a:gridCol w="586839"/>
                <a:gridCol w="40627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year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month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193" name="Shape 1193"/>
          <p:cNvSpPr/>
          <p:nvPr/>
        </p:nvSpPr>
        <p:spPr>
          <a:xfrm>
            <a:off x="1986925" y="3335407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/>
          </a:bodyPr>
          <a:lstStyle>
            <a:lvl1pPr algn="l" defTabSz="479044">
              <a:spcBef>
                <a:spcPts val="1900"/>
              </a:spcBef>
              <a:defRPr sz="4756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784"/>
              <a:t>storms2</a:t>
            </a:r>
          </a:p>
        </p:txBody>
      </p:sp>
      <p:sp>
        <p:nvSpPr>
          <p:cNvPr id="1198" name="Shape 1198"/>
          <p:cNvSpPr/>
          <p:nvPr/>
        </p:nvSpPr>
        <p:spPr>
          <a:xfrm>
            <a:off x="1470313" y="2287033"/>
            <a:ext cx="7373807" cy="560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/>
              <a:t>Unite unites columns into a single column.</a:t>
            </a:r>
          </a:p>
        </p:txBody>
      </p:sp>
      <p:sp>
        <p:nvSpPr>
          <p:cNvPr id="1199" name="Shape 11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unite()</a:t>
            </a:r>
          </a:p>
        </p:txBody>
      </p:sp>
      <p:sp>
        <p:nvSpPr>
          <p:cNvPr id="1200" name="Shape 1200"/>
          <p:cNvSpPr/>
          <p:nvPr/>
        </p:nvSpPr>
        <p:spPr>
          <a:xfrm>
            <a:off x="1473616" y="2758798"/>
            <a:ext cx="6206614" cy="34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70000"/>
              </a:lnSpc>
              <a:spcBef>
                <a:spcPts val="2400"/>
              </a:spcBef>
              <a:defRPr sz="42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575"/>
              <a:t>unite(storms2, "date", year, month, day, sep = "-")</a:t>
            </a:r>
          </a:p>
        </p:txBody>
      </p:sp>
      <p:sp>
        <p:nvSpPr>
          <p:cNvPr id="1201" name="Shape 1201"/>
          <p:cNvSpPr/>
          <p:nvPr/>
        </p:nvSpPr>
        <p:spPr>
          <a:xfrm>
            <a:off x="4602792" y="4626005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202" name="Shape 1202"/>
          <p:cNvSpPr/>
          <p:nvPr/>
        </p:nvSpPr>
        <p:spPr>
          <a:xfrm>
            <a:off x="6453187" y="33354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19050" tIns="19050" rIns="19050" bIns="19050" anchor="ctr">
            <a:noAutofit/>
          </a:bodyPr>
          <a:lstStyle/>
          <a:p>
            <a:pPr>
              <a:defRPr sz="10000"/>
            </a:pPr>
            <a:r>
              <a:rPr sz="6000" dirty="0"/>
              <a:t>Recap: tidyr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357752" y="1223546"/>
            <a:ext cx="4998620" cy="78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250" dirty="0"/>
              <a:t>A package that reshapes the layout of data sets.</a:t>
            </a:r>
          </a:p>
        </p:txBody>
      </p:sp>
      <p:grpSp>
        <p:nvGrpSpPr>
          <p:cNvPr id="1219" name="Group 1219"/>
          <p:cNvGrpSpPr/>
          <p:nvPr/>
        </p:nvGrpSpPr>
        <p:grpSpPr>
          <a:xfrm>
            <a:off x="1144422" y="1305934"/>
            <a:ext cx="800202" cy="618680"/>
            <a:chOff x="0" y="0"/>
            <a:chExt cx="2133872" cy="1649812"/>
          </a:xfrm>
        </p:grpSpPr>
        <p:sp>
          <p:nvSpPr>
            <p:cNvPr id="1210" name="Shape 1210"/>
            <p:cNvSpPr/>
            <p:nvPr/>
          </p:nvSpPr>
          <p:spPr>
            <a:xfrm>
              <a:off x="347935" y="6749"/>
              <a:ext cx="1785938" cy="1357314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330075" y="292499"/>
              <a:ext cx="1785939" cy="107156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2" name="Shape 1212"/>
            <p:cNvSpPr/>
            <p:nvPr/>
          </p:nvSpPr>
          <p:spPr>
            <a:xfrm rot="19050000">
              <a:off x="89823" y="98202"/>
              <a:ext cx="464345" cy="44648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3" name="Shape 1213"/>
            <p:cNvSpPr/>
            <p:nvPr/>
          </p:nvSpPr>
          <p:spPr>
            <a:xfrm rot="10800000" flipH="1">
              <a:off x="1776685" y="1364062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8607" y="292499"/>
              <a:ext cx="1785938" cy="1357314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5" name="Shape 1215"/>
            <p:cNvSpPr/>
            <p:nvPr/>
          </p:nvSpPr>
          <p:spPr>
            <a:xfrm rot="16200000" flipH="1">
              <a:off x="865857" y="667546"/>
              <a:ext cx="1268016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6" name="Shape 1216"/>
            <p:cNvSpPr/>
            <p:nvPr/>
          </p:nvSpPr>
          <p:spPr>
            <a:xfrm rot="5400000">
              <a:off x="-330722" y="667546"/>
              <a:ext cx="1268017" cy="5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7" name="Shape 1217"/>
            <p:cNvSpPr/>
            <p:nvPr/>
          </p:nvSpPr>
          <p:spPr>
            <a:xfrm rot="10800000" flipH="1">
              <a:off x="8607" y="292499"/>
              <a:ext cx="1785938" cy="10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18" name="Shape 1218"/>
            <p:cNvSpPr/>
            <p:nvPr/>
          </p:nvSpPr>
          <p:spPr>
            <a:xfrm flipH="1">
              <a:off x="1776685" y="42468"/>
              <a:ext cx="3393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6" y="2217942"/>
            <a:ext cx="27813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6" y="3507120"/>
            <a:ext cx="2768600" cy="113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65" y="4818786"/>
            <a:ext cx="2006600" cy="96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28460" y="2331134"/>
            <a:ext cx="3522118" cy="842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observations </a:t>
            </a:r>
            <a:r>
              <a:rPr lang="en-US" dirty="0" smtClean="0">
                <a:latin typeface="+mn-lt"/>
              </a:rPr>
              <a:t>from</a:t>
            </a:r>
          </a:p>
          <a:p>
            <a:pPr algn="l"/>
            <a:r>
              <a:rPr lang="en-US" dirty="0" smtClean="0">
                <a:latin typeface="+mn-lt"/>
              </a:rPr>
              <a:t>variables </a:t>
            </a:r>
            <a:r>
              <a:rPr lang="en-US" dirty="0">
                <a:latin typeface="+mn-lt"/>
              </a:rPr>
              <a:t>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gather()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6357" y="3405693"/>
            <a:ext cx="3712138" cy="121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Make variables from observations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spread()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7650" y="4637420"/>
            <a:ext cx="397597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Split and merge columns with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unite()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separate()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6357" y="5759443"/>
            <a:ext cx="3405099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Also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reshape2</a:t>
            </a:r>
            <a:r>
              <a:rPr lang="en-US" dirty="0" smtClean="0">
                <a:latin typeface="+mn-lt"/>
              </a:rPr>
              <a:t> package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Shape 1243"/>
          <p:cNvSpPr>
            <a:spLocks noGrp="1"/>
          </p:cNvSpPr>
          <p:nvPr>
            <p:ph type="title"/>
          </p:nvPr>
        </p:nvSpPr>
        <p:spPr>
          <a:xfrm>
            <a:off x="1075668" y="1576027"/>
            <a:ext cx="6368723" cy="2759274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defTabSz="438150">
              <a:defRPr sz="15750"/>
            </a:lvl1pPr>
          </a:lstStyle>
          <a:p>
            <a:r>
              <a:rPr sz="6600" dirty="0"/>
              <a:t>Data sets contain more information than they display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Shape 1249"/>
          <p:cNvSpPr/>
          <p:nvPr/>
        </p:nvSpPr>
        <p:spPr>
          <a:xfrm>
            <a:off x="2512700" y="3767348"/>
            <a:ext cx="2159675" cy="202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library(dplyr)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?select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?filter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?arrange</a:t>
            </a:r>
          </a:p>
        </p:txBody>
      </p:sp>
      <p:sp>
        <p:nvSpPr>
          <p:cNvPr id="1250" name="Shape 1250"/>
          <p:cNvSpPr/>
          <p:nvPr/>
        </p:nvSpPr>
        <p:spPr>
          <a:xfrm>
            <a:off x="2614773" y="163309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dplyr</a:t>
            </a:r>
          </a:p>
        </p:txBody>
      </p:sp>
      <p:sp>
        <p:nvSpPr>
          <p:cNvPr id="1251" name="Shape 1251"/>
          <p:cNvSpPr/>
          <p:nvPr/>
        </p:nvSpPr>
        <p:spPr>
          <a:xfrm>
            <a:off x="2536119" y="2490800"/>
            <a:ext cx="5064188" cy="88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9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sz="2588" dirty="0"/>
          </a:p>
        </p:txBody>
      </p:sp>
      <p:grpSp>
        <p:nvGrpSpPr>
          <p:cNvPr id="1261" name="Group 1261"/>
          <p:cNvGrpSpPr/>
          <p:nvPr/>
        </p:nvGrpSpPr>
        <p:grpSpPr>
          <a:xfrm>
            <a:off x="1170121" y="2559925"/>
            <a:ext cx="1053120" cy="814225"/>
            <a:chOff x="0" y="0"/>
            <a:chExt cx="2808320" cy="2171264"/>
          </a:xfrm>
        </p:grpSpPr>
        <p:sp>
          <p:nvSpPr>
            <p:cNvPr id="1252" name="Shape 1252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4" name="Shape 1254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5" name="Shape 1255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7" name="Shape 1257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8" name="Shape 1258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59" name="Shape 1259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260" name="Shape 1260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262" name="Shape 1262"/>
          <p:cNvSpPr/>
          <p:nvPr/>
        </p:nvSpPr>
        <p:spPr>
          <a:xfrm>
            <a:off x="5619288" y="3767348"/>
            <a:ext cx="1597053" cy="193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13"/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?mutate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?summarise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?group_by</a:t>
            </a:r>
          </a:p>
        </p:txBody>
      </p:sp>
      <p:sp>
        <p:nvSpPr>
          <p:cNvPr id="1263" name="Shape 1263"/>
          <p:cNvSpPr/>
          <p:nvPr/>
        </p:nvSpPr>
        <p:spPr>
          <a:xfrm>
            <a:off x="2512700" y="3397409"/>
            <a:ext cx="5308542" cy="3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1913"/>
              <a:t># install.packages("dplyr")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566" y="395194"/>
            <a:ext cx="7543800" cy="654859"/>
          </a:xfrm>
        </p:spPr>
        <p:txBody>
          <a:bodyPr>
            <a:noAutofit/>
          </a:bodyPr>
          <a:lstStyle/>
          <a:p>
            <a:r>
              <a:rPr lang="en-US" sz="3600" dirty="0" err="1"/>
              <a:t>d</a:t>
            </a:r>
            <a:r>
              <a:rPr lang="en-US" sz="3600" dirty="0" err="1" smtClean="0"/>
              <a:t>plyr</a:t>
            </a:r>
            <a:r>
              <a:rPr lang="en-US" sz="3600" dirty="0" smtClean="0"/>
              <a:t>: </a:t>
            </a:r>
            <a:r>
              <a:rPr lang="en-US" sz="3600" dirty="0"/>
              <a:t>A package that helps transform tabular data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1" name="Group 1271"/>
          <p:cNvGrpSpPr/>
          <p:nvPr/>
        </p:nvGrpSpPr>
        <p:grpSpPr>
          <a:xfrm>
            <a:off x="822961" y="1825319"/>
            <a:ext cx="5636775" cy="689977"/>
            <a:chOff x="0" y="0"/>
            <a:chExt cx="15031399" cy="1839936"/>
          </a:xfrm>
        </p:grpSpPr>
        <p:sp>
          <p:nvSpPr>
            <p:cNvPr id="1269" name="Shape 1269"/>
            <p:cNvSpPr/>
            <p:nvPr/>
          </p:nvSpPr>
          <p:spPr>
            <a:xfrm>
              <a:off x="1747529" y="267026"/>
              <a:ext cx="13283871" cy="105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variables.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1</a:t>
              </a:r>
            </a:p>
          </p:txBody>
        </p:sp>
      </p:grpSp>
      <p:grpSp>
        <p:nvGrpSpPr>
          <p:cNvPr id="1274" name="Group 1274"/>
          <p:cNvGrpSpPr/>
          <p:nvPr/>
        </p:nvGrpSpPr>
        <p:grpSpPr>
          <a:xfrm>
            <a:off x="822961" y="2571245"/>
            <a:ext cx="5338764" cy="689977"/>
            <a:chOff x="0" y="0"/>
            <a:chExt cx="14236703" cy="1839936"/>
          </a:xfrm>
        </p:grpSpPr>
        <p:sp>
          <p:nvSpPr>
            <p:cNvPr id="1272" name="Shape 1272"/>
            <p:cNvSpPr/>
            <p:nvPr/>
          </p:nvSpPr>
          <p:spPr>
            <a:xfrm>
              <a:off x="1747529" y="248052"/>
              <a:ext cx="12489175" cy="1083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Extract</a:t>
              </a:r>
              <a:r>
                <a:rPr sz="2250"/>
                <a:t> existing observations.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2</a:t>
              </a:r>
            </a:p>
          </p:txBody>
        </p:sp>
      </p:grpSp>
      <p:sp>
        <p:nvSpPr>
          <p:cNvPr id="1275" name="Shape 1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49148">
              <a:defRPr sz="11092"/>
            </a:lvl1pPr>
          </a:lstStyle>
          <a:p>
            <a:r>
              <a:rPr sz="5400" dirty="0"/>
              <a:t>Ways to access information</a:t>
            </a:r>
          </a:p>
        </p:txBody>
      </p:sp>
      <p:grpSp>
        <p:nvGrpSpPr>
          <p:cNvPr id="1280" name="Group 1280"/>
          <p:cNvGrpSpPr/>
          <p:nvPr/>
        </p:nvGrpSpPr>
        <p:grpSpPr>
          <a:xfrm>
            <a:off x="6056434" y="1834112"/>
            <a:ext cx="2253094" cy="2827035"/>
            <a:chOff x="0" y="0"/>
            <a:chExt cx="6008249" cy="7538759"/>
          </a:xfrm>
        </p:grpSpPr>
        <p:sp>
          <p:nvSpPr>
            <p:cNvPr id="1276" name="Shape 1276"/>
            <p:cNvSpPr/>
            <p:nvPr/>
          </p:nvSpPr>
          <p:spPr>
            <a:xfrm>
              <a:off x="0" y="0"/>
              <a:ext cx="3710413" cy="144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select</a:t>
              </a:r>
              <a:r>
                <a:rPr sz="2888"/>
                <a:t>()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0" y="2031469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filter</a:t>
              </a:r>
              <a:r>
                <a:rPr sz="2888"/>
                <a:t>()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0" y="4062938"/>
              <a:ext cx="4020761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mutate</a:t>
              </a:r>
              <a:r>
                <a:rPr sz="2888"/>
                <a:t>()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0" y="6094408"/>
              <a:ext cx="6008250" cy="14443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77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888" b="1"/>
                <a:t>summarise</a:t>
              </a:r>
              <a:r>
                <a:rPr sz="2888"/>
                <a:t>()</a:t>
              </a:r>
            </a:p>
          </p:txBody>
        </p:sp>
      </p:grpSp>
      <p:grpSp>
        <p:nvGrpSpPr>
          <p:cNvPr id="1285" name="Group 1285"/>
          <p:cNvGrpSpPr/>
          <p:nvPr/>
        </p:nvGrpSpPr>
        <p:grpSpPr>
          <a:xfrm>
            <a:off x="822962" y="3317172"/>
            <a:ext cx="5504100" cy="794307"/>
            <a:chOff x="0" y="0"/>
            <a:chExt cx="14677600" cy="2118151"/>
          </a:xfrm>
        </p:grpSpPr>
        <p:grpSp>
          <p:nvGrpSpPr>
            <p:cNvPr id="1283" name="Group 1283"/>
            <p:cNvGrpSpPr/>
            <p:nvPr/>
          </p:nvGrpSpPr>
          <p:grpSpPr>
            <a:xfrm>
              <a:off x="0" y="0"/>
              <a:ext cx="14677601" cy="1839937"/>
              <a:chOff x="0" y="0"/>
              <a:chExt cx="14677600" cy="1839936"/>
            </a:xfrm>
          </p:grpSpPr>
          <p:sp>
            <p:nvSpPr>
              <p:cNvPr id="1281" name="Shape 1281"/>
              <p:cNvSpPr/>
              <p:nvPr/>
            </p:nvSpPr>
            <p:spPr>
              <a:xfrm>
                <a:off x="1747529" y="267026"/>
                <a:ext cx="12930072" cy="10386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/>
              <a:p>
                <a:pPr algn="l">
                  <a:spcBef>
                    <a:spcPts val="900"/>
                  </a:spcBef>
                  <a:defRPr sz="6000">
                    <a:latin typeface="+mn-lt"/>
                    <a:ea typeface="+mn-ea"/>
                    <a:cs typeface="+mn-cs"/>
                    <a:sym typeface="Helvetica Neue"/>
                  </a:defRPr>
                </a:pPr>
                <a:r>
                  <a:rPr sz="2250" b="1"/>
                  <a:t>Derive</a:t>
                </a:r>
                <a:r>
                  <a:rPr sz="2250"/>
                  <a:t> new variables</a:t>
                </a:r>
              </a:p>
            </p:txBody>
          </p:sp>
          <p:sp>
            <p:nvSpPr>
              <p:cNvPr id="1282" name="Shape 1282"/>
              <p:cNvSpPr/>
              <p:nvPr/>
            </p:nvSpPr>
            <p:spPr>
              <a:xfrm>
                <a:off x="0" y="0"/>
                <a:ext cx="1265122" cy="1839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l">
                  <a:spcBef>
                    <a:spcPts val="2400"/>
                  </a:spcBef>
                  <a:defRPr sz="14300">
                    <a:solidFill>
                      <a:srgbClr val="A6AAA9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r>
                  <a:rPr sz="5363"/>
                  <a:t>3</a:t>
                </a:r>
              </a:p>
            </p:txBody>
          </p:sp>
        </p:grpSp>
        <p:sp>
          <p:nvSpPr>
            <p:cNvPr id="1284" name="Shape 1284"/>
            <p:cNvSpPr/>
            <p:nvPr/>
          </p:nvSpPr>
          <p:spPr>
            <a:xfrm>
              <a:off x="2462095" y="1079520"/>
              <a:ext cx="6008250" cy="10386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r>
                <a:rPr sz="1688"/>
                <a:t>(from existing variables)</a:t>
              </a:r>
            </a:p>
          </p:txBody>
        </p:sp>
      </p:grpSp>
      <p:grpSp>
        <p:nvGrpSpPr>
          <p:cNvPr id="1288" name="Group 1288"/>
          <p:cNvGrpSpPr/>
          <p:nvPr/>
        </p:nvGrpSpPr>
        <p:grpSpPr>
          <a:xfrm>
            <a:off x="822961" y="4063098"/>
            <a:ext cx="4938714" cy="689977"/>
            <a:chOff x="0" y="0"/>
            <a:chExt cx="13169903" cy="1839936"/>
          </a:xfrm>
        </p:grpSpPr>
        <p:sp>
          <p:nvSpPr>
            <p:cNvPr id="1286" name="Shape 1286"/>
            <p:cNvSpPr/>
            <p:nvPr/>
          </p:nvSpPr>
          <p:spPr>
            <a:xfrm>
              <a:off x="1747529" y="241426"/>
              <a:ext cx="11422375" cy="1083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/>
            <a:p>
              <a:pPr algn="l">
                <a:spcBef>
                  <a:spcPts val="900"/>
                </a:spcBef>
                <a:defRPr sz="60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250" b="1"/>
                <a:t>Change</a:t>
              </a:r>
              <a:r>
                <a:rPr sz="2250"/>
                <a:t> the unit of analysis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0" y="0"/>
              <a:ext cx="1265122" cy="1839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t">
              <a:noAutofit/>
            </a:bodyPr>
            <a:lstStyle>
              <a:lvl1pPr algn="l">
                <a:spcBef>
                  <a:spcPts val="2400"/>
                </a:spcBef>
                <a:defRPr sz="14300">
                  <a:solidFill>
                    <a:srgbClr val="A6AAA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5363"/>
                <a:t>4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" grpId="1" animBg="1" advAuto="0"/>
      <p:bldP spid="1280" grpId="4" animBg="1" advAuto="0"/>
      <p:bldP spid="1285" grpId="2" animBg="1" advAuto="0"/>
      <p:bldP spid="1288" grpId="3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" name="Table 1290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296" name="Shape 1296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297" name="Shape 1297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298" name="Table 1298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299" name="Shape 1299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-storm)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07" name="Table 1307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08" name="Shape 1308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09" name="Table 1309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0" name="Shape 1310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Shape 1317"/>
          <p:cNvSpPr/>
          <p:nvPr/>
        </p:nvSpPr>
        <p:spPr>
          <a:xfrm>
            <a:off x="2176619" y="5155855"/>
            <a:ext cx="479076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select(storms, wind:date)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# see ?select for more</a:t>
            </a:r>
          </a:p>
        </p:txBody>
      </p:sp>
      <p:graphicFrame>
        <p:nvGraphicFramePr>
          <p:cNvPr id="1318" name="Table 1318"/>
          <p:cNvGraphicFramePr/>
          <p:nvPr/>
        </p:nvGraphicFramePr>
        <p:xfrm>
          <a:off x="813815" y="2533520"/>
          <a:ext cx="3189186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6"/>
                <a:gridCol w="873236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19" name="Shape 1319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320" name="Table 1320"/>
          <p:cNvGraphicFramePr/>
          <p:nvPr/>
        </p:nvGraphicFramePr>
        <p:xfrm>
          <a:off x="5684342" y="2533520"/>
          <a:ext cx="2552473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04784"/>
                <a:gridCol w="871460"/>
                <a:gridCol w="1076229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321" name="Shape 1321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select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Table 1328"/>
          <p:cNvGraphicFramePr/>
          <p:nvPr>
            <p:extLst>
              <p:ext uri="{D42A27DB-BD31-4B8C-83A1-F6EECF244321}">
                <p14:modId xmlns:p14="http://schemas.microsoft.com/office/powerpoint/2010/main" val="917574992"/>
              </p:ext>
            </p:extLst>
          </p:nvPr>
        </p:nvGraphicFramePr>
        <p:xfrm>
          <a:off x="696445" y="1776501"/>
          <a:ext cx="7760956" cy="300037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708073"/>
                <a:gridCol w="6052883"/>
              </a:tblGrid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-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everything but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: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range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contains()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contains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ends_with()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ends with a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everything()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every column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matches()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matches a regular expression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num_range()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named x1, x2, x3, x4, x5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one_of()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names are in a group of names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starts_with()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Select columns whose name starts with a character string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9" name="Shape 1329"/>
          <p:cNvSpPr/>
          <p:nvPr/>
        </p:nvSpPr>
        <p:spPr>
          <a:xfrm>
            <a:off x="696445" y="5611913"/>
            <a:ext cx="4978677" cy="38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select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420485" y="1297044"/>
            <a:ext cx="8363030" cy="4681725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defTabSz="205931">
              <a:defRPr sz="19740">
                <a:solidFill>
                  <a:srgbClr val="A6AAA9"/>
                </a:solidFill>
              </a:defRPr>
            </a:pPr>
            <a:r>
              <a:rPr sz="6000" dirty="0"/>
              <a:t>Data sets come in many formats </a:t>
            </a:r>
            <a:r>
              <a:rPr lang="en-US" sz="6000" dirty="0" smtClean="0"/>
              <a:t/>
            </a:r>
            <a:br>
              <a:rPr lang="en-US" sz="6000" dirty="0" smtClean="0"/>
            </a:br>
            <a:endParaRPr sz="6000" dirty="0"/>
          </a:p>
          <a:p>
            <a:pPr defTabSz="205931">
              <a:defRPr sz="10810"/>
            </a:pPr>
            <a:r>
              <a:rPr sz="4400" dirty="0"/>
              <a:t>…but R </a:t>
            </a:r>
            <a:r>
              <a:rPr lang="en-US" sz="4400" dirty="0" smtClean="0"/>
              <a:t>(often) </a:t>
            </a:r>
            <a:r>
              <a:rPr sz="4400" dirty="0" smtClean="0"/>
              <a:t>prefers </a:t>
            </a:r>
            <a:r>
              <a:rPr sz="4400" dirty="0"/>
              <a:t>just </a:t>
            </a:r>
            <a:r>
              <a:rPr sz="4400" dirty="0" smtClean="0"/>
              <a:t>one</a:t>
            </a:r>
            <a:endParaRPr sz="4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" name="Table 1331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2" name="Table 133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38" name="Shape 133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39" name="Shape 133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40" name="Shape 1340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ilter()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2" name="Table 1342"/>
          <p:cNvGraphicFramePr/>
          <p:nvPr/>
        </p:nvGraphicFramePr>
        <p:xfrm>
          <a:off x="5144789" y="2533520"/>
          <a:ext cx="3188508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" name="Table 134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349" name="Shape 134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50" name="Shape 135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351" name="Shape 1351"/>
          <p:cNvSpPr/>
          <p:nvPr/>
        </p:nvSpPr>
        <p:spPr>
          <a:xfrm>
            <a:off x="807862" y="5041555"/>
            <a:ext cx="7534502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filter(storms, wind &gt;= 50,</a:t>
            </a:r>
          </a:p>
          <a:p>
            <a:pPr algn="l" defTabSz="201549">
              <a:spcBef>
                <a:spcPts val="413"/>
              </a:spcBef>
              <a:defRPr sz="55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070"/>
              <a:t>  storm %in% c("Alberto", "Alex", "Allison"))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filter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Shape 1358"/>
          <p:cNvSpPr/>
          <p:nvPr/>
        </p:nvSpPr>
        <p:spPr>
          <a:xfrm>
            <a:off x="1536481" y="1271280"/>
            <a:ext cx="2016769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>
              <a:spcBef>
                <a:spcPts val="1200"/>
              </a:spcBef>
              <a:defRPr sz="60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250"/>
              <a:t>?Comparison</a:t>
            </a:r>
          </a:p>
        </p:txBody>
      </p:sp>
      <p:graphicFrame>
        <p:nvGraphicFramePr>
          <p:cNvPr id="1359" name="Table 1359"/>
          <p:cNvGraphicFramePr/>
          <p:nvPr>
            <p:extLst>
              <p:ext uri="{D42A27DB-BD31-4B8C-83A1-F6EECF244321}">
                <p14:modId xmlns:p14="http://schemas.microsoft.com/office/powerpoint/2010/main" val="877728189"/>
              </p:ext>
            </p:extLst>
          </p:nvPr>
        </p:nvGraphicFramePr>
        <p:xfrm>
          <a:off x="667844" y="1730162"/>
          <a:ext cx="3754045" cy="33147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1967"/>
                <a:gridCol w="2822078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==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&lt;=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Less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&gt;=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Greater than or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!=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 equal 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%in%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Group membership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!is.na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Is not 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" name="Table 1360"/>
          <p:cNvGraphicFramePr/>
          <p:nvPr>
            <p:extLst>
              <p:ext uri="{D42A27DB-BD31-4B8C-83A1-F6EECF244321}">
                <p14:modId xmlns:p14="http://schemas.microsoft.com/office/powerpoint/2010/main" val="912501280"/>
              </p:ext>
            </p:extLst>
          </p:nvPr>
        </p:nvGraphicFramePr>
        <p:xfrm>
          <a:off x="4745931" y="1730162"/>
          <a:ext cx="3758799" cy="23317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147"/>
                <a:gridCol w="2825652"/>
              </a:tblGrid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&amp;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and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|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boolean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xor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exactly 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!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not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any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3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9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all true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61" name="Shape 1361"/>
          <p:cNvSpPr/>
          <p:nvPr/>
        </p:nvSpPr>
        <p:spPr>
          <a:xfrm>
            <a:off x="5614569" y="1271280"/>
            <a:ext cx="201676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>
            <a:lvl1pPr algn="l" defTabSz="554990">
              <a:spcBef>
                <a:spcPts val="1100"/>
              </a:spcBef>
              <a:defRPr sz="57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sz="2138"/>
              <a:t>?base::Logic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logical tests in </a:t>
            </a:r>
            <a:r>
              <a:rPr lang="en-US" sz="4800" dirty="0" smtClean="0"/>
              <a:t>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Shape 1368"/>
          <p:cNvSpPr/>
          <p:nvPr/>
        </p:nvSpPr>
        <p:spPr>
          <a:xfrm>
            <a:off x="1693533" y="5135550"/>
            <a:ext cx="5766780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wind)</a:t>
            </a:r>
          </a:p>
        </p:txBody>
      </p:sp>
      <p:sp>
        <p:nvSpPr>
          <p:cNvPr id="1369" name="Shape 136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70" name="Table 137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71" name="Table 1371"/>
          <p:cNvGraphicFramePr/>
          <p:nvPr/>
        </p:nvGraphicFramePr>
        <p:xfrm>
          <a:off x="4119344" y="2565868"/>
          <a:ext cx="3992753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44"/>
                <a:gridCol w="604524"/>
                <a:gridCol w="871085"/>
                <a:gridCol w="1075766"/>
                <a:gridCol w="803534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Shape 1378"/>
          <p:cNvSpPr/>
          <p:nvPr/>
        </p:nvSpPr>
        <p:spPr>
          <a:xfrm>
            <a:off x="220511" y="5123075"/>
            <a:ext cx="8702979" cy="59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mutate(storms, ratio = pressure / wind, inverse = ratio^-1)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527881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380" name="Table 138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381" name="Table 1381"/>
          <p:cNvGraphicFramePr/>
          <p:nvPr/>
        </p:nvGraphicFramePr>
        <p:xfrm>
          <a:off x="4121726" y="2565868"/>
          <a:ext cx="47980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7839"/>
                <a:gridCol w="604520"/>
                <a:gridCol w="871079"/>
                <a:gridCol w="1075759"/>
                <a:gridCol w="804439"/>
                <a:gridCol w="80443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inverse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0.11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0.04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mutate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8" name="Table 1388"/>
          <p:cNvGraphicFramePr/>
          <p:nvPr>
            <p:extLst>
              <p:ext uri="{D42A27DB-BD31-4B8C-83A1-F6EECF244321}">
                <p14:modId xmlns:p14="http://schemas.microsoft.com/office/powerpoint/2010/main" val="1987136425"/>
              </p:ext>
            </p:extLst>
          </p:nvPr>
        </p:nvGraphicFramePr>
        <p:xfrm>
          <a:off x="549948" y="2146809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89" name="Shape 1389"/>
          <p:cNvSpPr/>
          <p:nvPr/>
        </p:nvSpPr>
        <p:spPr>
          <a:xfrm>
            <a:off x="822960" y="1414390"/>
            <a:ext cx="6137237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vector of values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mutate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Table 1396"/>
          <p:cNvGraphicFramePr/>
          <p:nvPr/>
        </p:nvGraphicFramePr>
        <p:xfrm>
          <a:off x="711313" y="2619735"/>
          <a:ext cx="7721373" cy="3289935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958873"/>
                <a:gridCol w="4762500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pmin(), pmax()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Element-wise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cummin(), cummax()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min and max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cumsum(), cumprod()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sum and product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between()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Are values between a and b?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cume_dist()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distribution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cumall(), cumany()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all and any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Cumulative mean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lead(), lag()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Copy with values one position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ntile()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Bin vector into n buckets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dense_rank(), min_rank(), percent_rank(), row_number()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Various ranking methods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7" name="Shape 1397"/>
          <p:cNvSpPr/>
          <p:nvPr/>
        </p:nvSpPr>
        <p:spPr>
          <a:xfrm>
            <a:off x="1209849" y="1414030"/>
            <a:ext cx="6071060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vector of values</a:t>
            </a:r>
          </a:p>
        </p:txBody>
      </p:sp>
      <p:sp>
        <p:nvSpPr>
          <p:cNvPr id="1398" name="Shape 1398"/>
          <p:cNvSpPr/>
          <p:nvPr/>
        </p:nvSpPr>
        <p:spPr>
          <a:xfrm>
            <a:off x="3674452" y="2619375"/>
            <a:ext cx="4759066" cy="31780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399" name="Shape 1399"/>
          <p:cNvSpPr/>
          <p:nvPr/>
        </p:nvSpPr>
        <p:spPr>
          <a:xfrm>
            <a:off x="4799788" y="3298197"/>
            <a:ext cx="2782509" cy="1979815"/>
          </a:xfrm>
          <a:prstGeom prst="rightArrow">
            <a:avLst>
              <a:gd name="adj1" fmla="val 75404"/>
              <a:gd name="adj2" fmla="val 29838"/>
            </a:avLst>
          </a:prstGeom>
          <a:gradFill>
            <a:gsLst>
              <a:gs pos="0">
                <a:schemeClr val="accent1"/>
              </a:gs>
              <a:gs pos="50845">
                <a:srgbClr val="6C9DCB"/>
              </a:gs>
              <a:gs pos="100000">
                <a:srgbClr val="D6D6D6"/>
              </a:gs>
            </a:gsLst>
            <a:lin ang="10800000"/>
          </a:gradFill>
          <a:ln w="12700">
            <a:miter lim="400000"/>
          </a:ln>
        </p:spPr>
        <p:txBody>
          <a:bodyPr lIns="20464" tIns="20464" rIns="20464" bIns="20464" anchor="ctr"/>
          <a:lstStyle/>
          <a:p>
            <a:pPr>
              <a:defRPr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975"/>
          </a:p>
        </p:txBody>
      </p:sp>
      <p:graphicFrame>
        <p:nvGraphicFramePr>
          <p:cNvPr id="1400" name="Table 1400"/>
          <p:cNvGraphicFramePr/>
          <p:nvPr/>
        </p:nvGraphicFramePr>
        <p:xfrm>
          <a:off x="3829644" y="3401520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01" name="Table 1401"/>
          <p:cNvGraphicFramePr/>
          <p:nvPr/>
        </p:nvGraphicFramePr>
        <p:xfrm>
          <a:off x="7707410" y="3399269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10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15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5101175" y="4095442"/>
            <a:ext cx="2179734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cumsum()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"Window"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1" animBg="1" advAuto="0"/>
      <p:bldP spid="1401" grpId="2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Shape 1409"/>
          <p:cNvSpPr/>
          <p:nvPr/>
        </p:nvSpPr>
        <p:spPr>
          <a:xfrm>
            <a:off x="337561" y="5259769"/>
            <a:ext cx="8468878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5260">
              <a:spcBef>
                <a:spcPts val="338"/>
              </a:spcBef>
              <a:defRPr sz="408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30"/>
              <a:t>pollution %&gt;% summarise(median = median(amount), variance = var(amount))</a:t>
            </a:r>
          </a:p>
        </p:txBody>
      </p:sp>
      <p:sp>
        <p:nvSpPr>
          <p:cNvPr id="1410" name="Shape 141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11" name="Table 1411"/>
          <p:cNvGraphicFramePr/>
          <p:nvPr/>
        </p:nvGraphicFramePr>
        <p:xfrm>
          <a:off x="5774459" y="3332400"/>
          <a:ext cx="1531665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98557"/>
                <a:gridCol w="833108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median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variance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1731.6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2" name="Table 141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/>
          <p:nvPr/>
        </p:nvSpPr>
        <p:spPr>
          <a:xfrm>
            <a:off x="252877" y="5174082"/>
            <a:ext cx="8648093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77450">
              <a:spcBef>
                <a:spcPts val="338"/>
              </a:spcBef>
              <a:defRPr sz="413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549"/>
              <a:t>pollution %&gt;% summarise(mean = mean(amount), sum = sum(amount), n = n())</a:t>
            </a:r>
          </a:p>
        </p:txBody>
      </p:sp>
      <p:sp>
        <p:nvSpPr>
          <p:cNvPr id="1420" name="Shape 1420"/>
          <p:cNvSpPr/>
          <p:nvPr/>
        </p:nvSpPr>
        <p:spPr>
          <a:xfrm>
            <a:off x="4765612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21" name="Table 1421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2" name="Table 1422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err="1"/>
              <a:t>summarise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Table 1429"/>
          <p:cNvGraphicFramePr/>
          <p:nvPr>
            <p:extLst>
              <p:ext uri="{D42A27DB-BD31-4B8C-83A1-F6EECF244321}">
                <p14:modId xmlns:p14="http://schemas.microsoft.com/office/powerpoint/2010/main" val="301376212"/>
              </p:ext>
            </p:extLst>
          </p:nvPr>
        </p:nvGraphicFramePr>
        <p:xfrm>
          <a:off x="534629" y="1778377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 dirty="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0" name="Shape 1430"/>
          <p:cNvSpPr/>
          <p:nvPr/>
        </p:nvSpPr>
        <p:spPr>
          <a:xfrm>
            <a:off x="913698" y="1329420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>
              <a:lnSpc>
                <a:spcPct val="40000"/>
              </a:lnSpc>
              <a:spcBef>
                <a:spcPts val="9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 All take a vector of values and return a single value</a:t>
            </a:r>
          </a:p>
          <a:p>
            <a:pPr algn="l">
              <a:lnSpc>
                <a:spcPct val="40000"/>
              </a:lnSpc>
              <a:spcBef>
                <a:spcPts val="900"/>
              </a:spcBef>
              <a:defRPr sz="44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1650"/>
              <a:t>** Blue functions come in dplyr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Useful summary functions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822960" y="3014414"/>
            <a:ext cx="6665229" cy="2355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# install.packages("devtools")</a:t>
            </a:r>
          </a:p>
          <a:p>
            <a:pPr algn="l">
              <a:spcBef>
                <a:spcPts val="563"/>
              </a:spcBef>
              <a:defRPr sz="51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# devtools::install_github("rstudio/EDAWR")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library(EDAWR)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?storms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?cases</a:t>
            </a:r>
          </a:p>
        </p:txBody>
      </p:sp>
      <p:sp>
        <p:nvSpPr>
          <p:cNvPr id="376" name="Shape 376"/>
          <p:cNvSpPr/>
          <p:nvPr/>
        </p:nvSpPr>
        <p:spPr>
          <a:xfrm>
            <a:off x="2218712" y="1504971"/>
            <a:ext cx="5162744" cy="109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spcBef>
                <a:spcPts val="2400"/>
              </a:spcBef>
              <a:defRPr sz="67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2513"/>
              <a:t>An R package with all of the data sets that shown in this lecture.</a:t>
            </a:r>
          </a:p>
        </p:txBody>
      </p:sp>
      <p:grpSp>
        <p:nvGrpSpPr>
          <p:cNvPr id="386" name="Group 386"/>
          <p:cNvGrpSpPr/>
          <p:nvPr/>
        </p:nvGrpSpPr>
        <p:grpSpPr>
          <a:xfrm>
            <a:off x="822961" y="1574095"/>
            <a:ext cx="1053120" cy="814225"/>
            <a:chOff x="0" y="0"/>
            <a:chExt cx="2808320" cy="2171264"/>
          </a:xfrm>
        </p:grpSpPr>
        <p:sp>
          <p:nvSpPr>
            <p:cNvPr id="377" name="Shape 377"/>
            <p:cNvSpPr/>
            <p:nvPr/>
          </p:nvSpPr>
          <p:spPr>
            <a:xfrm>
              <a:off x="457906" y="8883"/>
              <a:ext cx="2350415" cy="178631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434402" y="384949"/>
              <a:ext cx="2350415" cy="1410249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9" name="Shape 379"/>
            <p:cNvSpPr/>
            <p:nvPr/>
          </p:nvSpPr>
          <p:spPr>
            <a:xfrm rot="19050000">
              <a:off x="118213" y="129240"/>
              <a:ext cx="611109" cy="587605"/>
            </a:xfrm>
            <a:prstGeom prst="rect">
              <a:avLst/>
            </a:prstGeom>
            <a:solidFill>
              <a:srgbClr val="E0C2A6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0" name="Shape 380"/>
            <p:cNvSpPr/>
            <p:nvPr/>
          </p:nvSpPr>
          <p:spPr>
            <a:xfrm rot="10800000" flipH="1">
              <a:off x="2338237" y="1795197"/>
              <a:ext cx="446580" cy="37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27" y="384949"/>
              <a:ext cx="2350415" cy="1786316"/>
            </a:xfrm>
            <a:prstGeom prst="rect">
              <a:avLst/>
            </a:pr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2" name="Shape 382"/>
            <p:cNvSpPr/>
            <p:nvPr/>
          </p:nvSpPr>
          <p:spPr>
            <a:xfrm rot="16200000" flipH="1">
              <a:off x="1139526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3" name="Shape 383"/>
            <p:cNvSpPr/>
            <p:nvPr/>
          </p:nvSpPr>
          <p:spPr>
            <a:xfrm rot="5400000">
              <a:off x="-435252" y="878536"/>
              <a:ext cx="1668795" cy="77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6A979"/>
                </a:gs>
                <a:gs pos="100000">
                  <a:srgbClr val="BD8E5E"/>
                </a:gs>
              </a:gsLst>
              <a:lin ang="13800000" scaled="0"/>
            </a:gra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4" name="Shape 384"/>
            <p:cNvSpPr/>
            <p:nvPr/>
          </p:nvSpPr>
          <p:spPr>
            <a:xfrm rot="10800000" flipH="1">
              <a:off x="11327" y="384949"/>
              <a:ext cx="2350415" cy="1410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9B38C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38237" y="55891"/>
              <a:ext cx="446580" cy="3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79"/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387" name="Shape 387"/>
          <p:cNvSpPr/>
          <p:nvPr/>
        </p:nvSpPr>
        <p:spPr>
          <a:xfrm>
            <a:off x="822960" y="4761065"/>
            <a:ext cx="1697778" cy="81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?pollution</a:t>
            </a:r>
          </a:p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 dirty="0"/>
              <a:t>?tb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EDAWR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" name="Table 1437"/>
          <p:cNvGraphicFramePr/>
          <p:nvPr>
            <p:extLst>
              <p:ext uri="{D42A27DB-BD31-4B8C-83A1-F6EECF244321}">
                <p14:modId xmlns:p14="http://schemas.microsoft.com/office/powerpoint/2010/main" val="1638570697"/>
              </p:ext>
            </p:extLst>
          </p:nvPr>
        </p:nvGraphicFramePr>
        <p:xfrm>
          <a:off x="660856" y="1773512"/>
          <a:ext cx="7832132" cy="30099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944379"/>
                <a:gridCol w="5887753"/>
              </a:tblGrid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min(), max()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Minimum and maximum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Median value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Sum of values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var, sd()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Variance and standard deviation of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EBEBEB">
                        <a:alpha val="50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First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Last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Nth value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  <a:tr h="30099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n_distinct()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368300" defTabSz="914400">
                        <a:defRPr sz="1800"/>
                      </a:pPr>
                      <a:r>
                        <a:rPr sz="1700"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The number of distinct values in a vector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>
                        <a:alpha val="49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38" name="Shape 1438"/>
          <p:cNvSpPr/>
          <p:nvPr/>
        </p:nvSpPr>
        <p:spPr>
          <a:xfrm>
            <a:off x="660856" y="1403551"/>
            <a:ext cx="4766129" cy="732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/>
          <a:lstStyle>
            <a:lvl1pPr algn="l">
              <a:lnSpc>
                <a:spcPct val="40000"/>
              </a:lnSpc>
              <a:spcBef>
                <a:spcPts val="2400"/>
              </a:spcBef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sz="1650"/>
              <a:t>* All take a vector of values and return a single value</a:t>
            </a:r>
          </a:p>
        </p:txBody>
      </p:sp>
      <p:sp>
        <p:nvSpPr>
          <p:cNvPr id="1439" name="Shape 1439"/>
          <p:cNvSpPr/>
          <p:nvPr/>
        </p:nvSpPr>
        <p:spPr>
          <a:xfrm>
            <a:off x="2611433" y="1769760"/>
            <a:ext cx="5874590" cy="288007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440" name="Table 1440"/>
          <p:cNvGraphicFramePr/>
          <p:nvPr>
            <p:extLst>
              <p:ext uri="{D42A27DB-BD31-4B8C-83A1-F6EECF244321}">
                <p14:modId xmlns:p14="http://schemas.microsoft.com/office/powerpoint/2010/main" val="127415351"/>
              </p:ext>
            </p:extLst>
          </p:nvPr>
        </p:nvGraphicFramePr>
        <p:xfrm>
          <a:off x="2943204" y="2422467"/>
          <a:ext cx="933638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33638"/>
              </a:tblGrid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  <a:tr h="2966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41" name="Table 1441"/>
          <p:cNvGraphicFramePr/>
          <p:nvPr>
            <p:extLst>
              <p:ext uri="{D42A27DB-BD31-4B8C-83A1-F6EECF244321}">
                <p14:modId xmlns:p14="http://schemas.microsoft.com/office/powerpoint/2010/main" val="428608198"/>
              </p:ext>
            </p:extLst>
          </p:nvPr>
        </p:nvGraphicFramePr>
        <p:xfrm>
          <a:off x="7645248" y="2371461"/>
          <a:ext cx="518715" cy="178018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8715"/>
              </a:tblGrid>
              <a:tr h="178018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olidFill>
                            <a:schemeClr val="accent1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21</a:t>
                      </a:r>
                    </a:p>
                  </a:txBody>
                  <a:tcPr marL="19050" marR="19050" marT="19050" marB="19050" anchor="ctr" horzOverflow="overflow">
                    <a:lnL w="0">
                      <a:solidFill>
                        <a:srgbClr val="000000"/>
                      </a:solidFill>
                      <a:custDash/>
                      <a:miter lim="0"/>
                    </a:lnL>
                    <a:lnR w="0">
                      <a:solidFill>
                        <a:srgbClr val="000000"/>
                      </a:solidFill>
                      <a:custDash/>
                      <a:miter lim="0"/>
                    </a:lnR>
                    <a:lnT w="0">
                      <a:solidFill>
                        <a:srgbClr val="000000"/>
                      </a:solidFill>
                      <a:custDash/>
                      <a:miter lim="0"/>
                    </a:lnT>
                    <a:lnB w="0">
                      <a:solidFill>
                        <a:srgbClr val="000000"/>
                      </a:solidFill>
                      <a:custDash/>
                      <a:miter lim="0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444" name="Group 1444"/>
          <p:cNvGrpSpPr/>
          <p:nvPr/>
        </p:nvGrpSpPr>
        <p:grpSpPr>
          <a:xfrm>
            <a:off x="3948951" y="2422467"/>
            <a:ext cx="3614476" cy="1675506"/>
            <a:chOff x="4590202" y="0"/>
            <a:chExt cx="9638601" cy="4468013"/>
          </a:xfrm>
        </p:grpSpPr>
        <p:sp>
          <p:nvSpPr>
            <p:cNvPr id="1442" name="Shape 1442"/>
            <p:cNvSpPr/>
            <p:nvPr/>
          </p:nvSpPr>
          <p:spPr>
            <a:xfrm rot="5400000">
              <a:off x="7175496" y="-2585294"/>
              <a:ext cx="4468015" cy="963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10020">
                  <a:schemeClr val="accent1"/>
                </a:gs>
                <a:gs pos="54709">
                  <a:srgbClr val="6C9DCB"/>
                </a:gs>
                <a:gs pos="100000">
                  <a:srgbClr val="D6D6D6"/>
                </a:gs>
              </a:gsLst>
              <a:path path="shape">
                <a:fillToRect l="50000" t="22662" r="50000" b="77337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  <p:sp>
          <p:nvSpPr>
            <p:cNvPr id="1443" name="Shape 1443"/>
            <p:cNvSpPr/>
            <p:nvPr/>
          </p:nvSpPr>
          <p:spPr>
            <a:xfrm rot="5400000">
              <a:off x="12041817" y="1094401"/>
              <a:ext cx="1980027" cy="2279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0464" tIns="20464" rIns="20464" bIns="20464" numCol="1" anchor="ctr">
              <a:noAutofit/>
            </a:bodyPr>
            <a:lstStyle/>
            <a:p>
              <a:pPr>
                <a:defRPr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975"/>
            </a:p>
          </p:txBody>
        </p:sp>
      </p:grpSp>
      <p:sp>
        <p:nvSpPr>
          <p:cNvPr id="1445" name="Shape 1445"/>
          <p:cNvSpPr/>
          <p:nvPr/>
        </p:nvSpPr>
        <p:spPr>
          <a:xfrm>
            <a:off x="4687387" y="3016007"/>
            <a:ext cx="1270831" cy="3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0464" tIns="20464" rIns="20464" bIns="20464" anchor="ctr">
            <a:spAutoFit/>
          </a:bodyPr>
          <a:lstStyle>
            <a:lvl1pPr>
              <a:lnSpc>
                <a:spcPct val="60000"/>
              </a:lnSpc>
              <a:spcBef>
                <a:spcPts val="300"/>
              </a:spcBef>
              <a:defRPr sz="100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/>
            </a:pPr>
            <a:r>
              <a:rPr sz="3750"/>
              <a:t>sum()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"Summary" </a:t>
            </a:r>
            <a:r>
              <a:rPr lang="en-US" sz="4800" dirty="0" smtClean="0"/>
              <a:t>functions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" grpId="1" animBg="1" advAuto="0"/>
      <p:bldP spid="1441" grpId="2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" name="Table 1447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8" name="Table 1448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54" name="Shape 1454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55" name="Shape 1455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56" name="Shape 1456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" name="Table 1458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9" name="Table 145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465" name="Shape 1465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66" name="Shape 1466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9" name="Table 1469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0" name="Table 147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345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004479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6FF"/>
                    </a:solidFill>
                  </a:tcPr>
                </a:tc>
              </a:tr>
            </a:tbl>
          </a:graphicData>
        </a:graphic>
      </p:graphicFrame>
      <p:sp>
        <p:nvSpPr>
          <p:cNvPr id="1476" name="Shape 1476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77" name="Shape 1477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78" name="Shape 1478"/>
          <p:cNvSpPr/>
          <p:nvPr/>
        </p:nvSpPr>
        <p:spPr>
          <a:xfrm>
            <a:off x="2230580" y="5041555"/>
            <a:ext cx="4689066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desc(wind))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0" name="Table 1480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1" name="Table 148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87" name="Shape 148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88" name="Shape 148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489" name="Shape 1489"/>
          <p:cNvSpPr/>
          <p:nvPr/>
        </p:nvSpPr>
        <p:spPr>
          <a:xfrm>
            <a:off x="2725533" y="5041555"/>
            <a:ext cx="3692934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1" name="Table 1491"/>
          <p:cNvGraphicFramePr/>
          <p:nvPr/>
        </p:nvGraphicFramePr>
        <p:xfrm>
          <a:off x="514478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2" name="Table 1492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p:sp>
        <p:nvSpPr>
          <p:cNvPr id="1498" name="Shape 1498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499" name="Shape 1499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00" name="Shape 1500"/>
          <p:cNvSpPr/>
          <p:nvPr/>
        </p:nvSpPr>
        <p:spPr>
          <a:xfrm>
            <a:off x="2218366" y="5041555"/>
            <a:ext cx="4707269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arrange(storms, wind, date)</a:t>
            </a:r>
          </a:p>
        </p:txBody>
      </p:sp>
      <p:sp>
        <p:nvSpPr>
          <p:cNvPr id="1502" name="Shape 1502"/>
          <p:cNvSpPr/>
          <p:nvPr/>
        </p:nvSpPr>
        <p:spPr>
          <a:xfrm>
            <a:off x="8464725" y="3341818"/>
            <a:ext cx="306113" cy="309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806" y="21600"/>
                </a:moveTo>
                <a:cubicBezTo>
                  <a:pt x="21600" y="12694"/>
                  <a:pt x="21331" y="5494"/>
                  <a:pt x="0" y="0"/>
                </a:cubicBezTo>
              </a:path>
            </a:pathLst>
          </a:custGeom>
          <a:ln w="5715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arrange</a:t>
            </a:r>
            <a:r>
              <a:rPr lang="en-US" sz="4800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/>
        </p:nvSpPr>
        <p:spPr>
          <a:xfrm>
            <a:off x="176496" y="1286625"/>
            <a:ext cx="6057654" cy="140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library(dplyr</a:t>
            </a:r>
            <a:r>
              <a:rPr sz="1988" dirty="0" smtClean="0"/>
              <a:t>)</a:t>
            </a:r>
            <a:endParaRPr lang="en-US" sz="1988" dirty="0" smtClean="0"/>
          </a:p>
          <a:p>
            <a:pPr algn="l">
              <a:lnSpc>
                <a:spcPct val="110000"/>
              </a:lnSpc>
              <a:defRPr sz="53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1988" dirty="0"/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select(tb, child:elderly)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1988" dirty="0"/>
              <a:t>tb %&gt;% select(child:elderly)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280183" y="3403996"/>
            <a:ext cx="7079955" cy="1961322"/>
            <a:chOff x="3166184" y="47347"/>
            <a:chExt cx="18879880" cy="5230189"/>
          </a:xfrm>
        </p:grpSpPr>
        <p:grpSp>
          <p:nvGrpSpPr>
            <p:cNvPr id="330" name="Group 330"/>
            <p:cNvGrpSpPr/>
            <p:nvPr/>
          </p:nvGrpSpPr>
          <p:grpSpPr>
            <a:xfrm>
              <a:off x="3622697" y="47347"/>
              <a:ext cx="10484518" cy="5230189"/>
              <a:chOff x="0" y="0"/>
              <a:chExt cx="10484517" cy="5230187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52458" y="0"/>
                <a:ext cx="8565344" cy="472332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2136185" y="506866"/>
                <a:ext cx="7313395" cy="472332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0" y="1630778"/>
                <a:ext cx="10484518" cy="29797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6789" tIns="26789" rIns="26789" bIns="26789" numCol="1" anchor="ctr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7558035" y="1217540"/>
                <a:ext cx="1618017" cy="517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45"/>
                    </a:moveTo>
                    <a:lnTo>
                      <a:pt x="21600" y="0"/>
                    </a:lnTo>
                    <a:lnTo>
                      <a:pt x="20548" y="21600"/>
                    </a:lnTo>
                    <a:lnTo>
                      <a:pt x="0" y="245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100"/>
              </a:p>
            </p:txBody>
          </p:sp>
        </p:grpSp>
        <p:sp>
          <p:nvSpPr>
            <p:cNvPr id="331" name="Shape 331"/>
            <p:cNvSpPr/>
            <p:nvPr/>
          </p:nvSpPr>
          <p:spPr>
            <a:xfrm>
              <a:off x="3166184" y="1961735"/>
              <a:ext cx="18879880" cy="913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defRPr sz="5000">
                  <a:latin typeface="Monaco"/>
                  <a:ea typeface="Monaco"/>
                  <a:cs typeface="Monaco"/>
                  <a:sym typeface="Monaco"/>
                </a:defRPr>
              </a:pPr>
              <a:r>
                <a:rPr sz="1875" dirty="0">
                  <a:solidFill>
                    <a:schemeClr val="tx1"/>
                  </a:solidFill>
                </a:rPr>
                <a:t> tb          select( </a:t>
              </a:r>
              <a:r>
                <a:rPr sz="1875" u="sng" dirty="0">
                  <a:solidFill>
                    <a:schemeClr val="tx1"/>
                  </a:solidFill>
                </a:rPr>
                <a:t>      </a:t>
              </a:r>
              <a:r>
                <a:rPr sz="1875" dirty="0">
                  <a:solidFill>
                    <a:schemeClr val="tx1"/>
                  </a:solidFill>
                </a:rPr>
                <a:t>, child:elderly)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5309984" y="670776"/>
              <a:ext cx="1961525" cy="960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>
              <a:lvl1pPr algn="l">
                <a:defRPr sz="5300">
                  <a:solidFill>
                    <a:srgbClr val="FFFFFF"/>
                  </a:solidFill>
                  <a:latin typeface="Monaco"/>
                  <a:ea typeface="Monaco"/>
                  <a:cs typeface="Monaco"/>
                  <a:sym typeface="Monaco"/>
                </a:defRPr>
              </a:lvl1pPr>
            </a:lstStyle>
            <a:p>
              <a:r>
                <a:rPr sz="1988"/>
                <a:t>%&gt;%</a:t>
              </a:r>
            </a:p>
          </p:txBody>
        </p:sp>
      </p:grpSp>
      <p:grpSp>
        <p:nvGrpSpPr>
          <p:cNvPr id="338" name="Group 338"/>
          <p:cNvGrpSpPr/>
          <p:nvPr/>
        </p:nvGrpSpPr>
        <p:grpSpPr>
          <a:xfrm>
            <a:off x="5733284" y="1454876"/>
            <a:ext cx="1743926" cy="1291947"/>
            <a:chOff x="12458" y="0"/>
            <a:chExt cx="4650467" cy="3445191"/>
          </a:xfrm>
        </p:grpSpPr>
        <p:sp>
          <p:nvSpPr>
            <p:cNvPr id="334" name="Shape 334"/>
            <p:cNvSpPr/>
            <p:nvPr/>
          </p:nvSpPr>
          <p:spPr>
            <a:xfrm>
              <a:off x="139458" y="12700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A6AAA9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12458" y="0"/>
              <a:ext cx="4523467" cy="331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655" y="2145"/>
                  </a:lnTo>
                  <a:lnTo>
                    <a:pt x="15217" y="944"/>
                  </a:lnTo>
                  <a:lnTo>
                    <a:pt x="16044" y="3662"/>
                  </a:lnTo>
                  <a:lnTo>
                    <a:pt x="18870" y="3613"/>
                  </a:lnTo>
                  <a:lnTo>
                    <a:pt x="18526" y="6434"/>
                  </a:lnTo>
                  <a:lnTo>
                    <a:pt x="21128" y="7545"/>
                  </a:lnTo>
                  <a:lnTo>
                    <a:pt x="19672" y="9982"/>
                  </a:lnTo>
                  <a:lnTo>
                    <a:pt x="21600" y="12061"/>
                  </a:lnTo>
                  <a:lnTo>
                    <a:pt x="19284" y="13691"/>
                  </a:lnTo>
                  <a:lnTo>
                    <a:pt x="20205" y="16379"/>
                  </a:lnTo>
                  <a:lnTo>
                    <a:pt x="17429" y="16921"/>
                  </a:lnTo>
                  <a:lnTo>
                    <a:pt x="17183" y="19753"/>
                  </a:lnTo>
                  <a:lnTo>
                    <a:pt x="14428" y="19114"/>
                  </a:lnTo>
                  <a:lnTo>
                    <a:pt x="13058" y="21600"/>
                  </a:lnTo>
                  <a:lnTo>
                    <a:pt x="10800" y="19889"/>
                  </a:lnTo>
                  <a:lnTo>
                    <a:pt x="8542" y="21600"/>
                  </a:lnTo>
                  <a:lnTo>
                    <a:pt x="7172" y="19114"/>
                  </a:lnTo>
                  <a:lnTo>
                    <a:pt x="4417" y="19753"/>
                  </a:lnTo>
                  <a:lnTo>
                    <a:pt x="4171" y="16921"/>
                  </a:lnTo>
                  <a:lnTo>
                    <a:pt x="1395" y="16379"/>
                  </a:lnTo>
                  <a:lnTo>
                    <a:pt x="2316" y="13691"/>
                  </a:lnTo>
                  <a:lnTo>
                    <a:pt x="0" y="12061"/>
                  </a:lnTo>
                  <a:lnTo>
                    <a:pt x="1928" y="9982"/>
                  </a:lnTo>
                  <a:lnTo>
                    <a:pt x="472" y="7545"/>
                  </a:lnTo>
                  <a:lnTo>
                    <a:pt x="3074" y="6434"/>
                  </a:lnTo>
                  <a:lnTo>
                    <a:pt x="2730" y="3613"/>
                  </a:lnTo>
                  <a:lnTo>
                    <a:pt x="5556" y="3662"/>
                  </a:lnTo>
                  <a:lnTo>
                    <a:pt x="6383" y="944"/>
                  </a:lnTo>
                  <a:lnTo>
                    <a:pt x="8945" y="2145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70191" y="890672"/>
              <a:ext cx="4008003" cy="1141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spAutoFit/>
            </a:bodyPr>
            <a:lstStyle/>
            <a:p>
              <a:pPr>
                <a:lnSpc>
                  <a:spcPct val="80000"/>
                </a:lnSpc>
                <a:defRPr sz="38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425" dirty="0"/>
                <a:t>These do the </a:t>
              </a:r>
            </a:p>
            <a:p>
              <a:pPr>
                <a:lnSpc>
                  <a:spcPct val="80000"/>
                </a:lnSpc>
                <a:defRPr sz="4300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1613" dirty="0"/>
                <a:t>same thing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112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4800" dirty="0">
                <a:ea typeface="Courier New" charset="0"/>
                <a:cs typeface="Courier New" charset="0"/>
              </a:rPr>
              <a:t>The </a:t>
            </a:r>
            <a:r>
              <a:rPr lang="en-US" sz="4800" dirty="0" smtClean="0">
                <a:ea typeface="Courier New" charset="0"/>
                <a:cs typeface="Courier New" charset="0"/>
              </a:rPr>
              <a:t>pipe operator    </a:t>
            </a:r>
            <a:r>
              <a:rPr lang="en-US" sz="4800" dirty="0" smtClean="0">
                <a:latin typeface="Courier New" charset="0"/>
                <a:ea typeface="Courier New" charset="0"/>
                <a:cs typeface="Courier New" charset="0"/>
              </a:rPr>
              <a:t>%&gt;%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482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822961" y="1457486"/>
            <a:ext cx="7137698" cy="2023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3200" dirty="0">
                <a:latin typeface="+mn-lt"/>
              </a:rPr>
              <a:t>Little bunny Foo Foo</a:t>
            </a:r>
          </a:p>
          <a:p>
            <a:r>
              <a:rPr lang="en-US" sz="3200" dirty="0">
                <a:latin typeface="+mn-lt"/>
              </a:rPr>
              <a:t>Went hopping through the forest</a:t>
            </a:r>
          </a:p>
          <a:p>
            <a:r>
              <a:rPr lang="en-US" sz="3200" dirty="0">
                <a:latin typeface="+mn-lt"/>
              </a:rPr>
              <a:t>Scooping up the field mice</a:t>
            </a:r>
          </a:p>
          <a:p>
            <a:r>
              <a:rPr lang="en-US" sz="3200" dirty="0">
                <a:latin typeface="+mn-lt"/>
              </a:rPr>
              <a:t>And bopping them on the </a:t>
            </a:r>
            <a:r>
              <a:rPr lang="en-US" sz="3200" dirty="0" smtClean="0">
                <a:latin typeface="+mn-lt"/>
              </a:rPr>
              <a:t>head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4667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9" name="Shape 344"/>
          <p:cNvSpPr/>
          <p:nvPr/>
        </p:nvSpPr>
        <p:spPr>
          <a:xfrm>
            <a:off x="783360" y="2652657"/>
            <a:ext cx="4858305" cy="1950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</a:rPr>
              <a:t>Using temporary objects: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 smtClean="0">
              <a:solidFill>
                <a:schemeClr val="tx1"/>
              </a:solidFill>
              <a:latin typeface="+mn-lt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T1=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 forest)</a:t>
            </a:r>
            <a:endParaRPr sz="20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T2=</a:t>
            </a:r>
            <a:r>
              <a:rPr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T1,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field_mice)</a:t>
            </a:r>
            <a:endParaRPr sz="2000" b="1" dirty="0">
              <a:solidFill>
                <a:schemeClr val="accent5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T3=</a:t>
            </a:r>
            <a:r>
              <a:rPr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T2,</a:t>
            </a: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352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822961" y="1948863"/>
            <a:ext cx="4674072" cy="384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nested function calls: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32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hop_through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forest</a:t>
            </a:r>
            <a:endParaRPr lang="en-US" sz="2000" b="1" dirty="0" smtClean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000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field_mice</a:t>
            </a:r>
            <a:r>
              <a:rPr lang="en-US"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8183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19" name="Shape 405"/>
          <p:cNvSpPr/>
          <p:nvPr/>
        </p:nvSpPr>
        <p:spPr>
          <a:xfrm>
            <a:off x="301962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sz="1800" dirty="0"/>
              <a:t>Storm </a:t>
            </a:r>
            <a:r>
              <a:rPr sz="1800" dirty="0" smtClean="0"/>
              <a:t>name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Wind Speed (mph)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Air pressure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Date</a:t>
            </a:r>
            <a:endParaRPr sz="1800" dirty="0"/>
          </a:p>
        </p:txBody>
      </p: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6" name="Shape 405"/>
          <p:cNvSpPr/>
          <p:nvPr/>
        </p:nvSpPr>
        <p:spPr>
          <a:xfrm>
            <a:off x="3438914" y="4796257"/>
            <a:ext cx="2546745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Country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Year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Count</a:t>
            </a:r>
            <a:endParaRPr sz="1800" dirty="0"/>
          </a:p>
        </p:txBody>
      </p: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41" name="Shape 405"/>
          <p:cNvSpPr/>
          <p:nvPr/>
        </p:nvSpPr>
        <p:spPr>
          <a:xfrm>
            <a:off x="5985660" y="4796257"/>
            <a:ext cx="2994796" cy="1271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numCol="1" anchor="ctr">
            <a:noAutofit/>
          </a:bodyPr>
          <a:lstStyle>
            <a:lvl1pPr marL="520700" indent="-520700" algn="l">
              <a:spcBef>
                <a:spcPts val="2400"/>
              </a:spcBef>
              <a:buSzPct val="100000"/>
              <a:buChar char="•"/>
              <a:defRPr sz="46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800" dirty="0" smtClean="0"/>
              <a:t>City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Large Particles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Amount of Small particles</a:t>
            </a:r>
            <a:endParaRPr sz="1800" dirty="0"/>
          </a:p>
        </p:txBody>
      </p: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Little Bunny </a:t>
            </a:r>
            <a:r>
              <a:rPr lang="en-US" sz="3600" dirty="0" err="1"/>
              <a:t>FooFoo</a:t>
            </a:r>
            <a:r>
              <a:rPr lang="en-US" sz="3600" dirty="0"/>
              <a:t> (a nursery rhyme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5" name="Shape 344"/>
          <p:cNvSpPr/>
          <p:nvPr/>
        </p:nvSpPr>
        <p:spPr>
          <a:xfrm>
            <a:off x="2811175" y="1061092"/>
            <a:ext cx="3567371" cy="103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r>
              <a:rPr lang="en-US" sz="1600" dirty="0"/>
              <a:t>Little bunny Foo Foo</a:t>
            </a:r>
          </a:p>
          <a:p>
            <a:r>
              <a:rPr lang="en-US" sz="1600" dirty="0"/>
              <a:t>Went hopping through the forest</a:t>
            </a:r>
          </a:p>
          <a:p>
            <a:r>
              <a:rPr lang="en-US" sz="1600" dirty="0"/>
              <a:t>Scooping up the field mice</a:t>
            </a:r>
          </a:p>
          <a:p>
            <a:r>
              <a:rPr lang="en-US" sz="1600" dirty="0"/>
              <a:t>And bopping them on the </a:t>
            </a:r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7" name="Shape 344"/>
          <p:cNvSpPr/>
          <p:nvPr/>
        </p:nvSpPr>
        <p:spPr>
          <a:xfrm>
            <a:off x="606529" y="2219706"/>
            <a:ext cx="4986035" cy="2288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Using </a:t>
            </a:r>
            <a:r>
              <a:rPr lang="en-US" sz="3200" dirty="0" err="1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dplyr</a:t>
            </a:r>
            <a:r>
              <a:rPr lang="en-US" sz="3200" dirty="0" smtClean="0">
                <a:solidFill>
                  <a:schemeClr val="tx1"/>
                </a:solidFill>
                <a:latin typeface="+mn-lt"/>
                <a:ea typeface="Courier New" charset="0"/>
                <a:cs typeface="Courier New" charset="0"/>
                <a:sym typeface="Monaco"/>
              </a:rPr>
              <a:t> pipes: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endParaRPr lang="en-US" sz="2000" dirty="0">
              <a:solidFill>
                <a:schemeClr val="tx1"/>
              </a:solidFill>
              <a:latin typeface="+mn-lt"/>
              <a:ea typeface="Courier New" charset="0"/>
              <a:cs typeface="Courier New" charset="0"/>
              <a:sym typeface="Monaco"/>
            </a:endParaRP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foo_foo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hop_through(forest)</a:t>
            </a: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sz="20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scoop_up(field_mice) %&gt;%</a:t>
            </a:r>
          </a:p>
          <a:p>
            <a:pPr algn="l">
              <a:lnSpc>
                <a:spcPct val="110000"/>
              </a:lnSpc>
              <a:defRPr sz="5300">
                <a:latin typeface="Monaco"/>
                <a:ea typeface="Monaco"/>
                <a:cs typeface="Monaco"/>
                <a:sym typeface="Monaco"/>
              </a:defRPr>
            </a:pPr>
            <a:r>
              <a:rPr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bop_on(head)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529" y="4727656"/>
            <a:ext cx="6957354" cy="1216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smtClean="0"/>
              <a:t>pipes usually leads </a:t>
            </a:r>
            <a:r>
              <a:rPr lang="en-US" dirty="0" smtClean="0"/>
              <a:t>to more transparent code</a:t>
            </a:r>
            <a:r>
              <a:rPr lang="is-IS" dirty="0" smtClean="0"/>
              <a:t>…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No temporary objects to remember / mess up</a:t>
            </a:r>
          </a:p>
          <a:p>
            <a:pPr marL="342900" indent="-342900" algn="l">
              <a:buFont typeface="Arial" charset="0"/>
              <a:buChar char="•"/>
            </a:pPr>
            <a:r>
              <a:rPr lang="is-IS" dirty="0" smtClean="0"/>
              <a:t>Reads chronologically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90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" name="Table 1526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31" name="Shape 1531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32" name="Shape 1532"/>
          <p:cNvSpPr/>
          <p:nvPr/>
        </p:nvSpPr>
        <p:spPr>
          <a:xfrm>
            <a:off x="1970721" y="5155855"/>
            <a:ext cx="5212403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 fontScale="92500"/>
          </a:bodyPr>
          <a:lstStyle/>
          <a:p>
            <a:pPr algn="l" defTabSz="212503">
              <a:spcBef>
                <a:spcPts val="413"/>
              </a:spcBef>
              <a:defRPr sz="582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83"/>
              <a:t>select(storms, storm, pressure)</a:t>
            </a:r>
          </a:p>
        </p:txBody>
      </p:sp>
      <p:sp>
        <p:nvSpPr>
          <p:cNvPr id="1533" name="Shape 1533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34" name="Table 1534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35" name="Shape 1535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36" name="Shape 1536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" name="Table 1538"/>
          <p:cNvGraphicFramePr/>
          <p:nvPr/>
        </p:nvGraphicFramePr>
        <p:xfrm>
          <a:off x="813816" y="2533520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43" name="Shape 1543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select()</a:t>
            </a:r>
          </a:p>
        </p:txBody>
      </p:sp>
      <p:sp>
        <p:nvSpPr>
          <p:cNvPr id="1544" name="Shape 1544"/>
          <p:cNvSpPr/>
          <p:nvPr/>
        </p:nvSpPr>
        <p:spPr>
          <a:xfrm>
            <a:off x="1878491" y="5153473"/>
            <a:ext cx="5931618" cy="55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select(storm, pressure)</a:t>
            </a:r>
          </a:p>
        </p:txBody>
      </p:sp>
      <p:sp>
        <p:nvSpPr>
          <p:cNvPr id="1545" name="Shape 1545"/>
          <p:cNvSpPr/>
          <p:nvPr/>
        </p:nvSpPr>
        <p:spPr>
          <a:xfrm>
            <a:off x="1907026" y="2180307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graphicFrame>
        <p:nvGraphicFramePr>
          <p:cNvPr id="1546" name="Table 1546"/>
          <p:cNvGraphicFramePr/>
          <p:nvPr/>
        </p:nvGraphicFramePr>
        <p:xfrm>
          <a:off x="5686173" y="2533520"/>
          <a:ext cx="1716791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44089"/>
                <a:gridCol w="872702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547" name="Shape 1547"/>
          <p:cNvSpPr/>
          <p:nvPr/>
        </p:nvSpPr>
        <p:spPr>
          <a:xfrm>
            <a:off x="4606176" y="3478334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48" name="Shape 1548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Table 1550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1" name="Table 1551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56" name="Shape 1556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57" name="Shape 1557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58" name="Shape 1558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59" name="Shape 1559"/>
          <p:cNvSpPr/>
          <p:nvPr/>
        </p:nvSpPr>
        <p:spPr>
          <a:xfrm>
            <a:off x="1937995" y="5155855"/>
            <a:ext cx="5277855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filter(storms, wind &gt;= 50)</a:t>
            </a:r>
          </a:p>
        </p:txBody>
      </p:sp>
      <p:sp>
        <p:nvSpPr>
          <p:cNvPr id="1560" name="Shape 1560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2" name="Table 1562"/>
          <p:cNvGraphicFramePr/>
          <p:nvPr/>
        </p:nvGraphicFramePr>
        <p:xfrm>
          <a:off x="5144789" y="2533520"/>
          <a:ext cx="3188508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3" name="Table 1563"/>
          <p:cNvGraphicFramePr/>
          <p:nvPr/>
        </p:nvGraphicFramePr>
        <p:xfrm>
          <a:off x="815759" y="2533520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68" name="Shape 156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filter()</a:t>
            </a:r>
          </a:p>
        </p:txBody>
      </p:sp>
      <p:sp>
        <p:nvSpPr>
          <p:cNvPr id="1569" name="Shape 1569"/>
          <p:cNvSpPr/>
          <p:nvPr/>
        </p:nvSpPr>
        <p:spPr>
          <a:xfrm>
            <a:off x="4338179" y="3013001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70" name="Shape 1570"/>
          <p:cNvSpPr/>
          <p:nvPr/>
        </p:nvSpPr>
        <p:spPr>
          <a:xfrm>
            <a:off x="1729983" y="2133893"/>
            <a:ext cx="879233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71" name="Shape 1571"/>
          <p:cNvSpPr/>
          <p:nvPr/>
        </p:nvSpPr>
        <p:spPr>
          <a:xfrm>
            <a:off x="2140247" y="5155855"/>
            <a:ext cx="5075603" cy="79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60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250"/>
              <a:t>storms %&gt;% filter(wind &gt;= 50)</a:t>
            </a:r>
          </a:p>
        </p:txBody>
      </p:sp>
      <p:sp>
        <p:nvSpPr>
          <p:cNvPr id="1572" name="Shape 1572"/>
          <p:cNvSpPr/>
          <p:nvPr/>
        </p:nvSpPr>
        <p:spPr>
          <a:xfrm>
            <a:off x="338716" y="1484387"/>
            <a:ext cx="8476414" cy="3551787"/>
          </a:xfrm>
          <a:prstGeom prst="rect">
            <a:avLst/>
          </a:prstGeom>
          <a:solidFill>
            <a:srgbClr val="FFFFFF">
              <a:alpha val="70419"/>
            </a:srgbClr>
          </a:solidFill>
          <a:ln w="254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4" name="Table 1574"/>
          <p:cNvGraphicFramePr/>
          <p:nvPr/>
        </p:nvGraphicFramePr>
        <p:xfrm>
          <a:off x="5981659" y="1967361"/>
          <a:ext cx="1512542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9371"/>
                <a:gridCol w="873171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5" name="Table 1575"/>
          <p:cNvGraphicFramePr/>
          <p:nvPr/>
        </p:nvGraphicFramePr>
        <p:xfrm>
          <a:off x="1652629" y="1967361"/>
          <a:ext cx="3188508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4616"/>
                <a:gridCol w="871218"/>
                <a:gridCol w="1075931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407A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80" name="Shape 1580"/>
          <p:cNvSpPr/>
          <p:nvPr/>
        </p:nvSpPr>
        <p:spPr>
          <a:xfrm>
            <a:off x="5175048" y="2446842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1581" name="Shape 1581"/>
          <p:cNvSpPr/>
          <p:nvPr/>
        </p:nvSpPr>
        <p:spPr>
          <a:xfrm>
            <a:off x="2566853" y="156773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1582" name="Shape 1582"/>
          <p:cNvSpPr/>
          <p:nvPr/>
        </p:nvSpPr>
        <p:spPr>
          <a:xfrm>
            <a:off x="2482205" y="4468345"/>
            <a:ext cx="4189436" cy="12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storms %&gt;% 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filter(wind &gt;= 50) %&gt;%</a:t>
            </a:r>
          </a:p>
          <a:p>
            <a:pPr algn="l" defTabSz="205931">
              <a:spcBef>
                <a:spcPts val="413"/>
              </a:spcBef>
              <a:defRPr sz="564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2115"/>
              <a:t>  select(storm, pressure)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Shape 158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89" name="Shape 158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590" name="Table 159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591" name="Shape 1591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592" name="Shape 1592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Shape 1598"/>
          <p:cNvSpPr/>
          <p:nvPr/>
        </p:nvSpPr>
        <p:spPr>
          <a:xfrm>
            <a:off x="2609850" y="1618630"/>
            <a:ext cx="3924300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mutate()</a:t>
            </a:r>
          </a:p>
        </p:txBody>
      </p:sp>
      <p:sp>
        <p:nvSpPr>
          <p:cNvPr id="1599" name="Shape 1599"/>
          <p:cNvSpPr/>
          <p:nvPr/>
        </p:nvSpPr>
        <p:spPr>
          <a:xfrm>
            <a:off x="3621442" y="353898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600" name="Table 1600"/>
          <p:cNvGraphicFramePr/>
          <p:nvPr/>
        </p:nvGraphicFramePr>
        <p:xfrm>
          <a:off x="221674" y="2565113"/>
          <a:ext cx="3187444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43"/>
                <a:gridCol w="603275"/>
                <a:gridCol w="873236"/>
                <a:gridCol w="1074190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01" name="Table 1601"/>
          <p:cNvGraphicFramePr/>
          <p:nvPr/>
        </p:nvGraphicFramePr>
        <p:xfrm>
          <a:off x="4308847" y="2565868"/>
          <a:ext cx="1438275" cy="2142666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069"/>
                <a:gridCol w="802206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ratio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9.15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15.46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25.32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20.20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22.44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sp>
        <p:nvSpPr>
          <p:cNvPr id="1602" name="Shape 1602"/>
          <p:cNvSpPr/>
          <p:nvPr/>
        </p:nvSpPr>
        <p:spPr>
          <a:xfrm>
            <a:off x="1774176" y="4781657"/>
            <a:ext cx="6049658" cy="1237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storms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mutate(ratio = pressure / wind) </a:t>
            </a:r>
            <a:r>
              <a:rPr sz="1913">
                <a:solidFill>
                  <a:schemeClr val="accent1"/>
                </a:solidFill>
              </a:rPr>
              <a:t>%&gt;%</a:t>
            </a:r>
          </a:p>
          <a:p>
            <a:pPr algn="l">
              <a:spcBef>
                <a:spcPts val="450"/>
              </a:spcBef>
              <a:defRPr sz="5100"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  select(storm, ratio)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751296" y="3287100"/>
            <a:ext cx="21654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19937">
              <a:spcBef>
                <a:spcPts val="2100"/>
              </a:spcBef>
              <a:defRPr sz="5162" b="1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36"/>
              <a:t>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Shape 1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Shortcut to type 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%&gt;%</a:t>
            </a:r>
          </a:p>
        </p:txBody>
      </p:sp>
      <p:grpSp>
        <p:nvGrpSpPr>
          <p:cNvPr id="1612" name="Group 1612"/>
          <p:cNvGrpSpPr/>
          <p:nvPr/>
        </p:nvGrpSpPr>
        <p:grpSpPr>
          <a:xfrm>
            <a:off x="1056401" y="1730595"/>
            <a:ext cx="1329031" cy="664422"/>
            <a:chOff x="0" y="0"/>
            <a:chExt cx="3544081" cy="1771790"/>
          </a:xfrm>
        </p:grpSpPr>
        <p:sp>
          <p:nvSpPr>
            <p:cNvPr id="1610" name="Shape 161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 dirty="0"/>
                <a:t>Cmd</a:t>
              </a:r>
            </a:p>
          </p:txBody>
        </p:sp>
      </p:grpSp>
      <p:grpSp>
        <p:nvGrpSpPr>
          <p:cNvPr id="1615" name="Group 1615"/>
          <p:cNvGrpSpPr/>
          <p:nvPr/>
        </p:nvGrpSpPr>
        <p:grpSpPr>
          <a:xfrm>
            <a:off x="4579264" y="1730595"/>
            <a:ext cx="781832" cy="664422"/>
            <a:chOff x="0" y="0"/>
            <a:chExt cx="2084883" cy="1771790"/>
          </a:xfrm>
        </p:grpSpPr>
        <p:sp>
          <p:nvSpPr>
            <p:cNvPr id="1613" name="Shape 1613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16" name="Shape 1616"/>
          <p:cNvSpPr/>
          <p:nvPr/>
        </p:nvSpPr>
        <p:spPr>
          <a:xfrm>
            <a:off x="2460768" y="178872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 dirty="0"/>
              <a:t>+</a:t>
            </a:r>
          </a:p>
        </p:txBody>
      </p:sp>
      <p:sp>
        <p:nvSpPr>
          <p:cNvPr id="1617" name="Shape 1617"/>
          <p:cNvSpPr/>
          <p:nvPr/>
        </p:nvSpPr>
        <p:spPr>
          <a:xfrm>
            <a:off x="5795942" y="1807775"/>
            <a:ext cx="1027125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(Mac)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796937" y="2634227"/>
            <a:ext cx="1884732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solidFill>
                  <a:srgbClr val="DCDEE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(Windows)</a:t>
            </a:r>
          </a:p>
        </p:txBody>
      </p:sp>
      <p:grpSp>
        <p:nvGrpSpPr>
          <p:cNvPr id="1621" name="Group 1621"/>
          <p:cNvGrpSpPr/>
          <p:nvPr/>
        </p:nvGrpSpPr>
        <p:grpSpPr>
          <a:xfrm>
            <a:off x="2817833" y="1730595"/>
            <a:ext cx="1329031" cy="664422"/>
            <a:chOff x="0" y="0"/>
            <a:chExt cx="3544081" cy="1771790"/>
          </a:xfrm>
        </p:grpSpPr>
        <p:sp>
          <p:nvSpPr>
            <p:cNvPr id="1619" name="Shape 1619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22" name="Shape 1622"/>
          <p:cNvSpPr/>
          <p:nvPr/>
        </p:nvSpPr>
        <p:spPr>
          <a:xfrm>
            <a:off x="4222200" y="1807775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25" name="Group 1625"/>
          <p:cNvGrpSpPr/>
          <p:nvPr/>
        </p:nvGrpSpPr>
        <p:grpSpPr>
          <a:xfrm>
            <a:off x="1067055" y="2557046"/>
            <a:ext cx="1329031" cy="664422"/>
            <a:chOff x="0" y="0"/>
            <a:chExt cx="3544081" cy="1771790"/>
          </a:xfrm>
        </p:grpSpPr>
        <p:sp>
          <p:nvSpPr>
            <p:cNvPr id="1623" name="Shape 1623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Ctrl</a:t>
              </a:r>
            </a:p>
          </p:txBody>
        </p:sp>
      </p:grpSp>
      <p:grpSp>
        <p:nvGrpSpPr>
          <p:cNvPr id="1628" name="Group 1628"/>
          <p:cNvGrpSpPr/>
          <p:nvPr/>
        </p:nvGrpSpPr>
        <p:grpSpPr>
          <a:xfrm>
            <a:off x="4589919" y="2557046"/>
            <a:ext cx="781832" cy="664422"/>
            <a:chOff x="0" y="0"/>
            <a:chExt cx="2084883" cy="1771790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2084884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3283" y="0"/>
              <a:ext cx="1963213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M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>
            <a:off x="2471423" y="261517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  <p:grpSp>
        <p:nvGrpSpPr>
          <p:cNvPr id="1632" name="Group 1632"/>
          <p:cNvGrpSpPr/>
          <p:nvPr/>
        </p:nvGrpSpPr>
        <p:grpSpPr>
          <a:xfrm>
            <a:off x="2828487" y="2557046"/>
            <a:ext cx="1329031" cy="664422"/>
            <a:chOff x="0" y="0"/>
            <a:chExt cx="3544081" cy="1771790"/>
          </a:xfrm>
        </p:grpSpPr>
        <p:sp>
          <p:nvSpPr>
            <p:cNvPr id="1630" name="Shape 1630"/>
            <p:cNvSpPr/>
            <p:nvPr/>
          </p:nvSpPr>
          <p:spPr>
            <a:xfrm>
              <a:off x="0" y="0"/>
              <a:ext cx="3544082" cy="1771791"/>
            </a:xfrm>
            <a:prstGeom prst="roundRect">
              <a:avLst>
                <a:gd name="adj" fmla="val 15000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8100" dist="78715" dir="4697745" rotWithShape="0">
                <a:srgbClr val="000000">
                  <a:alpha val="50000"/>
                </a:srgbClr>
              </a:outerShdw>
            </a:effectLst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3283" y="0"/>
              <a:ext cx="3414599" cy="1707058"/>
            </a:xfrm>
            <a:prstGeom prst="roundRect">
              <a:avLst>
                <a:gd name="adj" fmla="val 24486"/>
              </a:avLst>
            </a:prstGeom>
            <a:solidFill>
              <a:srgbClr val="424242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6789" tIns="26789" rIns="26789" bIns="26789" numCol="1" anchor="ctr">
              <a:noAutofit/>
            </a:bodyPr>
            <a:lstStyle>
              <a:lvl1pPr>
                <a:defRPr sz="8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sz="3150"/>
                <a:t>Shift</a:t>
              </a:r>
            </a:p>
          </p:txBody>
        </p:sp>
      </p:grpSp>
      <p:sp>
        <p:nvSpPr>
          <p:cNvPr id="1633" name="Shape 1633"/>
          <p:cNvSpPr/>
          <p:nvPr/>
        </p:nvSpPr>
        <p:spPr>
          <a:xfrm>
            <a:off x="4232855" y="2634227"/>
            <a:ext cx="281728" cy="510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>
              <a:defRPr sz="7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963"/>
              <a:t>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8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>
            <a:spLocks noGrp="1"/>
          </p:cNvSpPr>
          <p:nvPr>
            <p:ph type="title"/>
          </p:nvPr>
        </p:nvSpPr>
        <p:spPr>
          <a:xfrm>
            <a:off x="1387639" y="2049363"/>
            <a:ext cx="6368723" cy="2759274"/>
          </a:xfrm>
          <a:prstGeom prst="rect">
            <a:avLst/>
          </a:prstGeom>
          <a:effectLst/>
        </p:spPr>
        <p:txBody>
          <a:bodyPr/>
          <a:lstStyle/>
          <a:p>
            <a:r>
              <a:t>Unit of analysis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" name="Table 389"/>
          <p:cNvGraphicFramePr/>
          <p:nvPr/>
        </p:nvGraphicFramePr>
        <p:xfrm>
          <a:off x="6396650" y="2421121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0" name="Table 390"/>
          <p:cNvGraphicFramePr/>
          <p:nvPr/>
        </p:nvGraphicFramePr>
        <p:xfrm>
          <a:off x="3259725" y="2418740"/>
          <a:ext cx="2905124" cy="1510084"/>
        </p:xfrm>
        <a:graphic>
          <a:graphicData uri="http://schemas.openxmlformats.org/drawingml/2006/table">
            <a:tbl>
              <a:tblPr firstRow="1" firstCol="1">
                <a:tableStyleId>{33BA23B1-9221-436E-865A-0063620EA4FD}</a:tableStyleId>
              </a:tblPr>
              <a:tblGrid>
                <a:gridCol w="726281"/>
                <a:gridCol w="726281"/>
                <a:gridCol w="726281"/>
                <a:gridCol w="726281"/>
              </a:tblGrid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Country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2011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2012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2013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FR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6900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7000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5800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6200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7752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US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15000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14000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13000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391" name="Table 391"/>
          <p:cNvGraphicFramePr/>
          <p:nvPr/>
        </p:nvGraphicFramePr>
        <p:xfrm>
          <a:off x="165128" y="2416358"/>
          <a:ext cx="2864009" cy="214417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636716"/>
                <a:gridCol w="477628"/>
                <a:gridCol w="798430"/>
                <a:gridCol w="951235"/>
              </a:tblGrid>
              <a:tr h="306311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storm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wind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pressure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date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Alberto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2000-08-12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Alex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1009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1998-07-30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Allison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1005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1995-06-04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Ana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1013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1997-07-01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Arlene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1999-06-13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631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Arthur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1010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1996-06-21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392" name="Shape 392"/>
          <p:cNvSpPr/>
          <p:nvPr/>
        </p:nvSpPr>
        <p:spPr>
          <a:xfrm>
            <a:off x="4339654" y="2022559"/>
            <a:ext cx="105147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pollution</a:t>
            </a:r>
          </a:p>
        </p:txBody>
      </p:sp>
      <p:sp>
        <p:nvSpPr>
          <p:cNvPr id="393" name="Shape 393"/>
          <p:cNvSpPr/>
          <p:nvPr/>
        </p:nvSpPr>
        <p:spPr>
          <a:xfrm>
            <a:off x="1158101" y="1981824"/>
            <a:ext cx="879232" cy="341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normAutofit lnSpcReduction="10000"/>
          </a:bodyPr>
          <a:lstStyle>
            <a:lvl1pPr algn="l" defTabSz="531622">
              <a:spcBef>
                <a:spcPts val="2100"/>
              </a:spcBef>
              <a:defRPr sz="527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1979"/>
              <a:t>storms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563"/>
              </a:spcBef>
              <a:defRPr sz="5100">
                <a:solidFill>
                  <a:srgbClr val="DCDEE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2000" dirty="0" err="1" smtClean="0">
                <a:solidFill>
                  <a:schemeClr val="tx1"/>
                </a:solidFill>
              </a:rPr>
              <a:t>devtools</a:t>
            </a:r>
            <a:r>
              <a:rPr lang="en-US" sz="2000" dirty="0">
                <a:solidFill>
                  <a:schemeClr val="tx1"/>
                </a:solidFill>
              </a:rPr>
              <a:t>::</a:t>
            </a:r>
            <a:r>
              <a:rPr lang="en-US" sz="2000" dirty="0" err="1">
                <a:solidFill>
                  <a:schemeClr val="tx1"/>
                </a:solidFill>
              </a:rPr>
              <a:t>install_github</a:t>
            </a:r>
            <a:r>
              <a:rPr lang="en-US" sz="2000" dirty="0">
                <a:solidFill>
                  <a:schemeClr val="tx1"/>
                </a:solidFill>
              </a:rPr>
              <a:t>("</a:t>
            </a:r>
            <a:r>
              <a:rPr lang="en-US" sz="2000" dirty="0" err="1">
                <a:solidFill>
                  <a:schemeClr val="tx1"/>
                </a:solidFill>
              </a:rPr>
              <a:t>rstudio</a:t>
            </a:r>
            <a:r>
              <a:rPr lang="en-US" sz="2000" dirty="0">
                <a:solidFill>
                  <a:schemeClr val="tx1"/>
                </a:solidFill>
              </a:rPr>
              <a:t>/EDAWR")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library(EDAWR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4" name="Shape 394"/>
          <p:cNvSpPr>
            <a:spLocks noGrp="1"/>
          </p:cNvSpPr>
          <p:nvPr>
            <p:ph type="body" idx="4294967295"/>
          </p:nvPr>
        </p:nvSpPr>
        <p:spPr>
          <a:xfrm>
            <a:off x="8267668" y="1981824"/>
            <a:ext cx="712787" cy="342900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marL="0" indent="0" defTabSz="531622">
              <a:spcBef>
                <a:spcPts val="2100"/>
              </a:spcBef>
              <a:buSzTx/>
              <a:buNone/>
              <a:defRPr sz="5278"/>
            </a:lvl1pPr>
          </a:lstStyle>
          <a:p>
            <a:r>
              <a:t>cases</a:t>
            </a:r>
          </a:p>
        </p:txBody>
      </p:sp>
      <p:grpSp>
        <p:nvGrpSpPr>
          <p:cNvPr id="11" name="Group 406"/>
          <p:cNvGrpSpPr/>
          <p:nvPr/>
        </p:nvGrpSpPr>
        <p:grpSpPr>
          <a:xfrm>
            <a:off x="150355" y="2343339"/>
            <a:ext cx="668573" cy="2258869"/>
            <a:chOff x="1780539" y="0"/>
            <a:chExt cx="1782861" cy="6023650"/>
          </a:xfrm>
        </p:grpSpPr>
        <p:sp>
          <p:nvSpPr>
            <p:cNvPr id="12" name="Shape 403"/>
            <p:cNvSpPr/>
            <p:nvPr/>
          </p:nvSpPr>
          <p:spPr>
            <a:xfrm>
              <a:off x="1780539" y="0"/>
              <a:ext cx="1782861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3" name="Shape 404"/>
            <p:cNvSpPr/>
            <p:nvPr/>
          </p:nvSpPr>
          <p:spPr>
            <a:xfrm flipV="1">
              <a:off x="2671969" y="517465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15" name="Group 423"/>
          <p:cNvGrpSpPr/>
          <p:nvPr/>
        </p:nvGrpSpPr>
        <p:grpSpPr>
          <a:xfrm>
            <a:off x="804482" y="2359011"/>
            <a:ext cx="470088" cy="2258869"/>
            <a:chOff x="2045186" y="0"/>
            <a:chExt cx="1253567" cy="6023650"/>
          </a:xfrm>
        </p:grpSpPr>
        <p:sp>
          <p:nvSpPr>
            <p:cNvPr id="16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0" name="Group 423"/>
          <p:cNvGrpSpPr/>
          <p:nvPr/>
        </p:nvGrpSpPr>
        <p:grpSpPr>
          <a:xfrm>
            <a:off x="1289342" y="2394596"/>
            <a:ext cx="819577" cy="2258869"/>
            <a:chOff x="2045186" y="0"/>
            <a:chExt cx="1253567" cy="6023650"/>
          </a:xfrm>
        </p:grpSpPr>
        <p:sp>
          <p:nvSpPr>
            <p:cNvPr id="21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2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3" name="Group 423"/>
          <p:cNvGrpSpPr/>
          <p:nvPr/>
        </p:nvGrpSpPr>
        <p:grpSpPr>
          <a:xfrm>
            <a:off x="2094148" y="2416358"/>
            <a:ext cx="949761" cy="2258869"/>
            <a:chOff x="2045186" y="0"/>
            <a:chExt cx="1253567" cy="6023650"/>
          </a:xfrm>
        </p:grpSpPr>
        <p:sp>
          <p:nvSpPr>
            <p:cNvPr id="24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5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27" name="Group 423"/>
          <p:cNvGrpSpPr/>
          <p:nvPr/>
        </p:nvGrpSpPr>
        <p:grpSpPr>
          <a:xfrm>
            <a:off x="3259725" y="2416359"/>
            <a:ext cx="731983" cy="1512466"/>
            <a:chOff x="2045186" y="0"/>
            <a:chExt cx="1253567" cy="6023650"/>
          </a:xfrm>
        </p:grpSpPr>
        <p:sp>
          <p:nvSpPr>
            <p:cNvPr id="28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29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34" name="Shape 549"/>
          <p:cNvSpPr/>
          <p:nvPr/>
        </p:nvSpPr>
        <p:spPr>
          <a:xfrm>
            <a:off x="3979278" y="2789076"/>
            <a:ext cx="2300586" cy="1155353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31" name="Group 423"/>
          <p:cNvGrpSpPr/>
          <p:nvPr/>
        </p:nvGrpSpPr>
        <p:grpSpPr>
          <a:xfrm rot="16200000">
            <a:off x="4888483" y="1519584"/>
            <a:ext cx="379594" cy="2173142"/>
            <a:chOff x="2045186" y="0"/>
            <a:chExt cx="1253567" cy="6023650"/>
          </a:xfrm>
        </p:grpSpPr>
        <p:sp>
          <p:nvSpPr>
            <p:cNvPr id="32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3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93591" y="2953457"/>
            <a:ext cx="1771353" cy="817067"/>
            <a:chOff x="4193591" y="2953457"/>
            <a:chExt cx="1771353" cy="817067"/>
          </a:xfrm>
        </p:grpSpPr>
        <p:sp>
          <p:nvSpPr>
            <p:cNvPr id="35" name="Shape 550"/>
            <p:cNvSpPr/>
            <p:nvPr/>
          </p:nvSpPr>
          <p:spPr>
            <a:xfrm>
              <a:off x="4193591" y="2953457"/>
              <a:ext cx="1771353" cy="817067"/>
            </a:xfrm>
            <a:prstGeom prst="ellips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37" name="Shape 552"/>
            <p:cNvSpPr/>
            <p:nvPr/>
          </p:nvSpPr>
          <p:spPr>
            <a:xfrm flipH="1">
              <a:off x="4953537" y="3764604"/>
              <a:ext cx="203315" cy="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>
              <a:glow>
                <a:schemeClr val="accent1">
                  <a:alpha val="40000"/>
                </a:schemeClr>
              </a:glow>
              <a:outerShdw blurRad="50800" dist="38100" dir="10800000" sx="126000" sy="126000" algn="r" rotWithShape="0">
                <a:schemeClr val="bg1">
                  <a:lumMod val="95000"/>
                  <a:alpha val="97000"/>
                </a:scheme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42" name="Group 423"/>
          <p:cNvGrpSpPr/>
          <p:nvPr/>
        </p:nvGrpSpPr>
        <p:grpSpPr>
          <a:xfrm>
            <a:off x="6396648" y="2416358"/>
            <a:ext cx="947801" cy="2237107"/>
            <a:chOff x="2045186" y="0"/>
            <a:chExt cx="1253567" cy="6023650"/>
          </a:xfrm>
        </p:grpSpPr>
        <p:sp>
          <p:nvSpPr>
            <p:cNvPr id="43" name="Shape 420"/>
            <p:cNvSpPr/>
            <p:nvPr/>
          </p:nvSpPr>
          <p:spPr>
            <a:xfrm>
              <a:off x="2045186" y="0"/>
              <a:ext cx="1253567" cy="6023650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44" name="Shape 421"/>
            <p:cNvSpPr/>
            <p:nvPr/>
          </p:nvSpPr>
          <p:spPr>
            <a:xfrm flipV="1">
              <a:off x="2671969" y="475674"/>
              <a:ext cx="1" cy="5345530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48" name="Shape 420"/>
          <p:cNvSpPr/>
          <p:nvPr/>
        </p:nvSpPr>
        <p:spPr>
          <a:xfrm>
            <a:off x="7344447" y="2810270"/>
            <a:ext cx="1636008" cy="1843195"/>
          </a:xfrm>
          <a:prstGeom prst="rect">
            <a:avLst/>
          </a:prstGeom>
          <a:solidFill>
            <a:srgbClr val="FFFFFF">
              <a:alpha val="79512"/>
            </a:srgbClr>
          </a:solidFill>
          <a:ln w="254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pic>
        <p:nvPicPr>
          <p:cNvPr id="46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57944" y="2892653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pic>
        <p:nvPicPr>
          <p:cNvPr id="45" name="arrow2.0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61533" y="2572974"/>
            <a:ext cx="322511" cy="1684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540" extrusionOk="0">
                <a:moveTo>
                  <a:pt x="4883" y="0"/>
                </a:moveTo>
                <a:cubicBezTo>
                  <a:pt x="4771" y="0"/>
                  <a:pt x="3624" y="428"/>
                  <a:pt x="2338" y="951"/>
                </a:cubicBezTo>
                <a:lnTo>
                  <a:pt x="0" y="1903"/>
                </a:lnTo>
                <a:lnTo>
                  <a:pt x="1578" y="1925"/>
                </a:lnTo>
                <a:lnTo>
                  <a:pt x="3155" y="1948"/>
                </a:lnTo>
                <a:lnTo>
                  <a:pt x="3953" y="2523"/>
                </a:lnTo>
                <a:cubicBezTo>
                  <a:pt x="4904" y="3210"/>
                  <a:pt x="5996" y="3658"/>
                  <a:pt x="7925" y="4152"/>
                </a:cubicBezTo>
                <a:cubicBezTo>
                  <a:pt x="9482" y="4550"/>
                  <a:pt x="12262" y="5024"/>
                  <a:pt x="14216" y="5227"/>
                </a:cubicBezTo>
                <a:cubicBezTo>
                  <a:pt x="14891" y="5296"/>
                  <a:pt x="15437" y="5369"/>
                  <a:pt x="15437" y="5388"/>
                </a:cubicBezTo>
                <a:cubicBezTo>
                  <a:pt x="15437" y="5407"/>
                  <a:pt x="14254" y="5581"/>
                  <a:pt x="12808" y="5774"/>
                </a:cubicBezTo>
                <a:cubicBezTo>
                  <a:pt x="7976" y="6419"/>
                  <a:pt x="4742" y="7380"/>
                  <a:pt x="3559" y="8522"/>
                </a:cubicBezTo>
                <a:cubicBezTo>
                  <a:pt x="2860" y="9197"/>
                  <a:pt x="2860" y="9605"/>
                  <a:pt x="3559" y="10280"/>
                </a:cubicBezTo>
                <a:cubicBezTo>
                  <a:pt x="4742" y="11421"/>
                  <a:pt x="7976" y="12384"/>
                  <a:pt x="12808" y="13029"/>
                </a:cubicBezTo>
                <a:cubicBezTo>
                  <a:pt x="14254" y="13222"/>
                  <a:pt x="15437" y="13394"/>
                  <a:pt x="15437" y="13414"/>
                </a:cubicBezTo>
                <a:cubicBezTo>
                  <a:pt x="15437" y="13433"/>
                  <a:pt x="14891" y="13505"/>
                  <a:pt x="14216" y="13575"/>
                </a:cubicBezTo>
                <a:cubicBezTo>
                  <a:pt x="12263" y="13778"/>
                  <a:pt x="9483" y="14254"/>
                  <a:pt x="7925" y="14652"/>
                </a:cubicBezTo>
                <a:cubicBezTo>
                  <a:pt x="-1252" y="16998"/>
                  <a:pt x="3966" y="20553"/>
                  <a:pt x="17897" y="21448"/>
                </a:cubicBezTo>
                <a:cubicBezTo>
                  <a:pt x="20257" y="21600"/>
                  <a:pt x="20348" y="21590"/>
                  <a:pt x="20348" y="21211"/>
                </a:cubicBezTo>
                <a:cubicBezTo>
                  <a:pt x="20348" y="20971"/>
                  <a:pt x="20191" y="20866"/>
                  <a:pt x="19832" y="20866"/>
                </a:cubicBezTo>
                <a:cubicBezTo>
                  <a:pt x="18371" y="20866"/>
                  <a:pt x="13917" y="20303"/>
                  <a:pt x="11728" y="19841"/>
                </a:cubicBezTo>
                <a:cubicBezTo>
                  <a:pt x="4872" y="18394"/>
                  <a:pt x="4872" y="16306"/>
                  <a:pt x="11728" y="14860"/>
                </a:cubicBezTo>
                <a:cubicBezTo>
                  <a:pt x="13917" y="14398"/>
                  <a:pt x="18371" y="13834"/>
                  <a:pt x="19832" y="13834"/>
                </a:cubicBezTo>
                <a:cubicBezTo>
                  <a:pt x="20208" y="13834"/>
                  <a:pt x="20348" y="13716"/>
                  <a:pt x="20348" y="13391"/>
                </a:cubicBezTo>
                <a:lnTo>
                  <a:pt x="20348" y="12945"/>
                </a:lnTo>
                <a:lnTo>
                  <a:pt x="18301" y="12814"/>
                </a:lnTo>
                <a:cubicBezTo>
                  <a:pt x="15857" y="12658"/>
                  <a:pt x="12315" y="12149"/>
                  <a:pt x="10460" y="11686"/>
                </a:cubicBezTo>
                <a:cubicBezTo>
                  <a:pt x="5071" y="10340"/>
                  <a:pt x="5071" y="8464"/>
                  <a:pt x="10460" y="7118"/>
                </a:cubicBezTo>
                <a:cubicBezTo>
                  <a:pt x="12315" y="6655"/>
                  <a:pt x="15857" y="6144"/>
                  <a:pt x="18301" y="5988"/>
                </a:cubicBezTo>
                <a:lnTo>
                  <a:pt x="20348" y="5858"/>
                </a:lnTo>
                <a:lnTo>
                  <a:pt x="20348" y="5413"/>
                </a:lnTo>
                <a:cubicBezTo>
                  <a:pt x="20348" y="5088"/>
                  <a:pt x="20208" y="4968"/>
                  <a:pt x="19832" y="4968"/>
                </a:cubicBezTo>
                <a:cubicBezTo>
                  <a:pt x="19548" y="4968"/>
                  <a:pt x="18129" y="4848"/>
                  <a:pt x="16686" y="4701"/>
                </a:cubicBezTo>
                <a:cubicBezTo>
                  <a:pt x="12008" y="4227"/>
                  <a:pt x="7385" y="3033"/>
                  <a:pt x="7061" y="2217"/>
                </a:cubicBezTo>
                <a:cubicBezTo>
                  <a:pt x="6959" y="1959"/>
                  <a:pt x="7005" y="1948"/>
                  <a:pt x="8357" y="1925"/>
                </a:cubicBezTo>
                <a:lnTo>
                  <a:pt x="9756" y="1903"/>
                </a:lnTo>
                <a:lnTo>
                  <a:pt x="7418" y="951"/>
                </a:lnTo>
                <a:cubicBezTo>
                  <a:pt x="6132" y="428"/>
                  <a:pt x="4994" y="0"/>
                  <a:pt x="4883" y="0"/>
                </a:cubicBez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40" name="Shape 768"/>
          <p:cNvSpPr/>
          <p:nvPr/>
        </p:nvSpPr>
        <p:spPr>
          <a:xfrm>
            <a:off x="484641" y="4755830"/>
            <a:ext cx="1917989" cy="113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storms$storm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storms$wind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storms$pressure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 dirty="0"/>
              <a:t>storms$date</a:t>
            </a:r>
          </a:p>
        </p:txBody>
      </p:sp>
      <p:sp>
        <p:nvSpPr>
          <p:cNvPr id="47" name="Shape 769"/>
          <p:cNvSpPr/>
          <p:nvPr/>
        </p:nvSpPr>
        <p:spPr>
          <a:xfrm>
            <a:off x="3081427" y="4900806"/>
            <a:ext cx="2787777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cases$country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names(cases)[-1]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unlist(cases[1:3, 2:4])</a:t>
            </a:r>
          </a:p>
        </p:txBody>
      </p:sp>
      <p:sp>
        <p:nvSpPr>
          <p:cNvPr id="49" name="Shape 770"/>
          <p:cNvSpPr/>
          <p:nvPr/>
        </p:nvSpPr>
        <p:spPr>
          <a:xfrm>
            <a:off x="6082960" y="4900806"/>
            <a:ext cx="3025974" cy="8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pollution$city[1,3,5]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pollution$amount[1,3,5]</a:t>
            </a:r>
          </a:p>
          <a:p>
            <a:pPr algn="l">
              <a:lnSpc>
                <a:spcPct val="90000"/>
              </a:lnSpc>
              <a:spcBef>
                <a:spcPts val="563"/>
              </a:spcBef>
              <a:defRPr sz="4100" b="1">
                <a:solidFill>
                  <a:schemeClr val="accent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1538"/>
              <a:t>pollution$amount[2,4,6]</a:t>
            </a:r>
          </a:p>
        </p:txBody>
      </p:sp>
    </p:spTree>
    <p:extLst>
      <p:ext uri="{BB962C8B-B14F-4D97-AF65-F5344CB8AC3E}">
        <p14:creationId xmlns:p14="http://schemas.microsoft.com/office/powerpoint/2010/main" val="614262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Table 1637"/>
          <p:cNvGraphicFramePr/>
          <p:nvPr/>
        </p:nvGraphicFramePr>
        <p:xfrm>
          <a:off x="5774459" y="3332400"/>
          <a:ext cx="2335299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63684"/>
                <a:gridCol w="771366"/>
                <a:gridCol w="800249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42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252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640" name="Group 1640"/>
          <p:cNvGrpSpPr/>
          <p:nvPr/>
        </p:nvGrpSpPr>
        <p:grpSpPr>
          <a:xfrm>
            <a:off x="5502106" y="3225142"/>
            <a:ext cx="2879689" cy="1002114"/>
            <a:chOff x="0" y="0"/>
            <a:chExt cx="7679169" cy="2672303"/>
          </a:xfrm>
        </p:grpSpPr>
        <p:sp>
          <p:nvSpPr>
            <p:cNvPr id="1638" name="Shape 1638"/>
            <p:cNvSpPr/>
            <p:nvPr/>
          </p:nvSpPr>
          <p:spPr>
            <a:xfrm>
              <a:off x="0" y="0"/>
              <a:ext cx="7679170" cy="2672304"/>
            </a:xfrm>
            <a:prstGeom prst="rect">
              <a:avLst/>
            </a:prstGeom>
            <a:solidFill>
              <a:srgbClr val="FFFFFF">
                <a:alpha val="4988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747376" y="1526754"/>
              <a:ext cx="6184415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45" name="Group 1645"/>
          <p:cNvGrpSpPr/>
          <p:nvPr/>
        </p:nvGrpSpPr>
        <p:grpSpPr>
          <a:xfrm>
            <a:off x="5644346" y="3246523"/>
            <a:ext cx="2595210" cy="696625"/>
            <a:chOff x="243376" y="0"/>
            <a:chExt cx="6920558" cy="1857664"/>
          </a:xfrm>
        </p:grpSpPr>
        <p:sp>
          <p:nvSpPr>
            <p:cNvPr id="1641" name="Shape 1641"/>
            <p:cNvSpPr/>
            <p:nvPr/>
          </p:nvSpPr>
          <p:spPr>
            <a:xfrm>
              <a:off x="243376" y="0"/>
              <a:ext cx="6920560" cy="1857665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42" name="Shape 1642"/>
            <p:cNvSpPr/>
            <p:nvPr/>
          </p:nvSpPr>
          <p:spPr>
            <a:xfrm flipH="1" flipV="1">
              <a:off x="1402048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3" name="Shape 1643"/>
            <p:cNvSpPr/>
            <p:nvPr/>
          </p:nvSpPr>
          <p:spPr>
            <a:xfrm flipH="1" flipV="1">
              <a:off x="3686343" y="225289"/>
              <a:ext cx="34625" cy="16202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44" name="Shape 1644"/>
            <p:cNvSpPr/>
            <p:nvPr/>
          </p:nvSpPr>
          <p:spPr>
            <a:xfrm flipH="1" flipV="1">
              <a:off x="5970639" y="237565"/>
              <a:ext cx="34625" cy="160794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graphicFrame>
        <p:nvGraphicFramePr>
          <p:cNvPr id="1650" name="Table 1650"/>
          <p:cNvGraphicFramePr/>
          <p:nvPr/>
        </p:nvGraphicFramePr>
        <p:xfrm>
          <a:off x="1653174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58" name="Group 1658"/>
          <p:cNvGrpSpPr/>
          <p:nvPr/>
        </p:nvGrpSpPr>
        <p:grpSpPr>
          <a:xfrm>
            <a:off x="1601413" y="2913513"/>
            <a:ext cx="2758140" cy="1943722"/>
            <a:chOff x="0" y="0"/>
            <a:chExt cx="7355037" cy="5183257"/>
          </a:xfrm>
        </p:grpSpPr>
        <p:sp>
          <p:nvSpPr>
            <p:cNvPr id="1651" name="Shape 1651"/>
            <p:cNvSpPr/>
            <p:nvPr/>
          </p:nvSpPr>
          <p:spPr>
            <a:xfrm>
              <a:off x="0" y="0"/>
              <a:ext cx="7355038" cy="5183258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281245" y="417136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281245" y="1196987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281245" y="2031430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281245" y="2865873"/>
              <a:ext cx="66409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251732" y="3645724"/>
              <a:ext cx="6670490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268545" y="4483958"/>
              <a:ext cx="6653676" cy="1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59" name="Shape 1659"/>
          <p:cNvSpPr/>
          <p:nvPr/>
        </p:nvSpPr>
        <p:spPr>
          <a:xfrm>
            <a:off x="1439489" y="2365422"/>
            <a:ext cx="3009592" cy="2543557"/>
          </a:xfrm>
          <a:prstGeom prst="roundRect">
            <a:avLst>
              <a:gd name="adj" fmla="val 13883"/>
            </a:avLst>
          </a:prstGeom>
          <a:ln w="190500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pSp>
        <p:nvGrpSpPr>
          <p:cNvPr id="1664" name="Group 1664"/>
          <p:cNvGrpSpPr/>
          <p:nvPr/>
        </p:nvGrpSpPr>
        <p:grpSpPr>
          <a:xfrm>
            <a:off x="1646680" y="2517494"/>
            <a:ext cx="2595210" cy="2283106"/>
            <a:chOff x="243376" y="0"/>
            <a:chExt cx="6920558" cy="6088282"/>
          </a:xfrm>
        </p:grpSpPr>
        <p:sp>
          <p:nvSpPr>
            <p:cNvPr id="1660" name="Shape 1660"/>
            <p:cNvSpPr/>
            <p:nvPr/>
          </p:nvSpPr>
          <p:spPr>
            <a:xfrm>
              <a:off x="243376" y="0"/>
              <a:ext cx="6920560" cy="6001384"/>
            </a:xfrm>
            <a:prstGeom prst="rect">
              <a:avLst/>
            </a:prstGeom>
            <a:solidFill>
              <a:srgbClr val="FFFFFF">
                <a:alpha val="79512"/>
              </a:srgbClr>
            </a:solidFill>
            <a:ln w="254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61" name="Shape 1661"/>
            <p:cNvSpPr/>
            <p:nvPr/>
          </p:nvSpPr>
          <p:spPr>
            <a:xfrm flipH="1" flipV="1">
              <a:off x="1402048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2" name="Shape 1662"/>
            <p:cNvSpPr/>
            <p:nvPr/>
          </p:nvSpPr>
          <p:spPr>
            <a:xfrm flipH="1" flipV="1">
              <a:off x="3686343" y="339589"/>
              <a:ext cx="34625" cy="5748694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  <p:sp>
          <p:nvSpPr>
            <p:cNvPr id="1663" name="Shape 1663"/>
            <p:cNvSpPr/>
            <p:nvPr/>
          </p:nvSpPr>
          <p:spPr>
            <a:xfrm flipH="1" flipV="1">
              <a:off x="5970639" y="351866"/>
              <a:ext cx="34625" cy="5736417"/>
            </a:xfrm>
            <a:prstGeom prst="line">
              <a:avLst/>
            </a:prstGeom>
            <a:noFill/>
            <a:ln w="1778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17145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6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1593" y="4400653"/>
            <a:ext cx="2247731" cy="46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summarize()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1" dur="200" fill="hold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200" fill="hold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1" dur="200" fill="hold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99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1" dur="199" fill="hold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98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7" animBg="1" advAuto="0"/>
      <p:bldP spid="1640" grpId="8" animBg="1" advAuto="0"/>
      <p:bldP spid="1645" grpId="5" animBg="1" advAuto="0"/>
      <p:bldP spid="1645" grpId="6" animBg="1" advAuto="0"/>
      <p:bldP spid="1658" grpId="3" animBg="1" advAuto="0"/>
      <p:bldP spid="1658" grpId="4" animBg="1" advAuto="0"/>
      <p:bldP spid="1659" grpId="9" animBg="1" advAuto="0"/>
      <p:bldP spid="1664" grpId="1" animBg="1" advAuto="0"/>
      <p:bldP spid="1664" grpId="2" animBg="1" advAuto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6" name="Table 1666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73" name="Group 1673"/>
          <p:cNvGrpSpPr/>
          <p:nvPr/>
        </p:nvGrpSpPr>
        <p:grpSpPr>
          <a:xfrm>
            <a:off x="1439489" y="2365422"/>
            <a:ext cx="6398691" cy="2543557"/>
            <a:chOff x="0" y="0"/>
            <a:chExt cx="15341978" cy="6782819"/>
          </a:xfrm>
        </p:grpSpPr>
        <p:graphicFrame>
          <p:nvGraphicFramePr>
            <p:cNvPr id="1671" name="Table 1671"/>
            <p:cNvGraphicFramePr/>
            <p:nvPr>
              <p:extLst>
                <p:ext uri="{D42A27DB-BD31-4B8C-83A1-F6EECF244321}">
                  <p14:modId xmlns:p14="http://schemas.microsoft.com/office/powerpoint/2010/main" val="680991785"/>
                </p:ext>
              </p:extLst>
            </p:nvPr>
          </p:nvGraphicFramePr>
          <p:xfrm>
            <a:off x="8595404" y="940797"/>
            <a:ext cx="6746574" cy="4334934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81818"/>
                  <a:gridCol w="1000461"/>
                  <a:gridCol w="731520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42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>
                            <a:sym typeface="Helvetica Light"/>
                          </a:rPr>
                          <a:t>252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400" dirty="0">
                            <a:sym typeface="Helvetica Light"/>
                          </a:rPr>
                          <a:t>6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672" name="Shape 1672"/>
            <p:cNvSpPr/>
            <p:nvPr/>
          </p:nvSpPr>
          <p:spPr>
            <a:xfrm>
              <a:off x="0" y="0"/>
              <a:ext cx="8025578" cy="6782819"/>
            </a:xfrm>
            <a:prstGeom prst="roundRect">
              <a:avLst>
                <a:gd name="adj" fmla="val 13883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aphicFrame>
        <p:nvGraphicFramePr>
          <p:cNvPr id="1674" name="Table 1674"/>
          <p:cNvGraphicFramePr/>
          <p:nvPr/>
        </p:nvGraphicFramePr>
        <p:xfrm>
          <a:off x="165317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75" name="Table 1675"/>
          <p:cNvGraphicFramePr/>
          <p:nvPr/>
        </p:nvGraphicFramePr>
        <p:xfrm>
          <a:off x="165317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200" fill="hold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11" dur="500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14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" grpId="1" animBg="1" advAuto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7" name="Table 1677"/>
          <p:cNvGraphicFramePr/>
          <p:nvPr/>
        </p:nvGraphicFramePr>
        <p:xfrm>
          <a:off x="165317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2" name="Table 1682"/>
          <p:cNvGraphicFramePr/>
          <p:nvPr/>
        </p:nvGraphicFramePr>
        <p:xfrm>
          <a:off x="1653174" y="1604963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83" name="Table 1683"/>
          <p:cNvGraphicFramePr/>
          <p:nvPr/>
        </p:nvGraphicFramePr>
        <p:xfrm>
          <a:off x="165317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pSp>
        <p:nvGrpSpPr>
          <p:cNvPr id="1687" name="Group 1687"/>
          <p:cNvGrpSpPr/>
          <p:nvPr/>
        </p:nvGrpSpPr>
        <p:grpSpPr>
          <a:xfrm>
            <a:off x="1439489" y="1441878"/>
            <a:ext cx="3009592" cy="3467100"/>
            <a:chOff x="0" y="0"/>
            <a:chExt cx="8025577" cy="9245600"/>
          </a:xfrm>
        </p:grpSpPr>
        <p:sp>
          <p:nvSpPr>
            <p:cNvPr id="1684" name="Shape 1684"/>
            <p:cNvSpPr/>
            <p:nvPr/>
          </p:nvSpPr>
          <p:spPr>
            <a:xfrm>
              <a:off x="0" y="6731000"/>
              <a:ext cx="8025578" cy="2514600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0" y="3889291"/>
              <a:ext cx="8025578" cy="2514601"/>
            </a:xfrm>
            <a:prstGeom prst="roundRect">
              <a:avLst>
                <a:gd name="adj" fmla="val 37448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0" y="0"/>
              <a:ext cx="8025578" cy="3562183"/>
            </a:xfrm>
            <a:prstGeom prst="roundRect">
              <a:avLst>
                <a:gd name="adj" fmla="val 26435"/>
              </a:avLst>
            </a:prstGeom>
            <a:noFill/>
            <a:ln w="190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691" name="Group 1691"/>
          <p:cNvGrpSpPr/>
          <p:nvPr/>
        </p:nvGrpSpPr>
        <p:grpSpPr>
          <a:xfrm>
            <a:off x="5411966" y="1299113"/>
            <a:ext cx="3355516" cy="3685525"/>
            <a:chOff x="25400" y="25400"/>
            <a:chExt cx="1107323547" cy="8515163"/>
          </a:xfrm>
        </p:grpSpPr>
        <p:graphicFrame>
          <p:nvGraphicFramePr>
            <p:cNvPr id="1688" name="Table 1688"/>
            <p:cNvGraphicFramePr/>
            <p:nvPr>
              <p:extLst>
                <p:ext uri="{D42A27DB-BD31-4B8C-83A1-F6EECF244321}">
                  <p14:modId xmlns:p14="http://schemas.microsoft.com/office/powerpoint/2010/main" val="542661476"/>
                </p:ext>
              </p:extLst>
            </p:nvPr>
          </p:nvGraphicFramePr>
          <p:xfrm>
            <a:off x="25400" y="3949698"/>
            <a:ext cx="1107323547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62217"/>
                  <a:gridCol w="1251732"/>
                  <a:gridCol w="941567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89" name="Table 1689"/>
            <p:cNvGraphicFramePr/>
            <p:nvPr>
              <p:extLst>
                <p:ext uri="{D42A27DB-BD31-4B8C-83A1-F6EECF244321}">
                  <p14:modId xmlns:p14="http://schemas.microsoft.com/office/powerpoint/2010/main" val="1359612312"/>
                </p:ext>
              </p:extLst>
            </p:nvPr>
          </p:nvGraphicFramePr>
          <p:xfrm>
            <a:off x="25400" y="25400"/>
            <a:ext cx="1107323547" cy="3755842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128683"/>
                  <a:gridCol w="1237130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chemeClr val="accent1"/>
                      </a:solidFill>
                    </a:tcPr>
                  </a:tc>
                </a:tr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690" name="Table 1690"/>
            <p:cNvGraphicFramePr/>
            <p:nvPr>
              <p:extLst>
                <p:ext uri="{D42A27DB-BD31-4B8C-83A1-F6EECF244321}">
                  <p14:modId xmlns:p14="http://schemas.microsoft.com/office/powerpoint/2010/main" val="565960494"/>
                </p:ext>
              </p:extLst>
            </p:nvPr>
          </p:nvGraphicFramePr>
          <p:xfrm>
            <a:off x="25400" y="6662642"/>
            <a:ext cx="1096673426" cy="1877921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139441"/>
                  <a:gridCol w="1194099"/>
                  <a:gridCol w="989703"/>
                </a:tblGrid>
                <a:tr h="81280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0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1695" name="Group 1695"/>
          <p:cNvGrpSpPr/>
          <p:nvPr/>
        </p:nvGrpSpPr>
        <p:grpSpPr>
          <a:xfrm>
            <a:off x="4765612" y="1982515"/>
            <a:ext cx="477441" cy="2591111"/>
            <a:chOff x="0" y="0"/>
            <a:chExt cx="1273174" cy="6909628"/>
          </a:xfrm>
        </p:grpSpPr>
        <p:sp>
          <p:nvSpPr>
            <p:cNvPr id="1692" name="Shape 1692"/>
            <p:cNvSpPr/>
            <p:nvPr/>
          </p:nvSpPr>
          <p:spPr>
            <a:xfrm>
              <a:off x="0" y="0"/>
              <a:ext cx="1270000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3174" y="33655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3174" y="6230838"/>
              <a:ext cx="1270001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sp>
        <p:nvSpPr>
          <p:cNvPr id="1696" name="Shape 1696"/>
          <p:cNvSpPr/>
          <p:nvPr/>
        </p:nvSpPr>
        <p:spPr>
          <a:xfrm>
            <a:off x="1554160" y="5111863"/>
            <a:ext cx="6045525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 dirty="0"/>
              <a:t>group_by() + summarise()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" grpId="1" animBg="1" advAuto="0"/>
      <p:bldP spid="1691" grpId="3" animBg="1" advAuto="0"/>
      <p:bldP spid="1695" grpId="2" animBg="1" advAuto="0"/>
      <p:bldP spid="1696" grpId="4" animBg="1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8" name="Table 169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699" name="Table 1699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00" name="Table 1700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06" name="Shape 1706"/>
          <p:cNvSpPr/>
          <p:nvPr/>
        </p:nvSpPr>
        <p:spPr>
          <a:xfrm>
            <a:off x="2467391" y="5296492"/>
            <a:ext cx="4219064" cy="42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>
              <a:spcBef>
                <a:spcPts val="450"/>
              </a:spcBef>
              <a:defRPr sz="5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913"/>
              <a:t>pollution %&gt;% group_by(city)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338798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08" name="Table 1708"/>
          <p:cNvGraphicFramePr/>
          <p:nvPr/>
        </p:nvGraphicFramePr>
        <p:xfrm>
          <a:off x="5011118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group_by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/>
          <p:nvPr/>
        </p:nvSpPr>
        <p:spPr>
          <a:xfrm>
            <a:off x="584169" y="1583720"/>
            <a:ext cx="8259951" cy="3901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205931">
              <a:spcBef>
                <a:spcPts val="413"/>
              </a:spcBef>
              <a:defRPr sz="4700"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pollution %&gt;% group_by(city)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Source: local data frame [6 x 3]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</a:t>
            </a:r>
            <a:r>
              <a:rPr sz="1763" dirty="0">
                <a:solidFill>
                  <a:schemeClr val="accent1"/>
                </a:solidFill>
              </a:rPr>
              <a:t>Groups: city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     city  size amount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1 New York large     23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2 New York small     14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3   London large     22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4   London small     16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5  Beijing large    121</a:t>
            </a:r>
          </a:p>
          <a:p>
            <a:pPr algn="l" defTabSz="205931">
              <a:spcBef>
                <a:spcPts val="413"/>
              </a:spcBef>
              <a:defRPr sz="4700">
                <a:solidFill>
                  <a:srgbClr val="A6AAA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63" dirty="0"/>
              <a:t>## 6  Beijing small     56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Shape 1720"/>
          <p:cNvSpPr/>
          <p:nvPr/>
        </p:nvSpPr>
        <p:spPr>
          <a:xfrm>
            <a:off x="1697468" y="1618630"/>
            <a:ext cx="5953671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ctr">
            <a:normAutofit/>
          </a:bodyPr>
          <a:lstStyle>
            <a:lvl1pPr>
              <a:defRPr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750"/>
              <a:t>group_by() + summarise()</a:t>
            </a:r>
          </a:p>
        </p:txBody>
      </p:sp>
      <p:sp>
        <p:nvSpPr>
          <p:cNvPr id="1721" name="Shape 1721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22" name="Table 1722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23" name="Table 1723"/>
          <p:cNvGraphicFramePr/>
          <p:nvPr/>
        </p:nvGraphicFramePr>
        <p:xfrm>
          <a:off x="1557924" y="2526134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24" name="Table 1724"/>
          <p:cNvGraphicFramePr/>
          <p:nvPr/>
        </p:nvGraphicFramePr>
        <p:xfrm>
          <a:off x="1557924" y="3532599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176316" pathEditMode="relative">
                                      <p:cBhvr>
                                        <p:cTn id="6" dur="500" fill="hold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978 -0.088660" pathEditMode="relative">
                                      <p:cBhvr>
                                        <p:cTn id="9" dur="500" fill="hold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3" animBg="1" advAuto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/>
              <a:t>  summarise(mean = mean(amount), sum = sum(amount), n = n())</a:t>
            </a:r>
          </a:p>
        </p:txBody>
      </p:sp>
      <p:graphicFrame>
        <p:nvGraphicFramePr>
          <p:cNvPr id="1731" name="Table 1731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2" name="Table 1732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33" name="Table 1733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pSp>
        <p:nvGrpSpPr>
          <p:cNvPr id="1737" name="Group 1737"/>
          <p:cNvGrpSpPr/>
          <p:nvPr/>
        </p:nvGrpSpPr>
        <p:grpSpPr>
          <a:xfrm>
            <a:off x="4608099" y="1987277"/>
            <a:ext cx="476250" cy="2586348"/>
            <a:chOff x="0" y="0"/>
            <a:chExt cx="1270000" cy="6896928"/>
          </a:xfrm>
        </p:grpSpPr>
        <p:sp>
          <p:nvSpPr>
            <p:cNvPr id="1734" name="Shape 1734"/>
            <p:cNvSpPr/>
            <p:nvPr/>
          </p:nvSpPr>
          <p:spPr>
            <a:xfrm>
              <a:off x="0" y="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0" y="3352800"/>
              <a:ext cx="1270001" cy="678790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0" y="6218138"/>
              <a:ext cx="1270000" cy="678791"/>
            </a:xfrm>
            <a:prstGeom prst="rightArrow">
              <a:avLst>
                <a:gd name="adj1" fmla="val 32000"/>
                <a:gd name="adj2" fmla="val 66532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26789" tIns="26789" rIns="26789" bIns="26789" numCol="1" anchor="ctr">
              <a:noAutofit/>
            </a:bodyPr>
            <a:lstStyle/>
            <a:p>
              <a:pPr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100"/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5547539" y="1809750"/>
            <a:ext cx="3187670" cy="2891342"/>
            <a:chOff x="25400" y="25400"/>
            <a:chExt cx="8500451" cy="7710245"/>
          </a:xfrm>
        </p:grpSpPr>
        <p:graphicFrame>
          <p:nvGraphicFramePr>
            <p:cNvPr id="1738" name="Table 1738"/>
            <p:cNvGraphicFramePr/>
            <p:nvPr>
              <p:extLst>
                <p:ext uri="{D42A27DB-BD31-4B8C-83A1-F6EECF244321}">
                  <p14:modId xmlns:p14="http://schemas.microsoft.com/office/powerpoint/2010/main" val="1371639651"/>
                </p:ext>
              </p:extLst>
            </p:nvPr>
          </p:nvGraphicFramePr>
          <p:xfrm>
            <a:off x="31749" y="25400"/>
            <a:ext cx="8494102" cy="220233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066033"/>
                  <a:gridCol w="882127"/>
                  <a:gridCol w="796066"/>
                  <a:gridCol w="441063"/>
                </a:tblGrid>
                <a:tr h="470871"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city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 dirty="0">
                            <a:solidFill>
                              <a:srgbClr val="FFFFFF"/>
                            </a:solidFill>
                            <a:sym typeface="Helvetica"/>
                          </a:rPr>
                          <a:t>mean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8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sum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lnSpc>
                            <a:spcPct val="60000"/>
                          </a:lnSpc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 b="1">
                            <a:solidFill>
                              <a:srgbClr val="FFFFFF"/>
                            </a:solidFill>
                            <a:sym typeface="Helvetica"/>
                          </a:rPr>
                          <a:t>n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  <a:tr h="355003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New York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18.5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37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/>
                  </a:tc>
                </a:tr>
              </a:tbl>
            </a:graphicData>
          </a:graphic>
        </p:graphicFrame>
        <p:graphicFrame>
          <p:nvGraphicFramePr>
            <p:cNvPr id="1739" name="Table 1739"/>
            <p:cNvGraphicFramePr/>
            <p:nvPr>
              <p:extLst>
                <p:ext uri="{D42A27DB-BD31-4B8C-83A1-F6EECF244321}">
                  <p14:modId xmlns:p14="http://schemas.microsoft.com/office/powerpoint/2010/main" val="1765241184"/>
                </p:ext>
              </p:extLst>
            </p:nvPr>
          </p:nvGraphicFramePr>
          <p:xfrm>
            <a:off x="25400" y="3784599"/>
            <a:ext cx="8471766" cy="1197088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68414"/>
                  <a:gridCol w="882127"/>
                  <a:gridCol w="806824"/>
                  <a:gridCol w="419548"/>
                </a:tblGrid>
                <a:tr h="448908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London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19.0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38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78AA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1740" name="Table 1740"/>
            <p:cNvGraphicFramePr/>
            <p:nvPr>
              <p:extLst>
                <p:ext uri="{D42A27DB-BD31-4B8C-83A1-F6EECF244321}">
                  <p14:modId xmlns:p14="http://schemas.microsoft.com/office/powerpoint/2010/main" val="1895334576"/>
                </p:ext>
              </p:extLst>
            </p:nvPr>
          </p:nvGraphicFramePr>
          <p:xfrm>
            <a:off x="31749" y="6649938"/>
            <a:ext cx="8494102" cy="108570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55275"/>
                  <a:gridCol w="882127"/>
                  <a:gridCol w="806824"/>
                  <a:gridCol w="441063"/>
                </a:tblGrid>
                <a:tr h="407140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Beijing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88.5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177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1400" dirty="0">
                            <a:sym typeface="Helvetica Light"/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A8D379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200" fill="hold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7" grpId="1" animBg="1" advAuto="0"/>
      <p:bldP spid="1737" grpId="3" animBg="1" advAuto="0"/>
      <p:bldP spid="1741" grpId="2" animBg="1" advAuto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Shape 1747"/>
          <p:cNvSpPr/>
          <p:nvPr/>
        </p:nvSpPr>
        <p:spPr>
          <a:xfrm>
            <a:off x="474194" y="5100823"/>
            <a:ext cx="8205458" cy="680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pollution %&gt;% group_by(city) %&gt;% </a:t>
            </a:r>
          </a:p>
          <a:p>
            <a:pPr algn="l" defTabSz="199358">
              <a:spcBef>
                <a:spcPts val="375"/>
              </a:spcBef>
              <a:defRPr sz="4641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740" dirty="0"/>
              <a:t>  summarise(mean = mean(amount), sum = sum(amount), n = n())</a:t>
            </a:r>
          </a:p>
        </p:txBody>
      </p:sp>
      <p:graphicFrame>
        <p:nvGraphicFramePr>
          <p:cNvPr id="1748" name="Table 1748"/>
          <p:cNvGraphicFramePr/>
          <p:nvPr/>
        </p:nvGraphicFramePr>
        <p:xfrm>
          <a:off x="1557924" y="4141552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9" name="Table 1749"/>
          <p:cNvGraphicFramePr/>
          <p:nvPr/>
        </p:nvGraphicFramePr>
        <p:xfrm>
          <a:off x="1557924" y="1609725"/>
          <a:ext cx="2583805" cy="1004887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163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particle
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3600">
                          <a:sym typeface="Helvetica"/>
                        </a:defRPr>
                      </a:pPr>
                      <a:r>
                        <a:rPr sz="1400"/>
                        <a:t>amount</a:t>
                      </a:r>
                    </a:p>
                    <a:p>
                      <a:pPr defTabSz="914400">
                        <a:lnSpc>
                          <a:spcPct val="60000"/>
                        </a:lnSpc>
                        <a:defRPr sz="3600" b="0">
                          <a:sym typeface="Helvetica"/>
                        </a:defRPr>
                      </a:pPr>
                      <a:r>
                        <a:rPr sz="1400"/>
                        <a:t> </a:t>
                      </a:r>
                      <a:r>
                        <a:rPr sz="1000"/>
                        <a:t>(µg/m</a:t>
                      </a:r>
                      <a:r>
                        <a:rPr sz="1000" baseline="31999"/>
                        <a:t>3</a:t>
                      </a:r>
                      <a:r>
                        <a:rPr sz="1000"/>
                        <a:t>)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33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50" name="Table 1750"/>
          <p:cNvGraphicFramePr/>
          <p:nvPr/>
        </p:nvGraphicFramePr>
        <p:xfrm>
          <a:off x="1557924" y="3067050"/>
          <a:ext cx="2583805" cy="604838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24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1" name="Table 1751"/>
          <p:cNvGraphicFramePr/>
          <p:nvPr>
            <p:extLst>
              <p:ext uri="{D42A27DB-BD31-4B8C-83A1-F6EECF244321}">
                <p14:modId xmlns:p14="http://schemas.microsoft.com/office/powerpoint/2010/main" val="1149131669"/>
              </p:ext>
            </p:extLst>
          </p:nvPr>
        </p:nvGraphicFramePr>
        <p:xfrm>
          <a:off x="5539162" y="2638518"/>
          <a:ext cx="2362745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60603"/>
                <a:gridCol w="575492"/>
                <a:gridCol w="581280"/>
                <a:gridCol w="345370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sum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37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dirty="0" smtClean="0">
                          <a:sym typeface="Helvetica Light"/>
                        </a:rPr>
                        <a:t>2</a:t>
                      </a:r>
                      <a:endParaRPr lang="en-US" sz="1400" dirty="0" smtClean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London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19.0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38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Beijing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88.5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177</a:t>
                      </a:r>
                      <a:endParaRPr sz="1400" dirty="0">
                        <a:sym typeface="Helvetica Light"/>
                      </a:endParaRP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1400" dirty="0" smtClean="0">
                          <a:sym typeface="Helvetica Light"/>
                        </a:rPr>
                        <a:t>2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" name="Shape 1734"/>
          <p:cNvSpPr/>
          <p:nvPr/>
        </p:nvSpPr>
        <p:spPr>
          <a:xfrm>
            <a:off x="4602320" y="3242196"/>
            <a:ext cx="476250" cy="254546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sp>
        <p:nvSpPr>
          <p:cNvPr id="2" name="Oval 1"/>
          <p:cNvSpPr/>
          <p:nvPr/>
        </p:nvSpPr>
        <p:spPr>
          <a:xfrm>
            <a:off x="5410070" y="2619897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95244" y="5075739"/>
            <a:ext cx="710005" cy="365256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2" idx="4"/>
            <a:endCxn id="19" idx="0"/>
          </p:cNvCxnSpPr>
          <p:nvPr/>
        </p:nvCxnSpPr>
        <p:spPr>
          <a:xfrm rot="5400000">
            <a:off x="3762367" y="3073033"/>
            <a:ext cx="2090586" cy="1914826"/>
          </a:xfrm>
          <a:prstGeom prst="curved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71863" y="2610551"/>
            <a:ext cx="1781832" cy="365256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67144" y="5360459"/>
            <a:ext cx="6885851" cy="55154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4" idx="4"/>
            <a:endCxn id="25" idx="0"/>
          </p:cNvCxnSpPr>
          <p:nvPr/>
        </p:nvCxnSpPr>
        <p:spPr>
          <a:xfrm rot="5400000">
            <a:off x="5094099" y="3291779"/>
            <a:ext cx="2384652" cy="1752709"/>
          </a:xfrm>
          <a:prstGeom prst="curvedConnector3">
            <a:avLst>
              <a:gd name="adj1" fmla="val 5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4" grpId="0" animBg="1"/>
      <p:bldP spid="2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5" name="Table 1785"/>
          <p:cNvGraphicFramePr/>
          <p:nvPr/>
        </p:nvGraphicFramePr>
        <p:xfrm>
          <a:off x="3883766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</a:tr>
            </a:tbl>
          </a:graphicData>
        </a:graphic>
      </p:graphicFrame>
      <p:sp>
        <p:nvSpPr>
          <p:cNvPr id="1790" name="Shape 1790"/>
          <p:cNvSpPr/>
          <p:nvPr/>
        </p:nvSpPr>
        <p:spPr>
          <a:xfrm>
            <a:off x="525190" y="5235288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group_by(city) %&gt;%  summarise(mean = mean(amount))</a:t>
            </a:r>
          </a:p>
        </p:txBody>
      </p:sp>
      <p:sp>
        <p:nvSpPr>
          <p:cNvPr id="1791" name="Shape 179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792" name="Table 1792"/>
          <p:cNvGraphicFramePr/>
          <p:nvPr/>
        </p:nvGraphicFramePr>
        <p:xfrm>
          <a:off x="7288790" y="3180000"/>
          <a:ext cx="1534921" cy="1219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5944"/>
                <a:gridCol w="638977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18.5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19.0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A8D3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88.5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793" name="Table 1793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794" name="Shape 1794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Shape 1800"/>
          <p:cNvSpPr/>
          <p:nvPr/>
        </p:nvSpPr>
        <p:spPr>
          <a:xfrm>
            <a:off x="389388" y="5205110"/>
            <a:ext cx="8100884" cy="423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l" defTabSz="188405">
              <a:spcBef>
                <a:spcPts val="375"/>
              </a:spcBef>
              <a:defRPr sz="4386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1645"/>
              <a:t>pollution %&gt;% group_by(size) %&gt;%  summarise(mean = mean(amount))</a:t>
            </a:r>
          </a:p>
        </p:txBody>
      </p:sp>
      <p:sp>
        <p:nvSpPr>
          <p:cNvPr id="1801" name="Shape 1801"/>
          <p:cNvSpPr/>
          <p:nvPr/>
        </p:nvSpPr>
        <p:spPr>
          <a:xfrm>
            <a:off x="3230669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  <p:graphicFrame>
        <p:nvGraphicFramePr>
          <p:cNvPr id="1802" name="Table 1802"/>
          <p:cNvGraphicFramePr/>
          <p:nvPr/>
        </p:nvGraphicFramePr>
        <p:xfrm>
          <a:off x="3881385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3" name="Table 1803"/>
          <p:cNvGraphicFramePr/>
          <p:nvPr/>
        </p:nvGraphicFramePr>
        <p:xfrm>
          <a:off x="7288789" y="3180000"/>
          <a:ext cx="1378849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740096"/>
                <a:gridCol w="638753"/>
              </a:tblGrid>
              <a:tr h="304800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mean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55.3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>
                    <a:solidFill>
                      <a:srgbClr val="78AA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28.6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graphicFrame>
        <p:nvGraphicFramePr>
          <p:cNvPr id="1804" name="Table 1804"/>
          <p:cNvGraphicFramePr/>
          <p:nvPr/>
        </p:nvGraphicFramePr>
        <p:xfrm>
          <a:off x="471599" y="2518645"/>
          <a:ext cx="2583805" cy="223234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899938"/>
                <a:gridCol w="889364"/>
                <a:gridCol w="794503"/>
              </a:tblGrid>
              <a:tr h="398396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city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size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60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Helvetica"/>
                        </a:rPr>
                        <a:t>amount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23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New York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14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22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London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16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large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121</a:t>
                      </a:r>
                    </a:p>
                  </a:txBody>
                  <a:tcPr marL="19050" marR="19050" marT="19050" marB="19050" anchor="ctr" horzOverflow="overflow"/>
                </a:tc>
              </a:tr>
              <a:tr h="3056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Beijing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small</a:t>
                      </a:r>
                    </a:p>
                  </a:txBody>
                  <a:tcPr marL="19050" marR="19050" marT="19050" marB="1905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>
                          <a:sym typeface="Helvetica Light"/>
                        </a:rPr>
                        <a:t>56</a:t>
                      </a:r>
                    </a:p>
                  </a:txBody>
                  <a:tcPr marL="19050" marR="19050" marT="19050" marB="19050" anchor="ctr" horzOverflow="overflow"/>
                </a:tc>
              </a:tr>
            </a:tbl>
          </a:graphicData>
        </a:graphic>
      </p:graphicFrame>
      <p:sp>
        <p:nvSpPr>
          <p:cNvPr id="1805" name="Shape 1805"/>
          <p:cNvSpPr/>
          <p:nvPr/>
        </p:nvSpPr>
        <p:spPr>
          <a:xfrm>
            <a:off x="6638073" y="3509927"/>
            <a:ext cx="476250" cy="254547"/>
          </a:xfrm>
          <a:prstGeom prst="rightArrow">
            <a:avLst>
              <a:gd name="adj1" fmla="val 32000"/>
              <a:gd name="adj2" fmla="val 66532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6789" tIns="26789" rIns="26789" bIns="26789" anchor="ctr"/>
          <a:lstStyle/>
          <a:p>
            <a:pPr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1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s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s" id="{031DF67F-A517-1F40-A9E3-9B99C78E9C4B}" vid="{354BE8AD-0555-AC4A-A89D-86E85505A20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3139</TotalTime>
  <Words>6194</Words>
  <Application>Microsoft Macintosh PowerPoint</Application>
  <PresentationFormat>On-screen Show (4:3)</PresentationFormat>
  <Paragraphs>4131</Paragraphs>
  <Slides>118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34" baseType="lpstr">
      <vt:lpstr>Arial</vt:lpstr>
      <vt:lpstr>Calibri</vt:lpstr>
      <vt:lpstr>Calibri Light</vt:lpstr>
      <vt:lpstr>Cambria Math</vt:lpstr>
      <vt:lpstr>Courier New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Lucida Grande</vt:lpstr>
      <vt:lpstr>Menlo</vt:lpstr>
      <vt:lpstr>Monaco</vt:lpstr>
      <vt:lpstr>Times</vt:lpstr>
      <vt:lpstr>Blues</vt:lpstr>
      <vt:lpstr>Data Wrangling </vt:lpstr>
      <vt:lpstr>Data Wrangling: Two Goals</vt:lpstr>
      <vt:lpstr>Wrangling  Munging Janitor Work Manipulation Transformation</vt:lpstr>
      <vt:lpstr>PowerPoint Presentation</vt:lpstr>
      <vt:lpstr>http://www.rstudio.com/resources/cheatsheets/</vt:lpstr>
      <vt:lpstr>Data sets come in many formats   …but R (often) prefers just one</vt:lpstr>
      <vt:lpstr>EDAWR</vt:lpstr>
      <vt:lpstr>devtools::install_github("rstudio/EDAWR") library(EDAWR)</vt:lpstr>
      <vt:lpstr>devtools::install_github("rstudio/EDAWR") library(EDAWR)</vt:lpstr>
      <vt:lpstr>Adding/modifying columns</vt:lpstr>
      <vt:lpstr>Tidy data</vt:lpstr>
      <vt:lpstr>Recap: Tidy data</vt:lpstr>
      <vt:lpstr>tidyr</vt:lpstr>
      <vt:lpstr>Tidyr: A package that reshapes the layout of tables. 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gather()</vt:lpstr>
      <vt:lpstr>gather(cases, "year", "n", 2:4)</vt:lpstr>
      <vt:lpstr>Your 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spread()</vt:lpstr>
      <vt:lpstr>spread(pollution, size, amount)</vt:lpstr>
      <vt:lpstr>unite() and separate()</vt:lpstr>
      <vt:lpstr>separate()</vt:lpstr>
      <vt:lpstr>unite()</vt:lpstr>
      <vt:lpstr>Recap: tidyr</vt:lpstr>
      <vt:lpstr>Data sets contain more information than they display</vt:lpstr>
      <vt:lpstr>dplyr: A package that helps transform tabular data.</vt:lpstr>
      <vt:lpstr>Ways to access information</vt:lpstr>
      <vt:lpstr>select()</vt:lpstr>
      <vt:lpstr>select()</vt:lpstr>
      <vt:lpstr>select()</vt:lpstr>
      <vt:lpstr>Useful select functions</vt:lpstr>
      <vt:lpstr>filter()</vt:lpstr>
      <vt:lpstr>filter()</vt:lpstr>
      <vt:lpstr>logical tests in R</vt:lpstr>
      <vt:lpstr>mutate()</vt:lpstr>
      <vt:lpstr>mutate()</vt:lpstr>
      <vt:lpstr>Useful mutate functions</vt:lpstr>
      <vt:lpstr>"Window" functions</vt:lpstr>
      <vt:lpstr>summarise()</vt:lpstr>
      <vt:lpstr>summarise()</vt:lpstr>
      <vt:lpstr>Useful summary functions</vt:lpstr>
      <vt:lpstr>"Summary" functions</vt:lpstr>
      <vt:lpstr>arrange()</vt:lpstr>
      <vt:lpstr>arrange()</vt:lpstr>
      <vt:lpstr>arrange()</vt:lpstr>
      <vt:lpstr>arrange()</vt:lpstr>
      <vt:lpstr>arrange()</vt:lpstr>
      <vt:lpstr>The pipe operator    %&gt;%</vt:lpstr>
      <vt:lpstr>Little Bunny FooFoo (a nursery rhyme)</vt:lpstr>
      <vt:lpstr>Little Bunny FooFoo (a nursery rhyme)</vt:lpstr>
      <vt:lpstr>Little Bunny FooFoo (a nursery rhyme)</vt:lpstr>
      <vt:lpstr>Little Bunny FooFoo (a nursery rhyme)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Shortcut to type %&gt;%</vt:lpstr>
      <vt:lpstr>Unit of analysis</vt:lpstr>
      <vt:lpstr>PowerPoint Presentation</vt:lpstr>
      <vt:lpstr>PowerPoint Presentation</vt:lpstr>
      <vt:lpstr>PowerPoint Presentation</vt:lpstr>
      <vt:lpstr>group_by()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Hierarchy of information</vt:lpstr>
      <vt:lpstr>Recap: Information</vt:lpstr>
      <vt:lpstr>Joining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Recap: Best format for analysis</vt:lpstr>
      <vt:lpstr>Interactive Exercises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week…</dc:title>
  <cp:lastModifiedBy>Adam Wilson</cp:lastModifiedBy>
  <cp:revision>40</cp:revision>
  <dcterms:modified xsi:type="dcterms:W3CDTF">2016-09-19T14:44:41Z</dcterms:modified>
</cp:coreProperties>
</file>