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0"/>
  </p:normalViewPr>
  <p:slideViewPr>
    <p:cSldViewPr snapToGrid="0" snapToObjects="1">
      <p:cViewPr varScale="1">
        <p:scale>
          <a:sx n="148" d="100"/>
          <a:sy n="148"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first program most programmers write is “Hello world,” it’s time to start talking about the effect that our code has (and can have) on the world in which we live.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Get some graphics here -- is there anything that directly screams coding 4 good? I like the idea of a network diagram like you have in the other presentation because that sort of screams “community” or “society”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1392975"/>
            <a:ext cx="8520600" cy="100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5600" b="1">
                <a:solidFill>
                  <a:srgbClr val="57FF8A"/>
                </a:solidFill>
                <a:latin typeface="Courier New"/>
                <a:ea typeface="Courier New"/>
                <a:cs typeface="Courier New"/>
                <a:sym typeface="Courier New"/>
              </a:rPr>
              <a:t>&lt;Digital Humanity&gt;</a:t>
            </a:r>
            <a:endParaRPr sz="5600" b="1">
              <a:solidFill>
                <a:srgbClr val="57FF8A"/>
              </a:solidFill>
              <a:latin typeface="Courier New"/>
              <a:ea typeface="Courier New"/>
              <a:cs typeface="Courier New"/>
              <a:sym typeface="Courier New"/>
            </a:endParaRPr>
          </a:p>
        </p:txBody>
      </p:sp>
      <p:sp>
        <p:nvSpPr>
          <p:cNvPr id="55" name="Shape 55"/>
          <p:cNvSpPr txBox="1">
            <a:spLocks noGrp="1"/>
          </p:cNvSpPr>
          <p:nvPr>
            <p:ph type="subTitle" idx="1"/>
          </p:nvPr>
        </p:nvSpPr>
        <p:spPr>
          <a:xfrm>
            <a:off x="311700" y="255847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FFFFFF"/>
                </a:solidFill>
                <a:latin typeface="Avenir Book" charset="0"/>
                <a:ea typeface="Avenir Book" charset="0"/>
                <a:cs typeface="Avenir Book" charset="0"/>
                <a:sym typeface="Cantarell"/>
              </a:rPr>
              <a:t>Jessica </a:t>
            </a:r>
            <a:r>
              <a:rPr lang="en" b="1" dirty="0" err="1">
                <a:solidFill>
                  <a:srgbClr val="FFFFFF"/>
                </a:solidFill>
                <a:latin typeface="Avenir Book" charset="0"/>
                <a:ea typeface="Avenir Book" charset="0"/>
                <a:cs typeface="Avenir Book" charset="0"/>
                <a:sym typeface="Cantarell"/>
              </a:rPr>
              <a:t>Ambrosio</a:t>
            </a:r>
            <a:r>
              <a:rPr lang="en" b="1" dirty="0">
                <a:solidFill>
                  <a:srgbClr val="FFFFFF"/>
                </a:solidFill>
                <a:latin typeface="Avenir Book" charset="0"/>
                <a:ea typeface="Avenir Book" charset="0"/>
                <a:cs typeface="Avenir Book" charset="0"/>
                <a:sym typeface="Cantarell"/>
              </a:rPr>
              <a:t> &amp; Maria Gargiulo</a:t>
            </a:r>
            <a:endParaRPr b="1" dirty="0">
              <a:solidFill>
                <a:srgbClr val="FFFFFF"/>
              </a:solidFill>
              <a:latin typeface="Avenir Book" charset="0"/>
              <a:ea typeface="Avenir Book" charset="0"/>
              <a:cs typeface="Avenir Book" charset="0"/>
              <a:sym typeface="Cantarell"/>
            </a:endParaRPr>
          </a:p>
        </p:txBody>
      </p:sp>
      <p:pic>
        <p:nvPicPr>
          <p:cNvPr id="56" name="Shape 56"/>
          <p:cNvPicPr preferRelativeResize="0"/>
          <p:nvPr/>
        </p:nvPicPr>
        <p:blipFill>
          <a:blip r:embed="rId3">
            <a:alphaModFix/>
          </a:blip>
          <a:stretch>
            <a:fillRect/>
          </a:stretch>
        </p:blipFill>
        <p:spPr>
          <a:xfrm>
            <a:off x="2149350" y="3351075"/>
            <a:ext cx="4845306"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57FF8A"/>
                </a:solidFill>
                <a:latin typeface="Courier New"/>
                <a:ea typeface="Courier New"/>
                <a:cs typeface="Courier New"/>
                <a:sym typeface="Courier New"/>
              </a:rPr>
              <a:t>What is “coding for good”? </a:t>
            </a:r>
            <a:endParaRPr b="1">
              <a:latin typeface="Courier New"/>
              <a:ea typeface="Courier New"/>
              <a:cs typeface="Courier New"/>
              <a:sym typeface="Courier New"/>
            </a:endParaRPr>
          </a:p>
        </p:txBody>
      </p:sp>
      <p:sp>
        <p:nvSpPr>
          <p:cNvPr id="62" name="Shape 62"/>
          <p:cNvSpPr txBox="1">
            <a:spLocks noGrp="1"/>
          </p:cNvSpPr>
          <p:nvPr>
            <p:ph type="body" idx="1"/>
          </p:nvPr>
        </p:nvSpPr>
        <p:spPr>
          <a:xfrm>
            <a:off x="3212700" y="1448950"/>
            <a:ext cx="56196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3600" b="1" dirty="0">
                <a:solidFill>
                  <a:schemeClr val="dk1"/>
                </a:solidFill>
                <a:latin typeface="Avenir Book" charset="0"/>
                <a:ea typeface="Avenir Book" charset="0"/>
                <a:cs typeface="Avenir Book" charset="0"/>
                <a:sym typeface="Cantarell"/>
              </a:rPr>
              <a:t>Applying software tools and techniques to solve problems that a community or society faces.</a:t>
            </a:r>
            <a:endParaRPr b="1" dirty="0">
              <a:latin typeface="Avenir Book" charset="0"/>
              <a:ea typeface="Avenir Book" charset="0"/>
              <a:cs typeface="Avenir Book" charset="0"/>
            </a:endParaRPr>
          </a:p>
        </p:txBody>
      </p:sp>
      <p:pic>
        <p:nvPicPr>
          <p:cNvPr id="63" name="Shape 63"/>
          <p:cNvPicPr preferRelativeResize="0"/>
          <p:nvPr/>
        </p:nvPicPr>
        <p:blipFill rotWithShape="1">
          <a:blip r:embed="rId3">
            <a:alphaModFix/>
          </a:blip>
          <a:srcRect l="15523" r="60393"/>
          <a:stretch/>
        </p:blipFill>
        <p:spPr>
          <a:xfrm>
            <a:off x="707400" y="1620675"/>
            <a:ext cx="2202199" cy="26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b="1">
                <a:solidFill>
                  <a:srgbClr val="57FF8A"/>
                </a:solidFill>
                <a:latin typeface="Courier New"/>
                <a:ea typeface="Courier New"/>
                <a:cs typeface="Courier New"/>
                <a:sym typeface="Courier New"/>
              </a:rPr>
              <a:t>How do we do it?</a:t>
            </a:r>
            <a:endParaRPr b="1">
              <a:solidFill>
                <a:srgbClr val="57FF8A"/>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600" b="1">
                <a:solidFill>
                  <a:srgbClr val="57FF8A"/>
                </a:solidFill>
                <a:latin typeface="Courier New"/>
                <a:ea typeface="Courier New"/>
                <a:cs typeface="Courier New"/>
                <a:sym typeface="Courier New"/>
              </a:rPr>
              <a:t>Road Sign Manager </a:t>
            </a:r>
            <a:endParaRPr sz="3600" b="1">
              <a:solidFill>
                <a:srgbClr val="57FF8A"/>
              </a:solidFill>
              <a:latin typeface="Courier New"/>
              <a:ea typeface="Courier New"/>
              <a:cs typeface="Courier New"/>
              <a:sym typeface="Courier New"/>
            </a:endParaRPr>
          </a:p>
        </p:txBody>
      </p:sp>
      <p:sp>
        <p:nvSpPr>
          <p:cNvPr id="74" name="Shape 74"/>
          <p:cNvSpPr txBox="1">
            <a:spLocks noGrp="1"/>
          </p:cNvSpPr>
          <p:nvPr>
            <p:ph type="body" idx="2"/>
          </p:nvPr>
        </p:nvSpPr>
        <p:spPr>
          <a:xfrm>
            <a:off x="4832400" y="1292200"/>
            <a:ext cx="3999900" cy="34164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FFFFFF"/>
              </a:buClr>
              <a:buSzPts val="1600"/>
              <a:buFont typeface="Cantarell"/>
              <a:buChar char="●"/>
            </a:pPr>
            <a:r>
              <a:rPr lang="en" sz="1600" b="1" dirty="0">
                <a:solidFill>
                  <a:srgbClr val="57FF8A"/>
                </a:solidFill>
                <a:latin typeface="Avenir Book" charset="0"/>
                <a:ea typeface="Avenir Book" charset="0"/>
                <a:cs typeface="Avenir Book" charset="0"/>
                <a:sym typeface="Cantarell"/>
              </a:rPr>
              <a:t>Partners:</a:t>
            </a:r>
            <a:r>
              <a:rPr lang="en" sz="1600" b="1" dirty="0">
                <a:solidFill>
                  <a:srgbClr val="FFFFFF"/>
                </a:solidFill>
                <a:latin typeface="Avenir Book" charset="0"/>
                <a:ea typeface="Avenir Book" charset="0"/>
                <a:cs typeface="Avenir Book" charset="0"/>
                <a:sym typeface="Cantarell"/>
              </a:rPr>
              <a:t> </a:t>
            </a:r>
            <a:r>
              <a:rPr lang="en" sz="1600" b="1" dirty="0" err="1">
                <a:solidFill>
                  <a:srgbClr val="FFFFFF"/>
                </a:solidFill>
                <a:latin typeface="Avenir Book" charset="0"/>
                <a:ea typeface="Avenir Book" charset="0"/>
                <a:cs typeface="Avenir Book" charset="0"/>
                <a:sym typeface="Cantarell"/>
              </a:rPr>
              <a:t>MakeHaven</a:t>
            </a:r>
            <a:r>
              <a:rPr lang="en" sz="1600" b="1" dirty="0">
                <a:solidFill>
                  <a:srgbClr val="FFFFFF"/>
                </a:solidFill>
                <a:latin typeface="Avenir Book" charset="0"/>
                <a:ea typeface="Avenir Book" charset="0"/>
                <a:cs typeface="Avenir Book" charset="0"/>
                <a:sym typeface="Cantarell"/>
              </a:rPr>
              <a:t> &amp; New Haven Department of Transportation</a:t>
            </a:r>
            <a:endParaRPr sz="1600" b="1" dirty="0">
              <a:solidFill>
                <a:srgbClr val="FFFFFF"/>
              </a:solidFill>
              <a:latin typeface="Avenir Book" charset="0"/>
              <a:ea typeface="Avenir Book" charset="0"/>
              <a:cs typeface="Avenir Book" charset="0"/>
              <a:sym typeface="Cantarell"/>
            </a:endParaRPr>
          </a:p>
          <a:p>
            <a:pPr marL="457200" lvl="0" indent="-330200" rtl="0">
              <a:spcBef>
                <a:spcPts val="0"/>
              </a:spcBef>
              <a:spcAft>
                <a:spcPts val="0"/>
              </a:spcAft>
              <a:buClr>
                <a:srgbClr val="FFFFFF"/>
              </a:buClr>
              <a:buSzPts val="1600"/>
              <a:buFont typeface="Courier New"/>
              <a:buChar char="●"/>
            </a:pPr>
            <a:r>
              <a:rPr lang="en" sz="1600" b="1" dirty="0">
                <a:solidFill>
                  <a:srgbClr val="57FF8A"/>
                </a:solidFill>
                <a:latin typeface="Avenir Book" charset="0"/>
                <a:ea typeface="Avenir Book" charset="0"/>
                <a:cs typeface="Avenir Book" charset="0"/>
                <a:sym typeface="Cantarell"/>
              </a:rPr>
              <a:t>Problems: </a:t>
            </a:r>
            <a:r>
              <a:rPr lang="en" sz="1600" b="1" dirty="0">
                <a:solidFill>
                  <a:srgbClr val="FFFFFF"/>
                </a:solidFill>
                <a:latin typeface="Avenir Book" charset="0"/>
                <a:ea typeface="Avenir Book" charset="0"/>
                <a:cs typeface="Avenir Book" charset="0"/>
                <a:sym typeface="Cantarell"/>
              </a:rPr>
              <a:t>Commuters do not know where available parking spaces are. LED road signs need to be updated in person individually.</a:t>
            </a:r>
            <a:endParaRPr sz="1600" b="1" dirty="0">
              <a:solidFill>
                <a:srgbClr val="FFFFFF"/>
              </a:solidFill>
              <a:latin typeface="Avenir Book" charset="0"/>
              <a:ea typeface="Avenir Book" charset="0"/>
              <a:cs typeface="Avenir Book" charset="0"/>
              <a:sym typeface="Cantarell"/>
            </a:endParaRPr>
          </a:p>
          <a:p>
            <a:pPr marL="457200" lvl="0" indent="-330200">
              <a:spcBef>
                <a:spcPts val="0"/>
              </a:spcBef>
              <a:spcAft>
                <a:spcPts val="0"/>
              </a:spcAft>
              <a:buClr>
                <a:srgbClr val="FFFFFF"/>
              </a:buClr>
              <a:buSzPts val="1600"/>
              <a:buFont typeface="Cantarell"/>
              <a:buChar char="●"/>
            </a:pPr>
            <a:r>
              <a:rPr lang="en" sz="1600" b="1" dirty="0">
                <a:solidFill>
                  <a:srgbClr val="57FF8A"/>
                </a:solidFill>
                <a:latin typeface="Avenir Book" charset="0"/>
                <a:ea typeface="Avenir Book" charset="0"/>
                <a:cs typeface="Avenir Book" charset="0"/>
                <a:sym typeface="Cantarell"/>
              </a:rPr>
              <a:t>Solution:</a:t>
            </a:r>
            <a:r>
              <a:rPr lang="en" sz="1600" b="1" dirty="0">
                <a:solidFill>
                  <a:srgbClr val="FFFFFF"/>
                </a:solidFill>
                <a:latin typeface="Avenir Book" charset="0"/>
                <a:ea typeface="Avenir Book" charset="0"/>
                <a:cs typeface="Avenir Book" charset="0"/>
                <a:sym typeface="Cantarell"/>
              </a:rPr>
              <a:t> A cloud platform that allows traffic officials to update signs with parking availability information on the internet.  </a:t>
            </a:r>
            <a:endParaRPr sz="1600" b="1" dirty="0">
              <a:solidFill>
                <a:srgbClr val="FFFFFF"/>
              </a:solidFill>
              <a:latin typeface="Avenir Book" charset="0"/>
              <a:ea typeface="Avenir Book" charset="0"/>
              <a:cs typeface="Avenir Book" charset="0"/>
              <a:sym typeface="Cantarell"/>
            </a:endParaRPr>
          </a:p>
        </p:txBody>
      </p:sp>
      <p:pic>
        <p:nvPicPr>
          <p:cNvPr id="75" name="Shape 75"/>
          <p:cNvPicPr preferRelativeResize="0"/>
          <p:nvPr/>
        </p:nvPicPr>
        <p:blipFill rotWithShape="1">
          <a:blip r:embed="rId3">
            <a:alphaModFix/>
          </a:blip>
          <a:srcRect l="6194" r="12192"/>
          <a:stretch/>
        </p:blipFill>
        <p:spPr>
          <a:xfrm>
            <a:off x="687713" y="1292200"/>
            <a:ext cx="3890425" cy="335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600" b="1">
                <a:solidFill>
                  <a:srgbClr val="57FF8A"/>
                </a:solidFill>
                <a:latin typeface="Courier New"/>
                <a:ea typeface="Courier New"/>
                <a:cs typeface="Courier New"/>
                <a:sym typeface="Courier New"/>
              </a:rPr>
              <a:t>Khushi Baby System Updates </a:t>
            </a:r>
            <a:endParaRPr/>
          </a:p>
        </p:txBody>
      </p:sp>
      <p:sp>
        <p:nvSpPr>
          <p:cNvPr id="81" name="Shape 81"/>
          <p:cNvSpPr txBox="1">
            <a:spLocks noGrp="1"/>
          </p:cNvSpPr>
          <p:nvPr>
            <p:ph type="body" idx="2"/>
          </p:nvPr>
        </p:nvSpPr>
        <p:spPr>
          <a:xfrm>
            <a:off x="4832400" y="1353925"/>
            <a:ext cx="3999900" cy="34164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chemeClr val="dk1"/>
              </a:buClr>
              <a:buSzPts val="1600"/>
              <a:buFont typeface="Cantarell"/>
              <a:buChar char="●"/>
            </a:pPr>
            <a:r>
              <a:rPr lang="en" sz="1600" b="1" dirty="0">
                <a:solidFill>
                  <a:srgbClr val="57FF8A"/>
                </a:solidFill>
                <a:latin typeface="Avenir Book" charset="0"/>
                <a:ea typeface="Avenir Book" charset="0"/>
                <a:cs typeface="Avenir Book" charset="0"/>
                <a:sym typeface="Cantarell"/>
              </a:rPr>
              <a:t>Partner: </a:t>
            </a:r>
            <a:r>
              <a:rPr lang="en" sz="1600" b="1" dirty="0" err="1">
                <a:solidFill>
                  <a:schemeClr val="dk1"/>
                </a:solidFill>
                <a:latin typeface="Avenir Book" charset="0"/>
                <a:ea typeface="Avenir Book" charset="0"/>
                <a:cs typeface="Avenir Book" charset="0"/>
                <a:sym typeface="Cantarell"/>
              </a:rPr>
              <a:t>Khushi</a:t>
            </a:r>
            <a:r>
              <a:rPr lang="en" sz="1600" b="1" dirty="0">
                <a:solidFill>
                  <a:schemeClr val="dk1"/>
                </a:solidFill>
                <a:latin typeface="Avenir Book" charset="0"/>
                <a:ea typeface="Avenir Book" charset="0"/>
                <a:cs typeface="Avenir Book" charset="0"/>
                <a:sym typeface="Cantarell"/>
              </a:rPr>
              <a:t> Baby</a:t>
            </a:r>
            <a:endParaRPr sz="1600" b="1" dirty="0">
              <a:solidFill>
                <a:schemeClr val="dk1"/>
              </a:solidFill>
              <a:latin typeface="Avenir Book" charset="0"/>
              <a:ea typeface="Avenir Book" charset="0"/>
              <a:cs typeface="Avenir Book" charset="0"/>
              <a:sym typeface="Cantarell"/>
            </a:endParaRPr>
          </a:p>
          <a:p>
            <a:pPr marL="457200" lvl="0" indent="-330200" rtl="0">
              <a:spcBef>
                <a:spcPts val="0"/>
              </a:spcBef>
              <a:spcAft>
                <a:spcPts val="0"/>
              </a:spcAft>
              <a:buClr>
                <a:schemeClr val="dk1"/>
              </a:buClr>
              <a:buSzPts val="1600"/>
              <a:buFont typeface="Cantarell"/>
              <a:buChar char="●"/>
            </a:pPr>
            <a:r>
              <a:rPr lang="en" sz="1600" b="1" dirty="0">
                <a:solidFill>
                  <a:srgbClr val="57FF8A"/>
                </a:solidFill>
                <a:latin typeface="Avenir Book" charset="0"/>
                <a:ea typeface="Avenir Book" charset="0"/>
                <a:cs typeface="Avenir Book" charset="0"/>
                <a:sym typeface="Cantarell"/>
              </a:rPr>
              <a:t>Problem:</a:t>
            </a:r>
            <a:r>
              <a:rPr lang="en" sz="1600" b="1" dirty="0">
                <a:solidFill>
                  <a:schemeClr val="dk1"/>
                </a:solidFill>
                <a:latin typeface="Avenir Book" charset="0"/>
                <a:ea typeface="Avenir Book" charset="0"/>
                <a:cs typeface="Avenir Book" charset="0"/>
                <a:sym typeface="Cantarell"/>
              </a:rPr>
              <a:t> Medical professionals in India currently keep paper medical records for patients. Files are disorganized, which is particularly problematic for newborn children and their mothers.</a:t>
            </a:r>
            <a:endParaRPr sz="1600" b="1" dirty="0">
              <a:solidFill>
                <a:schemeClr val="dk1"/>
              </a:solidFill>
              <a:latin typeface="Avenir Book" charset="0"/>
              <a:ea typeface="Avenir Book" charset="0"/>
              <a:cs typeface="Avenir Book" charset="0"/>
              <a:sym typeface="Cantarell"/>
            </a:endParaRPr>
          </a:p>
          <a:p>
            <a:pPr marL="457200" lvl="0" indent="-330200" rtl="0">
              <a:spcBef>
                <a:spcPts val="0"/>
              </a:spcBef>
              <a:spcAft>
                <a:spcPts val="0"/>
              </a:spcAft>
              <a:buClr>
                <a:schemeClr val="dk1"/>
              </a:buClr>
              <a:buSzPts val="1600"/>
              <a:buFont typeface="Cantarell"/>
              <a:buChar char="●"/>
            </a:pPr>
            <a:r>
              <a:rPr lang="en" sz="1600" b="1" dirty="0">
                <a:solidFill>
                  <a:srgbClr val="57FF8A"/>
                </a:solidFill>
                <a:latin typeface="Avenir Book" charset="0"/>
                <a:ea typeface="Avenir Book" charset="0"/>
                <a:cs typeface="Avenir Book" charset="0"/>
                <a:sym typeface="Cantarell"/>
              </a:rPr>
              <a:t>Solution:</a:t>
            </a:r>
            <a:r>
              <a:rPr lang="en" sz="1600" b="1" dirty="0">
                <a:solidFill>
                  <a:schemeClr val="dk1"/>
                </a:solidFill>
                <a:latin typeface="Avenir Book" charset="0"/>
                <a:ea typeface="Avenir Book" charset="0"/>
                <a:cs typeface="Avenir Book" charset="0"/>
                <a:sym typeface="Cantarell"/>
              </a:rPr>
              <a:t> A wearable that stores patient information that can be accessed through an online dashboard or Android app. </a:t>
            </a:r>
            <a:endParaRPr sz="1600" b="1" dirty="0">
              <a:solidFill>
                <a:schemeClr val="dk1"/>
              </a:solidFill>
              <a:latin typeface="Avenir Book" charset="0"/>
              <a:ea typeface="Avenir Book" charset="0"/>
              <a:cs typeface="Avenir Book" charset="0"/>
              <a:sym typeface="Cantarell"/>
            </a:endParaRPr>
          </a:p>
        </p:txBody>
      </p:sp>
      <p:pic>
        <p:nvPicPr>
          <p:cNvPr id="82" name="Shape 82"/>
          <p:cNvPicPr preferRelativeResize="0"/>
          <p:nvPr/>
        </p:nvPicPr>
        <p:blipFill>
          <a:blip r:embed="rId3">
            <a:alphaModFix/>
          </a:blip>
          <a:stretch>
            <a:fillRect/>
          </a:stretch>
        </p:blipFill>
        <p:spPr>
          <a:xfrm>
            <a:off x="472850" y="1570937"/>
            <a:ext cx="4302525" cy="268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2083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57FF8A"/>
                </a:solidFill>
                <a:latin typeface="Courier New"/>
                <a:ea typeface="Courier New"/>
                <a:cs typeface="Courier New"/>
                <a:sym typeface="Courier New"/>
              </a:rPr>
              <a:t>Why do we do it?</a:t>
            </a:r>
            <a:endParaRPr sz="4000" b="1">
              <a:solidFill>
                <a:srgbClr val="57FF8A"/>
              </a:solidFill>
              <a:latin typeface="Courier New"/>
              <a:ea typeface="Courier New"/>
              <a:cs typeface="Courier New"/>
              <a:sym typeface="Courier New"/>
            </a:endParaRPr>
          </a:p>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0" y="1229427"/>
            <a:ext cx="9144000" cy="3511296"/>
          </a:xfrm>
          <a:prstGeom prst="rect">
            <a:avLst/>
          </a:prstGeom>
          <a:noFill/>
          <a:ln>
            <a:noFill/>
          </a:ln>
        </p:spPr>
      </p:pic>
      <p:pic>
        <p:nvPicPr>
          <p:cNvPr id="93" name="Shape 93"/>
          <p:cNvPicPr preferRelativeResize="0"/>
          <p:nvPr/>
        </p:nvPicPr>
        <p:blipFill>
          <a:blip r:embed="rId4">
            <a:alphaModFix/>
          </a:blip>
          <a:stretch>
            <a:fillRect/>
          </a:stretch>
        </p:blipFill>
        <p:spPr>
          <a:xfrm>
            <a:off x="3303650" y="1494561"/>
            <a:ext cx="5729725" cy="2154375"/>
          </a:xfrm>
          <a:prstGeom prst="rect">
            <a:avLst/>
          </a:prstGeom>
          <a:noFill/>
          <a:ln>
            <a:noFill/>
          </a:ln>
        </p:spPr>
      </p:pic>
      <p:pic>
        <p:nvPicPr>
          <p:cNvPr id="94" name="Shape 94"/>
          <p:cNvPicPr preferRelativeResize="0"/>
          <p:nvPr/>
        </p:nvPicPr>
        <p:blipFill rotWithShape="1">
          <a:blip r:embed="rId5">
            <a:alphaModFix/>
          </a:blip>
          <a:srcRect l="18618" t="26566" r="14262" b="26312"/>
          <a:stretch/>
        </p:blipFill>
        <p:spPr>
          <a:xfrm>
            <a:off x="311700" y="3142625"/>
            <a:ext cx="4552573" cy="1598100"/>
          </a:xfrm>
          <a:prstGeom prst="rect">
            <a:avLst/>
          </a:prstGeom>
          <a:noFill/>
          <a:ln>
            <a:noFill/>
          </a:ln>
        </p:spPr>
      </p:pic>
      <p:pic>
        <p:nvPicPr>
          <p:cNvPr id="95" name="Shape 95"/>
          <p:cNvPicPr preferRelativeResize="0"/>
          <p:nvPr/>
        </p:nvPicPr>
        <p:blipFill>
          <a:blip r:embed="rId6">
            <a:alphaModFix/>
          </a:blip>
          <a:stretch>
            <a:fillRect/>
          </a:stretch>
        </p:blipFill>
        <p:spPr>
          <a:xfrm>
            <a:off x="1740725" y="4278148"/>
            <a:ext cx="7403271" cy="814975"/>
          </a:xfrm>
          <a:prstGeom prst="rect">
            <a:avLst/>
          </a:prstGeom>
          <a:noFill/>
          <a:ln>
            <a:noFill/>
          </a:ln>
        </p:spPr>
      </p:pic>
      <p:pic>
        <p:nvPicPr>
          <p:cNvPr id="96" name="Shape 96"/>
          <p:cNvPicPr preferRelativeResize="0"/>
          <p:nvPr/>
        </p:nvPicPr>
        <p:blipFill rotWithShape="1">
          <a:blip r:embed="rId7">
            <a:alphaModFix/>
          </a:blip>
          <a:srcRect t="27634" b="27482"/>
          <a:stretch/>
        </p:blipFill>
        <p:spPr>
          <a:xfrm>
            <a:off x="4586150" y="2938875"/>
            <a:ext cx="4892951" cy="1464050"/>
          </a:xfrm>
          <a:prstGeom prst="rect">
            <a:avLst/>
          </a:prstGeom>
          <a:noFill/>
          <a:ln>
            <a:noFill/>
          </a:ln>
        </p:spPr>
      </p:pic>
      <p:pic>
        <p:nvPicPr>
          <p:cNvPr id="97" name="Shape 97"/>
          <p:cNvPicPr preferRelativeResize="0"/>
          <p:nvPr/>
        </p:nvPicPr>
        <p:blipFill>
          <a:blip r:embed="rId8">
            <a:alphaModFix/>
          </a:blip>
          <a:stretch>
            <a:fillRect/>
          </a:stretch>
        </p:blipFill>
        <p:spPr>
          <a:xfrm>
            <a:off x="6813875" y="0"/>
            <a:ext cx="2154375" cy="2154375"/>
          </a:xfrm>
          <a:prstGeom prst="rect">
            <a:avLst/>
          </a:prstGeom>
          <a:noFill/>
          <a:ln>
            <a:noFill/>
          </a:ln>
        </p:spPr>
      </p:pic>
      <p:pic>
        <p:nvPicPr>
          <p:cNvPr id="98" name="Shape 98"/>
          <p:cNvPicPr preferRelativeResize="0"/>
          <p:nvPr/>
        </p:nvPicPr>
        <p:blipFill rotWithShape="1">
          <a:blip r:embed="rId9">
            <a:alphaModFix/>
          </a:blip>
          <a:srcRect t="28749"/>
          <a:stretch/>
        </p:blipFill>
        <p:spPr>
          <a:xfrm>
            <a:off x="1027100" y="161574"/>
            <a:ext cx="5077800" cy="1534999"/>
          </a:xfrm>
          <a:prstGeom prst="rect">
            <a:avLst/>
          </a:prstGeom>
          <a:noFill/>
          <a:ln>
            <a:noFill/>
          </a:ln>
        </p:spPr>
      </p:pic>
      <p:pic>
        <p:nvPicPr>
          <p:cNvPr id="99" name="Shape 99"/>
          <p:cNvPicPr preferRelativeResize="0"/>
          <p:nvPr/>
        </p:nvPicPr>
        <p:blipFill rotWithShape="1">
          <a:blip r:embed="rId10">
            <a:alphaModFix/>
          </a:blip>
          <a:srcRect b="32641"/>
          <a:stretch/>
        </p:blipFill>
        <p:spPr>
          <a:xfrm>
            <a:off x="163975" y="1229425"/>
            <a:ext cx="3032250" cy="2042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700"/>
                                        <p:tgtEl>
                                          <p:spTgt spid="98"/>
                                        </p:tgtEl>
                                        <p:attrNameLst>
                                          <p:attrName>ppt_w</p:attrName>
                                        </p:attrNameLst>
                                      </p:cBhvr>
                                      <p:tavLst>
                                        <p:tav tm="0">
                                          <p:val>
                                            <p:strVal val="0"/>
                                          </p:val>
                                        </p:tav>
                                        <p:tav tm="100000">
                                          <p:val>
                                            <p:strVal val="#ppt_w"/>
                                          </p:val>
                                        </p:tav>
                                      </p:tavLst>
                                    </p:anim>
                                    <p:anim calcmode="lin" valueType="num">
                                      <p:cBhvr additive="base">
                                        <p:cTn id="8" dur="700"/>
                                        <p:tgtEl>
                                          <p:spTgt spid="98"/>
                                        </p:tgtEl>
                                        <p:attrNameLst>
                                          <p:attrName>ppt_h</p:attrName>
                                        </p:attrNameLst>
                                      </p:cBhvr>
                                      <p:tavLst>
                                        <p:tav tm="0">
                                          <p:val>
                                            <p:strVal val="0"/>
                                          </p:val>
                                        </p:tav>
                                        <p:tav tm="100000">
                                          <p:val>
                                            <p:strVal val="#ppt_h"/>
                                          </p:val>
                                        </p:tav>
                                      </p:tavLst>
                                    </p:anim>
                                  </p:childTnLst>
                                </p:cTn>
                              </p:par>
                            </p:childTnLst>
                          </p:cTn>
                        </p:par>
                        <p:par>
                          <p:cTn id="9" fill="hold">
                            <p:stCondLst>
                              <p:cond delay="700"/>
                            </p:stCondLst>
                            <p:childTnLst>
                              <p:par>
                                <p:cTn id="10" presetID="23" presetClass="entr" presetSubtype="16" fill="hold" nodeType="after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additive="base">
                                        <p:cTn id="12" dur="700"/>
                                        <p:tgtEl>
                                          <p:spTgt spid="97"/>
                                        </p:tgtEl>
                                        <p:attrNameLst>
                                          <p:attrName>ppt_w</p:attrName>
                                        </p:attrNameLst>
                                      </p:cBhvr>
                                      <p:tavLst>
                                        <p:tav tm="0">
                                          <p:val>
                                            <p:strVal val="0"/>
                                          </p:val>
                                        </p:tav>
                                        <p:tav tm="100000">
                                          <p:val>
                                            <p:strVal val="#ppt_w"/>
                                          </p:val>
                                        </p:tav>
                                      </p:tavLst>
                                    </p:anim>
                                    <p:anim calcmode="lin" valueType="num">
                                      <p:cBhvr additive="base">
                                        <p:cTn id="13" dur="700"/>
                                        <p:tgtEl>
                                          <p:spTgt spid="97"/>
                                        </p:tgtEl>
                                        <p:attrNameLst>
                                          <p:attrName>ppt_h</p:attrName>
                                        </p:attrNameLst>
                                      </p:cBhvr>
                                      <p:tavLst>
                                        <p:tav tm="0">
                                          <p:val>
                                            <p:strVal val="0"/>
                                          </p:val>
                                        </p:tav>
                                        <p:tav tm="100000">
                                          <p:val>
                                            <p:strVal val="#ppt_h"/>
                                          </p:val>
                                        </p:tav>
                                      </p:tavLst>
                                    </p:anim>
                                  </p:childTnLst>
                                </p:cTn>
                              </p:par>
                            </p:childTnLst>
                          </p:cTn>
                        </p:par>
                        <p:par>
                          <p:cTn id="14" fill="hold">
                            <p:stCondLst>
                              <p:cond delay="1400"/>
                            </p:stCondLst>
                            <p:childTnLst>
                              <p:par>
                                <p:cTn id="15" presetID="23" presetClass="entr" presetSubtype="16" fill="hold" nodeType="afterEffect">
                                  <p:stCondLst>
                                    <p:cond delay="0"/>
                                  </p:stCondLst>
                                  <p:childTnLst>
                                    <p:set>
                                      <p:cBhvr>
                                        <p:cTn id="16" dur="1" fill="hold">
                                          <p:stCondLst>
                                            <p:cond delay="0"/>
                                          </p:stCondLst>
                                        </p:cTn>
                                        <p:tgtEl>
                                          <p:spTgt spid="94"/>
                                        </p:tgtEl>
                                        <p:attrNameLst>
                                          <p:attrName>style.visibility</p:attrName>
                                        </p:attrNameLst>
                                      </p:cBhvr>
                                      <p:to>
                                        <p:strVal val="visible"/>
                                      </p:to>
                                    </p:set>
                                    <p:anim calcmode="lin" valueType="num">
                                      <p:cBhvr additive="base">
                                        <p:cTn id="17" dur="700"/>
                                        <p:tgtEl>
                                          <p:spTgt spid="94"/>
                                        </p:tgtEl>
                                        <p:attrNameLst>
                                          <p:attrName>ppt_w</p:attrName>
                                        </p:attrNameLst>
                                      </p:cBhvr>
                                      <p:tavLst>
                                        <p:tav tm="0">
                                          <p:val>
                                            <p:strVal val="0"/>
                                          </p:val>
                                        </p:tav>
                                        <p:tav tm="100000">
                                          <p:val>
                                            <p:strVal val="#ppt_w"/>
                                          </p:val>
                                        </p:tav>
                                      </p:tavLst>
                                    </p:anim>
                                    <p:anim calcmode="lin" valueType="num">
                                      <p:cBhvr additive="base">
                                        <p:cTn id="18" dur="700"/>
                                        <p:tgtEl>
                                          <p:spTgt spid="94"/>
                                        </p:tgtEl>
                                        <p:attrNameLst>
                                          <p:attrName>ppt_h</p:attrName>
                                        </p:attrNameLst>
                                      </p:cBhvr>
                                      <p:tavLst>
                                        <p:tav tm="0">
                                          <p:val>
                                            <p:strVal val="0"/>
                                          </p:val>
                                        </p:tav>
                                        <p:tav tm="100000">
                                          <p:val>
                                            <p:strVal val="#ppt_h"/>
                                          </p:val>
                                        </p:tav>
                                      </p:tavLst>
                                    </p:anim>
                                  </p:childTnLst>
                                </p:cTn>
                              </p:par>
                            </p:childTnLst>
                          </p:cTn>
                        </p:par>
                        <p:par>
                          <p:cTn id="19" fill="hold">
                            <p:stCondLst>
                              <p:cond delay="2100"/>
                            </p:stCondLst>
                            <p:childTnLst>
                              <p:par>
                                <p:cTn id="20" presetID="23" presetClass="entr" presetSubtype="16"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additive="base">
                                        <p:cTn id="22" dur="700"/>
                                        <p:tgtEl>
                                          <p:spTgt spid="95"/>
                                        </p:tgtEl>
                                        <p:attrNameLst>
                                          <p:attrName>ppt_w</p:attrName>
                                        </p:attrNameLst>
                                      </p:cBhvr>
                                      <p:tavLst>
                                        <p:tav tm="0">
                                          <p:val>
                                            <p:strVal val="0"/>
                                          </p:val>
                                        </p:tav>
                                        <p:tav tm="100000">
                                          <p:val>
                                            <p:strVal val="#ppt_w"/>
                                          </p:val>
                                        </p:tav>
                                      </p:tavLst>
                                    </p:anim>
                                    <p:anim calcmode="lin" valueType="num">
                                      <p:cBhvr additive="base">
                                        <p:cTn id="23" dur="700"/>
                                        <p:tgtEl>
                                          <p:spTgt spid="95"/>
                                        </p:tgtEl>
                                        <p:attrNameLst>
                                          <p:attrName>ppt_h</p:attrName>
                                        </p:attrNameLst>
                                      </p:cBhvr>
                                      <p:tavLst>
                                        <p:tav tm="0">
                                          <p:val>
                                            <p:strVal val="0"/>
                                          </p:val>
                                        </p:tav>
                                        <p:tav tm="100000">
                                          <p:val>
                                            <p:strVal val="#ppt_h"/>
                                          </p:val>
                                        </p:tav>
                                      </p:tavLst>
                                    </p:anim>
                                  </p:childTnLst>
                                </p:cTn>
                              </p:par>
                            </p:childTnLst>
                          </p:cTn>
                        </p:par>
                        <p:par>
                          <p:cTn id="24" fill="hold">
                            <p:stCondLst>
                              <p:cond delay="2800"/>
                            </p:stCondLst>
                            <p:childTnLst>
                              <p:par>
                                <p:cTn id="25" presetID="23" presetClass="entr" presetSubtype="16" fill="hold" nodeType="afterEffect">
                                  <p:stCondLst>
                                    <p:cond delay="0"/>
                                  </p:stCondLst>
                                  <p:childTnLst>
                                    <p:set>
                                      <p:cBhvr>
                                        <p:cTn id="26" dur="1" fill="hold">
                                          <p:stCondLst>
                                            <p:cond delay="0"/>
                                          </p:stCondLst>
                                        </p:cTn>
                                        <p:tgtEl>
                                          <p:spTgt spid="99"/>
                                        </p:tgtEl>
                                        <p:attrNameLst>
                                          <p:attrName>style.visibility</p:attrName>
                                        </p:attrNameLst>
                                      </p:cBhvr>
                                      <p:to>
                                        <p:strVal val="visible"/>
                                      </p:to>
                                    </p:set>
                                    <p:anim calcmode="lin" valueType="num">
                                      <p:cBhvr additive="base">
                                        <p:cTn id="27" dur="700"/>
                                        <p:tgtEl>
                                          <p:spTgt spid="99"/>
                                        </p:tgtEl>
                                        <p:attrNameLst>
                                          <p:attrName>ppt_w</p:attrName>
                                        </p:attrNameLst>
                                      </p:cBhvr>
                                      <p:tavLst>
                                        <p:tav tm="0">
                                          <p:val>
                                            <p:strVal val="0"/>
                                          </p:val>
                                        </p:tav>
                                        <p:tav tm="100000">
                                          <p:val>
                                            <p:strVal val="#ppt_w"/>
                                          </p:val>
                                        </p:tav>
                                      </p:tavLst>
                                    </p:anim>
                                    <p:anim calcmode="lin" valueType="num">
                                      <p:cBhvr additive="base">
                                        <p:cTn id="28" dur="700"/>
                                        <p:tgtEl>
                                          <p:spTgt spid="99"/>
                                        </p:tgtEl>
                                        <p:attrNameLst>
                                          <p:attrName>ppt_h</p:attrName>
                                        </p:attrNameLst>
                                      </p:cBhvr>
                                      <p:tavLst>
                                        <p:tav tm="0">
                                          <p:val>
                                            <p:strVal val="0"/>
                                          </p:val>
                                        </p:tav>
                                        <p:tav tm="100000">
                                          <p:val>
                                            <p:strVal val="#ppt_h"/>
                                          </p:val>
                                        </p:tav>
                                      </p:tavLst>
                                    </p:anim>
                                  </p:childTnLst>
                                </p:cTn>
                              </p:par>
                            </p:childTnLst>
                          </p:cTn>
                        </p:par>
                        <p:par>
                          <p:cTn id="29" fill="hold">
                            <p:stCondLst>
                              <p:cond delay="3500"/>
                            </p:stCondLst>
                            <p:childTnLst>
                              <p:par>
                                <p:cTn id="30" presetID="23" presetClass="entr" presetSubtype="16" fill="hold" nodeType="afterEffect">
                                  <p:stCondLst>
                                    <p:cond delay="0"/>
                                  </p:stCondLst>
                                  <p:childTnLst>
                                    <p:set>
                                      <p:cBhvr>
                                        <p:cTn id="31" dur="1" fill="hold">
                                          <p:stCondLst>
                                            <p:cond delay="0"/>
                                          </p:stCondLst>
                                        </p:cTn>
                                        <p:tgtEl>
                                          <p:spTgt spid="93"/>
                                        </p:tgtEl>
                                        <p:attrNameLst>
                                          <p:attrName>style.visibility</p:attrName>
                                        </p:attrNameLst>
                                      </p:cBhvr>
                                      <p:to>
                                        <p:strVal val="visible"/>
                                      </p:to>
                                    </p:set>
                                    <p:anim calcmode="lin" valueType="num">
                                      <p:cBhvr additive="base">
                                        <p:cTn id="32" dur="700"/>
                                        <p:tgtEl>
                                          <p:spTgt spid="93"/>
                                        </p:tgtEl>
                                        <p:attrNameLst>
                                          <p:attrName>ppt_w</p:attrName>
                                        </p:attrNameLst>
                                      </p:cBhvr>
                                      <p:tavLst>
                                        <p:tav tm="0">
                                          <p:val>
                                            <p:strVal val="0"/>
                                          </p:val>
                                        </p:tav>
                                        <p:tav tm="100000">
                                          <p:val>
                                            <p:strVal val="#ppt_w"/>
                                          </p:val>
                                        </p:tav>
                                      </p:tavLst>
                                    </p:anim>
                                    <p:anim calcmode="lin" valueType="num">
                                      <p:cBhvr additive="base">
                                        <p:cTn id="33" dur="700"/>
                                        <p:tgtEl>
                                          <p:spTgt spid="93"/>
                                        </p:tgtEl>
                                        <p:attrNameLst>
                                          <p:attrName>ppt_h</p:attrName>
                                        </p:attrNameLst>
                                      </p:cBhvr>
                                      <p:tavLst>
                                        <p:tav tm="0">
                                          <p:val>
                                            <p:strVal val="0"/>
                                          </p:val>
                                        </p:tav>
                                        <p:tav tm="100000">
                                          <p:val>
                                            <p:strVal val="#ppt_h"/>
                                          </p:val>
                                        </p:tav>
                                      </p:tavLst>
                                    </p:anim>
                                  </p:childTnLst>
                                </p:cTn>
                              </p:par>
                            </p:childTnLst>
                          </p:cTn>
                        </p:par>
                        <p:par>
                          <p:cTn id="34" fill="hold">
                            <p:stCondLst>
                              <p:cond delay="4200"/>
                            </p:stCondLst>
                            <p:childTnLst>
                              <p:par>
                                <p:cTn id="35" presetID="23" presetClass="entr" presetSubtype="16"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 calcmode="lin" valueType="num">
                                      <p:cBhvr additive="base">
                                        <p:cTn id="37" dur="700"/>
                                        <p:tgtEl>
                                          <p:spTgt spid="96"/>
                                        </p:tgtEl>
                                        <p:attrNameLst>
                                          <p:attrName>ppt_w</p:attrName>
                                        </p:attrNameLst>
                                      </p:cBhvr>
                                      <p:tavLst>
                                        <p:tav tm="0">
                                          <p:val>
                                            <p:strVal val="0"/>
                                          </p:val>
                                        </p:tav>
                                        <p:tav tm="100000">
                                          <p:val>
                                            <p:strVal val="#ppt_w"/>
                                          </p:val>
                                        </p:tav>
                                      </p:tavLst>
                                    </p:anim>
                                    <p:anim calcmode="lin" valueType="num">
                                      <p:cBhvr additive="base">
                                        <p:cTn id="38" dur="700"/>
                                        <p:tgtEl>
                                          <p:spTgt spid="9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85450" y="1075800"/>
            <a:ext cx="7973100" cy="29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latin typeface="Avenir Book" charset="0"/>
                <a:ea typeface="Avenir Book" charset="0"/>
                <a:cs typeface="Avenir Book" charset="0"/>
                <a:sym typeface="Cantarell"/>
              </a:rPr>
              <a:t>How can YOU do more good with technology?</a:t>
            </a:r>
            <a:endParaRPr b="1" dirty="0">
              <a:latin typeface="Avenir Book" charset="0"/>
              <a:ea typeface="Avenir Book" charset="0"/>
              <a:cs typeface="Avenir Book"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585450" y="450150"/>
            <a:ext cx="7973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solidFill>
                  <a:srgbClr val="57FF8A"/>
                </a:solidFill>
                <a:latin typeface="Courier New"/>
                <a:ea typeface="Courier New"/>
                <a:cs typeface="Courier New"/>
                <a:sym typeface="Courier New"/>
              </a:rPr>
              <a:t>Thank you!</a:t>
            </a:r>
            <a:endParaRPr sz="6000" b="1" dirty="0">
              <a:solidFill>
                <a:srgbClr val="57FF8A"/>
              </a:solidFill>
              <a:latin typeface="Courier New"/>
              <a:ea typeface="Courier New"/>
              <a:cs typeface="Courier New"/>
              <a:sym typeface="Courier New"/>
            </a:endParaRPr>
          </a:p>
          <a:p>
            <a:pPr marL="0" lvl="0" indent="0" algn="ctr">
              <a:spcBef>
                <a:spcPts val="0"/>
              </a:spcBef>
              <a:spcAft>
                <a:spcPts val="0"/>
              </a:spcAft>
              <a:buNone/>
            </a:pPr>
            <a:endParaRPr sz="1400" b="1" dirty="0">
              <a:latin typeface="Courier New"/>
              <a:ea typeface="Courier New"/>
              <a:cs typeface="Courier New"/>
              <a:sym typeface="Courier New"/>
            </a:endParaRPr>
          </a:p>
          <a:p>
            <a:pPr marL="0" lvl="0" indent="0" algn="ctr">
              <a:spcBef>
                <a:spcPts val="0"/>
              </a:spcBef>
              <a:spcAft>
                <a:spcPts val="0"/>
              </a:spcAft>
              <a:buNone/>
            </a:pPr>
            <a:r>
              <a:rPr lang="en" sz="3600" b="1" dirty="0">
                <a:latin typeface="Avenir Book" charset="0"/>
                <a:ea typeface="Avenir Book" charset="0"/>
                <a:cs typeface="Avenir Book" charset="0"/>
                <a:sym typeface="Cantarell"/>
              </a:rPr>
              <a:t>Contact us at:</a:t>
            </a:r>
            <a:endParaRPr sz="3600" b="1" dirty="0">
              <a:latin typeface="Avenir Book" charset="0"/>
              <a:ea typeface="Avenir Book" charset="0"/>
              <a:cs typeface="Avenir Book" charset="0"/>
              <a:sym typeface="Cantarell"/>
            </a:endParaRPr>
          </a:p>
          <a:p>
            <a:pPr marL="0" lvl="0" indent="0" algn="ctr">
              <a:spcBef>
                <a:spcPts val="0"/>
              </a:spcBef>
              <a:spcAft>
                <a:spcPts val="0"/>
              </a:spcAft>
              <a:buNone/>
            </a:pPr>
            <a:r>
              <a:rPr lang="en" sz="3600" b="1" dirty="0">
                <a:solidFill>
                  <a:srgbClr val="57FF8A"/>
                </a:solidFill>
                <a:uFill>
                  <a:noFill/>
                </a:uFill>
                <a:latin typeface="Courier New"/>
                <a:ea typeface="Courier New"/>
                <a:cs typeface="Courier New"/>
                <a:sym typeface="Courier New"/>
              </a:rPr>
              <a:t>code4good@yale.edu</a:t>
            </a:r>
            <a:endParaRPr sz="3600" b="1" dirty="0">
              <a:solidFill>
                <a:srgbClr val="57FF8A"/>
              </a:solidFill>
              <a:latin typeface="Courier New"/>
              <a:ea typeface="Courier New"/>
              <a:cs typeface="Courier New"/>
              <a:sym typeface="Courier New"/>
            </a:endParaRPr>
          </a:p>
          <a:p>
            <a:pPr marL="0" lvl="0" indent="0" algn="ctr">
              <a:spcBef>
                <a:spcPts val="0"/>
              </a:spcBef>
              <a:spcAft>
                <a:spcPts val="0"/>
              </a:spcAft>
              <a:buNone/>
            </a:pPr>
            <a:endParaRPr sz="3600" dirty="0">
              <a:latin typeface="Cantarell"/>
              <a:ea typeface="Cantarell"/>
              <a:cs typeface="Cantarell"/>
              <a:sym typeface="Cantare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Words>
  <Application>Microsoft Macintosh PowerPoint</Application>
  <PresentationFormat>On-screen Show (16:9)</PresentationFormat>
  <Paragraphs>21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Cantarell</vt:lpstr>
      <vt:lpstr>Arial</vt:lpstr>
      <vt:lpstr>Avenir Book</vt:lpstr>
      <vt:lpstr>Courier New</vt:lpstr>
      <vt:lpstr>Simple Dark</vt:lpstr>
      <vt:lpstr>&lt;Digital Humanity&gt;</vt:lpstr>
      <vt:lpstr>What is “coding for good”? </vt:lpstr>
      <vt:lpstr>How do we do it?</vt:lpstr>
      <vt:lpstr>Road Sign Manager </vt:lpstr>
      <vt:lpstr>Khushi Baby System Updates </vt:lpstr>
      <vt:lpstr>Why do we do it? </vt:lpstr>
      <vt:lpstr>PowerPoint Presentation</vt:lpstr>
      <vt:lpstr>How can YOU do more good with technology?</vt:lpstr>
      <vt:lpstr>Thank you!  Contact us at: code4good@yale.edu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&lt;Digital Humanity&gt;</dc:title>
  <cp:lastModifiedBy>Maria Gargiulo</cp:lastModifiedBy>
  <cp:revision>1</cp:revision>
  <dcterms:modified xsi:type="dcterms:W3CDTF">2018-04-05T18:36:58Z</dcterms:modified>
</cp:coreProperties>
</file>