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8B5C87-06CB-4D47-85E6-D4F32BC8D629}">
  <a:tblStyle styleId="{D58B5C87-06CB-4D47-85E6-D4F32BC8D6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howGuides="1">
      <p:cViewPr varScale="1">
        <p:scale>
          <a:sx n="137" d="100"/>
          <a:sy n="137" d="100"/>
        </p:scale>
        <p:origin x="9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c25ff057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c25ff057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c25ff0577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c25ff0577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c25ff057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cc25ff057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578ac6b48_1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578ac6b48_1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c2cf2bd88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cc2cf2bd88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cc2cf2bd88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cc2cf2bd88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When operating in the monolingual mode, the bilingual language is </a:t>
            </a:r>
            <a:r>
              <a:rPr lang="en" sz="1400" b="1" i="1">
                <a:solidFill>
                  <a:schemeClr val="dk1"/>
                </a:solidFill>
              </a:rPr>
              <a:t>minimally</a:t>
            </a:r>
            <a:r>
              <a:rPr lang="en" sz="1400" b="1">
                <a:solidFill>
                  <a:schemeClr val="dk1"/>
                </a:solidFill>
              </a:rPr>
              <a:t> activated!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Because of this activation, differences in reaction times 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f5949241a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f5949241a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f5949241a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f5949241a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ca670e24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cca670e24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cca670e2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cca670e2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37f2b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37f2b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This presentation discusses asymmetric phonetic interference effects exhibited by bilingual speakers during instances of code-switching.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 begin, we can discuss how we conceive of the high level architecture of a bilingual mind in Dynamic Field Theory. And use </a:t>
            </a:r>
            <a:r>
              <a:rPr lang="en" sz="1000">
                <a:solidFill>
                  <a:schemeClr val="dk1"/>
                </a:solidFill>
              </a:rPr>
              <a:t>DFT as a framework to ground what it would mean to have two languages in the brain and what predictions this may make for our theories.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Now that we’ve seen a production field with different inputs for a monolingual speaker, we can consider how to represent a similar production field for a bilingual speaker.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Of course, for a bilingual speaker, rather than us having </a:t>
            </a:r>
            <a:r>
              <a:rPr lang="en" sz="1000" b="1"/>
              <a:t>one language input</a:t>
            </a:r>
            <a:r>
              <a:rPr lang="en" sz="1000"/>
              <a:t>, we could consider two language inputs represented in the same production field. 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Each of these inputs of course represent one for each of the speaker’s languages here represented as Language 1 and Language 2.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578ac6b48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d578ac6b48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578ac6b48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d578ac6b48_1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cef83258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cef83258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474a45c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474a45c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Now that we’ve considered the high level architecture of a bilingual mind in DFT, we can discuss some background information on bilingualism and code-switching that will become relevant for our DFT model.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begin, when we discuss the bilingual mind, we make the basic assumption that both languages are competing and are stored in the same mind.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Importantly, we also make the assumption that on a phonetic level, the systems of each language can be considered to be on a common representational network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b530b22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b530b22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Now that we’ve considered the high level architecture of a bilingual mind in DFT, we can discuss some background information on bilingualism and code-switching that will become relevant for our DFT model.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begin, when we discuss the bilingual mind, we make the basic assumption that both languages are competing and are stored in the same mind.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Importantly, we also make the assumption that on a phonetic level, the systems of each language can be considered to be on a common representational network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578ac6b48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578ac6b48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also discuss other aspects of bilingualism including language dominance and language modes that will become important for us later on in our model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78ac6b4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578ac6b4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Further, given that bilinguals have two language systems, there are instances in which these two systems can interact with each other.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Code-switching is exactly this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578ac6b48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578ac6b48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c25ff0577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c25ff0577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Will use this data to ground our model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b530b221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b530b221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51625"/>
            <a:ext cx="8520600" cy="21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400" b="1"/>
              <a:t>Asymmetric Interference Effects in Code-Switching</a:t>
            </a:r>
            <a:endParaRPr sz="340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81400"/>
            <a:ext cx="8520600" cy="10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Alessandra Pintado-Urbanc</a:t>
            </a:r>
            <a:endParaRPr sz="21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2025 LSA Annual Meeting </a:t>
            </a:r>
            <a:endParaRPr sz="21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10 January 2025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573075" y="1192750"/>
            <a:ext cx="888300" cy="4371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ENG</a:t>
            </a:r>
            <a:endParaRPr b="1"/>
          </a:p>
        </p:txBody>
      </p:sp>
      <p:sp>
        <p:nvSpPr>
          <p:cNvPr id="198" name="Google Shape;198;p22"/>
          <p:cNvSpPr/>
          <p:nvPr/>
        </p:nvSpPr>
        <p:spPr>
          <a:xfrm>
            <a:off x="573075" y="2752400"/>
            <a:ext cx="888300" cy="4371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SPAN</a:t>
            </a:r>
            <a:endParaRPr b="1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025" y="846249"/>
            <a:ext cx="3099816" cy="189280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00" name="Google Shape;200;p22"/>
          <p:cNvGrpSpPr/>
          <p:nvPr/>
        </p:nvGrpSpPr>
        <p:grpSpPr>
          <a:xfrm>
            <a:off x="1461375" y="1192750"/>
            <a:ext cx="1205450" cy="437100"/>
            <a:chOff x="1461375" y="537275"/>
            <a:chExt cx="1205450" cy="437100"/>
          </a:xfrm>
        </p:grpSpPr>
        <p:sp>
          <p:nvSpPr>
            <p:cNvPr id="201" name="Google Shape;201;p22"/>
            <p:cNvSpPr/>
            <p:nvPr/>
          </p:nvSpPr>
          <p:spPr>
            <a:xfrm>
              <a:off x="1778525" y="537275"/>
              <a:ext cx="888300" cy="4371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ENG</a:t>
              </a:r>
              <a:endParaRPr b="1"/>
            </a:p>
          </p:txBody>
        </p:sp>
        <p:cxnSp>
          <p:nvCxnSpPr>
            <p:cNvPr id="202" name="Google Shape;202;p22"/>
            <p:cNvCxnSpPr>
              <a:stCxn id="197" idx="3"/>
              <a:endCxn id="201" idx="1"/>
            </p:cNvCxnSpPr>
            <p:nvPr/>
          </p:nvCxnSpPr>
          <p:spPr>
            <a:xfrm>
              <a:off x="1461375" y="755825"/>
              <a:ext cx="31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3" name="Google Shape;203;p22"/>
          <p:cNvGrpSpPr/>
          <p:nvPr/>
        </p:nvGrpSpPr>
        <p:grpSpPr>
          <a:xfrm>
            <a:off x="1461375" y="2752400"/>
            <a:ext cx="1205450" cy="437100"/>
            <a:chOff x="1461375" y="2096925"/>
            <a:chExt cx="1205450" cy="437100"/>
          </a:xfrm>
        </p:grpSpPr>
        <p:sp>
          <p:nvSpPr>
            <p:cNvPr id="204" name="Google Shape;204;p22"/>
            <p:cNvSpPr/>
            <p:nvPr/>
          </p:nvSpPr>
          <p:spPr>
            <a:xfrm>
              <a:off x="1778525" y="2096925"/>
              <a:ext cx="888300" cy="4371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ENG</a:t>
              </a:r>
              <a:endParaRPr b="1"/>
            </a:p>
          </p:txBody>
        </p:sp>
        <p:cxnSp>
          <p:nvCxnSpPr>
            <p:cNvPr id="205" name="Google Shape;205;p22"/>
            <p:cNvCxnSpPr>
              <a:stCxn id="198" idx="3"/>
              <a:endCxn id="204" idx="1"/>
            </p:cNvCxnSpPr>
            <p:nvPr/>
          </p:nvCxnSpPr>
          <p:spPr>
            <a:xfrm>
              <a:off x="1461375" y="2315475"/>
              <a:ext cx="31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06" name="Google Shape;206;p22"/>
          <p:cNvSpPr/>
          <p:nvPr/>
        </p:nvSpPr>
        <p:spPr>
          <a:xfrm>
            <a:off x="573075" y="3513650"/>
            <a:ext cx="888300" cy="4371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ENG</a:t>
            </a:r>
            <a:endParaRPr b="1"/>
          </a:p>
        </p:txBody>
      </p:sp>
      <p:cxnSp>
        <p:nvCxnSpPr>
          <p:cNvPr id="207" name="Google Shape;207;p22"/>
          <p:cNvCxnSpPr>
            <a:stCxn id="206" idx="3"/>
            <a:endCxn id="208" idx="1"/>
          </p:cNvCxnSpPr>
          <p:nvPr/>
        </p:nvCxnSpPr>
        <p:spPr>
          <a:xfrm>
            <a:off x="1461375" y="3732200"/>
            <a:ext cx="31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22"/>
          <p:cNvSpPr/>
          <p:nvPr/>
        </p:nvSpPr>
        <p:spPr>
          <a:xfrm>
            <a:off x="573050" y="1951925"/>
            <a:ext cx="888300" cy="437100"/>
          </a:xfrm>
          <a:prstGeom prst="rect">
            <a:avLst/>
          </a:prstGeom>
          <a:solidFill>
            <a:srgbClr val="CC01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SPAN</a:t>
            </a:r>
            <a:endParaRPr b="1"/>
          </a:p>
        </p:txBody>
      </p:sp>
      <p:grpSp>
        <p:nvGrpSpPr>
          <p:cNvPr id="210" name="Google Shape;210;p22"/>
          <p:cNvGrpSpPr/>
          <p:nvPr/>
        </p:nvGrpSpPr>
        <p:grpSpPr>
          <a:xfrm>
            <a:off x="1461350" y="1951925"/>
            <a:ext cx="1205475" cy="437100"/>
            <a:chOff x="1461350" y="1296450"/>
            <a:chExt cx="1205475" cy="437100"/>
          </a:xfrm>
        </p:grpSpPr>
        <p:sp>
          <p:nvSpPr>
            <p:cNvPr id="211" name="Google Shape;211;p22"/>
            <p:cNvSpPr/>
            <p:nvPr/>
          </p:nvSpPr>
          <p:spPr>
            <a:xfrm>
              <a:off x="1778525" y="1296450"/>
              <a:ext cx="888300" cy="437100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SPAN</a:t>
              </a:r>
              <a:endParaRPr b="1"/>
            </a:p>
          </p:txBody>
        </p:sp>
        <p:cxnSp>
          <p:nvCxnSpPr>
            <p:cNvPr id="212" name="Google Shape;212;p22"/>
            <p:cNvCxnSpPr>
              <a:stCxn id="209" idx="3"/>
              <a:endCxn id="211" idx="1"/>
            </p:cNvCxnSpPr>
            <p:nvPr/>
          </p:nvCxnSpPr>
          <p:spPr>
            <a:xfrm>
              <a:off x="1461350" y="1515000"/>
              <a:ext cx="31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13" name="Google Shape;213;p22"/>
          <p:cNvSpPr txBox="1"/>
          <p:nvPr/>
        </p:nvSpPr>
        <p:spPr>
          <a:xfrm>
            <a:off x="2838185" y="1221388"/>
            <a:ext cx="22101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no language interference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2838185" y="1980563"/>
            <a:ext cx="22101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no language interference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2838185" y="2761425"/>
            <a:ext cx="22101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language interference!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1778475" y="3513650"/>
            <a:ext cx="888300" cy="4371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SPAN</a:t>
            </a:r>
            <a:endParaRPr b="1"/>
          </a:p>
        </p:txBody>
      </p:sp>
      <p:sp>
        <p:nvSpPr>
          <p:cNvPr id="216" name="Google Shape;216;p22"/>
          <p:cNvSpPr txBox="1"/>
          <p:nvPr/>
        </p:nvSpPr>
        <p:spPr>
          <a:xfrm>
            <a:off x="2825350" y="3542313"/>
            <a:ext cx="22101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no language interference</a:t>
            </a:r>
            <a:endParaRPr i="1">
              <a:solidFill>
                <a:schemeClr val="dk1"/>
              </a:solidFill>
            </a:endParaRPr>
          </a:p>
        </p:txBody>
      </p:sp>
      <p:cxnSp>
        <p:nvCxnSpPr>
          <p:cNvPr id="217" name="Google Shape;217;p22"/>
          <p:cNvCxnSpPr>
            <a:stCxn id="198" idx="0"/>
            <a:endCxn id="204" idx="0"/>
          </p:cNvCxnSpPr>
          <p:nvPr/>
        </p:nvCxnSpPr>
        <p:spPr>
          <a:xfrm rot="-5400000" flipH="1">
            <a:off x="1619625" y="2150000"/>
            <a:ext cx="600" cy="12054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22"/>
          <p:cNvCxnSpPr>
            <a:stCxn id="215" idx="3"/>
          </p:cNvCxnSpPr>
          <p:nvPr/>
        </p:nvCxnSpPr>
        <p:spPr>
          <a:xfrm rot="10800000" flipH="1">
            <a:off x="5048285" y="1561125"/>
            <a:ext cx="1939800" cy="1390200"/>
          </a:xfrm>
          <a:prstGeom prst="curvedConnector3">
            <a:avLst>
              <a:gd name="adj1" fmla="val 4625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22"/>
          <p:cNvCxnSpPr/>
          <p:nvPr/>
        </p:nvCxnSpPr>
        <p:spPr>
          <a:xfrm rot="10800000" flipH="1">
            <a:off x="2736525" y="5056600"/>
            <a:ext cx="6378300" cy="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0" name="Google Shape;220;p22"/>
          <p:cNvSpPr/>
          <p:nvPr/>
        </p:nvSpPr>
        <p:spPr>
          <a:xfrm>
            <a:off x="6608325" y="3950750"/>
            <a:ext cx="2374909" cy="109010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1" name="Google Shape;221;p22"/>
          <p:cNvSpPr/>
          <p:nvPr/>
        </p:nvSpPr>
        <p:spPr>
          <a:xfrm>
            <a:off x="4613175" y="3950750"/>
            <a:ext cx="2374909" cy="109010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" name="Google Shape;222;p22"/>
          <p:cNvSpPr/>
          <p:nvPr/>
        </p:nvSpPr>
        <p:spPr>
          <a:xfrm>
            <a:off x="6277171" y="3950753"/>
            <a:ext cx="2374909" cy="109010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23" name="Google Shape;223;p22"/>
          <p:cNvCxnSpPr/>
          <p:nvPr/>
        </p:nvCxnSpPr>
        <p:spPr>
          <a:xfrm rot="10800000">
            <a:off x="7145875" y="3786975"/>
            <a:ext cx="63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311700" y="11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 b="1"/>
              <a:t>Results:</a:t>
            </a:r>
            <a:r>
              <a:rPr lang="en" sz="3022"/>
              <a:t> </a:t>
            </a:r>
            <a:r>
              <a:rPr lang="en" sz="2400"/>
              <a:t>Non-dominant </a:t>
            </a:r>
            <a:r>
              <a:rPr lang="en" sz="2400">
                <a:solidFill>
                  <a:srgbClr val="CC0000"/>
                </a:solidFill>
              </a:rPr>
              <a:t>(Spanish)</a:t>
            </a:r>
            <a:r>
              <a:rPr lang="en" sz="2400"/>
              <a:t> impacting dominant </a:t>
            </a:r>
            <a:r>
              <a:rPr lang="en" sz="2400">
                <a:solidFill>
                  <a:srgbClr val="6C9EEB"/>
                </a:solidFill>
              </a:rPr>
              <a:t>(English)</a:t>
            </a:r>
            <a:r>
              <a:rPr lang="en" sz="2400"/>
              <a:t> </a:t>
            </a:r>
            <a:endParaRPr sz="2400"/>
          </a:p>
        </p:txBody>
      </p:sp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459525" y="603025"/>
            <a:ext cx="393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000" b="1" u="sng"/>
              <a:t>English Dominant Participants</a:t>
            </a:r>
            <a:endParaRPr sz="2000" u="sng"/>
          </a:p>
        </p:txBody>
      </p:sp>
      <p:sp>
        <p:nvSpPr>
          <p:cNvPr id="226" name="Google Shape;226;p22"/>
          <p:cNvSpPr/>
          <p:nvPr/>
        </p:nvSpPr>
        <p:spPr>
          <a:xfrm>
            <a:off x="7783375" y="3074000"/>
            <a:ext cx="464400" cy="196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8326525" y="3035900"/>
            <a:ext cx="15351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English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7783375" y="3393250"/>
            <a:ext cx="464400" cy="1968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8326525" y="3355150"/>
            <a:ext cx="15351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Spanish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230" name="Google Shape;2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/>
          <p:nvPr/>
        </p:nvSpPr>
        <p:spPr>
          <a:xfrm>
            <a:off x="573075" y="1192750"/>
            <a:ext cx="888300" cy="4371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ENG</a:t>
            </a:r>
            <a:endParaRPr b="1"/>
          </a:p>
        </p:txBody>
      </p:sp>
      <p:sp>
        <p:nvSpPr>
          <p:cNvPr id="236" name="Google Shape;236;p23"/>
          <p:cNvSpPr/>
          <p:nvPr/>
        </p:nvSpPr>
        <p:spPr>
          <a:xfrm>
            <a:off x="573075" y="2752400"/>
            <a:ext cx="888300" cy="4371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ENG</a:t>
            </a:r>
            <a:endParaRPr b="1"/>
          </a:p>
        </p:txBody>
      </p:sp>
      <p:grpSp>
        <p:nvGrpSpPr>
          <p:cNvPr id="237" name="Google Shape;237;p23"/>
          <p:cNvGrpSpPr/>
          <p:nvPr/>
        </p:nvGrpSpPr>
        <p:grpSpPr>
          <a:xfrm>
            <a:off x="1461375" y="1192750"/>
            <a:ext cx="1205450" cy="437100"/>
            <a:chOff x="1461375" y="537275"/>
            <a:chExt cx="1205450" cy="437100"/>
          </a:xfrm>
        </p:grpSpPr>
        <p:sp>
          <p:nvSpPr>
            <p:cNvPr id="238" name="Google Shape;238;p23"/>
            <p:cNvSpPr/>
            <p:nvPr/>
          </p:nvSpPr>
          <p:spPr>
            <a:xfrm>
              <a:off x="1778525" y="537275"/>
              <a:ext cx="888300" cy="4371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ENG</a:t>
              </a:r>
              <a:endParaRPr b="1"/>
            </a:p>
          </p:txBody>
        </p:sp>
        <p:cxnSp>
          <p:nvCxnSpPr>
            <p:cNvPr id="239" name="Google Shape;239;p23"/>
            <p:cNvCxnSpPr>
              <a:stCxn id="235" idx="3"/>
              <a:endCxn id="238" idx="1"/>
            </p:cNvCxnSpPr>
            <p:nvPr/>
          </p:nvCxnSpPr>
          <p:spPr>
            <a:xfrm>
              <a:off x="1461375" y="755825"/>
              <a:ext cx="31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40" name="Google Shape;240;p23"/>
          <p:cNvGrpSpPr/>
          <p:nvPr/>
        </p:nvGrpSpPr>
        <p:grpSpPr>
          <a:xfrm>
            <a:off x="1461375" y="2752400"/>
            <a:ext cx="1205450" cy="437100"/>
            <a:chOff x="1461375" y="2096925"/>
            <a:chExt cx="1205450" cy="437100"/>
          </a:xfrm>
        </p:grpSpPr>
        <p:sp>
          <p:nvSpPr>
            <p:cNvPr id="241" name="Google Shape;241;p23"/>
            <p:cNvSpPr/>
            <p:nvPr/>
          </p:nvSpPr>
          <p:spPr>
            <a:xfrm>
              <a:off x="1778525" y="2096925"/>
              <a:ext cx="888300" cy="437100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SPAN</a:t>
              </a:r>
              <a:endParaRPr b="1"/>
            </a:p>
          </p:txBody>
        </p:sp>
        <p:cxnSp>
          <p:nvCxnSpPr>
            <p:cNvPr id="242" name="Google Shape;242;p23"/>
            <p:cNvCxnSpPr>
              <a:stCxn id="236" idx="3"/>
              <a:endCxn id="241" idx="1"/>
            </p:cNvCxnSpPr>
            <p:nvPr/>
          </p:nvCxnSpPr>
          <p:spPr>
            <a:xfrm>
              <a:off x="1461375" y="2315475"/>
              <a:ext cx="31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43" name="Google Shape;243;p23"/>
          <p:cNvSpPr/>
          <p:nvPr/>
        </p:nvSpPr>
        <p:spPr>
          <a:xfrm>
            <a:off x="573075" y="3513650"/>
            <a:ext cx="888300" cy="4371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SPAN</a:t>
            </a:r>
            <a:endParaRPr b="1"/>
          </a:p>
        </p:txBody>
      </p:sp>
      <p:cxnSp>
        <p:nvCxnSpPr>
          <p:cNvPr id="244" name="Google Shape;244;p23"/>
          <p:cNvCxnSpPr>
            <a:stCxn id="243" idx="3"/>
            <a:endCxn id="245" idx="1"/>
          </p:cNvCxnSpPr>
          <p:nvPr/>
        </p:nvCxnSpPr>
        <p:spPr>
          <a:xfrm>
            <a:off x="1461375" y="3732200"/>
            <a:ext cx="31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23"/>
          <p:cNvSpPr/>
          <p:nvPr/>
        </p:nvSpPr>
        <p:spPr>
          <a:xfrm>
            <a:off x="573050" y="1951925"/>
            <a:ext cx="888300" cy="4371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SPAN</a:t>
            </a:r>
            <a:endParaRPr b="1"/>
          </a:p>
        </p:txBody>
      </p:sp>
      <p:grpSp>
        <p:nvGrpSpPr>
          <p:cNvPr id="247" name="Google Shape;247;p23"/>
          <p:cNvGrpSpPr/>
          <p:nvPr/>
        </p:nvGrpSpPr>
        <p:grpSpPr>
          <a:xfrm>
            <a:off x="1461350" y="1951925"/>
            <a:ext cx="1205475" cy="437100"/>
            <a:chOff x="1461350" y="1296450"/>
            <a:chExt cx="1205475" cy="437100"/>
          </a:xfrm>
        </p:grpSpPr>
        <p:sp>
          <p:nvSpPr>
            <p:cNvPr id="248" name="Google Shape;248;p23"/>
            <p:cNvSpPr/>
            <p:nvPr/>
          </p:nvSpPr>
          <p:spPr>
            <a:xfrm>
              <a:off x="1778525" y="1296450"/>
              <a:ext cx="888300" cy="437100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SPAN</a:t>
              </a:r>
              <a:endParaRPr b="1"/>
            </a:p>
          </p:txBody>
        </p:sp>
        <p:cxnSp>
          <p:nvCxnSpPr>
            <p:cNvPr id="249" name="Google Shape;249;p23"/>
            <p:cNvCxnSpPr>
              <a:stCxn id="246" idx="3"/>
              <a:endCxn id="248" idx="1"/>
            </p:cNvCxnSpPr>
            <p:nvPr/>
          </p:nvCxnSpPr>
          <p:spPr>
            <a:xfrm>
              <a:off x="1461350" y="1515000"/>
              <a:ext cx="31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50" name="Google Shape;250;p23"/>
          <p:cNvSpPr txBox="1"/>
          <p:nvPr/>
        </p:nvSpPr>
        <p:spPr>
          <a:xfrm>
            <a:off x="2859651" y="1221388"/>
            <a:ext cx="22689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no language interference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2859651" y="1980563"/>
            <a:ext cx="22689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no language interference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2859651" y="2761425"/>
            <a:ext cx="22689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language interference!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1778475" y="3513650"/>
            <a:ext cx="888300" cy="4371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ENG</a:t>
            </a:r>
            <a:endParaRPr b="1"/>
          </a:p>
        </p:txBody>
      </p:sp>
      <p:sp>
        <p:nvSpPr>
          <p:cNvPr id="253" name="Google Shape;253;p23"/>
          <p:cNvSpPr txBox="1"/>
          <p:nvPr/>
        </p:nvSpPr>
        <p:spPr>
          <a:xfrm>
            <a:off x="2846475" y="3542313"/>
            <a:ext cx="22689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no language interference</a:t>
            </a:r>
            <a:endParaRPr i="1">
              <a:solidFill>
                <a:schemeClr val="dk1"/>
              </a:solidFill>
            </a:endParaRPr>
          </a:p>
        </p:txBody>
      </p:sp>
      <p:cxnSp>
        <p:nvCxnSpPr>
          <p:cNvPr id="254" name="Google Shape;254;p23"/>
          <p:cNvCxnSpPr>
            <a:stCxn id="236" idx="0"/>
            <a:endCxn id="241" idx="0"/>
          </p:cNvCxnSpPr>
          <p:nvPr/>
        </p:nvCxnSpPr>
        <p:spPr>
          <a:xfrm rot="-5400000" flipH="1">
            <a:off x="1619625" y="2150000"/>
            <a:ext cx="600" cy="12054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23"/>
          <p:cNvCxnSpPr/>
          <p:nvPr/>
        </p:nvCxnSpPr>
        <p:spPr>
          <a:xfrm rot="10800000" flipH="1">
            <a:off x="2736525" y="5056600"/>
            <a:ext cx="6378300" cy="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56" name="Google Shape;256;p23"/>
          <p:cNvSpPr/>
          <p:nvPr/>
        </p:nvSpPr>
        <p:spPr>
          <a:xfrm>
            <a:off x="6640721" y="3950753"/>
            <a:ext cx="2374909" cy="109010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7" name="Google Shape;257;p23"/>
          <p:cNvSpPr/>
          <p:nvPr/>
        </p:nvSpPr>
        <p:spPr>
          <a:xfrm>
            <a:off x="4629645" y="3950748"/>
            <a:ext cx="2374909" cy="109010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58" name="Google Shape;258;p23"/>
          <p:cNvCxnSpPr/>
          <p:nvPr/>
        </p:nvCxnSpPr>
        <p:spPr>
          <a:xfrm rot="10800000" flipH="1">
            <a:off x="5752400" y="3725025"/>
            <a:ext cx="526800" cy="1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23"/>
          <p:cNvSpPr txBox="1">
            <a:spLocks noGrp="1"/>
          </p:cNvSpPr>
          <p:nvPr>
            <p:ph type="title"/>
          </p:nvPr>
        </p:nvSpPr>
        <p:spPr>
          <a:xfrm>
            <a:off x="311700" y="11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 b="1"/>
              <a:t>Results:</a:t>
            </a:r>
            <a:r>
              <a:rPr lang="en" b="1"/>
              <a:t> </a:t>
            </a:r>
            <a:r>
              <a:rPr lang="en" sz="2400"/>
              <a:t>Non-dominant </a:t>
            </a:r>
            <a:r>
              <a:rPr lang="en" sz="2400">
                <a:solidFill>
                  <a:srgbClr val="6C9EEB"/>
                </a:solidFill>
              </a:rPr>
              <a:t>(English)</a:t>
            </a:r>
            <a:r>
              <a:rPr lang="en" sz="2400"/>
              <a:t> impacting dominant </a:t>
            </a:r>
            <a:r>
              <a:rPr lang="en" sz="2400">
                <a:solidFill>
                  <a:srgbClr val="CC0000"/>
                </a:solidFill>
              </a:rPr>
              <a:t>(Spanish)</a:t>
            </a:r>
            <a:r>
              <a:rPr lang="en" sz="2400"/>
              <a:t> </a:t>
            </a:r>
            <a:endParaRPr sz="1688"/>
          </a:p>
        </p:txBody>
      </p:sp>
      <p:pic>
        <p:nvPicPr>
          <p:cNvPr id="260" name="Google Shape;2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625" y="790550"/>
            <a:ext cx="3102000" cy="189002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61" name="Google Shape;261;p23"/>
          <p:cNvCxnSpPr>
            <a:stCxn id="252" idx="3"/>
          </p:cNvCxnSpPr>
          <p:nvPr/>
        </p:nvCxnSpPr>
        <p:spPr>
          <a:xfrm rot="10800000" flipH="1">
            <a:off x="5128551" y="1982325"/>
            <a:ext cx="2838300" cy="969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62" name="Google Shape;262;p23"/>
          <p:cNvSpPr/>
          <p:nvPr/>
        </p:nvSpPr>
        <p:spPr>
          <a:xfrm>
            <a:off x="4939645" y="3950748"/>
            <a:ext cx="2374909" cy="109010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3" name="Google Shape;263;p23"/>
          <p:cNvSpPr txBox="1">
            <a:spLocks noGrp="1"/>
          </p:cNvSpPr>
          <p:nvPr>
            <p:ph type="title"/>
          </p:nvPr>
        </p:nvSpPr>
        <p:spPr>
          <a:xfrm>
            <a:off x="276225" y="620050"/>
            <a:ext cx="435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 u="sng"/>
              <a:t>Spanish Dominant Participants</a:t>
            </a:r>
            <a:endParaRPr sz="1020" u="sng"/>
          </a:p>
        </p:txBody>
      </p:sp>
      <p:sp>
        <p:nvSpPr>
          <p:cNvPr id="264" name="Google Shape;264;p23"/>
          <p:cNvSpPr/>
          <p:nvPr/>
        </p:nvSpPr>
        <p:spPr>
          <a:xfrm>
            <a:off x="7847950" y="3102500"/>
            <a:ext cx="464400" cy="196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8391100" y="3064400"/>
            <a:ext cx="15351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English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7847950" y="3421750"/>
            <a:ext cx="464400" cy="1968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 txBox="1"/>
          <p:nvPr/>
        </p:nvSpPr>
        <p:spPr>
          <a:xfrm>
            <a:off x="8391100" y="3383650"/>
            <a:ext cx="15351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Spanish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/>
          <p:nvPr/>
        </p:nvSpPr>
        <p:spPr>
          <a:xfrm>
            <a:off x="6582171" y="3532828"/>
            <a:ext cx="2374909" cy="109010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4" name="Google Shape;274;p24"/>
          <p:cNvSpPr/>
          <p:nvPr/>
        </p:nvSpPr>
        <p:spPr>
          <a:xfrm>
            <a:off x="4539420" y="3532823"/>
            <a:ext cx="2374909" cy="109010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75" name="Google Shape;275;p24"/>
          <p:cNvCxnSpPr/>
          <p:nvPr/>
        </p:nvCxnSpPr>
        <p:spPr>
          <a:xfrm>
            <a:off x="4569575" y="4531125"/>
            <a:ext cx="6300" cy="156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6" name="Google Shape;276;p24"/>
          <p:cNvGrpSpPr/>
          <p:nvPr/>
        </p:nvGrpSpPr>
        <p:grpSpPr>
          <a:xfrm>
            <a:off x="4060213" y="4770100"/>
            <a:ext cx="1023575" cy="156000"/>
            <a:chOff x="4077425" y="4477025"/>
            <a:chExt cx="1023575" cy="156000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5012525" y="4477025"/>
              <a:ext cx="6300" cy="156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4"/>
            <p:cNvCxnSpPr/>
            <p:nvPr/>
          </p:nvCxnSpPr>
          <p:spPr>
            <a:xfrm flipH="1">
              <a:off x="4932700" y="4549950"/>
              <a:ext cx="168300" cy="48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24"/>
            <p:cNvCxnSpPr/>
            <p:nvPr/>
          </p:nvCxnSpPr>
          <p:spPr>
            <a:xfrm flipH="1">
              <a:off x="4077425" y="4549975"/>
              <a:ext cx="174900" cy="2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The Model:</a:t>
            </a:r>
            <a:endParaRPr sz="2700" b="1"/>
          </a:p>
        </p:txBody>
      </p:sp>
      <p:sp>
        <p:nvSpPr>
          <p:cNvPr id="281" name="Google Shape;281;p24"/>
          <p:cNvSpPr/>
          <p:nvPr/>
        </p:nvSpPr>
        <p:spPr>
          <a:xfrm>
            <a:off x="4535375" y="4050174"/>
            <a:ext cx="2374909" cy="572754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2" name="Google Shape;282;p24"/>
          <p:cNvSpPr txBox="1"/>
          <p:nvPr/>
        </p:nvSpPr>
        <p:spPr>
          <a:xfrm>
            <a:off x="311700" y="806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Modulates the </a:t>
            </a:r>
            <a:r>
              <a:rPr lang="en" sz="2000" b="1">
                <a:solidFill>
                  <a:schemeClr val="dk1"/>
                </a:solidFill>
              </a:rPr>
              <a:t>activation (amplitude)</a:t>
            </a:r>
            <a:r>
              <a:rPr lang="en" sz="2000">
                <a:solidFill>
                  <a:schemeClr val="dk1"/>
                </a:solidFill>
              </a:rPr>
              <a:t> of the language inputs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4539425" y="4292177"/>
            <a:ext cx="2374909" cy="330760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84" name="Google Shape;284;p24"/>
          <p:cNvCxnSpPr/>
          <p:nvPr/>
        </p:nvCxnSpPr>
        <p:spPr>
          <a:xfrm rot="10800000" flipH="1">
            <a:off x="82800" y="4614825"/>
            <a:ext cx="8978400" cy="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5" name="Google Shape;28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286" name="Google Shape;286;p24"/>
          <p:cNvCxnSpPr/>
          <p:nvPr/>
        </p:nvCxnSpPr>
        <p:spPr>
          <a:xfrm>
            <a:off x="7769475" y="2547875"/>
            <a:ext cx="300" cy="898200"/>
          </a:xfrm>
          <a:prstGeom prst="straightConnector1">
            <a:avLst/>
          </a:prstGeom>
          <a:noFill/>
          <a:ln w="28575" cap="flat" cmpd="sng">
            <a:solidFill>
              <a:srgbClr val="6C9EE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24"/>
          <p:cNvCxnSpPr/>
          <p:nvPr/>
        </p:nvCxnSpPr>
        <p:spPr>
          <a:xfrm>
            <a:off x="5722675" y="2488175"/>
            <a:ext cx="300" cy="8982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24"/>
          <p:cNvSpPr/>
          <p:nvPr/>
        </p:nvSpPr>
        <p:spPr>
          <a:xfrm>
            <a:off x="7256325" y="1343613"/>
            <a:ext cx="1026600" cy="998100"/>
          </a:xfrm>
          <a:prstGeom prst="ellipse">
            <a:avLst/>
          </a:prstGeom>
          <a:solidFill>
            <a:srgbClr val="6C9EEB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5209525" y="1343613"/>
            <a:ext cx="1026600" cy="998100"/>
          </a:xfrm>
          <a:prstGeom prst="ellipse">
            <a:avLst/>
          </a:prstGeom>
          <a:solidFill>
            <a:srgbClr val="CC00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5181625" y="1648038"/>
            <a:ext cx="1082400" cy="1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Spanish</a:t>
            </a:r>
            <a:endParaRPr sz="1200" b="1"/>
          </a:p>
        </p:txBody>
      </p:sp>
      <p:sp>
        <p:nvSpPr>
          <p:cNvPr id="291" name="Google Shape;291;p24"/>
          <p:cNvSpPr txBox="1">
            <a:spLocks noGrp="1"/>
          </p:cNvSpPr>
          <p:nvPr>
            <p:ph type="title"/>
          </p:nvPr>
        </p:nvSpPr>
        <p:spPr>
          <a:xfrm>
            <a:off x="7197375" y="1648038"/>
            <a:ext cx="11445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English</a:t>
            </a:r>
            <a:endParaRPr sz="1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>
            <a:spLocks noGrp="1"/>
          </p:cNvSpPr>
          <p:nvPr>
            <p:ph type="subTitle" idx="4294967295"/>
          </p:nvPr>
        </p:nvSpPr>
        <p:spPr>
          <a:xfrm>
            <a:off x="311700" y="228600"/>
            <a:ext cx="90231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Inverse Frequency Effect </a:t>
            </a:r>
            <a:r>
              <a:rPr lang="en" sz="2000" b="1"/>
              <a:t>(Ferreira, 2003)</a:t>
            </a:r>
            <a:r>
              <a:rPr lang="en" sz="2700" b="1"/>
              <a:t>: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1"/>
          </a:p>
        </p:txBody>
      </p:sp>
      <p:cxnSp>
        <p:nvCxnSpPr>
          <p:cNvPr id="297" name="Google Shape;297;p25"/>
          <p:cNvCxnSpPr/>
          <p:nvPr/>
        </p:nvCxnSpPr>
        <p:spPr>
          <a:xfrm>
            <a:off x="3642125" y="2533600"/>
            <a:ext cx="3124800" cy="1200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8" name="Google Shape;29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99" name="Google Shape;299;p25"/>
          <p:cNvGrpSpPr/>
          <p:nvPr/>
        </p:nvGrpSpPr>
        <p:grpSpPr>
          <a:xfrm>
            <a:off x="646525" y="1287533"/>
            <a:ext cx="6751225" cy="3769292"/>
            <a:chOff x="490988" y="754808"/>
            <a:chExt cx="6751225" cy="3769292"/>
          </a:xfrm>
        </p:grpSpPr>
        <p:sp>
          <p:nvSpPr>
            <p:cNvPr id="300" name="Google Shape;300;p25"/>
            <p:cNvSpPr txBox="1"/>
            <p:nvPr/>
          </p:nvSpPr>
          <p:spPr>
            <a:xfrm>
              <a:off x="490988" y="1656225"/>
              <a:ext cx="1894200" cy="12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dk1"/>
                  </a:solidFill>
                </a:rPr>
                <a:t>Priming </a:t>
              </a:r>
              <a:r>
                <a:rPr lang="en" sz="1700">
                  <a:solidFill>
                    <a:schemeClr val="dk1"/>
                  </a:solidFill>
                </a:rPr>
                <a:t>(Residual Activation of the Competitor)</a:t>
              </a:r>
              <a:endParaRPr sz="1700">
                <a:solidFill>
                  <a:schemeClr val="dk1"/>
                </a:solidFill>
              </a:endParaRPr>
            </a:p>
          </p:txBody>
        </p:sp>
        <p:cxnSp>
          <p:nvCxnSpPr>
            <p:cNvPr id="301" name="Google Shape;301;p25"/>
            <p:cNvCxnSpPr/>
            <p:nvPr/>
          </p:nvCxnSpPr>
          <p:spPr>
            <a:xfrm flipH="1">
              <a:off x="2818850" y="3448675"/>
              <a:ext cx="4371000" cy="19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  <p:cxnSp>
          <p:nvCxnSpPr>
            <p:cNvPr id="302" name="Google Shape;302;p25"/>
            <p:cNvCxnSpPr/>
            <p:nvPr/>
          </p:nvCxnSpPr>
          <p:spPr>
            <a:xfrm>
              <a:off x="3580861" y="3377260"/>
              <a:ext cx="0" cy="18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25"/>
            <p:cNvCxnSpPr/>
            <p:nvPr/>
          </p:nvCxnSpPr>
          <p:spPr>
            <a:xfrm>
              <a:off x="6623006" y="3377260"/>
              <a:ext cx="0" cy="18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4" name="Google Shape;304;p25"/>
            <p:cNvSpPr txBox="1"/>
            <p:nvPr/>
          </p:nvSpPr>
          <p:spPr>
            <a:xfrm>
              <a:off x="4161625" y="3949300"/>
              <a:ext cx="18942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dk1"/>
                  </a:solidFill>
                </a:rPr>
                <a:t>Frequency 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</a:endParaRPr>
            </a:p>
          </p:txBody>
        </p:sp>
        <p:grpSp>
          <p:nvGrpSpPr>
            <p:cNvPr id="305" name="Google Shape;305;p25"/>
            <p:cNvGrpSpPr/>
            <p:nvPr/>
          </p:nvGrpSpPr>
          <p:grpSpPr>
            <a:xfrm>
              <a:off x="2295163" y="754808"/>
              <a:ext cx="697585" cy="2713553"/>
              <a:chOff x="5139900" y="1736225"/>
              <a:chExt cx="559500" cy="2349600"/>
            </a:xfrm>
          </p:grpSpPr>
          <p:cxnSp>
            <p:nvCxnSpPr>
              <p:cNvPr id="306" name="Google Shape;306;p25"/>
              <p:cNvCxnSpPr/>
              <p:nvPr/>
            </p:nvCxnSpPr>
            <p:spPr>
              <a:xfrm>
                <a:off x="5575050" y="1736225"/>
                <a:ext cx="300" cy="2349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307" name="Google Shape;307;p25"/>
              <p:cNvCxnSpPr/>
              <p:nvPr/>
            </p:nvCxnSpPr>
            <p:spPr>
              <a:xfrm rot="10800000" flipH="1">
                <a:off x="5451000" y="3735050"/>
                <a:ext cx="248400" cy="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25"/>
              <p:cNvCxnSpPr/>
              <p:nvPr/>
            </p:nvCxnSpPr>
            <p:spPr>
              <a:xfrm rot="10800000" flipH="1">
                <a:off x="5451000" y="3430250"/>
                <a:ext cx="248400" cy="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25"/>
              <p:cNvCxnSpPr/>
              <p:nvPr/>
            </p:nvCxnSpPr>
            <p:spPr>
              <a:xfrm rot="10800000" flipH="1">
                <a:off x="5451000" y="3125450"/>
                <a:ext cx="248400" cy="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25"/>
              <p:cNvCxnSpPr/>
              <p:nvPr/>
            </p:nvCxnSpPr>
            <p:spPr>
              <a:xfrm rot="10800000" flipH="1">
                <a:off x="5451000" y="2820650"/>
                <a:ext cx="248400" cy="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25"/>
              <p:cNvCxnSpPr/>
              <p:nvPr/>
            </p:nvCxnSpPr>
            <p:spPr>
              <a:xfrm rot="10800000" flipH="1">
                <a:off x="5451000" y="2515850"/>
                <a:ext cx="248400" cy="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25"/>
              <p:cNvCxnSpPr/>
              <p:nvPr/>
            </p:nvCxnSpPr>
            <p:spPr>
              <a:xfrm rot="10800000" flipH="1">
                <a:off x="5451000" y="2211050"/>
                <a:ext cx="248400" cy="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25"/>
              <p:cNvSpPr txBox="1"/>
              <p:nvPr/>
            </p:nvSpPr>
            <p:spPr>
              <a:xfrm>
                <a:off x="5139900" y="2019475"/>
                <a:ext cx="3111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</a:rPr>
                  <a:t>6 </a:t>
                </a:r>
                <a:endParaRPr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14" name="Google Shape;314;p25"/>
              <p:cNvSpPr txBox="1"/>
              <p:nvPr/>
            </p:nvSpPr>
            <p:spPr>
              <a:xfrm>
                <a:off x="5139900" y="2634450"/>
                <a:ext cx="3111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</a:rPr>
                  <a:t>4 </a:t>
                </a:r>
                <a:endParaRPr sz="1700">
                  <a:solidFill>
                    <a:schemeClr val="dk1"/>
                  </a:solidFill>
                </a:endParaRPr>
              </a:p>
            </p:txBody>
          </p:sp>
          <p:sp>
            <p:nvSpPr>
              <p:cNvPr id="315" name="Google Shape;315;p25"/>
              <p:cNvSpPr txBox="1"/>
              <p:nvPr/>
            </p:nvSpPr>
            <p:spPr>
              <a:xfrm>
                <a:off x="5139900" y="3249425"/>
                <a:ext cx="3111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</a:rPr>
                  <a:t>2 </a:t>
                </a:r>
                <a:endParaRPr sz="17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16" name="Google Shape;316;p25"/>
            <p:cNvSpPr txBox="1"/>
            <p:nvPr/>
          </p:nvSpPr>
          <p:spPr>
            <a:xfrm>
              <a:off x="2738913" y="3506075"/>
              <a:ext cx="16839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</a:rPr>
                <a:t>Non-Dominant </a:t>
              </a:r>
              <a:r>
                <a:rPr lang="en" sz="1700">
                  <a:solidFill>
                    <a:schemeClr val="dk1"/>
                  </a:solidFill>
                </a:rPr>
                <a:t>Language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25"/>
            <p:cNvSpPr txBox="1"/>
            <p:nvPr/>
          </p:nvSpPr>
          <p:spPr>
            <a:xfrm>
              <a:off x="6003813" y="3506075"/>
              <a:ext cx="1238400" cy="6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</a:rPr>
                <a:t>Dominant </a:t>
              </a:r>
              <a:r>
                <a:rPr lang="en" sz="1700">
                  <a:solidFill>
                    <a:schemeClr val="dk1"/>
                  </a:solidFill>
                </a:rPr>
                <a:t>Language</a:t>
              </a:r>
              <a:endParaRPr sz="17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700">
                <a:solidFill>
                  <a:schemeClr val="dk1"/>
                </a:solidFill>
              </a:endParaRPr>
            </a:p>
          </p:txBody>
        </p:sp>
      </p:grpSp>
      <p:sp>
        <p:nvSpPr>
          <p:cNvPr id="318" name="Google Shape;318;p25"/>
          <p:cNvSpPr txBox="1"/>
          <p:nvPr/>
        </p:nvSpPr>
        <p:spPr>
          <a:xfrm>
            <a:off x="311700" y="767700"/>
            <a:ext cx="816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Greater</a:t>
            </a:r>
            <a:r>
              <a:rPr lang="en" sz="2000">
                <a:solidFill>
                  <a:schemeClr val="dk1"/>
                </a:solidFill>
              </a:rPr>
              <a:t> priming effects for </a:t>
            </a:r>
            <a:r>
              <a:rPr lang="en" sz="2000" b="1">
                <a:solidFill>
                  <a:schemeClr val="dk1"/>
                </a:solidFill>
              </a:rPr>
              <a:t>less frequent</a:t>
            </a:r>
            <a:r>
              <a:rPr lang="en" sz="2000">
                <a:solidFill>
                  <a:schemeClr val="dk1"/>
                </a:solidFill>
              </a:rPr>
              <a:t> items</a:t>
            </a:r>
            <a:endParaRPr sz="20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Model Parameters:</a:t>
            </a:r>
            <a:endParaRPr sz="2700" b="1"/>
          </a:p>
        </p:txBody>
      </p:sp>
      <p:graphicFrame>
        <p:nvGraphicFramePr>
          <p:cNvPr id="324" name="Google Shape;324;p26"/>
          <p:cNvGraphicFramePr/>
          <p:nvPr/>
        </p:nvGraphicFramePr>
        <p:xfrm>
          <a:off x="3072400" y="801300"/>
          <a:ext cx="3214250" cy="4252392"/>
        </p:xfrm>
        <a:graphic>
          <a:graphicData uri="http://schemas.openxmlformats.org/drawingml/2006/table">
            <a:tbl>
              <a:tblPr>
                <a:noFill/>
                <a:tableStyleId>{D58B5C87-06CB-4D47-85E6-D4F32BC8D629}</a:tableStyleId>
              </a:tblPr>
              <a:tblGrid>
                <a:gridCol w="164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Parameter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Value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</a:rPr>
                        <a:t>τ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h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- 5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</a:rPr>
                        <a:t>β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c</a:t>
                      </a:r>
                      <a:r>
                        <a:rPr lang="en" sz="1300" b="1" baseline="-25000"/>
                        <a:t>exc</a:t>
                      </a:r>
                      <a:endParaRPr sz="13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21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300" b="1" baseline="-25000">
                          <a:solidFill>
                            <a:schemeClr val="dk1"/>
                          </a:solidFill>
                        </a:rPr>
                        <a:t>inh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300" b="1" baseline="-25000">
                          <a:solidFill>
                            <a:schemeClr val="dk1"/>
                          </a:solidFill>
                        </a:rPr>
                        <a:t>glob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0.9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lang="en" sz="1300" b="1" baseline="-25000">
                          <a:solidFill>
                            <a:schemeClr val="dk1"/>
                          </a:solidFill>
                        </a:rPr>
                        <a:t>exc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lang="en" sz="1300" b="1" baseline="-25000">
                          <a:solidFill>
                            <a:schemeClr val="dk1"/>
                          </a:solidFill>
                        </a:rPr>
                        <a:t>inh</a:t>
                      </a:r>
                      <a:endParaRPr sz="1300" b="1" baseline="-25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12.5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</a:rPr>
                        <a:t>q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</a:rPr>
                        <a:t>w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21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5" name="Google Shape;325;p26"/>
          <p:cNvSpPr/>
          <p:nvPr/>
        </p:nvSpPr>
        <p:spPr>
          <a:xfrm>
            <a:off x="6412550" y="2302225"/>
            <a:ext cx="725700" cy="1188600"/>
          </a:xfrm>
          <a:prstGeom prst="rightBrace">
            <a:avLst>
              <a:gd name="adj1" fmla="val 16260"/>
              <a:gd name="adj2" fmla="val 5170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 txBox="1"/>
          <p:nvPr/>
        </p:nvSpPr>
        <p:spPr>
          <a:xfrm>
            <a:off x="7138250" y="2259175"/>
            <a:ext cx="1671000" cy="1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Selection Parameters: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Only want to produce one language at a 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7" name="Google Shape;32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Input Parameters:</a:t>
            </a:r>
            <a:r>
              <a:rPr lang="en" b="1"/>
              <a:t> </a:t>
            </a:r>
            <a:endParaRPr sz="2133"/>
          </a:p>
        </p:txBody>
      </p:sp>
      <p:graphicFrame>
        <p:nvGraphicFramePr>
          <p:cNvPr id="333" name="Google Shape;333;p27"/>
          <p:cNvGraphicFramePr/>
          <p:nvPr/>
        </p:nvGraphicFramePr>
        <p:xfrm>
          <a:off x="311700" y="883788"/>
          <a:ext cx="8592200" cy="3398980"/>
        </p:xfrm>
        <a:graphic>
          <a:graphicData uri="http://schemas.openxmlformats.org/drawingml/2006/table">
            <a:tbl>
              <a:tblPr>
                <a:noFill/>
                <a:tableStyleId>{D58B5C87-06CB-4D47-85E6-D4F32BC8D629}</a:tableStyleId>
              </a:tblPr>
              <a:tblGrid>
                <a:gridCol w="329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0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Activation of Dominant Language Input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Activation of Non-Dominant Language Input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Reaction Time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Dominant → Dominant 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(DOM STAY)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Non-Dominant → Non-Dominant (NON-DOM STAY)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Dominant → Non-Dominant (NON-DOM SWITCH)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Non-Dominant → Dominant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(DOM SWITCH)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4" name="Google Shape;334;p27"/>
          <p:cNvSpPr/>
          <p:nvPr/>
        </p:nvSpPr>
        <p:spPr>
          <a:xfrm>
            <a:off x="7298175" y="845650"/>
            <a:ext cx="2959500" cy="375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5" name="Google Shape;335;p27"/>
          <p:cNvCxnSpPr/>
          <p:nvPr/>
        </p:nvCxnSpPr>
        <p:spPr>
          <a:xfrm>
            <a:off x="7298175" y="883800"/>
            <a:ext cx="7200" cy="3401700"/>
          </a:xfrm>
          <a:prstGeom prst="straightConnector1">
            <a:avLst/>
          </a:prstGeom>
          <a:noFill/>
          <a:ln w="9525" cap="flat" cmpd="sng">
            <a:solidFill>
              <a:srgbClr val="BBBB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311700" y="4364300"/>
            <a:ext cx="5165100" cy="69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when operating in </a:t>
            </a:r>
            <a:r>
              <a:rPr lang="en" b="1"/>
              <a:t>“monolingual modes”</a:t>
            </a:r>
            <a:r>
              <a:rPr lang="en"/>
              <a:t> is the competing language </a:t>
            </a:r>
            <a:r>
              <a:rPr lang="en" b="1"/>
              <a:t>minimally activated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(Blumenfeld &amp; Marian, 2007; Marian &amp; Spivey, 2003)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559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/>
              <a:t>Simulations: </a:t>
            </a:r>
            <a:r>
              <a:rPr lang="en" sz="2720"/>
              <a:t>English Dominant </a:t>
            </a:r>
            <a:endParaRPr sz="2720"/>
          </a:p>
        </p:txBody>
      </p:sp>
      <p:sp>
        <p:nvSpPr>
          <p:cNvPr id="343" name="Google Shape;343;p28"/>
          <p:cNvSpPr txBox="1"/>
          <p:nvPr/>
        </p:nvSpPr>
        <p:spPr>
          <a:xfrm>
            <a:off x="5911200" y="4188325"/>
            <a:ext cx="18942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English Switch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344" name="Google Shape;344;p28"/>
          <p:cNvSpPr txBox="1"/>
          <p:nvPr/>
        </p:nvSpPr>
        <p:spPr>
          <a:xfrm>
            <a:off x="1348150" y="4188325"/>
            <a:ext cx="18942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English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Stay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grpSp>
        <p:nvGrpSpPr>
          <p:cNvPr id="345" name="Google Shape;345;p28"/>
          <p:cNvGrpSpPr/>
          <p:nvPr/>
        </p:nvGrpSpPr>
        <p:grpSpPr>
          <a:xfrm>
            <a:off x="5129375" y="382825"/>
            <a:ext cx="3748200" cy="761050"/>
            <a:chOff x="5271125" y="205575"/>
            <a:chExt cx="3748200" cy="761050"/>
          </a:xfrm>
        </p:grpSpPr>
        <p:cxnSp>
          <p:nvCxnSpPr>
            <p:cNvPr id="346" name="Google Shape;346;p28"/>
            <p:cNvCxnSpPr/>
            <p:nvPr/>
          </p:nvCxnSpPr>
          <p:spPr>
            <a:xfrm rot="10800000" flipH="1">
              <a:off x="5271125" y="961825"/>
              <a:ext cx="3748200" cy="4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47" name="Google Shape;347;p28"/>
            <p:cNvSpPr/>
            <p:nvPr/>
          </p:nvSpPr>
          <p:spPr>
            <a:xfrm>
              <a:off x="7546228" y="303124"/>
              <a:ext cx="1395553" cy="649368"/>
            </a:xfrm>
            <a:custGeom>
              <a:avLst/>
              <a:gdLst/>
              <a:ahLst/>
              <a:cxnLst/>
              <a:rect l="l" t="t" r="r" b="b"/>
              <a:pathLst>
                <a:path w="154290" h="82381" extrusionOk="0">
                  <a:moveTo>
                    <a:pt x="0" y="81751"/>
                  </a:moveTo>
                  <a:cubicBezTo>
                    <a:pt x="24269" y="81751"/>
                    <a:pt x="42307" y="52643"/>
                    <a:pt x="51325" y="30112"/>
                  </a:cubicBezTo>
                  <a:cubicBezTo>
                    <a:pt x="53484" y="24717"/>
                    <a:pt x="54709" y="18935"/>
                    <a:pt x="57308" y="13738"/>
                  </a:cubicBezTo>
                  <a:cubicBezTo>
                    <a:pt x="61361" y="5631"/>
                    <a:pt x="72824" y="-2540"/>
                    <a:pt x="81238" y="828"/>
                  </a:cubicBezTo>
                  <a:cubicBezTo>
                    <a:pt x="96195" y="6815"/>
                    <a:pt x="98146" y="28258"/>
                    <a:pt x="106428" y="42077"/>
                  </a:cubicBezTo>
                  <a:cubicBezTo>
                    <a:pt x="117151" y="59967"/>
                    <a:pt x="133433" y="82381"/>
                    <a:pt x="154290" y="82381"/>
                  </a:cubicBezTo>
                </a:path>
              </a:pathLst>
            </a:custGeom>
            <a:noFill/>
            <a:ln w="38100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6373861" y="303124"/>
              <a:ext cx="1395553" cy="649368"/>
            </a:xfrm>
            <a:custGeom>
              <a:avLst/>
              <a:gdLst/>
              <a:ahLst/>
              <a:cxnLst/>
              <a:rect l="l" t="t" r="r" b="b"/>
              <a:pathLst>
                <a:path w="154290" h="82381" extrusionOk="0">
                  <a:moveTo>
                    <a:pt x="0" y="81751"/>
                  </a:moveTo>
                  <a:cubicBezTo>
                    <a:pt x="24269" y="81751"/>
                    <a:pt x="42307" y="52643"/>
                    <a:pt x="51325" y="30112"/>
                  </a:cubicBezTo>
                  <a:cubicBezTo>
                    <a:pt x="53484" y="24717"/>
                    <a:pt x="54709" y="18935"/>
                    <a:pt x="57308" y="13738"/>
                  </a:cubicBezTo>
                  <a:cubicBezTo>
                    <a:pt x="61361" y="5631"/>
                    <a:pt x="72824" y="-2540"/>
                    <a:pt x="81238" y="828"/>
                  </a:cubicBezTo>
                  <a:cubicBezTo>
                    <a:pt x="96195" y="6815"/>
                    <a:pt x="98146" y="28258"/>
                    <a:pt x="106428" y="42077"/>
                  </a:cubicBezTo>
                  <a:cubicBezTo>
                    <a:pt x="117151" y="59967"/>
                    <a:pt x="133433" y="82381"/>
                    <a:pt x="154290" y="82381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351639" y="303126"/>
              <a:ext cx="1395553" cy="649368"/>
            </a:xfrm>
            <a:custGeom>
              <a:avLst/>
              <a:gdLst/>
              <a:ahLst/>
              <a:cxnLst/>
              <a:rect l="l" t="t" r="r" b="b"/>
              <a:pathLst>
                <a:path w="154290" h="82381" extrusionOk="0">
                  <a:moveTo>
                    <a:pt x="0" y="81751"/>
                  </a:moveTo>
                  <a:cubicBezTo>
                    <a:pt x="24269" y="81751"/>
                    <a:pt x="42307" y="52643"/>
                    <a:pt x="51325" y="30112"/>
                  </a:cubicBezTo>
                  <a:cubicBezTo>
                    <a:pt x="53484" y="24717"/>
                    <a:pt x="54709" y="18935"/>
                    <a:pt x="57308" y="13738"/>
                  </a:cubicBezTo>
                  <a:cubicBezTo>
                    <a:pt x="61361" y="5631"/>
                    <a:pt x="72824" y="-2540"/>
                    <a:pt x="81238" y="828"/>
                  </a:cubicBezTo>
                  <a:cubicBezTo>
                    <a:pt x="96195" y="6815"/>
                    <a:pt x="98146" y="28258"/>
                    <a:pt x="106428" y="42077"/>
                  </a:cubicBezTo>
                  <a:cubicBezTo>
                    <a:pt x="117151" y="59967"/>
                    <a:pt x="133433" y="82381"/>
                    <a:pt x="154290" y="82381"/>
                  </a:cubicBezTo>
                </a:path>
              </a:pathLst>
            </a:custGeom>
            <a:noFill/>
            <a:ln w="38100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50" name="Google Shape;350;p28"/>
            <p:cNvCxnSpPr/>
            <p:nvPr/>
          </p:nvCxnSpPr>
          <p:spPr>
            <a:xfrm rot="10800000">
              <a:off x="7861997" y="205575"/>
              <a:ext cx="374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51" name="Google Shape;35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52" name="Google Shape;352;p28"/>
          <p:cNvPicPr preferRelativeResize="0"/>
          <p:nvPr/>
        </p:nvPicPr>
        <p:blipFill rotWithShape="1">
          <a:blip r:embed="rId3">
            <a:alphaModFix/>
          </a:blip>
          <a:srcRect l="5483" r="5643"/>
          <a:stretch/>
        </p:blipFill>
        <p:spPr>
          <a:xfrm>
            <a:off x="151337" y="1321175"/>
            <a:ext cx="4287826" cy="2822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3" name="Google Shape;353;p28"/>
          <p:cNvPicPr preferRelativeResize="0"/>
          <p:nvPr/>
        </p:nvPicPr>
        <p:blipFill rotWithShape="1">
          <a:blip r:embed="rId4">
            <a:alphaModFix/>
          </a:blip>
          <a:srcRect l="5248" r="5941"/>
          <a:stretch/>
        </p:blipFill>
        <p:spPr>
          <a:xfrm>
            <a:off x="4589750" y="1319500"/>
            <a:ext cx="4287826" cy="282550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/>
              <a:t>Simulations: </a:t>
            </a:r>
            <a:r>
              <a:rPr lang="en" sz="2720"/>
              <a:t>English Dominant</a:t>
            </a:r>
            <a:endParaRPr sz="2720"/>
          </a:p>
        </p:txBody>
      </p:sp>
      <p:sp>
        <p:nvSpPr>
          <p:cNvPr id="359" name="Google Shape;359;p29"/>
          <p:cNvSpPr txBox="1"/>
          <p:nvPr/>
        </p:nvSpPr>
        <p:spPr>
          <a:xfrm>
            <a:off x="5984650" y="4140200"/>
            <a:ext cx="18942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Spanish Switch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1406750" y="4140200"/>
            <a:ext cx="18942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Spanish Stay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361" name="Google Shape;36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62" name="Google Shape;362;p29"/>
          <p:cNvPicPr preferRelativeResize="0"/>
          <p:nvPr/>
        </p:nvPicPr>
        <p:blipFill rotWithShape="1">
          <a:blip r:embed="rId3">
            <a:alphaModFix/>
          </a:blip>
          <a:srcRect l="5806" r="6088"/>
          <a:stretch/>
        </p:blipFill>
        <p:spPr>
          <a:xfrm>
            <a:off x="4608050" y="1362825"/>
            <a:ext cx="4288538" cy="282549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3" name="Google Shape;363;p29"/>
          <p:cNvPicPr preferRelativeResize="0"/>
          <p:nvPr/>
        </p:nvPicPr>
        <p:blipFill rotWithShape="1">
          <a:blip r:embed="rId4">
            <a:alphaModFix/>
          </a:blip>
          <a:srcRect l="5793" r="5758"/>
          <a:stretch/>
        </p:blipFill>
        <p:spPr>
          <a:xfrm>
            <a:off x="161025" y="1362825"/>
            <a:ext cx="4288538" cy="282549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>
            <a:spLocks noGrp="1"/>
          </p:cNvSpPr>
          <p:nvPr>
            <p:ph type="title"/>
          </p:nvPr>
        </p:nvSpPr>
        <p:spPr>
          <a:xfrm>
            <a:off x="311700" y="2165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/>
              <a:t>Simulations: </a:t>
            </a:r>
            <a:r>
              <a:rPr lang="en" sz="2720"/>
              <a:t>Spanish Dominant</a:t>
            </a:r>
            <a:endParaRPr sz="2720"/>
          </a:p>
        </p:txBody>
      </p:sp>
      <p:sp>
        <p:nvSpPr>
          <p:cNvPr id="369" name="Google Shape;369;p30"/>
          <p:cNvSpPr txBox="1"/>
          <p:nvPr/>
        </p:nvSpPr>
        <p:spPr>
          <a:xfrm>
            <a:off x="5878525" y="4176650"/>
            <a:ext cx="18942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Spanish Switch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1305700" y="4176650"/>
            <a:ext cx="18942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Spanish Stay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grpSp>
        <p:nvGrpSpPr>
          <p:cNvPr id="371" name="Google Shape;371;p30"/>
          <p:cNvGrpSpPr/>
          <p:nvPr/>
        </p:nvGrpSpPr>
        <p:grpSpPr>
          <a:xfrm>
            <a:off x="4772425" y="379904"/>
            <a:ext cx="4106400" cy="745221"/>
            <a:chOff x="4931925" y="128479"/>
            <a:chExt cx="4106400" cy="745221"/>
          </a:xfrm>
        </p:grpSpPr>
        <p:cxnSp>
          <p:nvCxnSpPr>
            <p:cNvPr id="372" name="Google Shape;372;p30"/>
            <p:cNvCxnSpPr/>
            <p:nvPr/>
          </p:nvCxnSpPr>
          <p:spPr>
            <a:xfrm rot="10800000" flipH="1">
              <a:off x="4931925" y="869200"/>
              <a:ext cx="4106400" cy="4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73" name="Google Shape;373;p30"/>
            <p:cNvSpPr/>
            <p:nvPr/>
          </p:nvSpPr>
          <p:spPr>
            <a:xfrm>
              <a:off x="7445712" y="254120"/>
              <a:ext cx="1529014" cy="606324"/>
            </a:xfrm>
            <a:custGeom>
              <a:avLst/>
              <a:gdLst/>
              <a:ahLst/>
              <a:cxnLst/>
              <a:rect l="l" t="t" r="r" b="b"/>
              <a:pathLst>
                <a:path w="154290" h="82381" extrusionOk="0">
                  <a:moveTo>
                    <a:pt x="0" y="81751"/>
                  </a:moveTo>
                  <a:cubicBezTo>
                    <a:pt x="24269" y="81751"/>
                    <a:pt x="42307" y="52643"/>
                    <a:pt x="51325" y="30112"/>
                  </a:cubicBezTo>
                  <a:cubicBezTo>
                    <a:pt x="53484" y="24717"/>
                    <a:pt x="54709" y="18935"/>
                    <a:pt x="57308" y="13738"/>
                  </a:cubicBezTo>
                  <a:cubicBezTo>
                    <a:pt x="61361" y="5631"/>
                    <a:pt x="72824" y="-2540"/>
                    <a:pt x="81238" y="828"/>
                  </a:cubicBezTo>
                  <a:cubicBezTo>
                    <a:pt x="96195" y="6815"/>
                    <a:pt x="98146" y="28258"/>
                    <a:pt x="106428" y="42077"/>
                  </a:cubicBezTo>
                  <a:cubicBezTo>
                    <a:pt x="117151" y="59967"/>
                    <a:pt x="133433" y="82381"/>
                    <a:pt x="154290" y="82381"/>
                  </a:cubicBezTo>
                </a:path>
              </a:pathLst>
            </a:custGeom>
            <a:noFill/>
            <a:ln w="38100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6150845" y="254117"/>
              <a:ext cx="1529014" cy="606324"/>
            </a:xfrm>
            <a:custGeom>
              <a:avLst/>
              <a:gdLst/>
              <a:ahLst/>
              <a:cxnLst/>
              <a:rect l="l" t="t" r="r" b="b"/>
              <a:pathLst>
                <a:path w="154290" h="82381" extrusionOk="0">
                  <a:moveTo>
                    <a:pt x="0" y="81751"/>
                  </a:moveTo>
                  <a:cubicBezTo>
                    <a:pt x="24269" y="81751"/>
                    <a:pt x="42307" y="52643"/>
                    <a:pt x="51325" y="30112"/>
                  </a:cubicBezTo>
                  <a:cubicBezTo>
                    <a:pt x="53484" y="24717"/>
                    <a:pt x="54709" y="18935"/>
                    <a:pt x="57308" y="13738"/>
                  </a:cubicBezTo>
                  <a:cubicBezTo>
                    <a:pt x="61361" y="5631"/>
                    <a:pt x="72824" y="-2540"/>
                    <a:pt x="81238" y="828"/>
                  </a:cubicBezTo>
                  <a:cubicBezTo>
                    <a:pt x="96195" y="6815"/>
                    <a:pt x="98146" y="28258"/>
                    <a:pt x="106428" y="42077"/>
                  </a:cubicBezTo>
                  <a:cubicBezTo>
                    <a:pt x="117151" y="59967"/>
                    <a:pt x="133433" y="82381"/>
                    <a:pt x="154290" y="82381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75" name="Google Shape;375;p30"/>
            <p:cNvCxnSpPr/>
            <p:nvPr/>
          </p:nvCxnSpPr>
          <p:spPr>
            <a:xfrm rot="10800000" flipH="1">
              <a:off x="6873751" y="128479"/>
              <a:ext cx="339000" cy="8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6" name="Google Shape;376;p30"/>
            <p:cNvSpPr/>
            <p:nvPr/>
          </p:nvSpPr>
          <p:spPr>
            <a:xfrm>
              <a:off x="6350444" y="254117"/>
              <a:ext cx="1529014" cy="606324"/>
            </a:xfrm>
            <a:custGeom>
              <a:avLst/>
              <a:gdLst/>
              <a:ahLst/>
              <a:cxnLst/>
              <a:rect l="l" t="t" r="r" b="b"/>
              <a:pathLst>
                <a:path w="154290" h="82381" extrusionOk="0">
                  <a:moveTo>
                    <a:pt x="0" y="81751"/>
                  </a:moveTo>
                  <a:cubicBezTo>
                    <a:pt x="24269" y="81751"/>
                    <a:pt x="42307" y="52643"/>
                    <a:pt x="51325" y="30112"/>
                  </a:cubicBezTo>
                  <a:cubicBezTo>
                    <a:pt x="53484" y="24717"/>
                    <a:pt x="54709" y="18935"/>
                    <a:pt x="57308" y="13738"/>
                  </a:cubicBezTo>
                  <a:cubicBezTo>
                    <a:pt x="61361" y="5631"/>
                    <a:pt x="72824" y="-2540"/>
                    <a:pt x="81238" y="828"/>
                  </a:cubicBezTo>
                  <a:cubicBezTo>
                    <a:pt x="96195" y="6815"/>
                    <a:pt x="98146" y="28258"/>
                    <a:pt x="106428" y="42077"/>
                  </a:cubicBezTo>
                  <a:cubicBezTo>
                    <a:pt x="117151" y="59967"/>
                    <a:pt x="133433" y="82381"/>
                    <a:pt x="154290" y="82381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7" name="Google Shape;37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78" name="Google Shape;378;p30"/>
          <p:cNvPicPr preferRelativeResize="0"/>
          <p:nvPr/>
        </p:nvPicPr>
        <p:blipFill rotWithShape="1">
          <a:blip r:embed="rId3">
            <a:alphaModFix/>
          </a:blip>
          <a:srcRect l="6276" r="5079"/>
          <a:stretch/>
        </p:blipFill>
        <p:spPr>
          <a:xfrm>
            <a:off x="161025" y="1351138"/>
            <a:ext cx="4288538" cy="282550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9" name="Google Shape;379;p30"/>
          <p:cNvPicPr preferRelativeResize="0"/>
          <p:nvPr/>
        </p:nvPicPr>
        <p:blipFill rotWithShape="1">
          <a:blip r:embed="rId4">
            <a:alphaModFix/>
          </a:blip>
          <a:srcRect l="6454" r="6323"/>
          <a:stretch/>
        </p:blipFill>
        <p:spPr>
          <a:xfrm>
            <a:off x="4681350" y="1351150"/>
            <a:ext cx="4288538" cy="28254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/>
              <a:t>Simulations: </a:t>
            </a:r>
            <a:r>
              <a:rPr lang="en" sz="2720"/>
              <a:t>Spanish Dominant</a:t>
            </a:r>
            <a:endParaRPr sz="2720"/>
          </a:p>
        </p:txBody>
      </p:sp>
      <p:sp>
        <p:nvSpPr>
          <p:cNvPr id="385" name="Google Shape;385;p31"/>
          <p:cNvSpPr txBox="1"/>
          <p:nvPr/>
        </p:nvSpPr>
        <p:spPr>
          <a:xfrm>
            <a:off x="6100300" y="4140450"/>
            <a:ext cx="18942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English Switch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1358200" y="4140450"/>
            <a:ext cx="18942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English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Stay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387" name="Google Shape;38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88" name="Google Shape;388;p31"/>
          <p:cNvPicPr preferRelativeResize="0"/>
          <p:nvPr/>
        </p:nvPicPr>
        <p:blipFill rotWithShape="1">
          <a:blip r:embed="rId3">
            <a:alphaModFix/>
          </a:blip>
          <a:srcRect l="6000" r="6655"/>
          <a:stretch/>
        </p:blipFill>
        <p:spPr>
          <a:xfrm>
            <a:off x="161025" y="1362838"/>
            <a:ext cx="4288538" cy="282549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9" name="Google Shape;389;p31"/>
          <p:cNvPicPr preferRelativeResize="0"/>
          <p:nvPr/>
        </p:nvPicPr>
        <p:blipFill rotWithShape="1">
          <a:blip r:embed="rId4">
            <a:alphaModFix/>
          </a:blip>
          <a:srcRect l="6741" r="6828"/>
          <a:stretch/>
        </p:blipFill>
        <p:spPr>
          <a:xfrm>
            <a:off x="4608050" y="1362838"/>
            <a:ext cx="4288538" cy="282549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1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The Bilingual Mind: </a:t>
            </a:r>
            <a:r>
              <a:rPr lang="en" sz="2700"/>
              <a:t>Represented in DFT</a:t>
            </a:r>
            <a:endParaRPr sz="2700"/>
          </a:p>
        </p:txBody>
      </p:sp>
      <p:sp>
        <p:nvSpPr>
          <p:cNvPr id="61" name="Google Shape;61;p14"/>
          <p:cNvSpPr/>
          <p:nvPr/>
        </p:nvSpPr>
        <p:spPr>
          <a:xfrm>
            <a:off x="5920800" y="3589025"/>
            <a:ext cx="2374909" cy="101122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Google Shape;62;p14"/>
          <p:cNvSpPr/>
          <p:nvPr/>
        </p:nvSpPr>
        <p:spPr>
          <a:xfrm>
            <a:off x="1202400" y="3589025"/>
            <a:ext cx="2374909" cy="101122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63" name="Google Shape;63;p14"/>
          <p:cNvCxnSpPr/>
          <p:nvPr/>
        </p:nvCxnSpPr>
        <p:spPr>
          <a:xfrm rot="10800000" flipH="1">
            <a:off x="82800" y="4600250"/>
            <a:ext cx="8978400" cy="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4" name="Google Shape;64;p14"/>
          <p:cNvCxnSpPr/>
          <p:nvPr/>
        </p:nvCxnSpPr>
        <p:spPr>
          <a:xfrm>
            <a:off x="7108100" y="1964400"/>
            <a:ext cx="300" cy="1428600"/>
          </a:xfrm>
          <a:prstGeom prst="straightConnector1">
            <a:avLst/>
          </a:prstGeom>
          <a:noFill/>
          <a:ln w="28575" cap="flat" cmpd="sng">
            <a:solidFill>
              <a:srgbClr val="6C9EE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4"/>
          <p:cNvCxnSpPr/>
          <p:nvPr/>
        </p:nvCxnSpPr>
        <p:spPr>
          <a:xfrm>
            <a:off x="2389700" y="1964400"/>
            <a:ext cx="300" cy="14286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66;p14"/>
          <p:cNvSpPr/>
          <p:nvPr/>
        </p:nvSpPr>
        <p:spPr>
          <a:xfrm>
            <a:off x="6594950" y="826300"/>
            <a:ext cx="1026600" cy="998100"/>
          </a:xfrm>
          <a:prstGeom prst="ellipse">
            <a:avLst/>
          </a:prstGeom>
          <a:solidFill>
            <a:srgbClr val="6C9EEB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876550" y="826300"/>
            <a:ext cx="1026600" cy="998100"/>
          </a:xfrm>
          <a:prstGeom prst="ellipse">
            <a:avLst/>
          </a:prstGeom>
          <a:solidFill>
            <a:srgbClr val="CC00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848650" y="1130725"/>
            <a:ext cx="1082400" cy="1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Language 2</a:t>
            </a:r>
            <a:endParaRPr sz="1200" b="1"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536000" y="1130725"/>
            <a:ext cx="11445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Language 1</a:t>
            </a:r>
            <a:endParaRPr sz="1200" b="1"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>
            <a:spLocks noGrp="1"/>
          </p:cNvSpPr>
          <p:nvPr>
            <p:ph type="title"/>
          </p:nvPr>
        </p:nvSpPr>
        <p:spPr>
          <a:xfrm>
            <a:off x="311700" y="11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New Predictions: </a:t>
            </a:r>
            <a:endParaRPr sz="2700"/>
          </a:p>
        </p:txBody>
      </p:sp>
      <p:sp>
        <p:nvSpPr>
          <p:cNvPr id="395" name="Google Shape;395;p32"/>
          <p:cNvSpPr txBox="1"/>
          <p:nvPr/>
        </p:nvSpPr>
        <p:spPr>
          <a:xfrm>
            <a:off x="311700" y="1455675"/>
            <a:ext cx="8520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It also predicts a </a:t>
            </a:r>
            <a:r>
              <a:rPr lang="en" sz="2000" b="1">
                <a:solidFill>
                  <a:schemeClr val="dk1"/>
                </a:solidFill>
              </a:rPr>
              <a:t>‘switch-cost’</a:t>
            </a:r>
            <a:r>
              <a:rPr lang="en" sz="2000">
                <a:solidFill>
                  <a:schemeClr val="dk1"/>
                </a:solidFill>
              </a:rPr>
              <a:t> when switching from the </a:t>
            </a:r>
            <a:r>
              <a:rPr lang="en" sz="2000" b="1">
                <a:solidFill>
                  <a:schemeClr val="dk1"/>
                </a:solidFill>
              </a:rPr>
              <a:t>non-dominant language into the dominant</a:t>
            </a:r>
            <a:r>
              <a:rPr lang="en" sz="2000">
                <a:solidFill>
                  <a:schemeClr val="dk1"/>
                </a:solidFill>
              </a:rPr>
              <a:t> given differences in the timesteps of the onset of peak formation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311700" y="748775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model predicts there to be </a:t>
            </a:r>
            <a:r>
              <a:rPr lang="en" sz="2000" b="1">
                <a:solidFill>
                  <a:schemeClr val="dk1"/>
                </a:solidFill>
              </a:rPr>
              <a:t>no interference effects </a:t>
            </a:r>
            <a:r>
              <a:rPr lang="en" sz="2000">
                <a:solidFill>
                  <a:schemeClr val="dk1"/>
                </a:solidFill>
              </a:rPr>
              <a:t>for speakers of languages whose VOT distributions </a:t>
            </a:r>
            <a:r>
              <a:rPr lang="en" sz="2000" b="1">
                <a:solidFill>
                  <a:schemeClr val="dk1"/>
                </a:solidFill>
              </a:rPr>
              <a:t>do not overlap 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397" name="Google Shape;39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311700" y="25423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Future Extensions:</a:t>
            </a:r>
            <a:endParaRPr sz="2700"/>
          </a:p>
        </p:txBody>
      </p:sp>
      <p:sp>
        <p:nvSpPr>
          <p:cNvPr id="399" name="Google Shape;399;p32"/>
          <p:cNvSpPr txBox="1"/>
          <p:nvPr/>
        </p:nvSpPr>
        <p:spPr>
          <a:xfrm>
            <a:off x="311700" y="3177488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Adapt the model to account for a </a:t>
            </a:r>
            <a:r>
              <a:rPr lang="en" sz="2000" b="1">
                <a:solidFill>
                  <a:schemeClr val="dk1"/>
                </a:solidFill>
              </a:rPr>
              <a:t>bilingual mode</a:t>
            </a:r>
            <a:r>
              <a:rPr lang="en" sz="2000">
                <a:solidFill>
                  <a:schemeClr val="dk1"/>
                </a:solidFill>
              </a:rPr>
              <a:t> of communication where asymmetric interference effect is </a:t>
            </a:r>
            <a:r>
              <a:rPr lang="en" sz="2000" b="1">
                <a:solidFill>
                  <a:schemeClr val="dk1"/>
                </a:solidFill>
              </a:rPr>
              <a:t>not </a:t>
            </a:r>
            <a:r>
              <a:rPr lang="en" sz="2000">
                <a:solidFill>
                  <a:schemeClr val="dk1"/>
                </a:solidFill>
              </a:rPr>
              <a:t>found </a:t>
            </a:r>
            <a:r>
              <a:rPr lang="en" sz="1600">
                <a:solidFill>
                  <a:schemeClr val="dk1"/>
                </a:solidFill>
              </a:rPr>
              <a:t>(Olson, 2013)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311700" y="3977900"/>
            <a:ext cx="8036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Adapt the model to account for </a:t>
            </a:r>
            <a:r>
              <a:rPr lang="en" sz="2000" b="1">
                <a:solidFill>
                  <a:schemeClr val="dk1"/>
                </a:solidFill>
              </a:rPr>
              <a:t>balanced bilinguals </a:t>
            </a:r>
            <a:r>
              <a:rPr lang="en" sz="2000">
                <a:solidFill>
                  <a:schemeClr val="dk1"/>
                </a:solidFill>
              </a:rPr>
              <a:t>where interference effects are not found </a:t>
            </a:r>
            <a:r>
              <a:rPr lang="en" sz="1600">
                <a:solidFill>
                  <a:schemeClr val="dk1"/>
                </a:solidFill>
              </a:rPr>
              <a:t>(Tsui et al., 2019)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>
            <a:spLocks noGrp="1"/>
          </p:cNvSpPr>
          <p:nvPr>
            <p:ph type="title"/>
          </p:nvPr>
        </p:nvSpPr>
        <p:spPr>
          <a:xfrm>
            <a:off x="311700" y="212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Thank You!</a:t>
            </a:r>
            <a:endParaRPr sz="4000" b="1"/>
          </a:p>
        </p:txBody>
      </p:sp>
      <p:sp>
        <p:nvSpPr>
          <p:cNvPr id="406" name="Google Shape;40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Google Shape;411;p34"/>
          <p:cNvCxnSpPr/>
          <p:nvPr/>
        </p:nvCxnSpPr>
        <p:spPr>
          <a:xfrm>
            <a:off x="4572000" y="2355300"/>
            <a:ext cx="0" cy="608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34"/>
          <p:cNvCxnSpPr/>
          <p:nvPr/>
        </p:nvCxnSpPr>
        <p:spPr>
          <a:xfrm rot="10800000" flipH="1">
            <a:off x="82800" y="2655450"/>
            <a:ext cx="8978400" cy="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3" name="Google Shape;413;p34"/>
          <p:cNvSpPr txBox="1"/>
          <p:nvPr/>
        </p:nvSpPr>
        <p:spPr>
          <a:xfrm>
            <a:off x="4419950" y="2934300"/>
            <a:ext cx="4257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0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14" name="Google Shape;414;p34"/>
          <p:cNvCxnSpPr/>
          <p:nvPr/>
        </p:nvCxnSpPr>
        <p:spPr>
          <a:xfrm>
            <a:off x="4572000" y="1540900"/>
            <a:ext cx="4217100" cy="0"/>
          </a:xfrm>
          <a:prstGeom prst="straightConnector1">
            <a:avLst/>
          </a:prstGeom>
          <a:noFill/>
          <a:ln w="28575" cap="flat" cmpd="sng">
            <a:solidFill>
              <a:srgbClr val="6FA8DC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" name="Google Shape;415;p34"/>
          <p:cNvCxnSpPr/>
          <p:nvPr/>
        </p:nvCxnSpPr>
        <p:spPr>
          <a:xfrm>
            <a:off x="2463450" y="3761350"/>
            <a:ext cx="42171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6" name="Google Shape;416;p34"/>
          <p:cNvSpPr txBox="1"/>
          <p:nvPr/>
        </p:nvSpPr>
        <p:spPr>
          <a:xfrm>
            <a:off x="2574925" y="3772500"/>
            <a:ext cx="40143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Spanish VOT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417" name="Google Shape;417;p34"/>
          <p:cNvSpPr txBox="1"/>
          <p:nvPr/>
        </p:nvSpPr>
        <p:spPr>
          <a:xfrm>
            <a:off x="4673400" y="1540900"/>
            <a:ext cx="40143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English VOT</a:t>
            </a:r>
            <a:endParaRPr sz="1800" b="1">
              <a:solidFill>
                <a:schemeClr val="dk1"/>
              </a:solidFill>
            </a:endParaRPr>
          </a:p>
        </p:txBody>
      </p:sp>
      <p:cxnSp>
        <p:nvCxnSpPr>
          <p:cNvPr id="418" name="Google Shape;418;p34"/>
          <p:cNvCxnSpPr/>
          <p:nvPr/>
        </p:nvCxnSpPr>
        <p:spPr>
          <a:xfrm>
            <a:off x="6680550" y="1388800"/>
            <a:ext cx="0" cy="304200"/>
          </a:xfrm>
          <a:prstGeom prst="straightConnector1">
            <a:avLst/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34"/>
          <p:cNvCxnSpPr/>
          <p:nvPr/>
        </p:nvCxnSpPr>
        <p:spPr>
          <a:xfrm>
            <a:off x="4582075" y="3609250"/>
            <a:ext cx="0" cy="3042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0" name="Google Shape;420;p34"/>
          <p:cNvSpPr txBox="1"/>
          <p:nvPr/>
        </p:nvSpPr>
        <p:spPr>
          <a:xfrm>
            <a:off x="4922575" y="3221575"/>
            <a:ext cx="12513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</a:rPr>
              <a:t>voiceless</a:t>
            </a:r>
            <a:endParaRPr sz="1800" i="1">
              <a:solidFill>
                <a:schemeClr val="dk1"/>
              </a:solidFill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2990275" y="3221575"/>
            <a:ext cx="12513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</a:rPr>
              <a:t>voiced</a:t>
            </a:r>
            <a:endParaRPr sz="1800" i="1">
              <a:solidFill>
                <a:schemeClr val="dk1"/>
              </a:solidFill>
            </a:endParaRPr>
          </a:p>
        </p:txBody>
      </p:sp>
      <p:sp>
        <p:nvSpPr>
          <p:cNvPr id="422" name="Google Shape;422;p34"/>
          <p:cNvSpPr txBox="1"/>
          <p:nvPr/>
        </p:nvSpPr>
        <p:spPr>
          <a:xfrm>
            <a:off x="7021050" y="949250"/>
            <a:ext cx="12513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</a:rPr>
              <a:t>voiceless</a:t>
            </a:r>
            <a:endParaRPr sz="1800" i="1">
              <a:solidFill>
                <a:schemeClr val="dk1"/>
              </a:solidFill>
            </a:endParaRPr>
          </a:p>
        </p:txBody>
      </p:sp>
      <p:sp>
        <p:nvSpPr>
          <p:cNvPr id="423" name="Google Shape;423;p34"/>
          <p:cNvSpPr txBox="1"/>
          <p:nvPr/>
        </p:nvSpPr>
        <p:spPr>
          <a:xfrm>
            <a:off x="5088750" y="949250"/>
            <a:ext cx="12513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</a:rPr>
              <a:t>voiced</a:t>
            </a:r>
            <a:endParaRPr sz="1800" i="1">
              <a:solidFill>
                <a:schemeClr val="dk1"/>
              </a:solidFill>
            </a:endParaRPr>
          </a:p>
        </p:txBody>
      </p:sp>
      <p:sp>
        <p:nvSpPr>
          <p:cNvPr id="424" name="Google Shape;424;p34"/>
          <p:cNvSpPr txBox="1"/>
          <p:nvPr/>
        </p:nvSpPr>
        <p:spPr>
          <a:xfrm>
            <a:off x="8556300" y="2934300"/>
            <a:ext cx="5877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+80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5" name="Google Shape;425;p34"/>
          <p:cNvSpPr txBox="1"/>
          <p:nvPr/>
        </p:nvSpPr>
        <p:spPr>
          <a:xfrm>
            <a:off x="121600" y="2934300"/>
            <a:ext cx="5877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-80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6" name="Google Shape;42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31525" y="100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Overview:</a:t>
            </a:r>
            <a:endParaRPr sz="270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672950"/>
            <a:ext cx="8520600" cy="332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romanUcPeriod"/>
            </a:pPr>
            <a:r>
              <a:rPr lang="en" sz="2100"/>
              <a:t>Present how the </a:t>
            </a:r>
            <a:r>
              <a:rPr lang="en" sz="2100" b="1"/>
              <a:t>bilingual mind</a:t>
            </a:r>
            <a:r>
              <a:rPr lang="en" sz="2100"/>
              <a:t> can be </a:t>
            </a:r>
            <a:r>
              <a:rPr lang="en" sz="2100" b="1"/>
              <a:t>represented in DFT</a:t>
            </a:r>
            <a:endParaRPr sz="2100" b="1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UcPeriod"/>
            </a:pPr>
            <a:r>
              <a:rPr lang="en" sz="2100"/>
              <a:t>Discuss </a:t>
            </a:r>
            <a:r>
              <a:rPr lang="en" sz="2100" b="1"/>
              <a:t>language dominance</a:t>
            </a:r>
            <a:r>
              <a:rPr lang="en" sz="2100"/>
              <a:t> and </a:t>
            </a:r>
            <a:r>
              <a:rPr lang="en" sz="2100" b="1"/>
              <a:t>language modes</a:t>
            </a:r>
            <a:endParaRPr sz="2100" b="1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UcPeriod"/>
            </a:pPr>
            <a:r>
              <a:rPr lang="en" sz="2100"/>
              <a:t>Discuss </a:t>
            </a:r>
            <a:r>
              <a:rPr lang="en" sz="2100" b="1"/>
              <a:t>code-switching</a:t>
            </a:r>
            <a:r>
              <a:rPr lang="en" sz="2100"/>
              <a:t> and </a:t>
            </a:r>
            <a:r>
              <a:rPr lang="en" sz="2100" b="1"/>
              <a:t>phonetic transfer</a:t>
            </a:r>
            <a:endParaRPr sz="210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romanUcPeriod"/>
            </a:pPr>
            <a:r>
              <a:rPr lang="en" sz="2100"/>
              <a:t>Present </a:t>
            </a:r>
            <a:r>
              <a:rPr lang="en" sz="2100" b="1"/>
              <a:t>experimental data</a:t>
            </a:r>
            <a:r>
              <a:rPr lang="en" sz="2100"/>
              <a:t> of phonetic transfer in code-switching </a:t>
            </a:r>
            <a:endParaRPr sz="2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romanUcPeriod"/>
            </a:pPr>
            <a:r>
              <a:rPr lang="en" sz="2100"/>
              <a:t>Present our </a:t>
            </a:r>
            <a:r>
              <a:rPr lang="en" sz="2100" b="1"/>
              <a:t>DFT model that captures this effect</a:t>
            </a:r>
            <a:endParaRPr sz="21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romanUcPeriod"/>
            </a:pPr>
            <a:r>
              <a:rPr lang="en" sz="2100"/>
              <a:t>Present the model’s </a:t>
            </a:r>
            <a:r>
              <a:rPr lang="en" sz="2100" b="1"/>
              <a:t>new predictions</a:t>
            </a:r>
            <a:r>
              <a:rPr lang="en" sz="2100"/>
              <a:t> and </a:t>
            </a:r>
            <a:r>
              <a:rPr lang="en" sz="2100" b="1"/>
              <a:t>future extensions</a:t>
            </a:r>
            <a:endParaRPr sz="21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11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The Bilingual Mind: </a:t>
            </a:r>
            <a:r>
              <a:rPr lang="en" sz="2700"/>
              <a:t>Two Language Systems</a:t>
            </a:r>
            <a:endParaRPr sz="27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818925"/>
            <a:ext cx="85206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</a:t>
            </a:r>
            <a:r>
              <a:rPr lang="en" sz="2000" b="1"/>
              <a:t>competing languages</a:t>
            </a:r>
            <a:r>
              <a:rPr lang="en" sz="2000"/>
              <a:t> stored within one </a:t>
            </a:r>
            <a:r>
              <a:rPr lang="en" sz="2000" b="1"/>
              <a:t>mind</a:t>
            </a:r>
            <a:r>
              <a:rPr lang="en" sz="2000"/>
              <a:t> </a:t>
            </a:r>
            <a:endParaRPr sz="2000"/>
          </a:p>
        </p:txBody>
      </p:sp>
      <p:sp>
        <p:nvSpPr>
          <p:cNvPr id="84" name="Google Shape;84;p16"/>
          <p:cNvSpPr txBox="1"/>
          <p:nvPr/>
        </p:nvSpPr>
        <p:spPr>
          <a:xfrm>
            <a:off x="311700" y="25980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Two</a:t>
            </a:r>
            <a:r>
              <a:rPr lang="en" sz="2000" b="1">
                <a:solidFill>
                  <a:schemeClr val="dk1"/>
                </a:solidFill>
              </a:rPr>
              <a:t> phonetic systems </a:t>
            </a:r>
            <a:r>
              <a:rPr lang="en" sz="2000">
                <a:solidFill>
                  <a:schemeClr val="dk1"/>
                </a:solidFill>
              </a:rPr>
              <a:t>in a </a:t>
            </a:r>
            <a:r>
              <a:rPr lang="en" sz="2000" b="1">
                <a:solidFill>
                  <a:schemeClr val="dk1"/>
                </a:solidFill>
              </a:rPr>
              <a:t>common representational network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(Flege, 1995)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2115375"/>
            <a:ext cx="85206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Key Assumption: </a:t>
            </a:r>
            <a:endParaRPr sz="2400" b="1"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1301625"/>
            <a:ext cx="8520600" cy="77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competing languages have systems that differ on </a:t>
            </a:r>
            <a:r>
              <a:rPr lang="en" sz="2000" b="1"/>
              <a:t>syntactic</a:t>
            </a:r>
            <a:r>
              <a:rPr lang="en" sz="2000"/>
              <a:t>, </a:t>
            </a:r>
            <a:r>
              <a:rPr lang="en" sz="2000" b="1"/>
              <a:t>semantic</a:t>
            </a:r>
            <a:r>
              <a:rPr lang="en" sz="2000"/>
              <a:t>, </a:t>
            </a:r>
            <a:r>
              <a:rPr lang="en" sz="2000" b="1"/>
              <a:t>morphological</a:t>
            </a:r>
            <a:r>
              <a:rPr lang="en" sz="2000"/>
              <a:t>, </a:t>
            </a:r>
            <a:r>
              <a:rPr lang="en" sz="2000" b="1"/>
              <a:t>phonological, </a:t>
            </a:r>
            <a:r>
              <a:rPr lang="en" sz="2000"/>
              <a:t>and </a:t>
            </a:r>
            <a:r>
              <a:rPr lang="en" sz="2000" b="1"/>
              <a:t>phonetic </a:t>
            </a:r>
            <a:r>
              <a:rPr lang="en" sz="2000"/>
              <a:t>levels  </a:t>
            </a:r>
            <a:endParaRPr sz="2000"/>
          </a:p>
        </p:txBody>
      </p:sp>
      <p:grpSp>
        <p:nvGrpSpPr>
          <p:cNvPr id="87" name="Google Shape;87;p16"/>
          <p:cNvGrpSpPr/>
          <p:nvPr/>
        </p:nvGrpSpPr>
        <p:grpSpPr>
          <a:xfrm>
            <a:off x="2203950" y="3132841"/>
            <a:ext cx="4736106" cy="1818410"/>
            <a:chOff x="82800" y="826300"/>
            <a:chExt cx="8978400" cy="3782050"/>
          </a:xfrm>
        </p:grpSpPr>
        <p:sp>
          <p:nvSpPr>
            <p:cNvPr id="88" name="Google Shape;88;p16"/>
            <p:cNvSpPr/>
            <p:nvPr/>
          </p:nvSpPr>
          <p:spPr>
            <a:xfrm>
              <a:off x="5920800" y="3589025"/>
              <a:ext cx="2374909" cy="1011227"/>
            </a:xfrm>
            <a:custGeom>
              <a:avLst/>
              <a:gdLst/>
              <a:ahLst/>
              <a:cxnLst/>
              <a:rect l="l" t="t" r="r" b="b"/>
              <a:pathLst>
                <a:path w="154290" h="82381" extrusionOk="0">
                  <a:moveTo>
                    <a:pt x="0" y="81751"/>
                  </a:moveTo>
                  <a:cubicBezTo>
                    <a:pt x="24269" y="81751"/>
                    <a:pt x="42307" y="52643"/>
                    <a:pt x="51325" y="30112"/>
                  </a:cubicBezTo>
                  <a:cubicBezTo>
                    <a:pt x="53484" y="24717"/>
                    <a:pt x="54709" y="18935"/>
                    <a:pt x="57308" y="13738"/>
                  </a:cubicBezTo>
                  <a:cubicBezTo>
                    <a:pt x="61361" y="5631"/>
                    <a:pt x="72824" y="-2540"/>
                    <a:pt x="81238" y="828"/>
                  </a:cubicBezTo>
                  <a:cubicBezTo>
                    <a:pt x="96195" y="6815"/>
                    <a:pt x="98146" y="28258"/>
                    <a:pt x="106428" y="42077"/>
                  </a:cubicBezTo>
                  <a:cubicBezTo>
                    <a:pt x="117151" y="59967"/>
                    <a:pt x="133433" y="82381"/>
                    <a:pt x="154290" y="82381"/>
                  </a:cubicBezTo>
                </a:path>
              </a:pathLst>
            </a:custGeom>
            <a:noFill/>
            <a:ln w="38100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1202400" y="3589025"/>
              <a:ext cx="2374909" cy="1011227"/>
            </a:xfrm>
            <a:custGeom>
              <a:avLst/>
              <a:gdLst/>
              <a:ahLst/>
              <a:cxnLst/>
              <a:rect l="l" t="t" r="r" b="b"/>
              <a:pathLst>
                <a:path w="154290" h="82381" extrusionOk="0">
                  <a:moveTo>
                    <a:pt x="0" y="81751"/>
                  </a:moveTo>
                  <a:cubicBezTo>
                    <a:pt x="24269" y="81751"/>
                    <a:pt x="42307" y="52643"/>
                    <a:pt x="51325" y="30112"/>
                  </a:cubicBezTo>
                  <a:cubicBezTo>
                    <a:pt x="53484" y="24717"/>
                    <a:pt x="54709" y="18935"/>
                    <a:pt x="57308" y="13738"/>
                  </a:cubicBezTo>
                  <a:cubicBezTo>
                    <a:pt x="61361" y="5631"/>
                    <a:pt x="72824" y="-2540"/>
                    <a:pt x="81238" y="828"/>
                  </a:cubicBezTo>
                  <a:cubicBezTo>
                    <a:pt x="96195" y="6815"/>
                    <a:pt x="98146" y="28258"/>
                    <a:pt x="106428" y="42077"/>
                  </a:cubicBezTo>
                  <a:cubicBezTo>
                    <a:pt x="117151" y="59967"/>
                    <a:pt x="133433" y="82381"/>
                    <a:pt x="154290" y="82381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90" name="Google Shape;90;p16"/>
            <p:cNvCxnSpPr/>
            <p:nvPr/>
          </p:nvCxnSpPr>
          <p:spPr>
            <a:xfrm rot="10800000" flipH="1">
              <a:off x="82800" y="4600250"/>
              <a:ext cx="8978400" cy="8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91" name="Google Shape;91;p16"/>
            <p:cNvCxnSpPr/>
            <p:nvPr/>
          </p:nvCxnSpPr>
          <p:spPr>
            <a:xfrm>
              <a:off x="7108100" y="1964400"/>
              <a:ext cx="300" cy="1428600"/>
            </a:xfrm>
            <a:prstGeom prst="straightConnector1">
              <a:avLst/>
            </a:prstGeom>
            <a:noFill/>
            <a:ln w="28575" cap="flat" cmpd="sng">
              <a:solidFill>
                <a:srgbClr val="6C9EEB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Google Shape;92;p16"/>
            <p:cNvCxnSpPr/>
            <p:nvPr/>
          </p:nvCxnSpPr>
          <p:spPr>
            <a:xfrm>
              <a:off x="2389700" y="1964400"/>
              <a:ext cx="300" cy="1428600"/>
            </a:xfrm>
            <a:prstGeom prst="straightConnector1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3" name="Google Shape;93;p16"/>
            <p:cNvSpPr/>
            <p:nvPr/>
          </p:nvSpPr>
          <p:spPr>
            <a:xfrm>
              <a:off x="6594950" y="826300"/>
              <a:ext cx="1026600" cy="998100"/>
            </a:xfrm>
            <a:prstGeom prst="ellipse">
              <a:avLst/>
            </a:prstGeom>
            <a:solidFill>
              <a:srgbClr val="6C9EEB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L1</a:t>
              </a:r>
              <a:endParaRPr sz="1000" b="1"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876550" y="826300"/>
              <a:ext cx="1026600" cy="998100"/>
            </a:xfrm>
            <a:prstGeom prst="ellipse">
              <a:avLst/>
            </a:prstGeom>
            <a:solidFill>
              <a:srgbClr val="CC00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L2</a:t>
              </a:r>
              <a:endParaRPr sz="1000" b="1"/>
            </a:p>
          </p:txBody>
        </p:sp>
      </p:grp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113600"/>
            <a:ext cx="879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The Bilingual Mind: </a:t>
            </a:r>
            <a:r>
              <a:rPr lang="en" sz="2700"/>
              <a:t>Language Dominance and Modes</a:t>
            </a:r>
            <a:endParaRPr sz="2700"/>
          </a:p>
        </p:txBody>
      </p:sp>
      <p:sp>
        <p:nvSpPr>
          <p:cNvPr id="101" name="Google Shape;101;p17"/>
          <p:cNvSpPr txBox="1"/>
          <p:nvPr/>
        </p:nvSpPr>
        <p:spPr>
          <a:xfrm>
            <a:off x="311700" y="827725"/>
            <a:ext cx="852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Dominance Effects: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(Flege, MacKay, &amp; Piske, 2002; Grosjean, 1989)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11700" y="1278075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Bilinguals typically have a </a:t>
            </a:r>
            <a:r>
              <a:rPr lang="en" sz="2000" b="1">
                <a:solidFill>
                  <a:schemeClr val="dk1"/>
                </a:solidFill>
              </a:rPr>
              <a:t>dominant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lang="en" sz="2000" b="1">
                <a:solidFill>
                  <a:schemeClr val="dk1"/>
                </a:solidFill>
              </a:rPr>
              <a:t>non-dominant</a:t>
            </a:r>
            <a:r>
              <a:rPr lang="en" sz="2000">
                <a:solidFill>
                  <a:schemeClr val="dk1"/>
                </a:solidFill>
              </a:rPr>
              <a:t> language 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Resulting from </a:t>
            </a:r>
            <a:r>
              <a:rPr lang="en" sz="2000" b="1">
                <a:solidFill>
                  <a:schemeClr val="dk1"/>
                </a:solidFill>
              </a:rPr>
              <a:t>age of acquisition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 b="1">
                <a:solidFill>
                  <a:schemeClr val="dk1"/>
                </a:solidFill>
              </a:rPr>
              <a:t>daily use</a:t>
            </a:r>
            <a:r>
              <a:rPr lang="en" sz="2000">
                <a:solidFill>
                  <a:schemeClr val="dk1"/>
                </a:solidFill>
              </a:rPr>
              <a:t>, etc.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11700" y="2252225"/>
            <a:ext cx="852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Language Modes: </a:t>
            </a:r>
            <a:r>
              <a:rPr lang="en" sz="1600">
                <a:solidFill>
                  <a:schemeClr val="dk1"/>
                </a:solidFill>
              </a:rPr>
              <a:t>(Grosjean, 1985)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1700" y="274037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Continuum from </a:t>
            </a:r>
            <a:r>
              <a:rPr lang="en" sz="2000" b="1">
                <a:solidFill>
                  <a:schemeClr val="dk1"/>
                </a:solidFill>
              </a:rPr>
              <a:t>monolingual</a:t>
            </a:r>
            <a:r>
              <a:rPr lang="en" sz="2000">
                <a:solidFill>
                  <a:schemeClr val="dk1"/>
                </a:solidFill>
              </a:rPr>
              <a:t> to </a:t>
            </a:r>
            <a:r>
              <a:rPr lang="en" sz="2000" b="1">
                <a:solidFill>
                  <a:schemeClr val="dk1"/>
                </a:solidFill>
              </a:rPr>
              <a:t>bilingual</a:t>
            </a:r>
            <a:r>
              <a:rPr lang="en" sz="2000">
                <a:solidFill>
                  <a:schemeClr val="dk1"/>
                </a:solidFill>
              </a:rPr>
              <a:t> speech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11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The Bilingual Mind: </a:t>
            </a:r>
            <a:r>
              <a:rPr lang="en" sz="2700"/>
              <a:t>Interaction</a:t>
            </a:r>
            <a:r>
              <a:rPr lang="en" sz="2700" b="1"/>
              <a:t> </a:t>
            </a:r>
            <a:r>
              <a:rPr lang="en" sz="2700"/>
              <a:t>between Languages</a:t>
            </a:r>
            <a:r>
              <a:rPr lang="en" sz="2700" b="1"/>
              <a:t> </a:t>
            </a:r>
            <a:endParaRPr sz="2700"/>
          </a:p>
        </p:txBody>
      </p:sp>
      <p:sp>
        <p:nvSpPr>
          <p:cNvPr id="111" name="Google Shape;111;p18"/>
          <p:cNvSpPr txBox="1"/>
          <p:nvPr/>
        </p:nvSpPr>
        <p:spPr>
          <a:xfrm>
            <a:off x="311700" y="748775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Code-Switching: </a:t>
            </a:r>
            <a:r>
              <a:rPr lang="en" sz="2000">
                <a:solidFill>
                  <a:schemeClr val="dk1"/>
                </a:solidFill>
              </a:rPr>
              <a:t>Rapid </a:t>
            </a:r>
            <a:r>
              <a:rPr lang="en" sz="2000" b="1">
                <a:solidFill>
                  <a:schemeClr val="dk1"/>
                </a:solidFill>
              </a:rPr>
              <a:t>systematic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lang="en" sz="2000" b="1">
                <a:solidFill>
                  <a:schemeClr val="dk1"/>
                </a:solidFill>
              </a:rPr>
              <a:t>predictable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 b="1">
                <a:solidFill>
                  <a:schemeClr val="dk1"/>
                </a:solidFill>
              </a:rPr>
              <a:t>transitions</a:t>
            </a:r>
            <a:r>
              <a:rPr lang="en" sz="2000">
                <a:solidFill>
                  <a:schemeClr val="dk1"/>
                </a:solidFill>
              </a:rPr>
              <a:t> between two (or more) languages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11700" y="1455675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</a:t>
            </a:r>
            <a:r>
              <a:rPr lang="en" sz="2000" b="1">
                <a:solidFill>
                  <a:schemeClr val="dk1"/>
                </a:solidFill>
              </a:rPr>
              <a:t>code-switched word</a:t>
            </a:r>
            <a:r>
              <a:rPr lang="en" sz="2000">
                <a:solidFill>
                  <a:schemeClr val="dk1"/>
                </a:solidFill>
              </a:rPr>
              <a:t> can exhibit </a:t>
            </a:r>
            <a:r>
              <a:rPr lang="en" sz="2000" b="1">
                <a:solidFill>
                  <a:schemeClr val="dk1"/>
                </a:solidFill>
              </a:rPr>
              <a:t>phonetic differences</a:t>
            </a:r>
            <a:r>
              <a:rPr lang="en" sz="2000">
                <a:solidFill>
                  <a:schemeClr val="dk1"/>
                </a:solidFill>
              </a:rPr>
              <a:t> from the same word produced in a monolingual context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113" name="Google Shape;113;p18"/>
          <p:cNvCxnSpPr>
            <a:stCxn id="114" idx="0"/>
            <a:endCxn id="115" idx="0"/>
          </p:cNvCxnSpPr>
          <p:nvPr/>
        </p:nvCxnSpPr>
        <p:spPr>
          <a:xfrm rot="-5400000" flipH="1">
            <a:off x="4441512" y="3516807"/>
            <a:ext cx="600" cy="1984800"/>
          </a:xfrm>
          <a:prstGeom prst="curvedConnector3">
            <a:avLst>
              <a:gd name="adj1" fmla="val -396875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8"/>
          <p:cNvCxnSpPr/>
          <p:nvPr/>
        </p:nvCxnSpPr>
        <p:spPr>
          <a:xfrm rot="-5400000" flipH="1">
            <a:off x="4441494" y="3516914"/>
            <a:ext cx="600" cy="1985100"/>
          </a:xfrm>
          <a:prstGeom prst="curvedConnector3">
            <a:avLst>
              <a:gd name="adj1" fmla="val -396875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7" name="Google Shape;117;p18"/>
          <p:cNvCxnSpPr/>
          <p:nvPr/>
        </p:nvCxnSpPr>
        <p:spPr>
          <a:xfrm rot="-5400000" flipH="1">
            <a:off x="4441494" y="3484089"/>
            <a:ext cx="600" cy="1985100"/>
          </a:xfrm>
          <a:prstGeom prst="curvedConnector3">
            <a:avLst>
              <a:gd name="adj1" fmla="val -396875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8" name="Google Shape;118;p18"/>
          <p:cNvSpPr txBox="1"/>
          <p:nvPr/>
        </p:nvSpPr>
        <p:spPr>
          <a:xfrm>
            <a:off x="311700" y="3238600"/>
            <a:ext cx="8473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Transfer:</a:t>
            </a:r>
            <a:r>
              <a:rPr lang="en" sz="2000" i="1">
                <a:solidFill>
                  <a:schemeClr val="dk1"/>
                </a:solidFill>
              </a:rPr>
              <a:t> Long-term memory</a:t>
            </a:r>
            <a:r>
              <a:rPr lang="en" sz="2000">
                <a:solidFill>
                  <a:schemeClr val="dk1"/>
                </a:solidFill>
              </a:rPr>
              <a:t> representations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 rot="-5400000" flipH="1">
            <a:off x="4441494" y="3516914"/>
            <a:ext cx="600" cy="1985100"/>
          </a:xfrm>
          <a:prstGeom prst="curvedConnector3">
            <a:avLst>
              <a:gd name="adj1" fmla="val -39687500"/>
            </a:avLst>
          </a:prstGeom>
          <a:noFill/>
          <a:ln w="28575" cap="flat" cmpd="sng">
            <a:solidFill>
              <a:srgbClr val="CC0000"/>
            </a:solidFill>
            <a:prstDash val="dash"/>
            <a:round/>
            <a:headEnd type="triangle" w="med" len="med"/>
            <a:tailEnd type="none" w="med" len="med"/>
          </a:ln>
        </p:spPr>
      </p:cxnSp>
      <p:grpSp>
        <p:nvGrpSpPr>
          <p:cNvPr id="120" name="Google Shape;120;p18"/>
          <p:cNvGrpSpPr/>
          <p:nvPr/>
        </p:nvGrpSpPr>
        <p:grpSpPr>
          <a:xfrm>
            <a:off x="3143231" y="4508907"/>
            <a:ext cx="2597271" cy="584847"/>
            <a:chOff x="2988775" y="4178750"/>
            <a:chExt cx="2906200" cy="690900"/>
          </a:xfrm>
        </p:grpSpPr>
        <p:sp>
          <p:nvSpPr>
            <p:cNvPr id="114" name="Google Shape;114;p18"/>
            <p:cNvSpPr txBox="1"/>
            <p:nvPr/>
          </p:nvSpPr>
          <p:spPr>
            <a:xfrm>
              <a:off x="2988775" y="4178750"/>
              <a:ext cx="685200" cy="69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dk1"/>
                  </a:solidFill>
                </a:rPr>
                <a:t>L1</a:t>
              </a:r>
              <a:endParaRPr sz="2600" b="1"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18"/>
            <p:cNvSpPr txBox="1"/>
            <p:nvPr/>
          </p:nvSpPr>
          <p:spPr>
            <a:xfrm>
              <a:off x="5209775" y="4178750"/>
              <a:ext cx="685200" cy="69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dk1"/>
                  </a:solidFill>
                </a:rPr>
                <a:t>L2</a:t>
              </a:r>
              <a:endParaRPr sz="2600" b="1">
                <a:solidFill>
                  <a:schemeClr val="dk1"/>
                </a:solidFill>
              </a:endParaRPr>
            </a:p>
          </p:txBody>
        </p:sp>
      </p:grpSp>
      <p:sp>
        <p:nvSpPr>
          <p:cNvPr id="121" name="Google Shape;121;p18"/>
          <p:cNvSpPr txBox="1"/>
          <p:nvPr/>
        </p:nvSpPr>
        <p:spPr>
          <a:xfrm>
            <a:off x="311700" y="2776475"/>
            <a:ext cx="542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Phonetic Differences: </a:t>
            </a:r>
            <a:r>
              <a:rPr lang="en" sz="1600">
                <a:solidFill>
                  <a:schemeClr val="dk1"/>
                </a:solidFill>
              </a:rPr>
              <a:t>(Grosjean, 2011)</a:t>
            </a:r>
            <a:endParaRPr sz="1600"/>
          </a:p>
        </p:txBody>
      </p:sp>
      <p:sp>
        <p:nvSpPr>
          <p:cNvPr id="122" name="Google Shape;122;p18"/>
          <p:cNvSpPr txBox="1"/>
          <p:nvPr/>
        </p:nvSpPr>
        <p:spPr>
          <a:xfrm>
            <a:off x="311700" y="3652400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Interference:</a:t>
            </a:r>
            <a:r>
              <a:rPr lang="en" sz="2000" b="1" i="1">
                <a:solidFill>
                  <a:schemeClr val="dk1"/>
                </a:solidFill>
              </a:rPr>
              <a:t> </a:t>
            </a:r>
            <a:r>
              <a:rPr lang="en" sz="2000" i="1">
                <a:solidFill>
                  <a:schemeClr val="dk1"/>
                </a:solidFill>
              </a:rPr>
              <a:t>Working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 i="1">
                <a:solidFill>
                  <a:schemeClr val="dk1"/>
                </a:solidFill>
              </a:rPr>
              <a:t>memory</a:t>
            </a:r>
            <a:r>
              <a:rPr lang="en" sz="2000">
                <a:solidFill>
                  <a:schemeClr val="dk1"/>
                </a:solidFill>
              </a:rPr>
              <a:t> representations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356000" y="2269975"/>
            <a:ext cx="6432000" cy="49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C9EEB"/>
                </a:solidFill>
              </a:rPr>
              <a:t>“I think that Dynamic Field Theory</a:t>
            </a:r>
            <a:r>
              <a:rPr lang="en" sz="1600" b="1"/>
              <a:t> </a:t>
            </a:r>
            <a:r>
              <a:rPr lang="en" sz="1600" b="1">
                <a:solidFill>
                  <a:srgbClr val="CC0000"/>
                </a:solidFill>
              </a:rPr>
              <a:t>es un tema muy interesante.”</a:t>
            </a:r>
            <a:endParaRPr sz="16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11700" y="11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DFT Predictions: </a:t>
            </a:r>
            <a:r>
              <a:rPr lang="en" sz="2700"/>
              <a:t>Overlapping Inputs</a:t>
            </a:r>
            <a:endParaRPr sz="2700"/>
          </a:p>
        </p:txBody>
      </p:sp>
      <p:sp>
        <p:nvSpPr>
          <p:cNvPr id="130" name="Google Shape;130;p19"/>
          <p:cNvSpPr txBox="1"/>
          <p:nvPr/>
        </p:nvSpPr>
        <p:spPr>
          <a:xfrm>
            <a:off x="311700" y="748775"/>
            <a:ext cx="8520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If language inputs are </a:t>
            </a:r>
            <a:r>
              <a:rPr lang="en" sz="2000" b="1">
                <a:solidFill>
                  <a:schemeClr val="dk1"/>
                </a:solidFill>
              </a:rPr>
              <a:t>overlapping</a:t>
            </a:r>
            <a:r>
              <a:rPr lang="en" sz="2000">
                <a:solidFill>
                  <a:schemeClr val="dk1"/>
                </a:solidFill>
              </a:rPr>
              <a:t>, during instances when both inputs are sufficiently activated (e.g. during code-switching)</a:t>
            </a:r>
            <a:r>
              <a:rPr lang="en" sz="2000" b="1">
                <a:solidFill>
                  <a:schemeClr val="dk1"/>
                </a:solidFill>
              </a:rPr>
              <a:t> productions</a:t>
            </a:r>
            <a:r>
              <a:rPr lang="en" sz="2000">
                <a:solidFill>
                  <a:schemeClr val="dk1"/>
                </a:solidFill>
              </a:rPr>
              <a:t> will result in </a:t>
            </a:r>
            <a:r>
              <a:rPr lang="en" sz="2000" b="1">
                <a:solidFill>
                  <a:schemeClr val="dk1"/>
                </a:solidFill>
              </a:rPr>
              <a:t>phonetic differences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6247825" y="2840100"/>
            <a:ext cx="2374909" cy="101122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" name="Google Shape;132;p19"/>
          <p:cNvSpPr/>
          <p:nvPr/>
        </p:nvSpPr>
        <p:spPr>
          <a:xfrm>
            <a:off x="4728275" y="3125075"/>
            <a:ext cx="2374909" cy="69982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33" name="Google Shape;133;p19"/>
          <p:cNvCxnSpPr/>
          <p:nvPr/>
        </p:nvCxnSpPr>
        <p:spPr>
          <a:xfrm>
            <a:off x="4569575" y="3759525"/>
            <a:ext cx="6300" cy="156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4" name="Google Shape;134;p19"/>
          <p:cNvGrpSpPr/>
          <p:nvPr/>
        </p:nvGrpSpPr>
        <p:grpSpPr>
          <a:xfrm>
            <a:off x="4060213" y="3922300"/>
            <a:ext cx="1023575" cy="156000"/>
            <a:chOff x="4077425" y="4477025"/>
            <a:chExt cx="1023575" cy="156000"/>
          </a:xfrm>
        </p:grpSpPr>
        <p:cxnSp>
          <p:nvCxnSpPr>
            <p:cNvPr id="135" name="Google Shape;135;p19"/>
            <p:cNvCxnSpPr/>
            <p:nvPr/>
          </p:nvCxnSpPr>
          <p:spPr>
            <a:xfrm>
              <a:off x="5012525" y="4477025"/>
              <a:ext cx="6300" cy="156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9"/>
            <p:cNvCxnSpPr/>
            <p:nvPr/>
          </p:nvCxnSpPr>
          <p:spPr>
            <a:xfrm flipH="1">
              <a:off x="4932700" y="4549950"/>
              <a:ext cx="168300" cy="48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19"/>
            <p:cNvCxnSpPr/>
            <p:nvPr/>
          </p:nvCxnSpPr>
          <p:spPr>
            <a:xfrm flipH="1">
              <a:off x="4077425" y="4549975"/>
              <a:ext cx="174900" cy="2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8" name="Google Shape;138;p19"/>
          <p:cNvSpPr txBox="1"/>
          <p:nvPr/>
        </p:nvSpPr>
        <p:spPr>
          <a:xfrm>
            <a:off x="4240625" y="3959525"/>
            <a:ext cx="6612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VOT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6010575" y="2840100"/>
            <a:ext cx="2374909" cy="101122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40" name="Google Shape;140;p19"/>
          <p:cNvCxnSpPr/>
          <p:nvPr/>
        </p:nvCxnSpPr>
        <p:spPr>
          <a:xfrm rot="10800000" flipH="1">
            <a:off x="82800" y="3843225"/>
            <a:ext cx="8978400" cy="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1" name="Google Shape;141;p19"/>
          <p:cNvCxnSpPr/>
          <p:nvPr/>
        </p:nvCxnSpPr>
        <p:spPr>
          <a:xfrm flipH="1">
            <a:off x="6741100" y="2692300"/>
            <a:ext cx="678000" cy="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311700" y="11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The Data:</a:t>
            </a:r>
            <a:r>
              <a:rPr lang="en" sz="2700"/>
              <a:t> Olson (2013)’s Language Switching Task </a:t>
            </a:r>
            <a:endParaRPr sz="2700"/>
          </a:p>
        </p:txBody>
      </p:sp>
      <p:sp>
        <p:nvSpPr>
          <p:cNvPr id="148" name="Google Shape;148;p20"/>
          <p:cNvSpPr txBox="1"/>
          <p:nvPr/>
        </p:nvSpPr>
        <p:spPr>
          <a:xfrm>
            <a:off x="311700" y="752725"/>
            <a:ext cx="802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Experimental Condition:</a:t>
            </a:r>
            <a:r>
              <a:rPr lang="en" sz="2000" b="1">
                <a:solidFill>
                  <a:schemeClr val="dk1"/>
                </a:solidFill>
              </a:rPr>
              <a:t> </a:t>
            </a:r>
            <a:r>
              <a:rPr lang="en" sz="2200">
                <a:solidFill>
                  <a:schemeClr val="dk1"/>
                </a:solidFill>
              </a:rPr>
              <a:t>Language Modes</a:t>
            </a:r>
            <a:endParaRPr sz="2400"/>
          </a:p>
        </p:txBody>
      </p:sp>
      <p:grpSp>
        <p:nvGrpSpPr>
          <p:cNvPr id="149" name="Google Shape;149;p20"/>
          <p:cNvGrpSpPr/>
          <p:nvPr/>
        </p:nvGrpSpPr>
        <p:grpSpPr>
          <a:xfrm>
            <a:off x="1437776" y="1948231"/>
            <a:ext cx="5977439" cy="2967211"/>
            <a:chOff x="2427028" y="2584262"/>
            <a:chExt cx="4987433" cy="2401433"/>
          </a:xfrm>
        </p:grpSpPr>
        <p:grpSp>
          <p:nvGrpSpPr>
            <p:cNvPr id="150" name="Google Shape;150;p20"/>
            <p:cNvGrpSpPr/>
            <p:nvPr/>
          </p:nvGrpSpPr>
          <p:grpSpPr>
            <a:xfrm>
              <a:off x="2427028" y="2584262"/>
              <a:ext cx="4987433" cy="2401433"/>
              <a:chOff x="1510075" y="1918750"/>
              <a:chExt cx="5793278" cy="2811324"/>
            </a:xfrm>
          </p:grpSpPr>
          <p:pic>
            <p:nvPicPr>
              <p:cNvPr id="151" name="Google Shape;151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10075" y="1918750"/>
                <a:ext cx="5793278" cy="2811324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grpSp>
            <p:nvGrpSpPr>
              <p:cNvPr id="152" name="Google Shape;152;p20"/>
              <p:cNvGrpSpPr/>
              <p:nvPr/>
            </p:nvGrpSpPr>
            <p:grpSpPr>
              <a:xfrm>
                <a:off x="2633000" y="2408450"/>
                <a:ext cx="707400" cy="687300"/>
                <a:chOff x="3320150" y="2360825"/>
                <a:chExt cx="707400" cy="687300"/>
              </a:xfrm>
            </p:grpSpPr>
            <p:sp>
              <p:nvSpPr>
                <p:cNvPr id="153" name="Google Shape;153;p20"/>
                <p:cNvSpPr/>
                <p:nvPr/>
              </p:nvSpPr>
              <p:spPr>
                <a:xfrm>
                  <a:off x="3320150" y="2360825"/>
                  <a:ext cx="707400" cy="687300"/>
                </a:xfrm>
                <a:prstGeom prst="ellipse">
                  <a:avLst/>
                </a:prstGeom>
                <a:solidFill>
                  <a:srgbClr val="CC00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4" name="Google Shape;154;p2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4764" t="8692" r="2719"/>
                <a:stretch/>
              </p:blipFill>
              <p:spPr>
                <a:xfrm>
                  <a:off x="3408563" y="2416700"/>
                  <a:ext cx="530575" cy="608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5" name="Google Shape;155;p20"/>
              <p:cNvGrpSpPr/>
              <p:nvPr/>
            </p:nvGrpSpPr>
            <p:grpSpPr>
              <a:xfrm>
                <a:off x="4248175" y="3030275"/>
                <a:ext cx="737225" cy="687300"/>
                <a:chOff x="4880900" y="2309100"/>
                <a:chExt cx="737225" cy="687300"/>
              </a:xfrm>
            </p:grpSpPr>
            <p:sp>
              <p:nvSpPr>
                <p:cNvPr id="156" name="Google Shape;156;p20"/>
                <p:cNvSpPr/>
                <p:nvPr/>
              </p:nvSpPr>
              <p:spPr>
                <a:xfrm>
                  <a:off x="4880900" y="2309100"/>
                  <a:ext cx="707400" cy="687300"/>
                </a:xfrm>
                <a:prstGeom prst="ellipse">
                  <a:avLst/>
                </a:prstGeom>
                <a:solidFill>
                  <a:srgbClr val="6C9EE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7" name="Google Shape;157;p2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4880900" y="2464325"/>
                  <a:ext cx="737225" cy="3710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58" name="Google Shape;158;p20"/>
            <p:cNvSpPr/>
            <p:nvPr/>
          </p:nvSpPr>
          <p:spPr>
            <a:xfrm>
              <a:off x="6174400" y="2667675"/>
              <a:ext cx="464400" cy="196800"/>
            </a:xfrm>
            <a:prstGeom prst="rect">
              <a:avLst/>
            </a:prstGeom>
            <a:solidFill>
              <a:srgbClr val="6C9E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6717553" y="2629580"/>
              <a:ext cx="634800" cy="2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</a:rPr>
                <a:t>English</a:t>
              </a:r>
              <a:endParaRPr sz="1100" b="1"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6174400" y="2986925"/>
              <a:ext cx="464400" cy="196800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6717553" y="2948817"/>
              <a:ext cx="634800" cy="2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</a:rPr>
                <a:t>Spanish</a:t>
              </a:r>
              <a:endParaRPr sz="1100" b="1">
                <a:solidFill>
                  <a:schemeClr val="dk1"/>
                </a:solidFill>
              </a:endParaRPr>
            </a:p>
          </p:txBody>
        </p:sp>
      </p:grpSp>
      <p:sp>
        <p:nvSpPr>
          <p:cNvPr id="162" name="Google Shape;162;p20"/>
          <p:cNvSpPr txBox="1"/>
          <p:nvPr/>
        </p:nvSpPr>
        <p:spPr>
          <a:xfrm>
            <a:off x="61350" y="1216550"/>
            <a:ext cx="902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Monolingual Condition: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95% of trials in dominant and 5% of trials in non-dominant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311700" y="113600"/>
            <a:ext cx="703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Spanish and English Voice Onset Time: </a:t>
            </a:r>
            <a:endParaRPr sz="2700" b="1"/>
          </a:p>
        </p:txBody>
      </p:sp>
      <p:sp>
        <p:nvSpPr>
          <p:cNvPr id="169" name="Google Shape;169;p21"/>
          <p:cNvSpPr/>
          <p:nvPr/>
        </p:nvSpPr>
        <p:spPr>
          <a:xfrm>
            <a:off x="7722750" y="461000"/>
            <a:ext cx="464400" cy="196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8265900" y="422900"/>
            <a:ext cx="15351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English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7722750" y="780250"/>
            <a:ext cx="464400" cy="1968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8265900" y="742150"/>
            <a:ext cx="15351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Spanish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7722750" y="1524600"/>
            <a:ext cx="464400" cy="19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8265900" y="1463688"/>
            <a:ext cx="15351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Voiced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7722750" y="1163825"/>
            <a:ext cx="464400" cy="19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8265900" y="1102913"/>
            <a:ext cx="15351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Voiceless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400225" y="2840100"/>
            <a:ext cx="2374909" cy="101122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8" name="Google Shape;178;p21"/>
          <p:cNvSpPr/>
          <p:nvPr/>
        </p:nvSpPr>
        <p:spPr>
          <a:xfrm>
            <a:off x="4575875" y="2813725"/>
            <a:ext cx="2374909" cy="101122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79" name="Google Shape;179;p21"/>
          <p:cNvCxnSpPr/>
          <p:nvPr/>
        </p:nvCxnSpPr>
        <p:spPr>
          <a:xfrm>
            <a:off x="4569575" y="3759525"/>
            <a:ext cx="6300" cy="156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0" name="Google Shape;180;p21"/>
          <p:cNvGrpSpPr/>
          <p:nvPr/>
        </p:nvGrpSpPr>
        <p:grpSpPr>
          <a:xfrm>
            <a:off x="4060213" y="3922300"/>
            <a:ext cx="1023575" cy="156000"/>
            <a:chOff x="4077425" y="4477025"/>
            <a:chExt cx="1023575" cy="156000"/>
          </a:xfrm>
        </p:grpSpPr>
        <p:cxnSp>
          <p:nvCxnSpPr>
            <p:cNvPr id="181" name="Google Shape;181;p21"/>
            <p:cNvCxnSpPr/>
            <p:nvPr/>
          </p:nvCxnSpPr>
          <p:spPr>
            <a:xfrm>
              <a:off x="5012525" y="4477025"/>
              <a:ext cx="6300" cy="1560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21"/>
            <p:cNvCxnSpPr/>
            <p:nvPr/>
          </p:nvCxnSpPr>
          <p:spPr>
            <a:xfrm flipH="1">
              <a:off x="4932700" y="4549950"/>
              <a:ext cx="168300" cy="48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21"/>
            <p:cNvCxnSpPr/>
            <p:nvPr/>
          </p:nvCxnSpPr>
          <p:spPr>
            <a:xfrm flipH="1">
              <a:off x="4077425" y="4549975"/>
              <a:ext cx="174900" cy="2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4" name="Google Shape;184;p21"/>
          <p:cNvSpPr/>
          <p:nvPr/>
        </p:nvSpPr>
        <p:spPr>
          <a:xfrm>
            <a:off x="4236200" y="2813826"/>
            <a:ext cx="2374909" cy="101122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6D9EEB"/>
            </a:solidFill>
            <a:prstDash val="dash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" name="Google Shape;185;p21"/>
          <p:cNvSpPr/>
          <p:nvPr/>
        </p:nvSpPr>
        <p:spPr>
          <a:xfrm>
            <a:off x="2380525" y="2840100"/>
            <a:ext cx="2374909" cy="1011227"/>
          </a:xfrm>
          <a:custGeom>
            <a:avLst/>
            <a:gdLst/>
            <a:ahLst/>
            <a:cxnLst/>
            <a:rect l="l" t="t" r="r" b="b"/>
            <a:pathLst>
              <a:path w="154290" h="82381" extrusionOk="0">
                <a:moveTo>
                  <a:pt x="0" y="81751"/>
                </a:moveTo>
                <a:cubicBezTo>
                  <a:pt x="24269" y="81751"/>
                  <a:pt x="42307" y="52643"/>
                  <a:pt x="51325" y="30112"/>
                </a:cubicBezTo>
                <a:cubicBezTo>
                  <a:pt x="53484" y="24717"/>
                  <a:pt x="54709" y="18935"/>
                  <a:pt x="57308" y="13738"/>
                </a:cubicBezTo>
                <a:cubicBezTo>
                  <a:pt x="61361" y="5631"/>
                  <a:pt x="72824" y="-2540"/>
                  <a:pt x="81238" y="828"/>
                </a:cubicBezTo>
                <a:cubicBezTo>
                  <a:pt x="96195" y="6815"/>
                  <a:pt x="98146" y="28258"/>
                  <a:pt x="106428" y="42077"/>
                </a:cubicBezTo>
                <a:cubicBezTo>
                  <a:pt x="117151" y="59967"/>
                  <a:pt x="133433" y="82381"/>
                  <a:pt x="154290" y="82381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dash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86" name="Google Shape;186;p21"/>
          <p:cNvCxnSpPr/>
          <p:nvPr/>
        </p:nvCxnSpPr>
        <p:spPr>
          <a:xfrm rot="10800000" flipH="1">
            <a:off x="82800" y="3843225"/>
            <a:ext cx="8978400" cy="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7" name="Google Shape;187;p21"/>
          <p:cNvSpPr txBox="1"/>
          <p:nvPr/>
        </p:nvSpPr>
        <p:spPr>
          <a:xfrm>
            <a:off x="7116763" y="4630075"/>
            <a:ext cx="1283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Long-Lag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5172425" y="4630075"/>
            <a:ext cx="1283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Short-Lag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l="2650" r="3018" b="8408"/>
          <a:stretch/>
        </p:blipFill>
        <p:spPr>
          <a:xfrm>
            <a:off x="4867300" y="4255800"/>
            <a:ext cx="1893375" cy="3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l="2650" r="3018" b="8408"/>
          <a:stretch/>
        </p:blipFill>
        <p:spPr>
          <a:xfrm>
            <a:off x="6811625" y="4255800"/>
            <a:ext cx="1893375" cy="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/>
        </p:nvSpPr>
        <p:spPr>
          <a:xfrm>
            <a:off x="4240625" y="3959525"/>
            <a:ext cx="6612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VOT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192" name="Google Shape;1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1151</Words>
  <Application>Microsoft Macintosh PowerPoint</Application>
  <PresentationFormat>On-screen Show (16:9)</PresentationFormat>
  <Paragraphs>221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Asymmetric Interference Effects in Code-Switching</vt:lpstr>
      <vt:lpstr>The Bilingual Mind: Represented in DFT</vt:lpstr>
      <vt:lpstr>Overview:</vt:lpstr>
      <vt:lpstr>The Bilingual Mind: Two Language Systems</vt:lpstr>
      <vt:lpstr>The Bilingual Mind: Language Dominance and Modes</vt:lpstr>
      <vt:lpstr>The Bilingual Mind: Interaction between Languages </vt:lpstr>
      <vt:lpstr>DFT Predictions: Overlapping Inputs</vt:lpstr>
      <vt:lpstr>The Data: Olson (2013)’s Language Switching Task </vt:lpstr>
      <vt:lpstr>Spanish and English Voice Onset Time: </vt:lpstr>
      <vt:lpstr>Results: Non-dominant (Spanish) impacting dominant (English) </vt:lpstr>
      <vt:lpstr>Results: Non-dominant (English) impacting dominant (Spanish) </vt:lpstr>
      <vt:lpstr>The Model:</vt:lpstr>
      <vt:lpstr>PowerPoint Presentation</vt:lpstr>
      <vt:lpstr>Model Parameters:</vt:lpstr>
      <vt:lpstr>Input Parameters: </vt:lpstr>
      <vt:lpstr>Simulations: English Dominant </vt:lpstr>
      <vt:lpstr>Simulations: English Dominant</vt:lpstr>
      <vt:lpstr>Simulations: Spanish Dominant</vt:lpstr>
      <vt:lpstr>Simulations: Spanish Dominant</vt:lpstr>
      <vt:lpstr>New Predictions: 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Alessandra Pintado-Urbanc</cp:lastModifiedBy>
  <cp:revision>1</cp:revision>
  <dcterms:modified xsi:type="dcterms:W3CDTF">2024-12-12T14:57:36Z</dcterms:modified>
</cp:coreProperties>
</file>