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313" r:id="rId2"/>
    <p:sldId id="256" r:id="rId3"/>
    <p:sldId id="305" r:id="rId4"/>
    <p:sldId id="286" r:id="rId5"/>
    <p:sldId id="284" r:id="rId6"/>
    <p:sldId id="268" r:id="rId7"/>
    <p:sldId id="270" r:id="rId8"/>
    <p:sldId id="288" r:id="rId9"/>
    <p:sldId id="289" r:id="rId10"/>
    <p:sldId id="294" r:id="rId11"/>
    <p:sldId id="295" r:id="rId12"/>
    <p:sldId id="296" r:id="rId13"/>
    <p:sldId id="298" r:id="rId14"/>
    <p:sldId id="299" r:id="rId15"/>
    <p:sldId id="300" r:id="rId16"/>
    <p:sldId id="301" r:id="rId17"/>
    <p:sldId id="293" r:id="rId18"/>
    <p:sldId id="303" r:id="rId19"/>
    <p:sldId id="304" r:id="rId20"/>
    <p:sldId id="306" r:id="rId21"/>
    <p:sldId id="307" r:id="rId22"/>
    <p:sldId id="308" r:id="rId23"/>
    <p:sldId id="310" r:id="rId24"/>
    <p:sldId id="311" r:id="rId25"/>
    <p:sldId id="309" r:id="rId26"/>
    <p:sldId id="302" r:id="rId27"/>
    <p:sldId id="266" r:id="rId28"/>
    <p:sldId id="292" r:id="rId29"/>
    <p:sldId id="259" r:id="rId30"/>
    <p:sldId id="257" r:id="rId31"/>
    <p:sldId id="285" r:id="rId32"/>
    <p:sldId id="31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AF17"/>
    <a:srgbClr val="DC612B"/>
    <a:srgbClr val="217EC2"/>
    <a:srgbClr val="000000"/>
    <a:srgbClr val="75AB2D"/>
    <a:srgbClr val="7B2A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9"/>
    <p:restoredTop sz="82569"/>
  </p:normalViewPr>
  <p:slideViewPr>
    <p:cSldViewPr snapToGrid="0">
      <p:cViewPr varScale="1">
        <p:scale>
          <a:sx n="88" d="100"/>
          <a:sy n="88" d="100"/>
        </p:scale>
        <p:origin x="1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1F2ED-FB63-1449-B43F-6D4C612A5201}" type="datetimeFigureOut">
              <a:t>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194FF-4563-3B44-8AA4-5AF74543511C}" type="slidenum">
              <a:t>‹#›</a:t>
            </a:fld>
            <a:endParaRPr lang="en-US"/>
          </a:p>
        </p:txBody>
      </p:sp>
    </p:spTree>
    <p:extLst>
      <p:ext uri="{BB962C8B-B14F-4D97-AF65-F5344CB8AC3E}">
        <p14:creationId xmlns:p14="http://schemas.microsoft.com/office/powerpoint/2010/main" val="3836846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organized session on Dynamical Field Theory. I’m Jason Shaw, a faculty member in linguistics at Yale University, and I’m going to briefly introduce this session. It features presentations by 6 Yale PhD students who have been thinking deeply about the applicability of Dynamic Field Theory to language over the last couple of years, as well as commentary on the talks by Khalil Iskarous who has been thinking about language as a dynamical system for much longer. </a:t>
            </a:r>
          </a:p>
          <a:p>
            <a:endParaRPr lang="en-US" dirty="0"/>
          </a:p>
          <a:p>
            <a:r>
              <a:rPr lang="en-US" dirty="0"/>
              <a:t>The session is titled “Dynamic Field Theory for unifying discrete and continuous aspects of linguistic representations”. As you’ll hear more about in the introduction, Dynamic Field Theory is a general theory of cognitive processing with roots in a dynamical systems account of neural function.</a:t>
            </a:r>
          </a:p>
          <a:p>
            <a:endParaRPr lang="en-US" dirty="0"/>
          </a:p>
          <a:p>
            <a:r>
              <a:rPr lang="en-US" dirty="0"/>
              <a:t> Recently DFT has been applied to linguistic phenomena. This organized session features a gentle introduction to DFT and 5 case studies applying DFT to topics that might otherwise be spread across different sessions at the LSA, including phonetics, bilingualism, psycholinguistics, speech perception, phonology. One aim in proposing a special session was to show how diverse language phenomena can all be understood in terms of a common framework. </a:t>
            </a:r>
          </a:p>
          <a:p>
            <a:endParaRPr lang="en-US" dirty="0"/>
          </a:p>
          <a:p>
            <a:r>
              <a:rPr lang="en-US" dirty="0"/>
              <a:t>The session will start with Michael Stern’s talk which provides a general introduction to Dynamic Field Theory. We’ll then have two talks presenting case studies: Manasvi Chaturvedi will apply DFT to derive trace effects in speech errors in vowels. Then, Alessandra Pintado-Urbanc will apply DFT to code-switching in bilinguals, accounting for asymmetric interference effects. This will be followed by the first commentary by Khalil Iskarous. </a:t>
            </a:r>
          </a:p>
          <a:p>
            <a:endParaRPr lang="en-US" dirty="0"/>
          </a:p>
          <a:p>
            <a:r>
              <a:rPr lang="en-US" dirty="0"/>
              <a:t>Part II will feature three more case studies, </a:t>
            </a:r>
            <a:r>
              <a:rPr lang="en-US" dirty="0" err="1"/>
              <a:t>Xiaomeng</a:t>
            </a:r>
            <a:r>
              <a:rPr lang="en-US" dirty="0"/>
              <a:t> (Miranda) Zhu will use DFT to model the interaction between production mode and Phonological Neighborhood Density in DFT. This will be followed by Ayla </a:t>
            </a:r>
            <a:r>
              <a:rPr lang="en-US" dirty="0" err="1"/>
              <a:t>Karakas’s</a:t>
            </a:r>
            <a:r>
              <a:rPr lang="en-US" dirty="0"/>
              <a:t> talk formalizing a soft bias in speech perception in DFT with potential implications for sibilant vowel phonotactics. Then, </a:t>
            </a:r>
            <a:r>
              <a:rPr lang="en-US" dirty="0" err="1"/>
              <a:t>Zhenghao</a:t>
            </a:r>
            <a:r>
              <a:rPr lang="en-US" dirty="0"/>
              <a:t> (Herbert) Zhou will present his work modelling structural priming through error-driven learning implemented in DFT. </a:t>
            </a:r>
          </a:p>
          <a:p>
            <a:endParaRPr lang="en-US" dirty="0"/>
          </a:p>
          <a:p>
            <a:r>
              <a:rPr lang="en-US" dirty="0"/>
              <a:t>We’ll then proceed to the commentary from our discussant, Khalil Iskarous, and then a general discussion. </a:t>
            </a:r>
          </a:p>
          <a:p>
            <a:endParaRPr lang="en-US" dirty="0"/>
          </a:p>
          <a:p>
            <a:r>
              <a:rPr lang="en-US" dirty="0"/>
              <a:t>Besides the 6 PhD students that are presenting, I’d like to thank Teresa Borneo who is not giving a talk but who has been involved in organizing the session. </a:t>
            </a:r>
          </a:p>
          <a:p>
            <a:endParaRPr lang="en-US" dirty="0"/>
          </a:p>
          <a:p>
            <a:r>
              <a:rPr lang="en-US" dirty="0"/>
              <a:t>Finally, one other comment before we begin. Besides the general discussion at the end of Part I and Part II, we have built in time, about 5 minutes, for questions during the transitions between talks. Feel free to ask questions, particularly clarification questions at the end of individual talks. The speaker can answer questions while the next one sets up. If there is not is time immediately after the presentation, we can return to lingering questions during the general discussion periods. </a:t>
            </a:r>
          </a:p>
          <a:p>
            <a:endParaRPr lang="en-US" dirty="0"/>
          </a:p>
          <a:p>
            <a:r>
              <a:rPr lang="en-US" dirty="0"/>
              <a:t>So, without further ado, I’ll turn it over to our first speaker, Mike Stern, to present “Dynamic Field Theory: An Introduction”.</a:t>
            </a:r>
          </a:p>
          <a:p>
            <a:endParaRPr lang="en-US" dirty="0"/>
          </a:p>
        </p:txBody>
      </p:sp>
      <p:sp>
        <p:nvSpPr>
          <p:cNvPr id="4" name="Slide Number Placeholder 3"/>
          <p:cNvSpPr>
            <a:spLocks noGrp="1"/>
          </p:cNvSpPr>
          <p:nvPr>
            <p:ph type="sldNum" sz="quarter" idx="5"/>
          </p:nvPr>
        </p:nvSpPr>
        <p:spPr/>
        <p:txBody>
          <a:bodyPr/>
          <a:lstStyle/>
          <a:p>
            <a:fld id="{DFCC6FE2-41AC-4C74-A08F-12E97F1A192C}" type="slidenum">
              <a:rPr lang="en-US" smtClean="0"/>
              <a:t>1</a:t>
            </a:fld>
            <a:endParaRPr lang="en-US"/>
          </a:p>
        </p:txBody>
      </p:sp>
    </p:spTree>
    <p:extLst>
      <p:ext uri="{BB962C8B-B14F-4D97-AF65-F5344CB8AC3E}">
        <p14:creationId xmlns:p14="http://schemas.microsoft.com/office/powerpoint/2010/main" val="1645931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look at an example. Imagine we’re modeling a neural population that’s tuned to some phonological feature, for example. Here’s a phase plane, with activation u on the x axis and rate of change u-dot on the y-axis. This, by the way, is just a screenshot from the COSIVINA software that you can get on the DFT website. So right now, there’s a stable point attractor at -5, because I set the resting level to -5, and everything else to 0. </a:t>
            </a:r>
          </a:p>
        </p:txBody>
      </p:sp>
      <p:sp>
        <p:nvSpPr>
          <p:cNvPr id="4" name="Slide Number Placeholder 3"/>
          <p:cNvSpPr>
            <a:spLocks noGrp="1"/>
          </p:cNvSpPr>
          <p:nvPr>
            <p:ph type="sldNum" sz="quarter" idx="5"/>
          </p:nvPr>
        </p:nvSpPr>
        <p:spPr/>
        <p:txBody>
          <a:bodyPr/>
          <a:lstStyle/>
          <a:p>
            <a:fld id="{BE8194FF-4563-3B44-8AA4-5AF74543511C}" type="slidenum">
              <a:rPr lang="en-US"/>
              <a:t>10</a:t>
            </a:fld>
            <a:endParaRPr lang="en-US"/>
          </a:p>
        </p:txBody>
      </p:sp>
    </p:spTree>
    <p:extLst>
      <p:ext uri="{BB962C8B-B14F-4D97-AF65-F5344CB8AC3E}">
        <p14:creationId xmlns:p14="http://schemas.microsoft.com/office/powerpoint/2010/main" val="1880678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But let’s make things more interesting, and more realistic, by adding some interaction to the dynamics. So now, when activation reaches a certain point, namely 0, you get a little additional boost to activation from self-interaction. We’ve changed the shape of the phase plane, but there’s still just a single stable attractor at u = -5. So in this moment, the feature detector is in a negative or off state, we’re not detecting the feature in this moment. </a:t>
            </a:r>
          </a:p>
        </p:txBody>
      </p:sp>
      <p:sp>
        <p:nvSpPr>
          <p:cNvPr id="4" name="Slide Number Placeholder 3"/>
          <p:cNvSpPr>
            <a:spLocks noGrp="1"/>
          </p:cNvSpPr>
          <p:nvPr>
            <p:ph type="sldNum" sz="quarter" idx="5"/>
          </p:nvPr>
        </p:nvSpPr>
        <p:spPr/>
        <p:txBody>
          <a:bodyPr/>
          <a:lstStyle/>
          <a:p>
            <a:fld id="{BE8194FF-4563-3B44-8AA4-5AF74543511C}" type="slidenum">
              <a:rPr lang="en-US"/>
              <a:t>11</a:t>
            </a:fld>
            <a:endParaRPr lang="en-US"/>
          </a:p>
        </p:txBody>
      </p:sp>
    </p:spTree>
    <p:extLst>
      <p:ext uri="{BB962C8B-B14F-4D97-AF65-F5344CB8AC3E}">
        <p14:creationId xmlns:p14="http://schemas.microsoft.com/office/powerpoint/2010/main" val="798123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F1B83-3676-D19A-31D0-71061A4A56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37914C-5841-0B7B-34E6-89D492D599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C07CD0-C1B5-38D7-919B-43761CABA267}"/>
              </a:ext>
            </a:extLst>
          </p:cNvPr>
          <p:cNvSpPr>
            <a:spLocks noGrp="1"/>
          </p:cNvSpPr>
          <p:nvPr>
            <p:ph type="body" idx="1"/>
          </p:nvPr>
        </p:nvSpPr>
        <p:spPr/>
        <p:txBody>
          <a:bodyPr/>
          <a:lstStyle/>
          <a:p>
            <a:r>
              <a:rPr lang="en-US"/>
              <a:t>Now, what if I add some input. This is like, the neural population is receiving some sensory information that’s consistent with the feature. Now we’ve moved the whole phase plane up, and caused some qualitative changes, because now the line crosses the x-axis three times. Now there’s two stable point attractors, one negative and one positive, as well as an unstable repeller in between them, at 0. This kind of qualitative change in the dynamics is sometimes called a bifurcation. Notice that even though the input created a new stable positive state, the negative state is still stable, and so activation stays in that negative state. </a:t>
            </a:r>
          </a:p>
        </p:txBody>
      </p:sp>
      <p:sp>
        <p:nvSpPr>
          <p:cNvPr id="4" name="Slide Number Placeholder 3">
            <a:extLst>
              <a:ext uri="{FF2B5EF4-FFF2-40B4-BE49-F238E27FC236}">
                <a16:creationId xmlns:a16="http://schemas.microsoft.com/office/drawing/2014/main" id="{534766A3-6000-BF2E-4853-F96A984881EB}"/>
              </a:ext>
            </a:extLst>
          </p:cNvPr>
          <p:cNvSpPr>
            <a:spLocks noGrp="1"/>
          </p:cNvSpPr>
          <p:nvPr>
            <p:ph type="sldNum" sz="quarter" idx="5"/>
          </p:nvPr>
        </p:nvSpPr>
        <p:spPr/>
        <p:txBody>
          <a:bodyPr/>
          <a:lstStyle/>
          <a:p>
            <a:fld id="{BE8194FF-4563-3B44-8AA4-5AF74543511C}" type="slidenum">
              <a:rPr lang="en-US"/>
              <a:t>12</a:t>
            </a:fld>
            <a:endParaRPr lang="en-US"/>
          </a:p>
        </p:txBody>
      </p:sp>
    </p:spTree>
    <p:extLst>
      <p:ext uri="{BB962C8B-B14F-4D97-AF65-F5344CB8AC3E}">
        <p14:creationId xmlns:p14="http://schemas.microsoft.com/office/powerpoint/2010/main" val="4100074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CC82A-1D7A-5A42-454F-DB792911D0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55E79F-0E1B-2DD4-EA1F-A15F656715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A2765A-F0EC-9E18-20F2-DE0A435EA5CC}"/>
              </a:ext>
            </a:extLst>
          </p:cNvPr>
          <p:cNvSpPr>
            <a:spLocks noGrp="1"/>
          </p:cNvSpPr>
          <p:nvPr>
            <p:ph type="body" idx="1"/>
          </p:nvPr>
        </p:nvSpPr>
        <p:spPr/>
        <p:txBody>
          <a:bodyPr/>
          <a:lstStyle/>
          <a:p>
            <a:r>
              <a:rPr lang="en-US"/>
              <a:t>Now if we increase the input even more, we create another bifurcation by removing the stability of the negative state. Now there’s only a single stable state, at positive 5, and activation jumps to this positive state. The feature has been detected. Notice that I only increased the input from 2.5 to 5, but activation increased from -2.5 to positive 5, a much bigger jump. This is a kind of phase transition that arises from the nonlinearity in the dynamics. </a:t>
            </a:r>
          </a:p>
        </p:txBody>
      </p:sp>
      <p:sp>
        <p:nvSpPr>
          <p:cNvPr id="4" name="Slide Number Placeholder 3">
            <a:extLst>
              <a:ext uri="{FF2B5EF4-FFF2-40B4-BE49-F238E27FC236}">
                <a16:creationId xmlns:a16="http://schemas.microsoft.com/office/drawing/2014/main" id="{F5B7BAA9-2035-4DE1-E12A-7FA699BD7DC3}"/>
              </a:ext>
            </a:extLst>
          </p:cNvPr>
          <p:cNvSpPr>
            <a:spLocks noGrp="1"/>
          </p:cNvSpPr>
          <p:nvPr>
            <p:ph type="sldNum" sz="quarter" idx="5"/>
          </p:nvPr>
        </p:nvSpPr>
        <p:spPr/>
        <p:txBody>
          <a:bodyPr/>
          <a:lstStyle/>
          <a:p>
            <a:fld id="{BE8194FF-4563-3B44-8AA4-5AF74543511C}" type="slidenum">
              <a:rPr lang="en-US"/>
              <a:t>13</a:t>
            </a:fld>
            <a:endParaRPr lang="en-US"/>
          </a:p>
        </p:txBody>
      </p:sp>
    </p:spTree>
    <p:extLst>
      <p:ext uri="{BB962C8B-B14F-4D97-AF65-F5344CB8AC3E}">
        <p14:creationId xmlns:p14="http://schemas.microsoft.com/office/powerpoint/2010/main" val="1163795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764B6-A0E0-A2E8-9B8D-14A71B85DE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00EA52-C20B-33F7-2670-9966CA120E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D57D13-23DB-A1E3-AD0B-BF58F0DE2E04}"/>
              </a:ext>
            </a:extLst>
          </p:cNvPr>
          <p:cNvSpPr>
            <a:spLocks noGrp="1"/>
          </p:cNvSpPr>
          <p:nvPr>
            <p:ph type="body" idx="1"/>
          </p:nvPr>
        </p:nvSpPr>
        <p:spPr/>
        <p:txBody>
          <a:bodyPr/>
          <a:lstStyle/>
          <a:p>
            <a:r>
              <a:rPr lang="en-US"/>
              <a:t>Interestingly, if I decrease the input back to where it was, 2.5, now activation stays in the stable on state, because it was already there. This is a property called hysteresis, where the previous state of the system constrains how the system can change. </a:t>
            </a:r>
          </a:p>
        </p:txBody>
      </p:sp>
      <p:sp>
        <p:nvSpPr>
          <p:cNvPr id="4" name="Slide Number Placeholder 3">
            <a:extLst>
              <a:ext uri="{FF2B5EF4-FFF2-40B4-BE49-F238E27FC236}">
                <a16:creationId xmlns:a16="http://schemas.microsoft.com/office/drawing/2014/main" id="{C6292D10-A454-E598-6CD4-4B73C96D9A87}"/>
              </a:ext>
            </a:extLst>
          </p:cNvPr>
          <p:cNvSpPr>
            <a:spLocks noGrp="1"/>
          </p:cNvSpPr>
          <p:nvPr>
            <p:ph type="sldNum" sz="quarter" idx="5"/>
          </p:nvPr>
        </p:nvSpPr>
        <p:spPr/>
        <p:txBody>
          <a:bodyPr/>
          <a:lstStyle/>
          <a:p>
            <a:fld id="{BE8194FF-4563-3B44-8AA4-5AF74543511C}" type="slidenum">
              <a:rPr lang="en-US"/>
              <a:t>14</a:t>
            </a:fld>
            <a:endParaRPr lang="en-US"/>
          </a:p>
        </p:txBody>
      </p:sp>
    </p:spTree>
    <p:extLst>
      <p:ext uri="{BB962C8B-B14F-4D97-AF65-F5344CB8AC3E}">
        <p14:creationId xmlns:p14="http://schemas.microsoft.com/office/powerpoint/2010/main" val="1561977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60E79-8EEC-748A-8E63-53B855CC91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B45946-0236-10B5-41AC-4FE701EBFD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A33C9E-7E06-E472-BF91-4BB920F4AD89}"/>
              </a:ext>
            </a:extLst>
          </p:cNvPr>
          <p:cNvSpPr>
            <a:spLocks noGrp="1"/>
          </p:cNvSpPr>
          <p:nvPr>
            <p:ph type="body" idx="1"/>
          </p:nvPr>
        </p:nvSpPr>
        <p:spPr/>
        <p:txBody>
          <a:bodyPr/>
          <a:lstStyle/>
          <a:p>
            <a:r>
              <a:rPr lang="en-US"/>
              <a:t>Not until I decrease the input back to 0, and remove the stability of the positive on state, does activation return back to the negative off state. So, finally, we’re no longer detecting the feature. </a:t>
            </a:r>
          </a:p>
        </p:txBody>
      </p:sp>
      <p:sp>
        <p:nvSpPr>
          <p:cNvPr id="4" name="Slide Number Placeholder 3">
            <a:extLst>
              <a:ext uri="{FF2B5EF4-FFF2-40B4-BE49-F238E27FC236}">
                <a16:creationId xmlns:a16="http://schemas.microsoft.com/office/drawing/2014/main" id="{AF41E76C-9919-6508-BCBA-1E370F340D90}"/>
              </a:ext>
            </a:extLst>
          </p:cNvPr>
          <p:cNvSpPr>
            <a:spLocks noGrp="1"/>
          </p:cNvSpPr>
          <p:nvPr>
            <p:ph type="sldNum" sz="quarter" idx="5"/>
          </p:nvPr>
        </p:nvSpPr>
        <p:spPr/>
        <p:txBody>
          <a:bodyPr/>
          <a:lstStyle/>
          <a:p>
            <a:fld id="{BE8194FF-4563-3B44-8AA4-5AF74543511C}" type="slidenum">
              <a:rPr lang="en-US"/>
              <a:t>15</a:t>
            </a:fld>
            <a:endParaRPr lang="en-US"/>
          </a:p>
        </p:txBody>
      </p:sp>
    </p:spTree>
    <p:extLst>
      <p:ext uri="{BB962C8B-B14F-4D97-AF65-F5344CB8AC3E}">
        <p14:creationId xmlns:p14="http://schemas.microsoft.com/office/powerpoint/2010/main" val="2454103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Those are the basics of neural dynamics in DFT. CLICK Something I want to emphasize is the kind of emergent categoriality that we saw, where as the input to the system gradually changed, we saw a sudden jump or phase transition of activation from an off to an on state, and vice versa. CLICK This happened because of the nonlinearity in the system, that’s otherwise fully continuous in time and in activation space. This is a relatively simple case of nonlinearity, but this basic idea of categorical-looking behavior arising from nonlinearity continues to apply as the system gets more complex.</a:t>
            </a:r>
          </a:p>
        </p:txBody>
      </p:sp>
      <p:sp>
        <p:nvSpPr>
          <p:cNvPr id="4" name="Slide Number Placeholder 3"/>
          <p:cNvSpPr>
            <a:spLocks noGrp="1"/>
          </p:cNvSpPr>
          <p:nvPr>
            <p:ph type="sldNum" sz="quarter" idx="5"/>
          </p:nvPr>
        </p:nvSpPr>
        <p:spPr/>
        <p:txBody>
          <a:bodyPr/>
          <a:lstStyle/>
          <a:p>
            <a:fld id="{BE8194FF-4563-3B44-8AA4-5AF74543511C}" type="slidenum">
              <a:rPr lang="en-US"/>
              <a:t>16</a:t>
            </a:fld>
            <a:endParaRPr lang="en-US"/>
          </a:p>
        </p:txBody>
      </p:sp>
    </p:spTree>
    <p:extLst>
      <p:ext uri="{BB962C8B-B14F-4D97-AF65-F5344CB8AC3E}">
        <p14:creationId xmlns:p14="http://schemas.microsoft.com/office/powerpoint/2010/main" val="4272243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look at a more complex system, which is the neural field. CLICK So far, we’ve been looking at this </a:t>
            </a:r>
            <a:r>
              <a:rPr lang="en-US" i="1"/>
              <a:t>u</a:t>
            </a:r>
            <a:r>
              <a:rPr lang="en-US" i="0"/>
              <a:t> variable as average spiking activity across a neural population that’s tuned to some categorical feature, like a phonological feature. We call this kind of activation variable a “node”. CLICK But some neural populations have internal structure in that their activation represents a continuous feature, like a phonetic feature like voice onset time, for example. CLICK In this case, we define activation u as a function of the continuous dimension x. CLICK E</a:t>
            </a:r>
            <a:r>
              <a:rPr lang="en-US"/>
              <a:t>ach activation value still follows the same basic dynamics I already showed you. But now we have a whole field of values representing some continuous dimension.</a:t>
            </a:r>
          </a:p>
        </p:txBody>
      </p:sp>
      <p:sp>
        <p:nvSpPr>
          <p:cNvPr id="4" name="Slide Number Placeholder 3"/>
          <p:cNvSpPr>
            <a:spLocks noGrp="1"/>
          </p:cNvSpPr>
          <p:nvPr>
            <p:ph type="sldNum" sz="quarter" idx="5"/>
          </p:nvPr>
        </p:nvSpPr>
        <p:spPr/>
        <p:txBody>
          <a:bodyPr/>
          <a:lstStyle/>
          <a:p>
            <a:fld id="{BE8194FF-4563-3B44-8AA4-5AF74543511C}" type="slidenum">
              <a:rPr lang="en-US"/>
              <a:t>17</a:t>
            </a:fld>
            <a:endParaRPr lang="en-US"/>
          </a:p>
        </p:txBody>
      </p:sp>
    </p:spTree>
    <p:extLst>
      <p:ext uri="{BB962C8B-B14F-4D97-AF65-F5344CB8AC3E}">
        <p14:creationId xmlns:p14="http://schemas.microsoft.com/office/powerpoint/2010/main" val="2314713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the equation for a neural field. It’s basically the same as the last equation, with a rate parameter tau, resting level h, some input s, an interaction term, now called k instead of c, weighted by a threshold g, and a noise term. The main difference from the last equation is that now we have this x variable, representing some continuous cognitive feature. CLICK So activation u is now a function of x, which we can see in this plot, which is also from the COSIVINA software. Activation is in blue here, and we see that it’s hovering around resting level -5 across the whole field, the whole feature dimension.</a:t>
            </a:r>
          </a:p>
        </p:txBody>
      </p:sp>
      <p:sp>
        <p:nvSpPr>
          <p:cNvPr id="4" name="Slide Number Placeholder 3"/>
          <p:cNvSpPr>
            <a:spLocks noGrp="1"/>
          </p:cNvSpPr>
          <p:nvPr>
            <p:ph type="sldNum" sz="quarter" idx="5"/>
          </p:nvPr>
        </p:nvSpPr>
        <p:spPr/>
        <p:txBody>
          <a:bodyPr/>
          <a:lstStyle/>
          <a:p>
            <a:fld id="{BE8194FF-4563-3B44-8AA4-5AF74543511C}" type="slidenum">
              <a:rPr lang="en-US"/>
              <a:t>18</a:t>
            </a:fld>
            <a:endParaRPr lang="en-US"/>
          </a:p>
        </p:txBody>
      </p:sp>
    </p:spTree>
    <p:extLst>
      <p:ext uri="{BB962C8B-B14F-4D97-AF65-F5344CB8AC3E}">
        <p14:creationId xmlns:p14="http://schemas.microsoft.com/office/powerpoint/2010/main" val="1831824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28024-EC15-E68C-2217-0E6FBF1438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166BA2-70E5-D873-5D61-6956E9D476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68E0BD-5AC3-93EB-3524-538829E17E43}"/>
              </a:ext>
            </a:extLst>
          </p:cNvPr>
          <p:cNvSpPr>
            <a:spLocks noGrp="1"/>
          </p:cNvSpPr>
          <p:nvPr>
            <p:ph type="body" idx="1"/>
          </p:nvPr>
        </p:nvSpPr>
        <p:spPr/>
        <p:txBody>
          <a:bodyPr/>
          <a:lstStyle/>
          <a:p>
            <a:r>
              <a:rPr lang="en-US"/>
              <a:t>CLICK Input s is also a function of x, and generally it takes a gaussian shape, with a position p, a width, w, and an amplitude a. CLICK Finally, the interaction term k defines how each neuron in the field affects every other neuron in the field. In general, interaction is excitatory for neurons that are nearby in feature space, and inhibitory for neurons that are far apart in feature space. </a:t>
            </a:r>
          </a:p>
        </p:txBody>
      </p:sp>
      <p:sp>
        <p:nvSpPr>
          <p:cNvPr id="4" name="Slide Number Placeholder 3">
            <a:extLst>
              <a:ext uri="{FF2B5EF4-FFF2-40B4-BE49-F238E27FC236}">
                <a16:creationId xmlns:a16="http://schemas.microsoft.com/office/drawing/2014/main" id="{2DE73D68-D8F5-44CB-5915-69BDB985D503}"/>
              </a:ext>
            </a:extLst>
          </p:cNvPr>
          <p:cNvSpPr>
            <a:spLocks noGrp="1"/>
          </p:cNvSpPr>
          <p:nvPr>
            <p:ph type="sldNum" sz="quarter" idx="5"/>
          </p:nvPr>
        </p:nvSpPr>
        <p:spPr/>
        <p:txBody>
          <a:bodyPr/>
          <a:lstStyle/>
          <a:p>
            <a:fld id="{BE8194FF-4563-3B44-8AA4-5AF74543511C}" type="slidenum">
              <a:rPr lang="en-US"/>
              <a:t>19</a:t>
            </a:fld>
            <a:endParaRPr lang="en-US"/>
          </a:p>
        </p:txBody>
      </p:sp>
    </p:spTree>
    <p:extLst>
      <p:ext uri="{BB962C8B-B14F-4D97-AF65-F5344CB8AC3E}">
        <p14:creationId xmlns:p14="http://schemas.microsoft.com/office/powerpoint/2010/main" val="231231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8194FF-4563-3B44-8AA4-5AF74543511C}" type="slidenum">
              <a:t>2</a:t>
            </a:fld>
            <a:endParaRPr lang="en-US"/>
          </a:p>
        </p:txBody>
      </p:sp>
    </p:spTree>
    <p:extLst>
      <p:ext uri="{BB962C8B-B14F-4D97-AF65-F5344CB8AC3E}">
        <p14:creationId xmlns:p14="http://schemas.microsoft.com/office/powerpoint/2010/main" val="317167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51179-BE0F-B54E-77F2-AF6EF4362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871C71-971D-8E2C-C0DF-D12518635B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DFCE6D-487D-60EE-5908-6246CD0AC5E2}"/>
              </a:ext>
            </a:extLst>
          </p:cNvPr>
          <p:cNvSpPr>
            <a:spLocks noGrp="1"/>
          </p:cNvSpPr>
          <p:nvPr>
            <p:ph type="body" idx="1"/>
          </p:nvPr>
        </p:nvSpPr>
        <p:spPr/>
        <p:txBody>
          <a:bodyPr/>
          <a:lstStyle/>
          <a:p>
            <a:r>
              <a:rPr lang="en-US"/>
              <a:t>Let’s see what happens when we have some positive input into the field. Input is shown with the green line, and we see that activation in blue basically follows the shape of the input. </a:t>
            </a:r>
          </a:p>
        </p:txBody>
      </p:sp>
      <p:sp>
        <p:nvSpPr>
          <p:cNvPr id="4" name="Slide Number Placeholder 3">
            <a:extLst>
              <a:ext uri="{FF2B5EF4-FFF2-40B4-BE49-F238E27FC236}">
                <a16:creationId xmlns:a16="http://schemas.microsoft.com/office/drawing/2014/main" id="{E4A3CD02-10BA-3276-CDF2-2AD84EC7AE0E}"/>
              </a:ext>
            </a:extLst>
          </p:cNvPr>
          <p:cNvSpPr>
            <a:spLocks noGrp="1"/>
          </p:cNvSpPr>
          <p:nvPr>
            <p:ph type="sldNum" sz="quarter" idx="5"/>
          </p:nvPr>
        </p:nvSpPr>
        <p:spPr/>
        <p:txBody>
          <a:bodyPr/>
          <a:lstStyle/>
          <a:p>
            <a:fld id="{BE8194FF-4563-3B44-8AA4-5AF74543511C}" type="slidenum">
              <a:rPr lang="en-US"/>
              <a:t>20</a:t>
            </a:fld>
            <a:endParaRPr lang="en-US"/>
          </a:p>
        </p:txBody>
      </p:sp>
    </p:spTree>
    <p:extLst>
      <p:ext uri="{BB962C8B-B14F-4D97-AF65-F5344CB8AC3E}">
        <p14:creationId xmlns:p14="http://schemas.microsoft.com/office/powerpoint/2010/main" val="85662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12F1F-08B6-A247-4713-85D005F22A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F34704-9608-97B6-A1CE-98645F907A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7C83E-9AEC-F6E0-D3D6-AD3C4C838556}"/>
              </a:ext>
            </a:extLst>
          </p:cNvPr>
          <p:cNvSpPr>
            <a:spLocks noGrp="1"/>
          </p:cNvSpPr>
          <p:nvPr>
            <p:ph type="body" idx="1"/>
          </p:nvPr>
        </p:nvSpPr>
        <p:spPr/>
        <p:txBody>
          <a:bodyPr/>
          <a:lstStyle/>
          <a:p>
            <a:r>
              <a:rPr lang="en-US"/>
              <a:t>Now, if input becomes larger, activation crosses the threshold, and lateral interaction kicks in. Excitatory interaction causes activation to actually be slightly above the input at the center of the peak, and lateral inhibition pushes activation below the resting level in the rest of the level. This combination of local excitation and distal inhibition stabilizes the activation peak. </a:t>
            </a:r>
          </a:p>
        </p:txBody>
      </p:sp>
      <p:sp>
        <p:nvSpPr>
          <p:cNvPr id="4" name="Slide Number Placeholder 3">
            <a:extLst>
              <a:ext uri="{FF2B5EF4-FFF2-40B4-BE49-F238E27FC236}">
                <a16:creationId xmlns:a16="http://schemas.microsoft.com/office/drawing/2014/main" id="{17C0EAE3-BE7E-3E8A-072C-68D095B9B9F5}"/>
              </a:ext>
            </a:extLst>
          </p:cNvPr>
          <p:cNvSpPr>
            <a:spLocks noGrp="1"/>
          </p:cNvSpPr>
          <p:nvPr>
            <p:ph type="sldNum" sz="quarter" idx="5"/>
          </p:nvPr>
        </p:nvSpPr>
        <p:spPr/>
        <p:txBody>
          <a:bodyPr/>
          <a:lstStyle/>
          <a:p>
            <a:fld id="{BE8194FF-4563-3B44-8AA4-5AF74543511C}" type="slidenum">
              <a:rPr lang="en-US"/>
              <a:t>21</a:t>
            </a:fld>
            <a:endParaRPr lang="en-US"/>
          </a:p>
        </p:txBody>
      </p:sp>
    </p:spTree>
    <p:extLst>
      <p:ext uri="{BB962C8B-B14F-4D97-AF65-F5344CB8AC3E}">
        <p14:creationId xmlns:p14="http://schemas.microsoft.com/office/powerpoint/2010/main" val="3798513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0DCED-DAD5-4AA4-EA1A-5B7352DF5B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48F3B1-5777-598D-E258-85D721FAF2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1C226B-3519-4F89-841F-481DBD3DE0B5}"/>
              </a:ext>
            </a:extLst>
          </p:cNvPr>
          <p:cNvSpPr>
            <a:spLocks noGrp="1"/>
          </p:cNvSpPr>
          <p:nvPr>
            <p:ph type="body" idx="1"/>
          </p:nvPr>
        </p:nvSpPr>
        <p:spPr/>
        <p:txBody>
          <a:bodyPr/>
          <a:lstStyle/>
          <a:p>
            <a:r>
              <a:rPr lang="en-US"/>
              <a:t>Interestingly, if we add another input of the same amplitude to another part of the field, no additional activation peak forms because of lateral inhibition from the first peak. This is another kind of hysteresis effect. </a:t>
            </a:r>
          </a:p>
        </p:txBody>
      </p:sp>
      <p:sp>
        <p:nvSpPr>
          <p:cNvPr id="4" name="Slide Number Placeholder 3">
            <a:extLst>
              <a:ext uri="{FF2B5EF4-FFF2-40B4-BE49-F238E27FC236}">
                <a16:creationId xmlns:a16="http://schemas.microsoft.com/office/drawing/2014/main" id="{F2BC190E-2729-A488-C8C4-BD347DBF763F}"/>
              </a:ext>
            </a:extLst>
          </p:cNvPr>
          <p:cNvSpPr>
            <a:spLocks noGrp="1"/>
          </p:cNvSpPr>
          <p:nvPr>
            <p:ph type="sldNum" sz="quarter" idx="5"/>
          </p:nvPr>
        </p:nvSpPr>
        <p:spPr/>
        <p:txBody>
          <a:bodyPr/>
          <a:lstStyle/>
          <a:p>
            <a:fld id="{BE8194FF-4563-3B44-8AA4-5AF74543511C}" type="slidenum">
              <a:rPr lang="en-US"/>
              <a:t>22</a:t>
            </a:fld>
            <a:endParaRPr lang="en-US"/>
          </a:p>
        </p:txBody>
      </p:sp>
    </p:spTree>
    <p:extLst>
      <p:ext uri="{BB962C8B-B14F-4D97-AF65-F5344CB8AC3E}">
        <p14:creationId xmlns:p14="http://schemas.microsoft.com/office/powerpoint/2010/main" val="4253386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A6023-7F81-DD0C-B600-D2C73B6692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B75450-3FE3-5FBA-E3E8-C795CB7E92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A8FB38-DB76-D3E4-4A12-E71A48EFC808}"/>
              </a:ext>
            </a:extLst>
          </p:cNvPr>
          <p:cNvSpPr>
            <a:spLocks noGrp="1"/>
          </p:cNvSpPr>
          <p:nvPr>
            <p:ph type="body" idx="1"/>
          </p:nvPr>
        </p:nvSpPr>
        <p:spPr/>
        <p:txBody>
          <a:bodyPr/>
          <a:lstStyle/>
          <a:p>
            <a:r>
              <a:rPr lang="en-US"/>
              <a:t>Not until the first input is removed is another activation peak able to form at the higher end of the field. </a:t>
            </a:r>
          </a:p>
        </p:txBody>
      </p:sp>
      <p:sp>
        <p:nvSpPr>
          <p:cNvPr id="4" name="Slide Number Placeholder 3">
            <a:extLst>
              <a:ext uri="{FF2B5EF4-FFF2-40B4-BE49-F238E27FC236}">
                <a16:creationId xmlns:a16="http://schemas.microsoft.com/office/drawing/2014/main" id="{35556608-CBDA-0E3F-4277-F527492DD249}"/>
              </a:ext>
            </a:extLst>
          </p:cNvPr>
          <p:cNvSpPr>
            <a:spLocks noGrp="1"/>
          </p:cNvSpPr>
          <p:nvPr>
            <p:ph type="sldNum" sz="quarter" idx="5"/>
          </p:nvPr>
        </p:nvSpPr>
        <p:spPr/>
        <p:txBody>
          <a:bodyPr/>
          <a:lstStyle/>
          <a:p>
            <a:fld id="{BE8194FF-4563-3B44-8AA4-5AF74543511C}" type="slidenum">
              <a:rPr lang="en-US"/>
              <a:t>23</a:t>
            </a:fld>
            <a:endParaRPr lang="en-US"/>
          </a:p>
        </p:txBody>
      </p:sp>
    </p:spTree>
    <p:extLst>
      <p:ext uri="{BB962C8B-B14F-4D97-AF65-F5344CB8AC3E}">
        <p14:creationId xmlns:p14="http://schemas.microsoft.com/office/powerpoint/2010/main" val="1513379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1AB53-8397-EFD3-6DBD-4D6B434CB0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E43CE8-45B7-43DC-A098-ECCA06A090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D279A3-8B58-545E-6356-B7E1E2ADA678}"/>
              </a:ext>
            </a:extLst>
          </p:cNvPr>
          <p:cNvSpPr>
            <a:spLocks noGrp="1"/>
          </p:cNvSpPr>
          <p:nvPr>
            <p:ph type="body" idx="1"/>
          </p:nvPr>
        </p:nvSpPr>
        <p:spPr/>
        <p:txBody>
          <a:bodyPr/>
          <a:lstStyle/>
          <a:p>
            <a:r>
              <a:rPr lang="en-US"/>
              <a:t>And, when we remove the second input, the entire field settles back to resting level. </a:t>
            </a:r>
          </a:p>
        </p:txBody>
      </p:sp>
      <p:sp>
        <p:nvSpPr>
          <p:cNvPr id="4" name="Slide Number Placeholder 3">
            <a:extLst>
              <a:ext uri="{FF2B5EF4-FFF2-40B4-BE49-F238E27FC236}">
                <a16:creationId xmlns:a16="http://schemas.microsoft.com/office/drawing/2014/main" id="{83CDE413-A86C-3C12-ED6D-1543FA46F122}"/>
              </a:ext>
            </a:extLst>
          </p:cNvPr>
          <p:cNvSpPr>
            <a:spLocks noGrp="1"/>
          </p:cNvSpPr>
          <p:nvPr>
            <p:ph type="sldNum" sz="quarter" idx="5"/>
          </p:nvPr>
        </p:nvSpPr>
        <p:spPr/>
        <p:txBody>
          <a:bodyPr/>
          <a:lstStyle/>
          <a:p>
            <a:fld id="{BE8194FF-4563-3B44-8AA4-5AF74543511C}" type="slidenum">
              <a:rPr lang="en-US"/>
              <a:t>24</a:t>
            </a:fld>
            <a:endParaRPr lang="en-US"/>
          </a:p>
        </p:txBody>
      </p:sp>
    </p:spTree>
    <p:extLst>
      <p:ext uri="{BB962C8B-B14F-4D97-AF65-F5344CB8AC3E}">
        <p14:creationId xmlns:p14="http://schemas.microsoft.com/office/powerpoint/2010/main" val="1578866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DFT, these activation peaks are cognitive events. CLICK When a peak forms or dissipates, this is an instability, jumping from a stable resting state, to a stable on state, or vice versa. CLICK The position of the activation peak in feature space determines the content of that cognitive event. So depending on the feature being represented, this could be a phonetic target in articulation, for example. CLICK Again, it’s the nonlinearity in the system that causes these discrete jumps or instabilities, despite the fact that the model primitives are all continuous, continuous in time, in activation, and in feature space. </a:t>
            </a:r>
          </a:p>
        </p:txBody>
      </p:sp>
      <p:sp>
        <p:nvSpPr>
          <p:cNvPr id="4" name="Slide Number Placeholder 3"/>
          <p:cNvSpPr>
            <a:spLocks noGrp="1"/>
          </p:cNvSpPr>
          <p:nvPr>
            <p:ph type="sldNum" sz="quarter" idx="5"/>
          </p:nvPr>
        </p:nvSpPr>
        <p:spPr/>
        <p:txBody>
          <a:bodyPr/>
          <a:lstStyle/>
          <a:p>
            <a:fld id="{BE8194FF-4563-3B44-8AA4-5AF74543511C}" type="slidenum">
              <a:rPr lang="en-US"/>
              <a:t>25</a:t>
            </a:fld>
            <a:endParaRPr lang="en-US"/>
          </a:p>
        </p:txBody>
      </p:sp>
    </p:spTree>
    <p:extLst>
      <p:ext uri="{BB962C8B-B14F-4D97-AF65-F5344CB8AC3E}">
        <p14:creationId xmlns:p14="http://schemas.microsoft.com/office/powerpoint/2010/main" val="872921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Those are the basics of how DFT works. The last general thing I want to say about DFT is that fields can be coupled to each other to build networks or architectures that can model increasingly complex cognitive phenomena. CLICK So for example here’s the architecture of the WOLVES model, or word object learning via visual exploration in space. You can see that there are a number of fields representing different dimensions, like visual features and spatial positions, there’s also some multidimensional fields, which I haven’t talked about, but what I want to show is that they’re coupled to each other in various ways, both excitatory and inhibitory, and this pattern of coupling allows the network to autonomously generate some behavior, in this case searching a visual scene and learning to associate novel words with visual objects. </a:t>
            </a:r>
          </a:p>
        </p:txBody>
      </p:sp>
      <p:sp>
        <p:nvSpPr>
          <p:cNvPr id="4" name="Slide Number Placeholder 3"/>
          <p:cNvSpPr>
            <a:spLocks noGrp="1"/>
          </p:cNvSpPr>
          <p:nvPr>
            <p:ph type="sldNum" sz="quarter" idx="5"/>
          </p:nvPr>
        </p:nvSpPr>
        <p:spPr/>
        <p:txBody>
          <a:bodyPr/>
          <a:lstStyle/>
          <a:p>
            <a:fld id="{BE8194FF-4563-3B44-8AA4-5AF74543511C}" type="slidenum">
              <a:rPr lang="en-US"/>
              <a:t>26</a:t>
            </a:fld>
            <a:endParaRPr lang="en-US"/>
          </a:p>
        </p:txBody>
      </p:sp>
    </p:spTree>
    <p:extLst>
      <p:ext uri="{BB962C8B-B14F-4D97-AF65-F5344CB8AC3E}">
        <p14:creationId xmlns:p14="http://schemas.microsoft.com/office/powerpoint/2010/main" val="2362189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DFT was not developed to understand language, but lately there has been more and more work applying DFT to linguistic phenomena CLICK like speech production, CLICK long-term change in phonological representations CLICK and individual differences in phonological representations, CLICK word learning via visual exploration, that’s the WOLVES model I just showed you, CLICK noun phrases guiding visual search, and CLICK negation processing. </a:t>
            </a:r>
          </a:p>
        </p:txBody>
      </p:sp>
      <p:sp>
        <p:nvSpPr>
          <p:cNvPr id="4" name="Slide Number Placeholder 3"/>
          <p:cNvSpPr>
            <a:spLocks noGrp="1"/>
          </p:cNvSpPr>
          <p:nvPr>
            <p:ph type="sldNum" sz="quarter" idx="5"/>
          </p:nvPr>
        </p:nvSpPr>
        <p:spPr/>
        <p:txBody>
          <a:bodyPr/>
          <a:lstStyle/>
          <a:p>
            <a:fld id="{BE8194FF-4563-3B44-8AA4-5AF74543511C}" type="slidenum">
              <a:rPr lang="en-US"/>
              <a:t>27</a:t>
            </a:fld>
            <a:endParaRPr lang="en-US"/>
          </a:p>
        </p:txBody>
      </p:sp>
    </p:spTree>
    <p:extLst>
      <p:ext uri="{BB962C8B-B14F-4D97-AF65-F5344CB8AC3E}">
        <p14:creationId xmlns:p14="http://schemas.microsoft.com/office/powerpoint/2010/main" val="4132076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 to mention the projects you’ll hear about in this symposium, which will explore DFT-based explanations of speech errors, code-switching, phonological neighborhood effects, sibilant-vowel phonotactics, and structural priming. </a:t>
            </a:r>
          </a:p>
        </p:txBody>
      </p:sp>
      <p:sp>
        <p:nvSpPr>
          <p:cNvPr id="4" name="Slide Number Placeholder 3"/>
          <p:cNvSpPr>
            <a:spLocks noGrp="1"/>
          </p:cNvSpPr>
          <p:nvPr>
            <p:ph type="sldNum" sz="quarter" idx="5"/>
          </p:nvPr>
        </p:nvSpPr>
        <p:spPr/>
        <p:txBody>
          <a:bodyPr/>
          <a:lstStyle/>
          <a:p>
            <a:fld id="{BE8194FF-4563-3B44-8AA4-5AF74543511C}" type="slidenum">
              <a:rPr lang="en-US"/>
              <a:t>28</a:t>
            </a:fld>
            <a:endParaRPr lang="en-US"/>
          </a:p>
        </p:txBody>
      </p:sp>
    </p:spTree>
    <p:extLst>
      <p:ext uri="{BB962C8B-B14F-4D97-AF65-F5344CB8AC3E}">
        <p14:creationId xmlns:p14="http://schemas.microsoft.com/office/powerpoint/2010/main" val="735033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that’s a pretty wide variety of phenomena, which I think highlights an important benefit of DFT, which is that we can use a single framework, a single language of description, to explain a wide range of phenomena. CLICK It’s all just coupled differential equations describing neural activation variables. CLICK So even though each project in this symposium, for example, focuses on some particular phenomena, and therefore abstracts away from some details, and condenses some details, in theory, all of these models can be slotted together to build a larger neural architecture for language. The WOLVES model is actually an example of this, WOLVES is a coupling of two existing models, one for word-object learning, and one for visual exploration in space. CLICK Since we’re ultimately building a single architecture for language, using the same mechanisms across the board, this means that hypotheses generated in one domain, like speech production, for example, can have maybe surprising consequences in another domain, like syntactic processing. </a:t>
            </a:r>
          </a:p>
        </p:txBody>
      </p:sp>
      <p:sp>
        <p:nvSpPr>
          <p:cNvPr id="4" name="Slide Number Placeholder 3"/>
          <p:cNvSpPr>
            <a:spLocks noGrp="1"/>
          </p:cNvSpPr>
          <p:nvPr>
            <p:ph type="sldNum" sz="quarter" idx="5"/>
          </p:nvPr>
        </p:nvSpPr>
        <p:spPr/>
        <p:txBody>
          <a:bodyPr/>
          <a:lstStyle/>
          <a:p>
            <a:fld id="{BE8194FF-4563-3B44-8AA4-5AF74543511C}" type="slidenum">
              <a:rPr lang="en-US"/>
              <a:t>29</a:t>
            </a:fld>
            <a:endParaRPr lang="en-US"/>
          </a:p>
        </p:txBody>
      </p:sp>
    </p:spTree>
    <p:extLst>
      <p:ext uri="{BB962C8B-B14F-4D97-AF65-F5344CB8AC3E}">
        <p14:creationId xmlns:p14="http://schemas.microsoft.com/office/powerpoint/2010/main" val="562077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 plan in this talk is CLICK to explain some basic principles of DFT, including where it came from and why. CLICK And to describe some maybe unique benefits of DFT for understanding language. CLICK The reason I want to do this is that the rest of the talks in the symposium will rely on DFT to explain some linguistic phenomena, so hopefully by explaining the basic principles now, at the beginning, that will free up time for the other presenters to go into more detail about their particular phenomena and models.</a:t>
            </a:r>
          </a:p>
        </p:txBody>
      </p:sp>
      <p:sp>
        <p:nvSpPr>
          <p:cNvPr id="4" name="Slide Number Placeholder 3"/>
          <p:cNvSpPr>
            <a:spLocks noGrp="1"/>
          </p:cNvSpPr>
          <p:nvPr>
            <p:ph type="sldNum" sz="quarter" idx="5"/>
          </p:nvPr>
        </p:nvSpPr>
        <p:spPr/>
        <p:txBody>
          <a:bodyPr/>
          <a:lstStyle/>
          <a:p>
            <a:fld id="{BE8194FF-4563-3B44-8AA4-5AF74543511C}" type="slidenum">
              <a:rPr lang="en-US"/>
              <a:t>3</a:t>
            </a:fld>
            <a:endParaRPr lang="en-US"/>
          </a:p>
        </p:txBody>
      </p:sp>
    </p:spTree>
    <p:extLst>
      <p:ext uri="{BB962C8B-B14F-4D97-AF65-F5344CB8AC3E}">
        <p14:creationId xmlns:p14="http://schemas.microsoft.com/office/powerpoint/2010/main" val="1705832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last point I want to highlight is that all of the projects that are gonna be presented today involve models, but they’re just not just models. The models are meant to capture relevant aspects of reality, and so choices made in modeling constitute claims about reality. Some examples of these kinds of choices are CLICK which feature dimensions are represented by fields, CLICK and which categories are represented by nodes. CLICK This is where linguistic theory is really essential, because it’s linguistics that tells us what are the features and categories that are relevant for language. CLICK Besides these questions, there are a number of other mechanisms and parameters that can be adjusted and tuned, like coupling, inputs, resting level, evolution rate, lateral interaction. Each of these factors can have important and sometimes surprising consequences for how a model behaves. CLICK But there’s not that many parameters, and each parameter is interpretable. CLICK The overarching goal is not to fine-tune or train a bunch of parameters to fit the data, but actually to try to describe the neurocognitive processes that generate the data. </a:t>
            </a:r>
          </a:p>
        </p:txBody>
      </p:sp>
      <p:sp>
        <p:nvSpPr>
          <p:cNvPr id="4" name="Slide Number Placeholder 3"/>
          <p:cNvSpPr>
            <a:spLocks noGrp="1"/>
          </p:cNvSpPr>
          <p:nvPr>
            <p:ph type="sldNum" sz="quarter" idx="5"/>
          </p:nvPr>
        </p:nvSpPr>
        <p:spPr/>
        <p:txBody>
          <a:bodyPr/>
          <a:lstStyle/>
          <a:p>
            <a:fld id="{BE8194FF-4563-3B44-8AA4-5AF74543511C}" type="slidenum">
              <a:rPr lang="en-US"/>
              <a:t>30</a:t>
            </a:fld>
            <a:endParaRPr lang="en-US"/>
          </a:p>
        </p:txBody>
      </p:sp>
    </p:spTree>
    <p:extLst>
      <p:ext uri="{BB962C8B-B14F-4D97-AF65-F5344CB8AC3E}">
        <p14:creationId xmlns:p14="http://schemas.microsoft.com/office/powerpoint/2010/main" val="918166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8194FF-4563-3B44-8AA4-5AF74543511C}" type="slidenum">
              <a:rPr lang="en-US"/>
              <a:t>31</a:t>
            </a:fld>
            <a:endParaRPr lang="en-US"/>
          </a:p>
        </p:txBody>
      </p:sp>
    </p:spTree>
    <p:extLst>
      <p:ext uri="{BB962C8B-B14F-4D97-AF65-F5344CB8AC3E}">
        <p14:creationId xmlns:p14="http://schemas.microsoft.com/office/powerpoint/2010/main" val="1132995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I start, I just wanna point out that there are some great introductory resources from the DFT community. There’s a website with events, new papers, software tutorials, stuff like that. There’s also a great introductory textbook. As well as some overview papers that give a broad overview of the theory. I’ll show these resources again at the end of my talk.</a:t>
            </a:r>
          </a:p>
        </p:txBody>
      </p:sp>
      <p:sp>
        <p:nvSpPr>
          <p:cNvPr id="4" name="Slide Number Placeholder 3"/>
          <p:cNvSpPr>
            <a:spLocks noGrp="1"/>
          </p:cNvSpPr>
          <p:nvPr>
            <p:ph type="sldNum" sz="quarter" idx="5"/>
          </p:nvPr>
        </p:nvSpPr>
        <p:spPr/>
        <p:txBody>
          <a:bodyPr/>
          <a:lstStyle/>
          <a:p>
            <a:fld id="{BE8194FF-4563-3B44-8AA4-5AF74543511C}" type="slidenum">
              <a:rPr lang="en-US"/>
              <a:t>4</a:t>
            </a:fld>
            <a:endParaRPr lang="en-US"/>
          </a:p>
        </p:txBody>
      </p:sp>
    </p:spTree>
    <p:extLst>
      <p:ext uri="{BB962C8B-B14F-4D97-AF65-F5344CB8AC3E}">
        <p14:creationId xmlns:p14="http://schemas.microsoft.com/office/powerpoint/2010/main" val="3571452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I’ll start with a very brief history of DFT, just to give a sense of where the theory came from. CLICK The first published paper on DFT was in 1993, the paper was on the planning of eye movements. CLICK Since then, DFT has been applied to a wide range of phenomena, including reaching movements, visual perception, development, DFT models have even been used to control robots. Most relevant for us, more recently, there’s been work on language, including word learning, speech articulation, and language comprehension in a variety of contexts. CLICK DFT’s theoretical roots come from dynamical systems theory, which we usually trace back to Isaac Newton, especially as it was applied to human behavior starting mainly in the 1980s by people like Michael Turvey and Scott Kelso. CLICK Many of the details of the theory come from both neuroscientific and more theoretical mathematical work on the dynamics of neural networks starting in the 1970s and 80s. </a:t>
            </a:r>
          </a:p>
        </p:txBody>
      </p:sp>
      <p:sp>
        <p:nvSpPr>
          <p:cNvPr id="4" name="Slide Number Placeholder 3"/>
          <p:cNvSpPr>
            <a:spLocks noGrp="1"/>
          </p:cNvSpPr>
          <p:nvPr>
            <p:ph type="sldNum" sz="quarter" idx="5"/>
          </p:nvPr>
        </p:nvSpPr>
        <p:spPr/>
        <p:txBody>
          <a:bodyPr/>
          <a:lstStyle/>
          <a:p>
            <a:fld id="{BE8194FF-4563-3B44-8AA4-5AF74543511C}" type="slidenum">
              <a:rPr lang="en-US"/>
              <a:t>5</a:t>
            </a:fld>
            <a:endParaRPr lang="en-US"/>
          </a:p>
        </p:txBody>
      </p:sp>
    </p:spTree>
    <p:extLst>
      <p:ext uri="{BB962C8B-B14F-4D97-AF65-F5344CB8AC3E}">
        <p14:creationId xmlns:p14="http://schemas.microsoft.com/office/powerpoint/2010/main" val="3700636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basic hypotheses of the theory. CLICK First, behavior is governed by the nervous system. If we want to understand language behavior, for example—speaking, perceiving, comprehending, etc.—then it will help to understand the neural processes that govern these behaviors. CLICK The next hypothesis is that populations of neurons constitute a privileged level of description. If we want to understand behavior, then we shouldn’t just look at individual neurons, or at macroscopic brain regions (although, of course, those details are important, too), but the best predictor of behavior is at the level of connected populations of neurons. CLICK The next hypothesis is that neural processes exhibit stability, which basically means the property of resisting change in the face of noisy and variable inputs. CLICK At the same time, instabilities in neural processes allow qualitative transitions from one stable state to another. This interplay between stability and instability is key. Stability and instability are actually formal concepts from dynamical systems theory, which I’ll explain in more detail in the following slides.</a:t>
            </a:r>
          </a:p>
        </p:txBody>
      </p:sp>
      <p:sp>
        <p:nvSpPr>
          <p:cNvPr id="4" name="Slide Number Placeholder 3"/>
          <p:cNvSpPr>
            <a:spLocks noGrp="1"/>
          </p:cNvSpPr>
          <p:nvPr>
            <p:ph type="sldNum" sz="quarter" idx="5"/>
          </p:nvPr>
        </p:nvSpPr>
        <p:spPr/>
        <p:txBody>
          <a:bodyPr/>
          <a:lstStyle/>
          <a:p>
            <a:fld id="{BE8194FF-4563-3B44-8AA4-5AF74543511C}" type="slidenum">
              <a:rPr lang="en-US"/>
              <a:t>6</a:t>
            </a:fld>
            <a:endParaRPr lang="en-US"/>
          </a:p>
        </p:txBody>
      </p:sp>
    </p:spTree>
    <p:extLst>
      <p:ext uri="{BB962C8B-B14F-4D97-AF65-F5344CB8AC3E}">
        <p14:creationId xmlns:p14="http://schemas.microsoft.com/office/powerpoint/2010/main" val="1381214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dynamical system is just a system that changes lawfully over time. CLICK Because change is lawful, we can in theory write down that law, which allows us to predict the future from the present. CLICK Here’s a law that describes change in the variable </a:t>
            </a:r>
            <a:r>
              <a:rPr lang="en-US" i="1"/>
              <a:t>u. </a:t>
            </a:r>
            <a:r>
              <a:rPr lang="en-US" i="0"/>
              <a:t>CLICK In DFT, u is used to refer to neural activation or average spiking rate. CLICK u-dot is the rate of change of u, like the velocity of u. CLICK and f is the function that relates u to u–dot. If you give me the current state of u, I can pass it through f, and tell you u-dot, where u is going. The present state of u predicts the future state of u via this function f. But what is f? </a:t>
            </a:r>
            <a:endParaRPr lang="en-US"/>
          </a:p>
        </p:txBody>
      </p:sp>
      <p:sp>
        <p:nvSpPr>
          <p:cNvPr id="4" name="Slide Number Placeholder 3"/>
          <p:cNvSpPr>
            <a:spLocks noGrp="1"/>
          </p:cNvSpPr>
          <p:nvPr>
            <p:ph type="sldNum" sz="quarter" idx="5"/>
          </p:nvPr>
        </p:nvSpPr>
        <p:spPr/>
        <p:txBody>
          <a:bodyPr/>
          <a:lstStyle/>
          <a:p>
            <a:fld id="{BE8194FF-4563-3B44-8AA4-5AF74543511C}" type="slidenum">
              <a:rPr lang="en-US"/>
              <a:t>7</a:t>
            </a:fld>
            <a:endParaRPr lang="en-US"/>
          </a:p>
        </p:txBody>
      </p:sp>
    </p:spTree>
    <p:extLst>
      <p:ext uri="{BB962C8B-B14F-4D97-AF65-F5344CB8AC3E}">
        <p14:creationId xmlns:p14="http://schemas.microsoft.com/office/powerpoint/2010/main" val="1345785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a simple example, where u-dot just equals negative u. This is called a point attractor system, and to see why, CLICK it will help to look at this plot, which has u on the x axis, and u-dot or rate of change on the y axis. This is sometimes called a phase plane. You can see that as u decreases, becomes more negative, u-dot increases, becomes more positive. In other words, the farther I push u to the left, the more quickly u will move back to the right. And the farther I push u to the right, the more quickly it will move back to the left. CLICK This is what I did for a few examples, where I started u at different points, and let it evolve over time, and no matter where I start u, it always moves back to 0. And if I start u right at 0, it just stays there. CLICK This is why we call 0 a stable point attractor. The stable point just happens to be at 0, CLICK but adding some value can actually move the phase plane around, and therefore move the position of the point attractor. </a:t>
            </a:r>
          </a:p>
        </p:txBody>
      </p:sp>
      <p:sp>
        <p:nvSpPr>
          <p:cNvPr id="4" name="Slide Number Placeholder 3"/>
          <p:cNvSpPr>
            <a:spLocks noGrp="1"/>
          </p:cNvSpPr>
          <p:nvPr>
            <p:ph type="sldNum" sz="quarter" idx="5"/>
          </p:nvPr>
        </p:nvSpPr>
        <p:spPr/>
        <p:txBody>
          <a:bodyPr/>
          <a:lstStyle/>
          <a:p>
            <a:fld id="{BE8194FF-4563-3B44-8AA4-5AF74543511C}" type="slidenum">
              <a:rPr lang="en-US"/>
              <a:t>8</a:t>
            </a:fld>
            <a:endParaRPr lang="en-US"/>
          </a:p>
        </p:txBody>
      </p:sp>
    </p:spTree>
    <p:extLst>
      <p:ext uri="{BB962C8B-B14F-4D97-AF65-F5344CB8AC3E}">
        <p14:creationId xmlns:p14="http://schemas.microsoft.com/office/powerpoint/2010/main" val="3811713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the main equation describing neural activation dynamics in DFT, which only differs from that last equation in two main ways. CLICK First, we added this rate parameter tau, which just modulates how quickly the system changes, and CLICK the position of the point attractor is given by a sum of a few different terms. CLICK These terms are h, the resting level of activation, CLICK s, describing inputs to the neural population from sensation or intention, for example, CLICK c, describing interaction between neurons within the population, CLICK weighted by a threshold function g, CLICK and some random noise. </a:t>
            </a:r>
          </a:p>
        </p:txBody>
      </p:sp>
      <p:sp>
        <p:nvSpPr>
          <p:cNvPr id="4" name="Slide Number Placeholder 3"/>
          <p:cNvSpPr>
            <a:spLocks noGrp="1"/>
          </p:cNvSpPr>
          <p:nvPr>
            <p:ph type="sldNum" sz="quarter" idx="5"/>
          </p:nvPr>
        </p:nvSpPr>
        <p:spPr/>
        <p:txBody>
          <a:bodyPr/>
          <a:lstStyle/>
          <a:p>
            <a:fld id="{BE8194FF-4563-3B44-8AA4-5AF74543511C}" type="slidenum">
              <a:rPr lang="en-US"/>
              <a:t>9</a:t>
            </a:fld>
            <a:endParaRPr lang="en-US"/>
          </a:p>
        </p:txBody>
      </p:sp>
    </p:spTree>
    <p:extLst>
      <p:ext uri="{BB962C8B-B14F-4D97-AF65-F5344CB8AC3E}">
        <p14:creationId xmlns:p14="http://schemas.microsoft.com/office/powerpoint/2010/main" val="2612012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FD25-16EC-7BAE-EBB0-E57A15CB05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A67CCA-56C1-6943-1D22-0A357C46B5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B196AD-3292-E795-EA0C-ED3F2EE9B871}"/>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46247AEE-7A1B-4287-C0AC-6BA7C2CBB02C}"/>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4A805925-F39D-076A-8869-72AD8AFF7890}"/>
              </a:ext>
            </a:extLst>
          </p:cNvPr>
          <p:cNvSpPr>
            <a:spLocks noGrp="1"/>
          </p:cNvSpPr>
          <p:nvPr>
            <p:ph type="sldNum" sz="quarter" idx="12"/>
          </p:nvPr>
        </p:nvSpPr>
        <p:spPr/>
        <p:txBody>
          <a:bodyPr/>
          <a:lstStyle/>
          <a:p>
            <a:fld id="{ABB0BFC9-DA12-CC4B-9916-11C8874E2144}" type="slidenum">
              <a:t>‹#›</a:t>
            </a:fld>
            <a:endParaRPr lang="en-US"/>
          </a:p>
        </p:txBody>
      </p:sp>
    </p:spTree>
    <p:extLst>
      <p:ext uri="{BB962C8B-B14F-4D97-AF65-F5344CB8AC3E}">
        <p14:creationId xmlns:p14="http://schemas.microsoft.com/office/powerpoint/2010/main" val="187370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CD38-5D56-FFE3-3981-8B5993BB9C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CCB875-671F-08AB-13E2-D0B853FBC9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4935A3-B5E2-7B6A-72C8-1C645D3369D6}"/>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025A73D2-5E1D-0A6B-99F5-679A6B865FBF}"/>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165E276D-CB89-E800-EF6B-3BCD5BA35BEE}"/>
              </a:ext>
            </a:extLst>
          </p:cNvPr>
          <p:cNvSpPr>
            <a:spLocks noGrp="1"/>
          </p:cNvSpPr>
          <p:nvPr>
            <p:ph type="sldNum" sz="quarter" idx="12"/>
          </p:nvPr>
        </p:nvSpPr>
        <p:spPr/>
        <p:txBody>
          <a:bodyPr/>
          <a:lstStyle/>
          <a:p>
            <a:fld id="{ABB0BFC9-DA12-CC4B-9916-11C8874E2144}" type="slidenum">
              <a:t>‹#›</a:t>
            </a:fld>
            <a:endParaRPr lang="en-US"/>
          </a:p>
        </p:txBody>
      </p:sp>
    </p:spTree>
    <p:extLst>
      <p:ext uri="{BB962C8B-B14F-4D97-AF65-F5344CB8AC3E}">
        <p14:creationId xmlns:p14="http://schemas.microsoft.com/office/powerpoint/2010/main" val="2964303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104825-D2FB-054C-3857-08FB7C8ACA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DDD6D4-5D96-37F4-3905-B94DC9E8A9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4FBED-EC32-8BE6-014D-56D1C8E573C3}"/>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DBCAB9AC-A094-DB8A-C805-D62FD118BB41}"/>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FA8C1C0A-41A1-A02C-A916-739C9556A292}"/>
              </a:ext>
            </a:extLst>
          </p:cNvPr>
          <p:cNvSpPr>
            <a:spLocks noGrp="1"/>
          </p:cNvSpPr>
          <p:nvPr>
            <p:ph type="sldNum" sz="quarter" idx="12"/>
          </p:nvPr>
        </p:nvSpPr>
        <p:spPr/>
        <p:txBody>
          <a:bodyPr/>
          <a:lstStyle/>
          <a:p>
            <a:fld id="{ABB0BFC9-DA12-CC4B-9916-11C8874E2144}" type="slidenum">
              <a:t>‹#›</a:t>
            </a:fld>
            <a:endParaRPr lang="en-US"/>
          </a:p>
        </p:txBody>
      </p:sp>
    </p:spTree>
    <p:extLst>
      <p:ext uri="{BB962C8B-B14F-4D97-AF65-F5344CB8AC3E}">
        <p14:creationId xmlns:p14="http://schemas.microsoft.com/office/powerpoint/2010/main" val="328243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8D93D-06E0-DE4C-7696-018409A9B4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8E1DAA-8D23-D5DD-008F-C99D8DB3A6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63B227-D9A0-1CDE-CE8A-74C13F756B68}"/>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45C455D9-D7CA-F78C-E158-23411B305B21}"/>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3E72C7B2-4059-51D0-22EF-59392882B4EC}"/>
              </a:ext>
            </a:extLst>
          </p:cNvPr>
          <p:cNvSpPr>
            <a:spLocks noGrp="1"/>
          </p:cNvSpPr>
          <p:nvPr>
            <p:ph type="sldNum" sz="quarter" idx="12"/>
          </p:nvPr>
        </p:nvSpPr>
        <p:spPr/>
        <p:txBody>
          <a:bodyPr/>
          <a:lstStyle/>
          <a:p>
            <a:fld id="{ABB0BFC9-DA12-CC4B-9916-11C8874E2144}" type="slidenum">
              <a:t>‹#›</a:t>
            </a:fld>
            <a:endParaRPr lang="en-US"/>
          </a:p>
        </p:txBody>
      </p:sp>
    </p:spTree>
    <p:extLst>
      <p:ext uri="{BB962C8B-B14F-4D97-AF65-F5344CB8AC3E}">
        <p14:creationId xmlns:p14="http://schemas.microsoft.com/office/powerpoint/2010/main" val="250370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B201-6D89-175B-FC9C-4EBB5446AF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8F8FEB-5EA4-2F47-E4EA-81508BF78E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4FC4EB-259C-6A17-7074-3924D13566EC}"/>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7D668646-EC44-9680-5D94-953292ADB421}"/>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CE1F99C9-8468-BA2D-B9B5-9589A0340012}"/>
              </a:ext>
            </a:extLst>
          </p:cNvPr>
          <p:cNvSpPr>
            <a:spLocks noGrp="1"/>
          </p:cNvSpPr>
          <p:nvPr>
            <p:ph type="sldNum" sz="quarter" idx="12"/>
          </p:nvPr>
        </p:nvSpPr>
        <p:spPr/>
        <p:txBody>
          <a:bodyPr/>
          <a:lstStyle/>
          <a:p>
            <a:fld id="{ABB0BFC9-DA12-CC4B-9916-11C8874E2144}" type="slidenum">
              <a:t>‹#›</a:t>
            </a:fld>
            <a:endParaRPr lang="en-US"/>
          </a:p>
        </p:txBody>
      </p:sp>
    </p:spTree>
    <p:extLst>
      <p:ext uri="{BB962C8B-B14F-4D97-AF65-F5344CB8AC3E}">
        <p14:creationId xmlns:p14="http://schemas.microsoft.com/office/powerpoint/2010/main" val="35707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1942-FC02-BAAE-58BE-6C6D012923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566D0E-A187-FCE0-EB23-C14AA1D47C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234A13-B270-77B7-B215-C0B1B78955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5B76E1-179D-853F-E12A-4584F1E07529}"/>
              </a:ext>
            </a:extLst>
          </p:cNvPr>
          <p:cNvSpPr>
            <a:spLocks noGrp="1"/>
          </p:cNvSpPr>
          <p:nvPr>
            <p:ph type="dt" sz="half" idx="10"/>
          </p:nvPr>
        </p:nvSpPr>
        <p:spPr/>
        <p:txBody>
          <a:bodyPr/>
          <a:lstStyle/>
          <a:p>
            <a:r>
              <a:rPr lang="en-US"/>
              <a:t>10 January 2025</a:t>
            </a:r>
          </a:p>
        </p:txBody>
      </p:sp>
      <p:sp>
        <p:nvSpPr>
          <p:cNvPr id="6" name="Footer Placeholder 5">
            <a:extLst>
              <a:ext uri="{FF2B5EF4-FFF2-40B4-BE49-F238E27FC236}">
                <a16:creationId xmlns:a16="http://schemas.microsoft.com/office/drawing/2014/main" id="{773E6780-5D79-D0E0-9B99-C95352170AEA}"/>
              </a:ext>
            </a:extLst>
          </p:cNvPr>
          <p:cNvSpPr>
            <a:spLocks noGrp="1"/>
          </p:cNvSpPr>
          <p:nvPr>
            <p:ph type="ftr" sz="quarter" idx="11"/>
          </p:nvPr>
        </p:nvSpPr>
        <p:spPr/>
        <p:txBody>
          <a:bodyPr/>
          <a:lstStyle/>
          <a:p>
            <a:r>
              <a:rPr lang="en-US"/>
              <a:t>2025 LSA Annual Meeting, Philadelphia</a:t>
            </a:r>
          </a:p>
        </p:txBody>
      </p:sp>
      <p:sp>
        <p:nvSpPr>
          <p:cNvPr id="7" name="Slide Number Placeholder 6">
            <a:extLst>
              <a:ext uri="{FF2B5EF4-FFF2-40B4-BE49-F238E27FC236}">
                <a16:creationId xmlns:a16="http://schemas.microsoft.com/office/drawing/2014/main" id="{852ECA2A-7C78-41D8-9F49-3CF42BF5CEFC}"/>
              </a:ext>
            </a:extLst>
          </p:cNvPr>
          <p:cNvSpPr>
            <a:spLocks noGrp="1"/>
          </p:cNvSpPr>
          <p:nvPr>
            <p:ph type="sldNum" sz="quarter" idx="12"/>
          </p:nvPr>
        </p:nvSpPr>
        <p:spPr/>
        <p:txBody>
          <a:bodyPr/>
          <a:lstStyle/>
          <a:p>
            <a:fld id="{ABB0BFC9-DA12-CC4B-9916-11C8874E2144}" type="slidenum">
              <a:t>‹#›</a:t>
            </a:fld>
            <a:endParaRPr lang="en-US"/>
          </a:p>
        </p:txBody>
      </p:sp>
    </p:spTree>
    <p:extLst>
      <p:ext uri="{BB962C8B-B14F-4D97-AF65-F5344CB8AC3E}">
        <p14:creationId xmlns:p14="http://schemas.microsoft.com/office/powerpoint/2010/main" val="172668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D32F-81D0-A121-2B05-D77235F732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E99D4D-A6DF-272C-CC5B-C9F0B59D98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74AF31-BD44-59FD-B606-B357FF9D12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50F34C-34D3-1E63-DDD0-AA54230A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4104B8-847A-444F-C1D3-CDC037B59D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7D940B-AACD-EC29-ECCA-84506791C2E3}"/>
              </a:ext>
            </a:extLst>
          </p:cNvPr>
          <p:cNvSpPr>
            <a:spLocks noGrp="1"/>
          </p:cNvSpPr>
          <p:nvPr>
            <p:ph type="dt" sz="half" idx="10"/>
          </p:nvPr>
        </p:nvSpPr>
        <p:spPr/>
        <p:txBody>
          <a:bodyPr/>
          <a:lstStyle/>
          <a:p>
            <a:r>
              <a:rPr lang="en-US"/>
              <a:t>10 January 2025</a:t>
            </a:r>
          </a:p>
        </p:txBody>
      </p:sp>
      <p:sp>
        <p:nvSpPr>
          <p:cNvPr id="8" name="Footer Placeholder 7">
            <a:extLst>
              <a:ext uri="{FF2B5EF4-FFF2-40B4-BE49-F238E27FC236}">
                <a16:creationId xmlns:a16="http://schemas.microsoft.com/office/drawing/2014/main" id="{64460A99-FAEC-7815-D4D0-934F7614B146}"/>
              </a:ext>
            </a:extLst>
          </p:cNvPr>
          <p:cNvSpPr>
            <a:spLocks noGrp="1"/>
          </p:cNvSpPr>
          <p:nvPr>
            <p:ph type="ftr" sz="quarter" idx="11"/>
          </p:nvPr>
        </p:nvSpPr>
        <p:spPr/>
        <p:txBody>
          <a:bodyPr/>
          <a:lstStyle/>
          <a:p>
            <a:r>
              <a:rPr lang="en-US"/>
              <a:t>2025 LSA Annual Meeting, Philadelphia</a:t>
            </a:r>
          </a:p>
        </p:txBody>
      </p:sp>
      <p:sp>
        <p:nvSpPr>
          <p:cNvPr id="9" name="Slide Number Placeholder 8">
            <a:extLst>
              <a:ext uri="{FF2B5EF4-FFF2-40B4-BE49-F238E27FC236}">
                <a16:creationId xmlns:a16="http://schemas.microsoft.com/office/drawing/2014/main" id="{6EAF03A7-3B45-DA1D-FC2D-97A4AB48205B}"/>
              </a:ext>
            </a:extLst>
          </p:cNvPr>
          <p:cNvSpPr>
            <a:spLocks noGrp="1"/>
          </p:cNvSpPr>
          <p:nvPr>
            <p:ph type="sldNum" sz="quarter" idx="12"/>
          </p:nvPr>
        </p:nvSpPr>
        <p:spPr/>
        <p:txBody>
          <a:bodyPr/>
          <a:lstStyle/>
          <a:p>
            <a:fld id="{ABB0BFC9-DA12-CC4B-9916-11C8874E2144}" type="slidenum">
              <a:t>‹#›</a:t>
            </a:fld>
            <a:endParaRPr lang="en-US"/>
          </a:p>
        </p:txBody>
      </p:sp>
    </p:spTree>
    <p:extLst>
      <p:ext uri="{BB962C8B-B14F-4D97-AF65-F5344CB8AC3E}">
        <p14:creationId xmlns:p14="http://schemas.microsoft.com/office/powerpoint/2010/main" val="3392758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FDC6-964E-051B-8707-3162280D86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53258B-1E9D-9ED2-7B65-FF1DD8B5AF22}"/>
              </a:ext>
            </a:extLst>
          </p:cNvPr>
          <p:cNvSpPr>
            <a:spLocks noGrp="1"/>
          </p:cNvSpPr>
          <p:nvPr>
            <p:ph type="dt" sz="half" idx="10"/>
          </p:nvPr>
        </p:nvSpPr>
        <p:spPr/>
        <p:txBody>
          <a:bodyPr/>
          <a:lstStyle/>
          <a:p>
            <a:r>
              <a:rPr lang="en-US"/>
              <a:t>10 January 2025</a:t>
            </a:r>
          </a:p>
        </p:txBody>
      </p:sp>
      <p:sp>
        <p:nvSpPr>
          <p:cNvPr id="4" name="Footer Placeholder 3">
            <a:extLst>
              <a:ext uri="{FF2B5EF4-FFF2-40B4-BE49-F238E27FC236}">
                <a16:creationId xmlns:a16="http://schemas.microsoft.com/office/drawing/2014/main" id="{5D91DB74-AAF4-604C-684D-7A194CE5CB30}"/>
              </a:ext>
            </a:extLst>
          </p:cNvPr>
          <p:cNvSpPr>
            <a:spLocks noGrp="1"/>
          </p:cNvSpPr>
          <p:nvPr>
            <p:ph type="ftr" sz="quarter" idx="11"/>
          </p:nvPr>
        </p:nvSpPr>
        <p:spPr/>
        <p:txBody>
          <a:bodyPr/>
          <a:lstStyle/>
          <a:p>
            <a:r>
              <a:rPr lang="en-US"/>
              <a:t>2025 LSA Annual Meeting, Philadelphia</a:t>
            </a:r>
          </a:p>
        </p:txBody>
      </p:sp>
      <p:sp>
        <p:nvSpPr>
          <p:cNvPr id="5" name="Slide Number Placeholder 4">
            <a:extLst>
              <a:ext uri="{FF2B5EF4-FFF2-40B4-BE49-F238E27FC236}">
                <a16:creationId xmlns:a16="http://schemas.microsoft.com/office/drawing/2014/main" id="{5DE12829-DA68-60D7-14FA-2FD90C61F82E}"/>
              </a:ext>
            </a:extLst>
          </p:cNvPr>
          <p:cNvSpPr>
            <a:spLocks noGrp="1"/>
          </p:cNvSpPr>
          <p:nvPr>
            <p:ph type="sldNum" sz="quarter" idx="12"/>
          </p:nvPr>
        </p:nvSpPr>
        <p:spPr/>
        <p:txBody>
          <a:bodyPr/>
          <a:lstStyle/>
          <a:p>
            <a:fld id="{ABB0BFC9-DA12-CC4B-9916-11C8874E2144}" type="slidenum">
              <a:t>‹#›</a:t>
            </a:fld>
            <a:endParaRPr lang="en-US"/>
          </a:p>
        </p:txBody>
      </p:sp>
    </p:spTree>
    <p:extLst>
      <p:ext uri="{BB962C8B-B14F-4D97-AF65-F5344CB8AC3E}">
        <p14:creationId xmlns:p14="http://schemas.microsoft.com/office/powerpoint/2010/main" val="364497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863181-BBC5-6792-9CE0-977B7D1BC82D}"/>
              </a:ext>
            </a:extLst>
          </p:cNvPr>
          <p:cNvSpPr>
            <a:spLocks noGrp="1"/>
          </p:cNvSpPr>
          <p:nvPr>
            <p:ph type="dt" sz="half" idx="10"/>
          </p:nvPr>
        </p:nvSpPr>
        <p:spPr/>
        <p:txBody>
          <a:bodyPr/>
          <a:lstStyle/>
          <a:p>
            <a:r>
              <a:rPr lang="en-US"/>
              <a:t>10 January 2025</a:t>
            </a:r>
          </a:p>
        </p:txBody>
      </p:sp>
      <p:sp>
        <p:nvSpPr>
          <p:cNvPr id="3" name="Footer Placeholder 2">
            <a:extLst>
              <a:ext uri="{FF2B5EF4-FFF2-40B4-BE49-F238E27FC236}">
                <a16:creationId xmlns:a16="http://schemas.microsoft.com/office/drawing/2014/main" id="{9025A42C-C5DD-A473-1271-2A79FA706AFD}"/>
              </a:ext>
            </a:extLst>
          </p:cNvPr>
          <p:cNvSpPr>
            <a:spLocks noGrp="1"/>
          </p:cNvSpPr>
          <p:nvPr>
            <p:ph type="ftr" sz="quarter" idx="11"/>
          </p:nvPr>
        </p:nvSpPr>
        <p:spPr/>
        <p:txBody>
          <a:bodyPr/>
          <a:lstStyle/>
          <a:p>
            <a:r>
              <a:rPr lang="en-US"/>
              <a:t>2025 LSA Annual Meeting, Philadelphia</a:t>
            </a:r>
          </a:p>
        </p:txBody>
      </p:sp>
      <p:sp>
        <p:nvSpPr>
          <p:cNvPr id="4" name="Slide Number Placeholder 3">
            <a:extLst>
              <a:ext uri="{FF2B5EF4-FFF2-40B4-BE49-F238E27FC236}">
                <a16:creationId xmlns:a16="http://schemas.microsoft.com/office/drawing/2014/main" id="{211C1E84-7BAC-DD24-2F48-694C41FF7E23}"/>
              </a:ext>
            </a:extLst>
          </p:cNvPr>
          <p:cNvSpPr>
            <a:spLocks noGrp="1"/>
          </p:cNvSpPr>
          <p:nvPr>
            <p:ph type="sldNum" sz="quarter" idx="12"/>
          </p:nvPr>
        </p:nvSpPr>
        <p:spPr/>
        <p:txBody>
          <a:bodyPr/>
          <a:lstStyle/>
          <a:p>
            <a:fld id="{ABB0BFC9-DA12-CC4B-9916-11C8874E2144}" type="slidenum">
              <a:t>‹#›</a:t>
            </a:fld>
            <a:endParaRPr lang="en-US"/>
          </a:p>
        </p:txBody>
      </p:sp>
    </p:spTree>
    <p:extLst>
      <p:ext uri="{BB962C8B-B14F-4D97-AF65-F5344CB8AC3E}">
        <p14:creationId xmlns:p14="http://schemas.microsoft.com/office/powerpoint/2010/main" val="1864358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248E-55FE-553E-5757-4F5B71E3E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A72A91-881B-55ED-1E23-9375AC9EB5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3B1D03-8137-5803-834E-3A799C11B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979E2-8DCF-921B-1762-DD56923D8C87}"/>
              </a:ext>
            </a:extLst>
          </p:cNvPr>
          <p:cNvSpPr>
            <a:spLocks noGrp="1"/>
          </p:cNvSpPr>
          <p:nvPr>
            <p:ph type="dt" sz="half" idx="10"/>
          </p:nvPr>
        </p:nvSpPr>
        <p:spPr/>
        <p:txBody>
          <a:bodyPr/>
          <a:lstStyle/>
          <a:p>
            <a:r>
              <a:rPr lang="en-US"/>
              <a:t>10 January 2025</a:t>
            </a:r>
          </a:p>
        </p:txBody>
      </p:sp>
      <p:sp>
        <p:nvSpPr>
          <p:cNvPr id="6" name="Footer Placeholder 5">
            <a:extLst>
              <a:ext uri="{FF2B5EF4-FFF2-40B4-BE49-F238E27FC236}">
                <a16:creationId xmlns:a16="http://schemas.microsoft.com/office/drawing/2014/main" id="{1DA5CB0C-C5F4-F7F2-EC2A-E78C069E57B4}"/>
              </a:ext>
            </a:extLst>
          </p:cNvPr>
          <p:cNvSpPr>
            <a:spLocks noGrp="1"/>
          </p:cNvSpPr>
          <p:nvPr>
            <p:ph type="ftr" sz="quarter" idx="11"/>
          </p:nvPr>
        </p:nvSpPr>
        <p:spPr/>
        <p:txBody>
          <a:bodyPr/>
          <a:lstStyle/>
          <a:p>
            <a:r>
              <a:rPr lang="en-US"/>
              <a:t>2025 LSA Annual Meeting, Philadelphia</a:t>
            </a:r>
          </a:p>
        </p:txBody>
      </p:sp>
      <p:sp>
        <p:nvSpPr>
          <p:cNvPr id="7" name="Slide Number Placeholder 6">
            <a:extLst>
              <a:ext uri="{FF2B5EF4-FFF2-40B4-BE49-F238E27FC236}">
                <a16:creationId xmlns:a16="http://schemas.microsoft.com/office/drawing/2014/main" id="{999A3F1C-72AE-6FA1-CC01-C96C03C948D4}"/>
              </a:ext>
            </a:extLst>
          </p:cNvPr>
          <p:cNvSpPr>
            <a:spLocks noGrp="1"/>
          </p:cNvSpPr>
          <p:nvPr>
            <p:ph type="sldNum" sz="quarter" idx="12"/>
          </p:nvPr>
        </p:nvSpPr>
        <p:spPr/>
        <p:txBody>
          <a:bodyPr/>
          <a:lstStyle/>
          <a:p>
            <a:fld id="{ABB0BFC9-DA12-CC4B-9916-11C8874E2144}" type="slidenum">
              <a:t>‹#›</a:t>
            </a:fld>
            <a:endParaRPr lang="en-US"/>
          </a:p>
        </p:txBody>
      </p:sp>
    </p:spTree>
    <p:extLst>
      <p:ext uri="{BB962C8B-B14F-4D97-AF65-F5344CB8AC3E}">
        <p14:creationId xmlns:p14="http://schemas.microsoft.com/office/powerpoint/2010/main" val="271698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C33E-7CC8-4EF8-C025-648CCC56B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C5FB34-6834-59FA-7F22-DBC627C9A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DD63DA-8BFF-2E80-2BB5-BA5287538E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80816-497E-10FF-3651-9CE833E315A0}"/>
              </a:ext>
            </a:extLst>
          </p:cNvPr>
          <p:cNvSpPr>
            <a:spLocks noGrp="1"/>
          </p:cNvSpPr>
          <p:nvPr>
            <p:ph type="dt" sz="half" idx="10"/>
          </p:nvPr>
        </p:nvSpPr>
        <p:spPr/>
        <p:txBody>
          <a:bodyPr/>
          <a:lstStyle/>
          <a:p>
            <a:r>
              <a:rPr lang="en-US"/>
              <a:t>10 January 2025</a:t>
            </a:r>
          </a:p>
        </p:txBody>
      </p:sp>
      <p:sp>
        <p:nvSpPr>
          <p:cNvPr id="6" name="Footer Placeholder 5">
            <a:extLst>
              <a:ext uri="{FF2B5EF4-FFF2-40B4-BE49-F238E27FC236}">
                <a16:creationId xmlns:a16="http://schemas.microsoft.com/office/drawing/2014/main" id="{EC916D29-821A-6810-E2E3-6388C0023DF4}"/>
              </a:ext>
            </a:extLst>
          </p:cNvPr>
          <p:cNvSpPr>
            <a:spLocks noGrp="1"/>
          </p:cNvSpPr>
          <p:nvPr>
            <p:ph type="ftr" sz="quarter" idx="11"/>
          </p:nvPr>
        </p:nvSpPr>
        <p:spPr/>
        <p:txBody>
          <a:bodyPr/>
          <a:lstStyle/>
          <a:p>
            <a:r>
              <a:rPr lang="en-US"/>
              <a:t>2025 LSA Annual Meeting, Philadelphia</a:t>
            </a:r>
          </a:p>
        </p:txBody>
      </p:sp>
      <p:sp>
        <p:nvSpPr>
          <p:cNvPr id="7" name="Slide Number Placeholder 6">
            <a:extLst>
              <a:ext uri="{FF2B5EF4-FFF2-40B4-BE49-F238E27FC236}">
                <a16:creationId xmlns:a16="http://schemas.microsoft.com/office/drawing/2014/main" id="{336A3BEA-34BA-781E-C77E-FF2EB347F242}"/>
              </a:ext>
            </a:extLst>
          </p:cNvPr>
          <p:cNvSpPr>
            <a:spLocks noGrp="1"/>
          </p:cNvSpPr>
          <p:nvPr>
            <p:ph type="sldNum" sz="quarter" idx="12"/>
          </p:nvPr>
        </p:nvSpPr>
        <p:spPr/>
        <p:txBody>
          <a:bodyPr/>
          <a:lstStyle/>
          <a:p>
            <a:fld id="{ABB0BFC9-DA12-CC4B-9916-11C8874E2144}" type="slidenum">
              <a:t>‹#›</a:t>
            </a:fld>
            <a:endParaRPr lang="en-US"/>
          </a:p>
        </p:txBody>
      </p:sp>
    </p:spTree>
    <p:extLst>
      <p:ext uri="{BB962C8B-B14F-4D97-AF65-F5344CB8AC3E}">
        <p14:creationId xmlns:p14="http://schemas.microsoft.com/office/powerpoint/2010/main" val="150499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0AC770-C30D-D3A3-BC26-C7AC8EA7C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56868F-1AE4-9BD4-973D-6CF1BC5CC0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1D650-71C7-8840-ABC7-2AC9648C0A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10 January 2025</a:t>
            </a:r>
          </a:p>
        </p:txBody>
      </p:sp>
      <p:sp>
        <p:nvSpPr>
          <p:cNvPr id="5" name="Footer Placeholder 4">
            <a:extLst>
              <a:ext uri="{FF2B5EF4-FFF2-40B4-BE49-F238E27FC236}">
                <a16:creationId xmlns:a16="http://schemas.microsoft.com/office/drawing/2014/main" id="{10474481-B044-A4E4-68D5-ABCF402863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2025 LSA Annual Meeting, Philadelphia</a:t>
            </a:r>
          </a:p>
        </p:txBody>
      </p:sp>
      <p:sp>
        <p:nvSpPr>
          <p:cNvPr id="6" name="Slide Number Placeholder 5">
            <a:extLst>
              <a:ext uri="{FF2B5EF4-FFF2-40B4-BE49-F238E27FC236}">
                <a16:creationId xmlns:a16="http://schemas.microsoft.com/office/drawing/2014/main" id="{15D6946F-32DB-0D7C-846B-BFAC9FA9A0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B0BFC9-DA12-CC4B-9916-11C8874E2144}" type="slidenum">
              <a:t>‹#›</a:t>
            </a:fld>
            <a:endParaRPr lang="en-US"/>
          </a:p>
        </p:txBody>
      </p:sp>
    </p:spTree>
    <p:extLst>
      <p:ext uri="{BB962C8B-B14F-4D97-AF65-F5344CB8AC3E}">
        <p14:creationId xmlns:p14="http://schemas.microsoft.com/office/powerpoint/2010/main" val="1741847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1.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1.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1.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4.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6.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cosivina/cosivin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D84922-02CA-FB80-E9B2-30D07837BFD0}"/>
              </a:ext>
            </a:extLst>
          </p:cNvPr>
          <p:cNvSpPr>
            <a:spLocks noGrp="1"/>
          </p:cNvSpPr>
          <p:nvPr>
            <p:ph type="title"/>
          </p:nvPr>
        </p:nvSpPr>
        <p:spPr>
          <a:xfrm>
            <a:off x="228600" y="681037"/>
            <a:ext cx="11963400" cy="1009651"/>
          </a:xfrm>
        </p:spPr>
        <p:txBody>
          <a:bodyPr>
            <a:normAutofit fontScale="90000"/>
          </a:bodyPr>
          <a:lstStyle/>
          <a:p>
            <a:pPr algn="ctr"/>
            <a:r>
              <a:rPr lang="en-US" b="1" i="0" dirty="0">
                <a:solidFill>
                  <a:srgbClr val="710484"/>
                </a:solidFill>
                <a:effectLst/>
                <a:latin typeface="Roboto" panose="02000000000000000000" pitchFamily="2" charset="0"/>
              </a:rPr>
              <a:t>Dynamic Field Theory for unifying discrete and continuous aspects of linguistic representations</a:t>
            </a:r>
            <a:br>
              <a:rPr lang="en-US" b="1" i="0" dirty="0">
                <a:solidFill>
                  <a:srgbClr val="710484"/>
                </a:solidFill>
                <a:effectLst/>
                <a:latin typeface="Roboto" panose="02000000000000000000" pitchFamily="2" charset="0"/>
              </a:rPr>
            </a:br>
            <a:r>
              <a:rPr lang="en-US" sz="3100" b="1" i="0" dirty="0">
                <a:solidFill>
                  <a:srgbClr val="710484"/>
                </a:solidFill>
                <a:effectLst/>
                <a:latin typeface="Roboto" panose="02000000000000000000" pitchFamily="2" charset="0"/>
              </a:rPr>
              <a:t>(two-part organized session)</a:t>
            </a:r>
            <a:br>
              <a:rPr lang="en-US" b="1" i="0" dirty="0">
                <a:solidFill>
                  <a:srgbClr val="710484"/>
                </a:solidFill>
                <a:effectLst/>
                <a:latin typeface="Roboto" panose="02000000000000000000" pitchFamily="2" charset="0"/>
              </a:rPr>
            </a:br>
            <a:endParaRPr lang="en-US" dirty="0"/>
          </a:p>
        </p:txBody>
      </p:sp>
      <p:sp>
        <p:nvSpPr>
          <p:cNvPr id="5" name="Content Placeholder 4">
            <a:extLst>
              <a:ext uri="{FF2B5EF4-FFF2-40B4-BE49-F238E27FC236}">
                <a16:creationId xmlns:a16="http://schemas.microsoft.com/office/drawing/2014/main" id="{1E9DBB2A-74A9-9C4F-59C8-DE75C87A4B70}"/>
              </a:ext>
            </a:extLst>
          </p:cNvPr>
          <p:cNvSpPr>
            <a:spLocks noGrp="1"/>
          </p:cNvSpPr>
          <p:nvPr>
            <p:ph sz="half" idx="1"/>
          </p:nvPr>
        </p:nvSpPr>
        <p:spPr>
          <a:xfrm>
            <a:off x="838200" y="2039541"/>
            <a:ext cx="5181600" cy="5032375"/>
          </a:xfrm>
        </p:spPr>
        <p:txBody>
          <a:bodyPr>
            <a:noAutofit/>
          </a:bodyPr>
          <a:lstStyle/>
          <a:p>
            <a:pPr marL="0" indent="0">
              <a:buNone/>
            </a:pPr>
            <a:r>
              <a:rPr lang="en-US" sz="2600" b="1" dirty="0"/>
              <a:t>Part I (1:45-3:15)</a:t>
            </a:r>
          </a:p>
          <a:p>
            <a:r>
              <a:rPr lang="en-US" sz="2000" b="1" i="1" dirty="0"/>
              <a:t>Dynamic Field Theory: An introduction</a:t>
            </a:r>
            <a:r>
              <a:rPr lang="en-US" sz="2000" i="1" dirty="0"/>
              <a:t>, </a:t>
            </a:r>
            <a:r>
              <a:rPr lang="en-US" sz="2000" dirty="0"/>
              <a:t>Michael C. Stern (1:50-2:15)</a:t>
            </a:r>
            <a:endParaRPr lang="en-US" sz="2000" i="1" dirty="0"/>
          </a:p>
          <a:p>
            <a:pPr marL="0" indent="0">
              <a:buNone/>
            </a:pPr>
            <a:r>
              <a:rPr lang="en-US" sz="2600" u="sng" dirty="0"/>
              <a:t>Case Studies</a:t>
            </a:r>
          </a:p>
          <a:p>
            <a:r>
              <a:rPr lang="en-US" sz="2000" b="1" i="1" dirty="0"/>
              <a:t>Speech Errors in Vowels: trace effects</a:t>
            </a:r>
            <a:r>
              <a:rPr lang="en-US" sz="2000" i="1" dirty="0"/>
              <a:t>, </a:t>
            </a:r>
            <a:r>
              <a:rPr lang="en-US" sz="2000" dirty="0"/>
              <a:t>Manasvi Chaturvedi (2:15-2:35)</a:t>
            </a:r>
          </a:p>
          <a:p>
            <a:r>
              <a:rPr lang="en-US" sz="2000" b="1" i="1" dirty="0"/>
              <a:t>Asymmetric Interference Effects in Code-Switching</a:t>
            </a:r>
            <a:r>
              <a:rPr lang="en-US" sz="2000" dirty="0"/>
              <a:t>, Alessandra Pintado-Urbanc (2:35-2:55)</a:t>
            </a:r>
          </a:p>
          <a:p>
            <a:pPr marL="0" indent="0">
              <a:buNone/>
            </a:pPr>
            <a:r>
              <a:rPr lang="en-US" sz="2400" u="sng" dirty="0"/>
              <a:t>Discussant</a:t>
            </a:r>
            <a:r>
              <a:rPr lang="en-US" sz="2400" dirty="0"/>
              <a:t>: Khalil Iskarous </a:t>
            </a:r>
            <a:r>
              <a:rPr lang="en-US" sz="2000" dirty="0"/>
              <a:t>(2:55-3:05)</a:t>
            </a:r>
          </a:p>
          <a:p>
            <a:pPr marL="0" indent="0">
              <a:buNone/>
            </a:pPr>
            <a:r>
              <a:rPr lang="en-US" sz="2400" u="sng" dirty="0"/>
              <a:t>General discussion </a:t>
            </a:r>
            <a:r>
              <a:rPr lang="en-US" sz="2000" dirty="0"/>
              <a:t>(3:05-3:15)</a:t>
            </a:r>
          </a:p>
          <a:p>
            <a:pPr marL="0" indent="0">
              <a:buNone/>
            </a:pPr>
            <a:endParaRPr lang="en-US" sz="2400" u="sng" dirty="0"/>
          </a:p>
        </p:txBody>
      </p:sp>
      <p:sp>
        <p:nvSpPr>
          <p:cNvPr id="6" name="Content Placeholder 5">
            <a:extLst>
              <a:ext uri="{FF2B5EF4-FFF2-40B4-BE49-F238E27FC236}">
                <a16:creationId xmlns:a16="http://schemas.microsoft.com/office/drawing/2014/main" id="{34CCDBBA-8D3D-4F69-2755-5E9D27745F9D}"/>
              </a:ext>
            </a:extLst>
          </p:cNvPr>
          <p:cNvSpPr>
            <a:spLocks noGrp="1"/>
          </p:cNvSpPr>
          <p:nvPr>
            <p:ph sz="half" idx="2"/>
          </p:nvPr>
        </p:nvSpPr>
        <p:spPr>
          <a:xfrm>
            <a:off x="6244936" y="2010737"/>
            <a:ext cx="5393267" cy="4351338"/>
          </a:xfrm>
        </p:spPr>
        <p:txBody>
          <a:bodyPr>
            <a:noAutofit/>
          </a:bodyPr>
          <a:lstStyle/>
          <a:p>
            <a:pPr marL="0" indent="0">
              <a:buNone/>
            </a:pPr>
            <a:r>
              <a:rPr lang="en-US" sz="2600" b="1" dirty="0"/>
              <a:t>Part II (3:30-5:00)</a:t>
            </a:r>
          </a:p>
          <a:p>
            <a:pPr marL="0" indent="0">
              <a:buNone/>
            </a:pPr>
            <a:r>
              <a:rPr lang="en-US" sz="2600" u="sng" dirty="0"/>
              <a:t>More case Studies</a:t>
            </a:r>
          </a:p>
          <a:p>
            <a:r>
              <a:rPr lang="en-US" sz="1800" b="1" i="1" dirty="0"/>
              <a:t>A Dynamic Neural Field Model for Production Mode and Phonological Neighborhood Density Effects</a:t>
            </a:r>
            <a:r>
              <a:rPr lang="en-US" sz="2000" dirty="0"/>
              <a:t>, </a:t>
            </a:r>
            <a:r>
              <a:rPr lang="en-US" sz="2000" dirty="0" err="1"/>
              <a:t>Xiaomeng</a:t>
            </a:r>
            <a:r>
              <a:rPr lang="en-US" sz="2000" dirty="0"/>
              <a:t> (Miranda) Zhu (3:30-3:50)</a:t>
            </a:r>
          </a:p>
          <a:p>
            <a:r>
              <a:rPr lang="en-US" sz="1800" b="1" i="1" dirty="0"/>
              <a:t>Deriving sibilant-vowel </a:t>
            </a:r>
            <a:r>
              <a:rPr lang="en-US" sz="1800" b="1" i="1" dirty="0">
                <a:latin typeface="+mj-lt"/>
              </a:rPr>
              <a:t>phonotactics from a soft bias in perception</a:t>
            </a:r>
            <a:r>
              <a:rPr lang="en-US" sz="2000" i="1" dirty="0">
                <a:latin typeface="+mj-lt"/>
              </a:rPr>
              <a:t>, </a:t>
            </a:r>
            <a:r>
              <a:rPr lang="en-US" sz="2000" dirty="0">
                <a:latin typeface="+mj-lt"/>
              </a:rPr>
              <a:t>Ayla </a:t>
            </a:r>
            <a:r>
              <a:rPr lang="en-US" sz="2000" b="0" i="0" u="none" strike="noStrike" baseline="0" dirty="0">
                <a:latin typeface="+mj-lt"/>
              </a:rPr>
              <a:t>Karakaş (3:50-4:10)</a:t>
            </a:r>
          </a:p>
          <a:p>
            <a:r>
              <a:rPr lang="en-US" sz="1800" b="1" i="1" dirty="0">
                <a:latin typeface="+mj-lt"/>
              </a:rPr>
              <a:t>Error-driven Learning in DFT: A case study of structural priming</a:t>
            </a:r>
            <a:r>
              <a:rPr lang="en-US" sz="2000" dirty="0">
                <a:latin typeface="+mj-lt"/>
              </a:rPr>
              <a:t>, </a:t>
            </a:r>
            <a:r>
              <a:rPr lang="en-US" sz="2000" dirty="0" err="1">
                <a:latin typeface="+mj-lt"/>
              </a:rPr>
              <a:t>Zhenghao</a:t>
            </a:r>
            <a:r>
              <a:rPr lang="en-US" sz="2000" dirty="0">
                <a:latin typeface="+mj-lt"/>
              </a:rPr>
              <a:t> (Herbert) Zhou (4:10-4:30)</a:t>
            </a:r>
          </a:p>
          <a:p>
            <a:pPr marL="0" indent="0">
              <a:buNone/>
            </a:pPr>
            <a:r>
              <a:rPr lang="en-US" sz="2400" u="sng" dirty="0">
                <a:latin typeface="+mj-lt"/>
              </a:rPr>
              <a:t>Discussant</a:t>
            </a:r>
            <a:r>
              <a:rPr lang="en-US" sz="2400" dirty="0">
                <a:latin typeface="+mj-lt"/>
              </a:rPr>
              <a:t>: Khalil Iskarous </a:t>
            </a:r>
            <a:r>
              <a:rPr lang="en-US" sz="2000" dirty="0">
                <a:latin typeface="+mj-lt"/>
              </a:rPr>
              <a:t>(4:30-4:40)</a:t>
            </a:r>
          </a:p>
          <a:p>
            <a:pPr marL="0" indent="0">
              <a:buNone/>
            </a:pPr>
            <a:r>
              <a:rPr lang="en-US" sz="2400" u="sng" dirty="0"/>
              <a:t>General discussion</a:t>
            </a:r>
            <a:r>
              <a:rPr lang="en-US" sz="2400" dirty="0"/>
              <a:t> </a:t>
            </a:r>
            <a:r>
              <a:rPr lang="en-US" sz="2000" dirty="0"/>
              <a:t>(4:40-5:00)</a:t>
            </a:r>
            <a:endParaRPr lang="en-US" sz="2000" i="1" dirty="0">
              <a:latin typeface="+mj-lt"/>
            </a:endParaRPr>
          </a:p>
          <a:p>
            <a:pPr marL="0" indent="0">
              <a:buNone/>
            </a:pPr>
            <a:endParaRPr lang="en-US" sz="2600" u="sng" dirty="0"/>
          </a:p>
        </p:txBody>
      </p:sp>
      <p:sp>
        <p:nvSpPr>
          <p:cNvPr id="12" name="TextBox 11">
            <a:extLst>
              <a:ext uri="{FF2B5EF4-FFF2-40B4-BE49-F238E27FC236}">
                <a16:creationId xmlns:a16="http://schemas.microsoft.com/office/drawing/2014/main" id="{79297788-25DD-E7CC-C9FE-679DC8365038}"/>
              </a:ext>
            </a:extLst>
          </p:cNvPr>
          <p:cNvSpPr txBox="1"/>
          <p:nvPr/>
        </p:nvSpPr>
        <p:spPr>
          <a:xfrm>
            <a:off x="3429000" y="6414030"/>
            <a:ext cx="127000" cy="748770"/>
          </a:xfrm>
          <a:prstGeom prst="rect">
            <a:avLst/>
          </a:prstGeom>
          <a:noFill/>
        </p:spPr>
        <p:txBody>
          <a:bodyPr wrap="square" rtlCol="0">
            <a:spAutoFit/>
          </a:bodyPr>
          <a:lstStyle/>
          <a:p>
            <a:endParaRPr lang="en-US" dirty="0"/>
          </a:p>
        </p:txBody>
      </p:sp>
      <p:pic>
        <p:nvPicPr>
          <p:cNvPr id="1026" name="Picture 2" descr="Yale University">
            <a:extLst>
              <a:ext uri="{FF2B5EF4-FFF2-40B4-BE49-F238E27FC236}">
                <a16:creationId xmlns:a16="http://schemas.microsoft.com/office/drawing/2014/main" id="{A3F9A8B2-9DF9-B152-89E2-9022AFD91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2168" y="5981131"/>
            <a:ext cx="797278" cy="797278"/>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73;p13">
            <a:extLst>
              <a:ext uri="{FF2B5EF4-FFF2-40B4-BE49-F238E27FC236}">
                <a16:creationId xmlns:a16="http://schemas.microsoft.com/office/drawing/2014/main" id="{47E752A3-07E5-EC33-B6CF-A62300B52422}"/>
              </a:ext>
            </a:extLst>
          </p:cNvPr>
          <p:cNvPicPr preferRelativeResize="0"/>
          <p:nvPr/>
        </p:nvPicPr>
        <p:blipFill>
          <a:blip r:embed="rId4">
            <a:alphaModFix/>
          </a:blip>
          <a:stretch>
            <a:fillRect/>
          </a:stretch>
        </p:blipFill>
        <p:spPr>
          <a:xfrm>
            <a:off x="166567" y="6305857"/>
            <a:ext cx="983534" cy="472551"/>
          </a:xfrm>
          <a:prstGeom prst="rect">
            <a:avLst/>
          </a:prstGeom>
          <a:noFill/>
          <a:ln>
            <a:noFill/>
          </a:ln>
        </p:spPr>
      </p:pic>
      <p:sp>
        <p:nvSpPr>
          <p:cNvPr id="7" name="TextBox 6">
            <a:extLst>
              <a:ext uri="{FF2B5EF4-FFF2-40B4-BE49-F238E27FC236}">
                <a16:creationId xmlns:a16="http://schemas.microsoft.com/office/drawing/2014/main" id="{BBDC7D47-4373-68CF-9AC3-FF0D706739C7}"/>
              </a:ext>
            </a:extLst>
          </p:cNvPr>
          <p:cNvSpPr txBox="1"/>
          <p:nvPr/>
        </p:nvSpPr>
        <p:spPr>
          <a:xfrm>
            <a:off x="4407126" y="6441937"/>
            <a:ext cx="4895501" cy="369332"/>
          </a:xfrm>
          <a:prstGeom prst="rect">
            <a:avLst/>
          </a:prstGeom>
          <a:noFill/>
        </p:spPr>
        <p:txBody>
          <a:bodyPr wrap="square" rtlCol="0">
            <a:spAutoFit/>
          </a:bodyPr>
          <a:lstStyle/>
          <a:p>
            <a:r>
              <a:rPr lang="en-US" dirty="0"/>
              <a:t>Thanks also to </a:t>
            </a:r>
            <a:r>
              <a:rPr lang="en-US" b="1" dirty="0"/>
              <a:t>Teresa Borneo</a:t>
            </a:r>
            <a:r>
              <a:rPr lang="en-US" dirty="0"/>
              <a:t>.</a:t>
            </a:r>
          </a:p>
        </p:txBody>
      </p:sp>
    </p:spTree>
    <p:extLst>
      <p:ext uri="{BB962C8B-B14F-4D97-AF65-F5344CB8AC3E}">
        <p14:creationId xmlns:p14="http://schemas.microsoft.com/office/powerpoint/2010/main" val="1358495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348F-51C5-BBAF-FB9A-439B7076D233}"/>
              </a:ext>
            </a:extLst>
          </p:cNvPr>
          <p:cNvSpPr>
            <a:spLocks noGrp="1"/>
          </p:cNvSpPr>
          <p:nvPr>
            <p:ph type="title"/>
          </p:nvPr>
        </p:nvSpPr>
        <p:spPr/>
        <p:txBody>
          <a:bodyPr/>
          <a:lstStyle/>
          <a:p>
            <a:r>
              <a:rPr lang="en-US"/>
              <a:t>Neural activation: “feature detectors”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8C9BCE-CF0B-2554-2435-14D76F767B59}"/>
                  </a:ext>
                </a:extLst>
              </p:cNvPr>
              <p:cNvSpPr>
                <a:spLocks noGrp="1"/>
              </p:cNvSpPr>
              <p:nvPr>
                <p:ph idx="1"/>
              </p:nvPr>
            </p:nvSpPr>
            <p:spPr>
              <a:xfrm>
                <a:off x="838200" y="1670550"/>
                <a:ext cx="10515600" cy="686151"/>
              </a:xfrm>
            </p:spPr>
            <p:txBody>
              <a:bodyPr/>
              <a:lstStyle/>
              <a:p>
                <a:pPr marL="0" indent="0">
                  <a:buNone/>
                </a:pPr>
                <a14:m>
                  <m:oMathPara xmlns:m="http://schemas.openxmlformats.org/officeDocument/2006/math">
                    <m:oMathParaPr>
                      <m:jc m:val="centerGroup"/>
                    </m:oMathParaPr>
                    <m:oMath xmlns:m="http://schemas.openxmlformats.org/officeDocument/2006/math">
                      <m:r>
                        <a:rPr lang="en-US" sz="4200" i="1">
                          <a:latin typeface="Cambria Math" panose="02040503050406030204" pitchFamily="18" charset="0"/>
                          <a:ea typeface="Cambria Math" panose="02040503050406030204" pitchFamily="18" charset="0"/>
                        </a:rPr>
                        <m:t>𝜏</m:t>
                      </m:r>
                      <m:acc>
                        <m:accPr>
                          <m:chr m:val="̇"/>
                          <m:ctrlPr>
                            <a:rPr lang="en-US" sz="4200" i="1">
                              <a:latin typeface="Cambria Math" panose="02040503050406030204" pitchFamily="18" charset="0"/>
                              <a:ea typeface="Cambria Math" panose="02040503050406030204" pitchFamily="18" charset="0"/>
                            </a:rPr>
                          </m:ctrlPr>
                        </m:accPr>
                        <m:e>
                          <m:r>
                            <a:rPr lang="en-US" sz="4200" i="1">
                              <a:latin typeface="Cambria Math" panose="02040503050406030204" pitchFamily="18" charset="0"/>
                              <a:ea typeface="Cambria Math" panose="02040503050406030204" pitchFamily="18" charset="0"/>
                            </a:rPr>
                            <m:t>𝑢</m:t>
                          </m:r>
                        </m:e>
                      </m:acc>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𝑢</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h</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𝑠</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𝑐</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𝑔</m:t>
                      </m:r>
                      <m:d>
                        <m:dPr>
                          <m:ctrlPr>
                            <a:rPr lang="en-US" sz="4200" i="1">
                              <a:latin typeface="Cambria Math" panose="02040503050406030204" pitchFamily="18" charset="0"/>
                              <a:ea typeface="Cambria Math" panose="02040503050406030204" pitchFamily="18" charset="0"/>
                            </a:rPr>
                          </m:ctrlPr>
                        </m:dPr>
                        <m:e>
                          <m:r>
                            <a:rPr lang="en-US" sz="4200" i="1">
                              <a:latin typeface="Cambria Math" panose="02040503050406030204" pitchFamily="18" charset="0"/>
                              <a:ea typeface="Cambria Math" panose="02040503050406030204" pitchFamily="18" charset="0"/>
                            </a:rPr>
                            <m:t>𝑢</m:t>
                          </m:r>
                        </m:e>
                      </m:d>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𝜉</m:t>
                      </m:r>
                    </m:oMath>
                  </m:oMathPara>
                </a14:m>
                <a:endParaRPr lang="en-US" sz="4200" dirty="0">
                  <a:ea typeface="Cambria Math" panose="02040503050406030204" pitchFamily="18" charset="0"/>
                </a:endParaRPr>
              </a:p>
              <a:p>
                <a:pPr marL="0" indent="0">
                  <a:buNone/>
                </a:pPr>
                <a:endParaRPr lang="en-US"/>
              </a:p>
              <a:p>
                <a:pPr marL="0" indent="0">
                  <a:buNone/>
                </a:pPr>
                <a:endParaRPr lang="en-US"/>
              </a:p>
            </p:txBody>
          </p:sp>
        </mc:Choice>
        <mc:Fallback xmlns="">
          <p:sp>
            <p:nvSpPr>
              <p:cNvPr id="3" name="Content Placeholder 2">
                <a:extLst>
                  <a:ext uri="{FF2B5EF4-FFF2-40B4-BE49-F238E27FC236}">
                    <a16:creationId xmlns:a16="http://schemas.microsoft.com/office/drawing/2014/main" id="{318C9BCE-CF0B-2554-2435-14D76F767B59}"/>
                  </a:ext>
                </a:extLst>
              </p:cNvPr>
              <p:cNvSpPr>
                <a:spLocks noGrp="1" noRot="1" noChangeAspect="1" noMove="1" noResize="1" noEditPoints="1" noAdjustHandles="1" noChangeArrowheads="1" noChangeShapeType="1" noTextEdit="1"/>
              </p:cNvSpPr>
              <p:nvPr>
                <p:ph idx="1"/>
              </p:nvPr>
            </p:nvSpPr>
            <p:spPr>
              <a:xfrm>
                <a:off x="838200" y="1670550"/>
                <a:ext cx="10515600" cy="686151"/>
              </a:xfrm>
              <a:blipFill>
                <a:blip r:embed="rId3"/>
                <a:stretch>
                  <a:fillRect t="-7273" b="-218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9AFD5C3-2D7F-4A43-96F3-68AB9344D69D}"/>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F7DD87F4-0E37-B406-2629-BAB6BBE76658}"/>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BF356B56-BEF1-874C-E2C2-50E5C57C010E}"/>
              </a:ext>
            </a:extLst>
          </p:cNvPr>
          <p:cNvSpPr>
            <a:spLocks noGrp="1"/>
          </p:cNvSpPr>
          <p:nvPr>
            <p:ph type="sldNum" sz="quarter" idx="12"/>
          </p:nvPr>
        </p:nvSpPr>
        <p:spPr/>
        <p:txBody>
          <a:bodyPr/>
          <a:lstStyle/>
          <a:p>
            <a:fld id="{ABB0BFC9-DA12-CC4B-9916-11C8874E2144}" type="slidenum">
              <a:rPr lang="en-US"/>
              <a:t>10</a:t>
            </a:fld>
            <a:endParaRPr lang="en-US"/>
          </a:p>
        </p:txBody>
      </p:sp>
      <p:grpSp>
        <p:nvGrpSpPr>
          <p:cNvPr id="14" name="Group 13">
            <a:extLst>
              <a:ext uri="{FF2B5EF4-FFF2-40B4-BE49-F238E27FC236}">
                <a16:creationId xmlns:a16="http://schemas.microsoft.com/office/drawing/2014/main" id="{C6B87A05-EABD-DAF0-D503-AD78E72A8C28}"/>
              </a:ext>
            </a:extLst>
          </p:cNvPr>
          <p:cNvGrpSpPr/>
          <p:nvPr/>
        </p:nvGrpSpPr>
        <p:grpSpPr>
          <a:xfrm>
            <a:off x="3505395" y="2500386"/>
            <a:ext cx="4856179" cy="3712279"/>
            <a:chOff x="3505395" y="2500386"/>
            <a:chExt cx="4856179" cy="3712279"/>
          </a:xfrm>
        </p:grpSpPr>
        <p:pic>
          <p:nvPicPr>
            <p:cNvPr id="12" name="Picture 11">
              <a:extLst>
                <a:ext uri="{FF2B5EF4-FFF2-40B4-BE49-F238E27FC236}">
                  <a16:creationId xmlns:a16="http://schemas.microsoft.com/office/drawing/2014/main" id="{D3BA091C-994F-02F5-5988-70108B235877}"/>
                </a:ext>
              </a:extLst>
            </p:cNvPr>
            <p:cNvPicPr>
              <a:picLocks noChangeAspect="1"/>
            </p:cNvPicPr>
            <p:nvPr/>
          </p:nvPicPr>
          <p:blipFill>
            <a:blip r:embed="rId4"/>
            <a:stretch>
              <a:fillRect/>
            </a:stretch>
          </p:blipFill>
          <p:spPr>
            <a:xfrm>
              <a:off x="3505395" y="2500386"/>
              <a:ext cx="4856179" cy="3712279"/>
            </a:xfrm>
            <a:prstGeom prst="rect">
              <a:avLst/>
            </a:prstGeom>
          </p:spPr>
        </p:pic>
        <p:sp>
          <p:nvSpPr>
            <p:cNvPr id="13" name="Rectangle 12">
              <a:extLst>
                <a:ext uri="{FF2B5EF4-FFF2-40B4-BE49-F238E27FC236}">
                  <a16:creationId xmlns:a16="http://schemas.microsoft.com/office/drawing/2014/main" id="{FB7982AB-BE2E-2DA8-4F2A-95E91AFB6492}"/>
                </a:ext>
              </a:extLst>
            </p:cNvPr>
            <p:cNvSpPr/>
            <p:nvPr/>
          </p:nvSpPr>
          <p:spPr>
            <a:xfrm>
              <a:off x="7296346" y="2500386"/>
              <a:ext cx="226244" cy="731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AE0D39E-9797-650B-15EF-B961D9AD2AB8}"/>
                  </a:ext>
                </a:extLst>
              </p:cNvPr>
              <p:cNvSpPr txBox="1"/>
              <p:nvPr/>
            </p:nvSpPr>
            <p:spPr>
              <a:xfrm>
                <a:off x="556182" y="2500386"/>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h</m:t>
                      </m:r>
                      <m:r>
                        <a:rPr lang="en-US" sz="3600" b="0" i="1">
                          <a:latin typeface="Cambria Math" panose="02040503050406030204" pitchFamily="18" charset="0"/>
                          <a:ea typeface="Cambria Math" panose="02040503050406030204" pitchFamily="18" charset="0"/>
                        </a:rPr>
                        <m:t>=−5</m:t>
                      </m:r>
                    </m:oMath>
                  </m:oMathPara>
                </a14:m>
                <a:endParaRPr lang="en-US" sz="3600"/>
              </a:p>
            </p:txBody>
          </p:sp>
        </mc:Choice>
        <mc:Fallback xmlns="">
          <p:sp>
            <p:nvSpPr>
              <p:cNvPr id="15" name="TextBox 14">
                <a:extLst>
                  <a:ext uri="{FF2B5EF4-FFF2-40B4-BE49-F238E27FC236}">
                    <a16:creationId xmlns:a16="http://schemas.microsoft.com/office/drawing/2014/main" id="{7AE0D39E-9797-650B-15EF-B961D9AD2AB8}"/>
                  </a:ext>
                </a:extLst>
              </p:cNvPr>
              <p:cNvSpPr txBox="1">
                <a:spLocks noRot="1" noChangeAspect="1" noMove="1" noResize="1" noEditPoints="1" noAdjustHandles="1" noChangeArrowheads="1" noChangeShapeType="1" noTextEdit="1"/>
              </p:cNvSpPr>
              <p:nvPr/>
            </p:nvSpPr>
            <p:spPr>
              <a:xfrm>
                <a:off x="556182" y="2500386"/>
                <a:ext cx="2696066"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6FE82D8-45A9-F6C3-D22F-62B390F67DDA}"/>
                  </a:ext>
                </a:extLst>
              </p:cNvPr>
              <p:cNvSpPr txBox="1"/>
              <p:nvPr/>
            </p:nvSpPr>
            <p:spPr>
              <a:xfrm>
                <a:off x="556182" y="3244097"/>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a:latin typeface="Cambria Math" panose="02040503050406030204" pitchFamily="18" charset="0"/>
                          <a:ea typeface="Cambria Math" panose="02040503050406030204" pitchFamily="18" charset="0"/>
                        </a:rPr>
                        <m:t>𝑐</m:t>
                      </m:r>
                      <m:r>
                        <a:rPr lang="en-US" sz="3600" b="0" i="1">
                          <a:latin typeface="Cambria Math" panose="02040503050406030204" pitchFamily="18" charset="0"/>
                          <a:ea typeface="Cambria Math" panose="02040503050406030204" pitchFamily="18" charset="0"/>
                        </a:rPr>
                        <m:t>=0</m:t>
                      </m:r>
                    </m:oMath>
                  </m:oMathPara>
                </a14:m>
                <a:endParaRPr lang="en-US" sz="3600"/>
              </a:p>
            </p:txBody>
          </p:sp>
        </mc:Choice>
        <mc:Fallback xmlns="">
          <p:sp>
            <p:nvSpPr>
              <p:cNvPr id="17" name="TextBox 16">
                <a:extLst>
                  <a:ext uri="{FF2B5EF4-FFF2-40B4-BE49-F238E27FC236}">
                    <a16:creationId xmlns:a16="http://schemas.microsoft.com/office/drawing/2014/main" id="{66FE82D8-45A9-F6C3-D22F-62B390F67DDA}"/>
                  </a:ext>
                </a:extLst>
              </p:cNvPr>
              <p:cNvSpPr txBox="1">
                <a:spLocks noRot="1" noChangeAspect="1" noMove="1" noResize="1" noEditPoints="1" noAdjustHandles="1" noChangeArrowheads="1" noChangeShapeType="1" noTextEdit="1"/>
              </p:cNvSpPr>
              <p:nvPr/>
            </p:nvSpPr>
            <p:spPr>
              <a:xfrm>
                <a:off x="556182" y="3244097"/>
                <a:ext cx="2696066"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892189-314E-D50D-036D-2A778349FC4F}"/>
                  </a:ext>
                </a:extLst>
              </p:cNvPr>
              <p:cNvSpPr txBox="1"/>
              <p:nvPr/>
            </p:nvSpPr>
            <p:spPr>
              <a:xfrm>
                <a:off x="556182" y="3935205"/>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a:latin typeface="Cambria Math" panose="02040503050406030204" pitchFamily="18" charset="0"/>
                          <a:ea typeface="Cambria Math" panose="02040503050406030204" pitchFamily="18" charset="0"/>
                        </a:rPr>
                        <m:t>𝑠</m:t>
                      </m:r>
                      <m:r>
                        <a:rPr lang="en-US" sz="3600" b="0" i="1">
                          <a:latin typeface="Cambria Math" panose="02040503050406030204" pitchFamily="18" charset="0"/>
                          <a:ea typeface="Cambria Math" panose="02040503050406030204" pitchFamily="18" charset="0"/>
                        </a:rPr>
                        <m:t>=0</m:t>
                      </m:r>
                    </m:oMath>
                  </m:oMathPara>
                </a14:m>
                <a:endParaRPr lang="en-US" sz="3600"/>
              </a:p>
            </p:txBody>
          </p:sp>
        </mc:Choice>
        <mc:Fallback xmlns="">
          <p:sp>
            <p:nvSpPr>
              <p:cNvPr id="18" name="TextBox 17">
                <a:extLst>
                  <a:ext uri="{FF2B5EF4-FFF2-40B4-BE49-F238E27FC236}">
                    <a16:creationId xmlns:a16="http://schemas.microsoft.com/office/drawing/2014/main" id="{EE892189-314E-D50D-036D-2A778349FC4F}"/>
                  </a:ext>
                </a:extLst>
              </p:cNvPr>
              <p:cNvSpPr txBox="1">
                <a:spLocks noRot="1" noChangeAspect="1" noMove="1" noResize="1" noEditPoints="1" noAdjustHandles="1" noChangeArrowheads="1" noChangeShapeType="1" noTextEdit="1"/>
              </p:cNvSpPr>
              <p:nvPr/>
            </p:nvSpPr>
            <p:spPr>
              <a:xfrm>
                <a:off x="556182" y="3935205"/>
                <a:ext cx="2696066" cy="6463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86EA84-6873-8D7D-9941-4488D823FBDB}"/>
                  </a:ext>
                </a:extLst>
              </p:cNvPr>
              <p:cNvSpPr txBox="1"/>
              <p:nvPr/>
            </p:nvSpPr>
            <p:spPr>
              <a:xfrm>
                <a:off x="556182" y="4626422"/>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𝜉</m:t>
                      </m:r>
                      <m:r>
                        <a:rPr lang="en-US" sz="3600" b="0" i="1">
                          <a:latin typeface="Cambria Math" panose="02040503050406030204" pitchFamily="18" charset="0"/>
                          <a:ea typeface="Cambria Math" panose="02040503050406030204" pitchFamily="18" charset="0"/>
                        </a:rPr>
                        <m:t>=0</m:t>
                      </m:r>
                    </m:oMath>
                  </m:oMathPara>
                </a14:m>
                <a:endParaRPr lang="en-US" sz="3600"/>
              </a:p>
            </p:txBody>
          </p:sp>
        </mc:Choice>
        <mc:Fallback xmlns="">
          <p:sp>
            <p:nvSpPr>
              <p:cNvPr id="19" name="TextBox 18">
                <a:extLst>
                  <a:ext uri="{FF2B5EF4-FFF2-40B4-BE49-F238E27FC236}">
                    <a16:creationId xmlns:a16="http://schemas.microsoft.com/office/drawing/2014/main" id="{EE86EA84-6873-8D7D-9941-4488D823FBDB}"/>
                  </a:ext>
                </a:extLst>
              </p:cNvPr>
              <p:cNvSpPr txBox="1">
                <a:spLocks noRot="1" noChangeAspect="1" noMove="1" noResize="1" noEditPoints="1" noAdjustHandles="1" noChangeArrowheads="1" noChangeShapeType="1" noTextEdit="1"/>
              </p:cNvSpPr>
              <p:nvPr/>
            </p:nvSpPr>
            <p:spPr>
              <a:xfrm>
                <a:off x="556182" y="4626422"/>
                <a:ext cx="2696066" cy="646331"/>
              </a:xfrm>
              <a:prstGeom prst="rect">
                <a:avLst/>
              </a:prstGeom>
              <a:blipFill>
                <a:blip r:embed="rId8"/>
                <a:stretch>
                  <a:fillRect b="-1730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1AF1DCB-8008-460F-6DDF-9EA7F67410DC}"/>
              </a:ext>
            </a:extLst>
          </p:cNvPr>
          <p:cNvSpPr txBox="1"/>
          <p:nvPr/>
        </p:nvSpPr>
        <p:spPr>
          <a:xfrm>
            <a:off x="8153400" y="3662126"/>
            <a:ext cx="4062952" cy="954107"/>
          </a:xfrm>
          <a:prstGeom prst="rect">
            <a:avLst/>
          </a:prstGeom>
          <a:noFill/>
        </p:spPr>
        <p:txBody>
          <a:bodyPr wrap="square" rtlCol="0">
            <a:spAutoFit/>
          </a:bodyPr>
          <a:lstStyle/>
          <a:p>
            <a:r>
              <a:rPr lang="en-US" sz="2800"/>
              <a:t>plot from COSIVINA (Schneegans et al., 2021) </a:t>
            </a:r>
          </a:p>
        </p:txBody>
      </p:sp>
    </p:spTree>
    <p:extLst>
      <p:ext uri="{BB962C8B-B14F-4D97-AF65-F5344CB8AC3E}">
        <p14:creationId xmlns:p14="http://schemas.microsoft.com/office/powerpoint/2010/main" val="1292412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E68DB-DD17-D4A6-7720-AE7EDA77FE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7AEAE4-4F62-E045-D5DA-CCA5E0A8877B}"/>
              </a:ext>
            </a:extLst>
          </p:cNvPr>
          <p:cNvSpPr>
            <a:spLocks noGrp="1"/>
          </p:cNvSpPr>
          <p:nvPr>
            <p:ph type="title"/>
          </p:nvPr>
        </p:nvSpPr>
        <p:spPr/>
        <p:txBody>
          <a:bodyPr/>
          <a:lstStyle/>
          <a:p>
            <a:r>
              <a:rPr lang="en-US"/>
              <a:t>Neural activation: “feature detectors”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DB62CD-4390-4428-B6A6-710391F16C84}"/>
                  </a:ext>
                </a:extLst>
              </p:cNvPr>
              <p:cNvSpPr>
                <a:spLocks noGrp="1"/>
              </p:cNvSpPr>
              <p:nvPr>
                <p:ph idx="1"/>
              </p:nvPr>
            </p:nvSpPr>
            <p:spPr>
              <a:xfrm>
                <a:off x="838200" y="1670550"/>
                <a:ext cx="10515600" cy="686151"/>
              </a:xfrm>
            </p:spPr>
            <p:txBody>
              <a:bodyPr/>
              <a:lstStyle/>
              <a:p>
                <a:pPr marL="0" indent="0">
                  <a:buNone/>
                </a:pPr>
                <a14:m>
                  <m:oMathPara xmlns:m="http://schemas.openxmlformats.org/officeDocument/2006/math">
                    <m:oMathParaPr>
                      <m:jc m:val="centerGroup"/>
                    </m:oMathParaPr>
                    <m:oMath xmlns:m="http://schemas.openxmlformats.org/officeDocument/2006/math">
                      <m:r>
                        <a:rPr lang="en-US" sz="4200" i="1">
                          <a:latin typeface="Cambria Math" panose="02040503050406030204" pitchFamily="18" charset="0"/>
                          <a:ea typeface="Cambria Math" panose="02040503050406030204" pitchFamily="18" charset="0"/>
                        </a:rPr>
                        <m:t>𝜏</m:t>
                      </m:r>
                      <m:acc>
                        <m:accPr>
                          <m:chr m:val="̇"/>
                          <m:ctrlPr>
                            <a:rPr lang="en-US" sz="4200" i="1">
                              <a:latin typeface="Cambria Math" panose="02040503050406030204" pitchFamily="18" charset="0"/>
                              <a:ea typeface="Cambria Math" panose="02040503050406030204" pitchFamily="18" charset="0"/>
                            </a:rPr>
                          </m:ctrlPr>
                        </m:accPr>
                        <m:e>
                          <m:r>
                            <a:rPr lang="en-US" sz="4200" i="1">
                              <a:latin typeface="Cambria Math" panose="02040503050406030204" pitchFamily="18" charset="0"/>
                              <a:ea typeface="Cambria Math" panose="02040503050406030204" pitchFamily="18" charset="0"/>
                            </a:rPr>
                            <m:t>𝑢</m:t>
                          </m:r>
                        </m:e>
                      </m:acc>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𝑢</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h</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𝑠</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𝑐</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𝑔</m:t>
                      </m:r>
                      <m:d>
                        <m:dPr>
                          <m:ctrlPr>
                            <a:rPr lang="en-US" sz="4200" i="1">
                              <a:latin typeface="Cambria Math" panose="02040503050406030204" pitchFamily="18" charset="0"/>
                              <a:ea typeface="Cambria Math" panose="02040503050406030204" pitchFamily="18" charset="0"/>
                            </a:rPr>
                          </m:ctrlPr>
                        </m:dPr>
                        <m:e>
                          <m:r>
                            <a:rPr lang="en-US" sz="4200" i="1">
                              <a:latin typeface="Cambria Math" panose="02040503050406030204" pitchFamily="18" charset="0"/>
                              <a:ea typeface="Cambria Math" panose="02040503050406030204" pitchFamily="18" charset="0"/>
                            </a:rPr>
                            <m:t>𝑢</m:t>
                          </m:r>
                        </m:e>
                      </m:d>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𝜉</m:t>
                      </m:r>
                    </m:oMath>
                  </m:oMathPara>
                </a14:m>
                <a:endParaRPr lang="en-US" sz="4200" dirty="0">
                  <a:ea typeface="Cambria Math" panose="02040503050406030204" pitchFamily="18" charset="0"/>
                </a:endParaRPr>
              </a:p>
              <a:p>
                <a:pPr marL="0" indent="0">
                  <a:buNone/>
                </a:pPr>
                <a:endParaRPr lang="en-US"/>
              </a:p>
              <a:p>
                <a:pPr marL="0" indent="0">
                  <a:buNone/>
                </a:pPr>
                <a:endParaRPr lang="en-US"/>
              </a:p>
            </p:txBody>
          </p:sp>
        </mc:Choice>
        <mc:Fallback xmlns="">
          <p:sp>
            <p:nvSpPr>
              <p:cNvPr id="3" name="Content Placeholder 2">
                <a:extLst>
                  <a:ext uri="{FF2B5EF4-FFF2-40B4-BE49-F238E27FC236}">
                    <a16:creationId xmlns:a16="http://schemas.microsoft.com/office/drawing/2014/main" id="{90DB62CD-4390-4428-B6A6-710391F16C84}"/>
                  </a:ext>
                </a:extLst>
              </p:cNvPr>
              <p:cNvSpPr>
                <a:spLocks noGrp="1" noRot="1" noChangeAspect="1" noMove="1" noResize="1" noEditPoints="1" noAdjustHandles="1" noChangeArrowheads="1" noChangeShapeType="1" noTextEdit="1"/>
              </p:cNvSpPr>
              <p:nvPr>
                <p:ph idx="1"/>
              </p:nvPr>
            </p:nvSpPr>
            <p:spPr>
              <a:xfrm>
                <a:off x="838200" y="1670550"/>
                <a:ext cx="10515600" cy="686151"/>
              </a:xfrm>
              <a:blipFill>
                <a:blip r:embed="rId3"/>
                <a:stretch>
                  <a:fillRect t="-7273" b="-218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38F3CD2-996D-DF07-3C13-1E198393290A}"/>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31C46F95-80CB-21FF-C1CE-A88FF4970F94}"/>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6E30AF8B-9B7E-2658-F4B9-7E74DC9137E7}"/>
              </a:ext>
            </a:extLst>
          </p:cNvPr>
          <p:cNvSpPr>
            <a:spLocks noGrp="1"/>
          </p:cNvSpPr>
          <p:nvPr>
            <p:ph type="sldNum" sz="quarter" idx="12"/>
          </p:nvPr>
        </p:nvSpPr>
        <p:spPr/>
        <p:txBody>
          <a:bodyPr/>
          <a:lstStyle/>
          <a:p>
            <a:fld id="{ABB0BFC9-DA12-CC4B-9916-11C8874E2144}" type="slidenum">
              <a:rPr lang="en-US"/>
              <a:t>11</a:t>
            </a:fld>
            <a:endParaRPr lang="en-US"/>
          </a:p>
        </p:txBody>
      </p:sp>
      <p:grpSp>
        <p:nvGrpSpPr>
          <p:cNvPr id="14" name="Group 13">
            <a:extLst>
              <a:ext uri="{FF2B5EF4-FFF2-40B4-BE49-F238E27FC236}">
                <a16:creationId xmlns:a16="http://schemas.microsoft.com/office/drawing/2014/main" id="{9E7B0061-CD47-D24C-1351-0E6DDE9AC272}"/>
              </a:ext>
            </a:extLst>
          </p:cNvPr>
          <p:cNvGrpSpPr/>
          <p:nvPr/>
        </p:nvGrpSpPr>
        <p:grpSpPr>
          <a:xfrm>
            <a:off x="3523760" y="2500386"/>
            <a:ext cx="4819449" cy="3712279"/>
            <a:chOff x="3523760" y="2500386"/>
            <a:chExt cx="4819449" cy="3712279"/>
          </a:xfrm>
        </p:grpSpPr>
        <p:pic>
          <p:nvPicPr>
            <p:cNvPr id="12" name="Picture 11">
              <a:extLst>
                <a:ext uri="{FF2B5EF4-FFF2-40B4-BE49-F238E27FC236}">
                  <a16:creationId xmlns:a16="http://schemas.microsoft.com/office/drawing/2014/main" id="{C59B69CF-603C-8A52-9B78-D94B4EB9D375}"/>
                </a:ext>
              </a:extLst>
            </p:cNvPr>
            <p:cNvPicPr>
              <a:picLocks noChangeAspect="1"/>
            </p:cNvPicPr>
            <p:nvPr/>
          </p:nvPicPr>
          <p:blipFill>
            <a:blip r:embed="rId4"/>
            <a:srcRect/>
            <a:stretch/>
          </p:blipFill>
          <p:spPr>
            <a:xfrm>
              <a:off x="3523760" y="2500386"/>
              <a:ext cx="4819449" cy="3712279"/>
            </a:xfrm>
            <a:prstGeom prst="rect">
              <a:avLst/>
            </a:prstGeom>
          </p:spPr>
        </p:pic>
        <p:sp>
          <p:nvSpPr>
            <p:cNvPr id="13" name="Rectangle 12">
              <a:extLst>
                <a:ext uri="{FF2B5EF4-FFF2-40B4-BE49-F238E27FC236}">
                  <a16:creationId xmlns:a16="http://schemas.microsoft.com/office/drawing/2014/main" id="{E9B3305F-84C6-2528-3165-D3DC2F4E1DF1}"/>
                </a:ext>
              </a:extLst>
            </p:cNvPr>
            <p:cNvSpPr/>
            <p:nvPr/>
          </p:nvSpPr>
          <p:spPr>
            <a:xfrm>
              <a:off x="7296346" y="2500386"/>
              <a:ext cx="226244" cy="731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B13975-10F9-2F62-20A2-AE1FB55B09B9}"/>
                  </a:ext>
                </a:extLst>
              </p:cNvPr>
              <p:cNvSpPr txBox="1"/>
              <p:nvPr/>
            </p:nvSpPr>
            <p:spPr>
              <a:xfrm>
                <a:off x="556182" y="2500386"/>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h</m:t>
                      </m:r>
                      <m:r>
                        <a:rPr lang="en-US" sz="3600" b="0" i="1">
                          <a:latin typeface="Cambria Math" panose="02040503050406030204" pitchFamily="18" charset="0"/>
                          <a:ea typeface="Cambria Math" panose="02040503050406030204" pitchFamily="18" charset="0"/>
                        </a:rPr>
                        <m:t>=−5</m:t>
                      </m:r>
                    </m:oMath>
                  </m:oMathPara>
                </a14:m>
                <a:endParaRPr lang="en-US" sz="3600"/>
              </a:p>
            </p:txBody>
          </p:sp>
        </mc:Choice>
        <mc:Fallback xmlns="">
          <p:sp>
            <p:nvSpPr>
              <p:cNvPr id="8" name="TextBox 7">
                <a:extLst>
                  <a:ext uri="{FF2B5EF4-FFF2-40B4-BE49-F238E27FC236}">
                    <a16:creationId xmlns:a16="http://schemas.microsoft.com/office/drawing/2014/main" id="{69B13975-10F9-2F62-20A2-AE1FB55B09B9}"/>
                  </a:ext>
                </a:extLst>
              </p:cNvPr>
              <p:cNvSpPr txBox="1">
                <a:spLocks noRot="1" noChangeAspect="1" noMove="1" noResize="1" noEditPoints="1" noAdjustHandles="1" noChangeArrowheads="1" noChangeShapeType="1" noTextEdit="1"/>
              </p:cNvSpPr>
              <p:nvPr/>
            </p:nvSpPr>
            <p:spPr>
              <a:xfrm>
                <a:off x="556182" y="2500386"/>
                <a:ext cx="2696066"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BDD76B5-5859-38BB-4840-BBCC006FE984}"/>
                  </a:ext>
                </a:extLst>
              </p:cNvPr>
              <p:cNvSpPr txBox="1"/>
              <p:nvPr/>
            </p:nvSpPr>
            <p:spPr>
              <a:xfrm>
                <a:off x="556182" y="3244097"/>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a:latin typeface="Cambria Math" panose="02040503050406030204" pitchFamily="18" charset="0"/>
                          <a:ea typeface="Cambria Math" panose="02040503050406030204" pitchFamily="18" charset="0"/>
                        </a:rPr>
                        <m:t>𝑐</m:t>
                      </m:r>
                      <m:r>
                        <a:rPr lang="en-US" sz="3600" b="0" i="1">
                          <a:latin typeface="Cambria Math" panose="02040503050406030204" pitchFamily="18" charset="0"/>
                          <a:ea typeface="Cambria Math" panose="02040503050406030204" pitchFamily="18" charset="0"/>
                        </a:rPr>
                        <m:t>=5</m:t>
                      </m:r>
                    </m:oMath>
                  </m:oMathPara>
                </a14:m>
                <a:endParaRPr lang="en-US" sz="3600"/>
              </a:p>
            </p:txBody>
          </p:sp>
        </mc:Choice>
        <mc:Fallback xmlns="">
          <p:sp>
            <p:nvSpPr>
              <p:cNvPr id="9" name="TextBox 8">
                <a:extLst>
                  <a:ext uri="{FF2B5EF4-FFF2-40B4-BE49-F238E27FC236}">
                    <a16:creationId xmlns:a16="http://schemas.microsoft.com/office/drawing/2014/main" id="{5BDD76B5-5859-38BB-4840-BBCC006FE984}"/>
                  </a:ext>
                </a:extLst>
              </p:cNvPr>
              <p:cNvSpPr txBox="1">
                <a:spLocks noRot="1" noChangeAspect="1" noMove="1" noResize="1" noEditPoints="1" noAdjustHandles="1" noChangeArrowheads="1" noChangeShapeType="1" noTextEdit="1"/>
              </p:cNvSpPr>
              <p:nvPr/>
            </p:nvSpPr>
            <p:spPr>
              <a:xfrm>
                <a:off x="556182" y="3244097"/>
                <a:ext cx="2696066"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286D4E7-4949-B94C-151B-0F0CF1A39AA6}"/>
                  </a:ext>
                </a:extLst>
              </p:cNvPr>
              <p:cNvSpPr txBox="1"/>
              <p:nvPr/>
            </p:nvSpPr>
            <p:spPr>
              <a:xfrm>
                <a:off x="556182" y="3935205"/>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a:latin typeface="Cambria Math" panose="02040503050406030204" pitchFamily="18" charset="0"/>
                          <a:ea typeface="Cambria Math" panose="02040503050406030204" pitchFamily="18" charset="0"/>
                        </a:rPr>
                        <m:t>𝑠</m:t>
                      </m:r>
                      <m:r>
                        <a:rPr lang="en-US" sz="3600" b="0" i="1">
                          <a:latin typeface="Cambria Math" panose="02040503050406030204" pitchFamily="18" charset="0"/>
                          <a:ea typeface="Cambria Math" panose="02040503050406030204" pitchFamily="18" charset="0"/>
                        </a:rPr>
                        <m:t>=0</m:t>
                      </m:r>
                    </m:oMath>
                  </m:oMathPara>
                </a14:m>
                <a:endParaRPr lang="en-US" sz="3600"/>
              </a:p>
            </p:txBody>
          </p:sp>
        </mc:Choice>
        <mc:Fallback xmlns="">
          <p:sp>
            <p:nvSpPr>
              <p:cNvPr id="10" name="TextBox 9">
                <a:extLst>
                  <a:ext uri="{FF2B5EF4-FFF2-40B4-BE49-F238E27FC236}">
                    <a16:creationId xmlns:a16="http://schemas.microsoft.com/office/drawing/2014/main" id="{9286D4E7-4949-B94C-151B-0F0CF1A39AA6}"/>
                  </a:ext>
                </a:extLst>
              </p:cNvPr>
              <p:cNvSpPr txBox="1">
                <a:spLocks noRot="1" noChangeAspect="1" noMove="1" noResize="1" noEditPoints="1" noAdjustHandles="1" noChangeArrowheads="1" noChangeShapeType="1" noTextEdit="1"/>
              </p:cNvSpPr>
              <p:nvPr/>
            </p:nvSpPr>
            <p:spPr>
              <a:xfrm>
                <a:off x="556182" y="3935205"/>
                <a:ext cx="2696066" cy="6463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DD0442C-A833-B913-B88B-FA464D1A909A}"/>
                  </a:ext>
                </a:extLst>
              </p:cNvPr>
              <p:cNvSpPr txBox="1"/>
              <p:nvPr/>
            </p:nvSpPr>
            <p:spPr>
              <a:xfrm>
                <a:off x="556182" y="4626422"/>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𝜉</m:t>
                      </m:r>
                      <m:r>
                        <a:rPr lang="en-US" sz="3600" b="0" i="1">
                          <a:latin typeface="Cambria Math" panose="02040503050406030204" pitchFamily="18" charset="0"/>
                          <a:ea typeface="Cambria Math" panose="02040503050406030204" pitchFamily="18" charset="0"/>
                        </a:rPr>
                        <m:t>=0</m:t>
                      </m:r>
                    </m:oMath>
                  </m:oMathPara>
                </a14:m>
                <a:endParaRPr lang="en-US" sz="3600"/>
              </a:p>
            </p:txBody>
          </p:sp>
        </mc:Choice>
        <mc:Fallback xmlns="">
          <p:sp>
            <p:nvSpPr>
              <p:cNvPr id="11" name="TextBox 10">
                <a:extLst>
                  <a:ext uri="{FF2B5EF4-FFF2-40B4-BE49-F238E27FC236}">
                    <a16:creationId xmlns:a16="http://schemas.microsoft.com/office/drawing/2014/main" id="{EDD0442C-A833-B913-B88B-FA464D1A909A}"/>
                  </a:ext>
                </a:extLst>
              </p:cNvPr>
              <p:cNvSpPr txBox="1">
                <a:spLocks noRot="1" noChangeAspect="1" noMove="1" noResize="1" noEditPoints="1" noAdjustHandles="1" noChangeArrowheads="1" noChangeShapeType="1" noTextEdit="1"/>
              </p:cNvSpPr>
              <p:nvPr/>
            </p:nvSpPr>
            <p:spPr>
              <a:xfrm>
                <a:off x="556182" y="4626422"/>
                <a:ext cx="2696066" cy="646331"/>
              </a:xfrm>
              <a:prstGeom prst="rect">
                <a:avLst/>
              </a:prstGeom>
              <a:blipFill>
                <a:blip r:embed="rId8"/>
                <a:stretch>
                  <a:fillRect b="-17308"/>
                </a:stretch>
              </a:blipFill>
            </p:spPr>
            <p:txBody>
              <a:bodyPr/>
              <a:lstStyle/>
              <a:p>
                <a:r>
                  <a:rPr lang="en-US">
                    <a:noFill/>
                  </a:rPr>
                  <a:t> </a:t>
                </a:r>
              </a:p>
            </p:txBody>
          </p:sp>
        </mc:Fallback>
      </mc:AlternateContent>
    </p:spTree>
    <p:extLst>
      <p:ext uri="{BB962C8B-B14F-4D97-AF65-F5344CB8AC3E}">
        <p14:creationId xmlns:p14="http://schemas.microsoft.com/office/powerpoint/2010/main" val="2985502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9AF3C-DD7F-466F-5786-F0C2343104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04D6AD-B104-B2D5-BEED-5E029142F101}"/>
              </a:ext>
            </a:extLst>
          </p:cNvPr>
          <p:cNvSpPr>
            <a:spLocks noGrp="1"/>
          </p:cNvSpPr>
          <p:nvPr>
            <p:ph type="title"/>
          </p:nvPr>
        </p:nvSpPr>
        <p:spPr/>
        <p:txBody>
          <a:bodyPr/>
          <a:lstStyle/>
          <a:p>
            <a:r>
              <a:rPr lang="en-US"/>
              <a:t>Neural activation: “feature detectors”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75D527-A719-3852-E53C-A4BFCC87DCFA}"/>
                  </a:ext>
                </a:extLst>
              </p:cNvPr>
              <p:cNvSpPr>
                <a:spLocks noGrp="1"/>
              </p:cNvSpPr>
              <p:nvPr>
                <p:ph idx="1"/>
              </p:nvPr>
            </p:nvSpPr>
            <p:spPr>
              <a:xfrm>
                <a:off x="838200" y="1670550"/>
                <a:ext cx="10515600" cy="686151"/>
              </a:xfrm>
            </p:spPr>
            <p:txBody>
              <a:bodyPr/>
              <a:lstStyle/>
              <a:p>
                <a:pPr marL="0" indent="0">
                  <a:buNone/>
                </a:pPr>
                <a14:m>
                  <m:oMathPara xmlns:m="http://schemas.openxmlformats.org/officeDocument/2006/math">
                    <m:oMathParaPr>
                      <m:jc m:val="centerGroup"/>
                    </m:oMathParaPr>
                    <m:oMath xmlns:m="http://schemas.openxmlformats.org/officeDocument/2006/math">
                      <m:r>
                        <a:rPr lang="en-US" sz="4200" i="1">
                          <a:latin typeface="Cambria Math" panose="02040503050406030204" pitchFamily="18" charset="0"/>
                          <a:ea typeface="Cambria Math" panose="02040503050406030204" pitchFamily="18" charset="0"/>
                        </a:rPr>
                        <m:t>𝜏</m:t>
                      </m:r>
                      <m:acc>
                        <m:accPr>
                          <m:chr m:val="̇"/>
                          <m:ctrlPr>
                            <a:rPr lang="en-US" sz="4200" i="1">
                              <a:latin typeface="Cambria Math" panose="02040503050406030204" pitchFamily="18" charset="0"/>
                              <a:ea typeface="Cambria Math" panose="02040503050406030204" pitchFamily="18" charset="0"/>
                            </a:rPr>
                          </m:ctrlPr>
                        </m:accPr>
                        <m:e>
                          <m:r>
                            <a:rPr lang="en-US" sz="4200" i="1">
                              <a:latin typeface="Cambria Math" panose="02040503050406030204" pitchFamily="18" charset="0"/>
                              <a:ea typeface="Cambria Math" panose="02040503050406030204" pitchFamily="18" charset="0"/>
                            </a:rPr>
                            <m:t>𝑢</m:t>
                          </m:r>
                        </m:e>
                      </m:acc>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𝑢</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h</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𝑠</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𝑐</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𝑔</m:t>
                      </m:r>
                      <m:d>
                        <m:dPr>
                          <m:ctrlPr>
                            <a:rPr lang="en-US" sz="4200" i="1">
                              <a:latin typeface="Cambria Math" panose="02040503050406030204" pitchFamily="18" charset="0"/>
                              <a:ea typeface="Cambria Math" panose="02040503050406030204" pitchFamily="18" charset="0"/>
                            </a:rPr>
                          </m:ctrlPr>
                        </m:dPr>
                        <m:e>
                          <m:r>
                            <a:rPr lang="en-US" sz="4200" i="1">
                              <a:latin typeface="Cambria Math" panose="02040503050406030204" pitchFamily="18" charset="0"/>
                              <a:ea typeface="Cambria Math" panose="02040503050406030204" pitchFamily="18" charset="0"/>
                            </a:rPr>
                            <m:t>𝑢</m:t>
                          </m:r>
                        </m:e>
                      </m:d>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𝜉</m:t>
                      </m:r>
                    </m:oMath>
                  </m:oMathPara>
                </a14:m>
                <a:endParaRPr lang="en-US" sz="4200" dirty="0">
                  <a:ea typeface="Cambria Math" panose="02040503050406030204" pitchFamily="18" charset="0"/>
                </a:endParaRPr>
              </a:p>
              <a:p>
                <a:pPr marL="0" indent="0">
                  <a:buNone/>
                </a:pPr>
                <a:endParaRPr lang="en-US"/>
              </a:p>
              <a:p>
                <a:pPr marL="0" indent="0">
                  <a:buNone/>
                </a:pPr>
                <a:endParaRPr lang="en-US"/>
              </a:p>
            </p:txBody>
          </p:sp>
        </mc:Choice>
        <mc:Fallback xmlns="">
          <p:sp>
            <p:nvSpPr>
              <p:cNvPr id="3" name="Content Placeholder 2">
                <a:extLst>
                  <a:ext uri="{FF2B5EF4-FFF2-40B4-BE49-F238E27FC236}">
                    <a16:creationId xmlns:a16="http://schemas.microsoft.com/office/drawing/2014/main" id="{B675D527-A719-3852-E53C-A4BFCC87DCFA}"/>
                  </a:ext>
                </a:extLst>
              </p:cNvPr>
              <p:cNvSpPr>
                <a:spLocks noGrp="1" noRot="1" noChangeAspect="1" noMove="1" noResize="1" noEditPoints="1" noAdjustHandles="1" noChangeArrowheads="1" noChangeShapeType="1" noTextEdit="1"/>
              </p:cNvSpPr>
              <p:nvPr>
                <p:ph idx="1"/>
              </p:nvPr>
            </p:nvSpPr>
            <p:spPr>
              <a:xfrm>
                <a:off x="838200" y="1670550"/>
                <a:ext cx="10515600" cy="686151"/>
              </a:xfrm>
              <a:blipFill>
                <a:blip r:embed="rId3"/>
                <a:stretch>
                  <a:fillRect t="-7273" b="-218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E9347CA-223A-36B6-C296-05DEEA75E142}"/>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E5A9A54C-914F-70C8-3A20-136FD0CEADFA}"/>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709A3364-CC84-BA33-970F-E54577AF0D7A}"/>
              </a:ext>
            </a:extLst>
          </p:cNvPr>
          <p:cNvSpPr>
            <a:spLocks noGrp="1"/>
          </p:cNvSpPr>
          <p:nvPr>
            <p:ph type="sldNum" sz="quarter" idx="12"/>
          </p:nvPr>
        </p:nvSpPr>
        <p:spPr/>
        <p:txBody>
          <a:bodyPr/>
          <a:lstStyle/>
          <a:p>
            <a:fld id="{ABB0BFC9-DA12-CC4B-9916-11C8874E2144}" type="slidenum">
              <a:rPr lang="en-US"/>
              <a:t>12</a:t>
            </a:fld>
            <a:endParaRPr lang="en-US"/>
          </a:p>
        </p:txBody>
      </p:sp>
      <p:grpSp>
        <p:nvGrpSpPr>
          <p:cNvPr id="14" name="Group 13">
            <a:extLst>
              <a:ext uri="{FF2B5EF4-FFF2-40B4-BE49-F238E27FC236}">
                <a16:creationId xmlns:a16="http://schemas.microsoft.com/office/drawing/2014/main" id="{30AAEBB4-4FB3-BD01-B91C-ADEBEDD04034}"/>
              </a:ext>
            </a:extLst>
          </p:cNvPr>
          <p:cNvGrpSpPr/>
          <p:nvPr/>
        </p:nvGrpSpPr>
        <p:grpSpPr>
          <a:xfrm>
            <a:off x="3523760" y="2500386"/>
            <a:ext cx="4819449" cy="3682343"/>
            <a:chOff x="3523760" y="2500386"/>
            <a:chExt cx="4819449" cy="3682343"/>
          </a:xfrm>
        </p:grpSpPr>
        <p:pic>
          <p:nvPicPr>
            <p:cNvPr id="12" name="Picture 11">
              <a:extLst>
                <a:ext uri="{FF2B5EF4-FFF2-40B4-BE49-F238E27FC236}">
                  <a16:creationId xmlns:a16="http://schemas.microsoft.com/office/drawing/2014/main" id="{134A5B3B-E08C-BEF0-8B0B-1AD13B90DC34}"/>
                </a:ext>
              </a:extLst>
            </p:cNvPr>
            <p:cNvPicPr>
              <a:picLocks noChangeAspect="1"/>
            </p:cNvPicPr>
            <p:nvPr/>
          </p:nvPicPr>
          <p:blipFill>
            <a:blip r:embed="rId4"/>
            <a:srcRect/>
            <a:stretch/>
          </p:blipFill>
          <p:spPr>
            <a:xfrm>
              <a:off x="3523760" y="2530322"/>
              <a:ext cx="4819449" cy="3652407"/>
            </a:xfrm>
            <a:prstGeom prst="rect">
              <a:avLst/>
            </a:prstGeom>
          </p:spPr>
        </p:pic>
        <p:sp>
          <p:nvSpPr>
            <p:cNvPr id="13" name="Rectangle 12">
              <a:extLst>
                <a:ext uri="{FF2B5EF4-FFF2-40B4-BE49-F238E27FC236}">
                  <a16:creationId xmlns:a16="http://schemas.microsoft.com/office/drawing/2014/main" id="{B00C719F-30A8-F4EF-1EFD-082D32DA7FE8}"/>
                </a:ext>
              </a:extLst>
            </p:cNvPr>
            <p:cNvSpPr/>
            <p:nvPr/>
          </p:nvSpPr>
          <p:spPr>
            <a:xfrm>
              <a:off x="7296346" y="2500386"/>
              <a:ext cx="226244" cy="731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8E55EEE-122F-9831-24D7-55D0D6803C82}"/>
                  </a:ext>
                </a:extLst>
              </p:cNvPr>
              <p:cNvSpPr txBox="1"/>
              <p:nvPr/>
            </p:nvSpPr>
            <p:spPr>
              <a:xfrm>
                <a:off x="556182" y="2500386"/>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h</m:t>
                      </m:r>
                      <m:r>
                        <a:rPr lang="en-US" sz="3600" b="0" i="1">
                          <a:latin typeface="Cambria Math" panose="02040503050406030204" pitchFamily="18" charset="0"/>
                          <a:ea typeface="Cambria Math" panose="02040503050406030204" pitchFamily="18" charset="0"/>
                        </a:rPr>
                        <m:t>=−5</m:t>
                      </m:r>
                    </m:oMath>
                  </m:oMathPara>
                </a14:m>
                <a:endParaRPr lang="en-US" sz="3600"/>
              </a:p>
            </p:txBody>
          </p:sp>
        </mc:Choice>
        <mc:Fallback xmlns="">
          <p:sp>
            <p:nvSpPr>
              <p:cNvPr id="17" name="TextBox 16">
                <a:extLst>
                  <a:ext uri="{FF2B5EF4-FFF2-40B4-BE49-F238E27FC236}">
                    <a16:creationId xmlns:a16="http://schemas.microsoft.com/office/drawing/2014/main" id="{18E55EEE-122F-9831-24D7-55D0D6803C82}"/>
                  </a:ext>
                </a:extLst>
              </p:cNvPr>
              <p:cNvSpPr txBox="1">
                <a:spLocks noRot="1" noChangeAspect="1" noMove="1" noResize="1" noEditPoints="1" noAdjustHandles="1" noChangeArrowheads="1" noChangeShapeType="1" noTextEdit="1"/>
              </p:cNvSpPr>
              <p:nvPr/>
            </p:nvSpPr>
            <p:spPr>
              <a:xfrm>
                <a:off x="556182" y="2500386"/>
                <a:ext cx="2696066"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6DA0CA3-711F-5721-2F7E-2D8DBF85A30F}"/>
                  </a:ext>
                </a:extLst>
              </p:cNvPr>
              <p:cNvSpPr txBox="1"/>
              <p:nvPr/>
            </p:nvSpPr>
            <p:spPr>
              <a:xfrm>
                <a:off x="556182" y="3244097"/>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a:latin typeface="Cambria Math" panose="02040503050406030204" pitchFamily="18" charset="0"/>
                          <a:ea typeface="Cambria Math" panose="02040503050406030204" pitchFamily="18" charset="0"/>
                        </a:rPr>
                        <m:t>𝑐</m:t>
                      </m:r>
                      <m:r>
                        <a:rPr lang="en-US" sz="3600" b="0" i="1">
                          <a:latin typeface="Cambria Math" panose="02040503050406030204" pitchFamily="18" charset="0"/>
                          <a:ea typeface="Cambria Math" panose="02040503050406030204" pitchFamily="18" charset="0"/>
                        </a:rPr>
                        <m:t>=5</m:t>
                      </m:r>
                    </m:oMath>
                  </m:oMathPara>
                </a14:m>
                <a:endParaRPr lang="en-US" sz="3600"/>
              </a:p>
            </p:txBody>
          </p:sp>
        </mc:Choice>
        <mc:Fallback xmlns="">
          <p:sp>
            <p:nvSpPr>
              <p:cNvPr id="18" name="TextBox 17">
                <a:extLst>
                  <a:ext uri="{FF2B5EF4-FFF2-40B4-BE49-F238E27FC236}">
                    <a16:creationId xmlns:a16="http://schemas.microsoft.com/office/drawing/2014/main" id="{56DA0CA3-711F-5721-2F7E-2D8DBF85A30F}"/>
                  </a:ext>
                </a:extLst>
              </p:cNvPr>
              <p:cNvSpPr txBox="1">
                <a:spLocks noRot="1" noChangeAspect="1" noMove="1" noResize="1" noEditPoints="1" noAdjustHandles="1" noChangeArrowheads="1" noChangeShapeType="1" noTextEdit="1"/>
              </p:cNvSpPr>
              <p:nvPr/>
            </p:nvSpPr>
            <p:spPr>
              <a:xfrm>
                <a:off x="556182" y="3244097"/>
                <a:ext cx="2696066"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D9F5070-099A-4542-BEDC-DCBCFDEA65BA}"/>
                  </a:ext>
                </a:extLst>
              </p:cNvPr>
              <p:cNvSpPr txBox="1"/>
              <p:nvPr/>
            </p:nvSpPr>
            <p:spPr>
              <a:xfrm>
                <a:off x="556182" y="3935205"/>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a:latin typeface="Cambria Math" panose="02040503050406030204" pitchFamily="18" charset="0"/>
                          <a:ea typeface="Cambria Math" panose="02040503050406030204" pitchFamily="18" charset="0"/>
                        </a:rPr>
                        <m:t>𝑠</m:t>
                      </m:r>
                      <m:r>
                        <a:rPr lang="en-US" sz="3600" b="0" i="1">
                          <a:latin typeface="Cambria Math" panose="02040503050406030204" pitchFamily="18" charset="0"/>
                          <a:ea typeface="Cambria Math" panose="02040503050406030204" pitchFamily="18" charset="0"/>
                        </a:rPr>
                        <m:t>=2.5</m:t>
                      </m:r>
                    </m:oMath>
                  </m:oMathPara>
                </a14:m>
                <a:endParaRPr lang="en-US" sz="3600"/>
              </a:p>
            </p:txBody>
          </p:sp>
        </mc:Choice>
        <mc:Fallback xmlns="">
          <p:sp>
            <p:nvSpPr>
              <p:cNvPr id="19" name="TextBox 18">
                <a:extLst>
                  <a:ext uri="{FF2B5EF4-FFF2-40B4-BE49-F238E27FC236}">
                    <a16:creationId xmlns:a16="http://schemas.microsoft.com/office/drawing/2014/main" id="{BD9F5070-099A-4542-BEDC-DCBCFDEA65BA}"/>
                  </a:ext>
                </a:extLst>
              </p:cNvPr>
              <p:cNvSpPr txBox="1">
                <a:spLocks noRot="1" noChangeAspect="1" noMove="1" noResize="1" noEditPoints="1" noAdjustHandles="1" noChangeArrowheads="1" noChangeShapeType="1" noTextEdit="1"/>
              </p:cNvSpPr>
              <p:nvPr/>
            </p:nvSpPr>
            <p:spPr>
              <a:xfrm>
                <a:off x="556182" y="3935205"/>
                <a:ext cx="2696066" cy="6463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0E53463-7375-379F-490C-8EC2470F3493}"/>
                  </a:ext>
                </a:extLst>
              </p:cNvPr>
              <p:cNvSpPr txBox="1"/>
              <p:nvPr/>
            </p:nvSpPr>
            <p:spPr>
              <a:xfrm>
                <a:off x="556182" y="4626422"/>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𝜉</m:t>
                      </m:r>
                      <m:r>
                        <a:rPr lang="en-US" sz="3600" b="0" i="1">
                          <a:latin typeface="Cambria Math" panose="02040503050406030204" pitchFamily="18" charset="0"/>
                          <a:ea typeface="Cambria Math" panose="02040503050406030204" pitchFamily="18" charset="0"/>
                        </a:rPr>
                        <m:t>=0</m:t>
                      </m:r>
                    </m:oMath>
                  </m:oMathPara>
                </a14:m>
                <a:endParaRPr lang="en-US" sz="3600"/>
              </a:p>
            </p:txBody>
          </p:sp>
        </mc:Choice>
        <mc:Fallback xmlns="">
          <p:sp>
            <p:nvSpPr>
              <p:cNvPr id="20" name="TextBox 19">
                <a:extLst>
                  <a:ext uri="{FF2B5EF4-FFF2-40B4-BE49-F238E27FC236}">
                    <a16:creationId xmlns:a16="http://schemas.microsoft.com/office/drawing/2014/main" id="{50E53463-7375-379F-490C-8EC2470F3493}"/>
                  </a:ext>
                </a:extLst>
              </p:cNvPr>
              <p:cNvSpPr txBox="1">
                <a:spLocks noRot="1" noChangeAspect="1" noMove="1" noResize="1" noEditPoints="1" noAdjustHandles="1" noChangeArrowheads="1" noChangeShapeType="1" noTextEdit="1"/>
              </p:cNvSpPr>
              <p:nvPr/>
            </p:nvSpPr>
            <p:spPr>
              <a:xfrm>
                <a:off x="556182" y="4626422"/>
                <a:ext cx="2696066" cy="646331"/>
              </a:xfrm>
              <a:prstGeom prst="rect">
                <a:avLst/>
              </a:prstGeom>
              <a:blipFill>
                <a:blip r:embed="rId8"/>
                <a:stretch>
                  <a:fillRect b="-1730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56669D18-8DD0-8F26-86C3-0E5D5DCB7B1D}"/>
              </a:ext>
            </a:extLst>
          </p:cNvPr>
          <p:cNvSpPr txBox="1"/>
          <p:nvPr/>
        </p:nvSpPr>
        <p:spPr>
          <a:xfrm>
            <a:off x="8628668" y="3116305"/>
            <a:ext cx="3007150" cy="1384995"/>
          </a:xfrm>
          <a:prstGeom prst="rect">
            <a:avLst/>
          </a:prstGeom>
          <a:noFill/>
        </p:spPr>
        <p:txBody>
          <a:bodyPr wrap="square" rtlCol="0">
            <a:spAutoFit/>
          </a:bodyPr>
          <a:lstStyle/>
          <a:p>
            <a:r>
              <a:rPr lang="en-US" sz="2800"/>
              <a:t>From one stable state to two: </a:t>
            </a:r>
            <a:r>
              <a:rPr lang="en-US" sz="2800" b="1"/>
              <a:t>bifurcation</a:t>
            </a:r>
          </a:p>
        </p:txBody>
      </p:sp>
    </p:spTree>
    <p:extLst>
      <p:ext uri="{BB962C8B-B14F-4D97-AF65-F5344CB8AC3E}">
        <p14:creationId xmlns:p14="http://schemas.microsoft.com/office/powerpoint/2010/main" val="3469582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60D3E-632B-5F7D-F3D4-06EA9856F5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5B2C43-7BB2-D883-7C96-41D67E66CE8B}"/>
              </a:ext>
            </a:extLst>
          </p:cNvPr>
          <p:cNvSpPr>
            <a:spLocks noGrp="1"/>
          </p:cNvSpPr>
          <p:nvPr>
            <p:ph type="title"/>
          </p:nvPr>
        </p:nvSpPr>
        <p:spPr/>
        <p:txBody>
          <a:bodyPr/>
          <a:lstStyle/>
          <a:p>
            <a:r>
              <a:rPr lang="en-US"/>
              <a:t>Neural activation: “feature detectors”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C39F61-B5CE-D548-D35E-5670A8BF9E91}"/>
                  </a:ext>
                </a:extLst>
              </p:cNvPr>
              <p:cNvSpPr>
                <a:spLocks noGrp="1"/>
              </p:cNvSpPr>
              <p:nvPr>
                <p:ph idx="1"/>
              </p:nvPr>
            </p:nvSpPr>
            <p:spPr>
              <a:xfrm>
                <a:off x="838200" y="1670550"/>
                <a:ext cx="10515600" cy="686151"/>
              </a:xfrm>
            </p:spPr>
            <p:txBody>
              <a:bodyPr/>
              <a:lstStyle/>
              <a:p>
                <a:pPr marL="0" indent="0">
                  <a:buNone/>
                </a:pPr>
                <a14:m>
                  <m:oMathPara xmlns:m="http://schemas.openxmlformats.org/officeDocument/2006/math">
                    <m:oMathParaPr>
                      <m:jc m:val="centerGroup"/>
                    </m:oMathParaPr>
                    <m:oMath xmlns:m="http://schemas.openxmlformats.org/officeDocument/2006/math">
                      <m:r>
                        <a:rPr lang="en-US" sz="4200" i="1">
                          <a:latin typeface="Cambria Math" panose="02040503050406030204" pitchFamily="18" charset="0"/>
                          <a:ea typeface="Cambria Math" panose="02040503050406030204" pitchFamily="18" charset="0"/>
                        </a:rPr>
                        <m:t>𝜏</m:t>
                      </m:r>
                      <m:acc>
                        <m:accPr>
                          <m:chr m:val="̇"/>
                          <m:ctrlPr>
                            <a:rPr lang="en-US" sz="4200" i="1">
                              <a:latin typeface="Cambria Math" panose="02040503050406030204" pitchFamily="18" charset="0"/>
                              <a:ea typeface="Cambria Math" panose="02040503050406030204" pitchFamily="18" charset="0"/>
                            </a:rPr>
                          </m:ctrlPr>
                        </m:accPr>
                        <m:e>
                          <m:r>
                            <a:rPr lang="en-US" sz="4200" i="1">
                              <a:latin typeface="Cambria Math" panose="02040503050406030204" pitchFamily="18" charset="0"/>
                              <a:ea typeface="Cambria Math" panose="02040503050406030204" pitchFamily="18" charset="0"/>
                            </a:rPr>
                            <m:t>𝑢</m:t>
                          </m:r>
                        </m:e>
                      </m:acc>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𝑢</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h</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𝑠</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𝑐</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𝑔</m:t>
                      </m:r>
                      <m:d>
                        <m:dPr>
                          <m:ctrlPr>
                            <a:rPr lang="en-US" sz="4200" i="1">
                              <a:latin typeface="Cambria Math" panose="02040503050406030204" pitchFamily="18" charset="0"/>
                              <a:ea typeface="Cambria Math" panose="02040503050406030204" pitchFamily="18" charset="0"/>
                            </a:rPr>
                          </m:ctrlPr>
                        </m:dPr>
                        <m:e>
                          <m:r>
                            <a:rPr lang="en-US" sz="4200" i="1">
                              <a:latin typeface="Cambria Math" panose="02040503050406030204" pitchFamily="18" charset="0"/>
                              <a:ea typeface="Cambria Math" panose="02040503050406030204" pitchFamily="18" charset="0"/>
                            </a:rPr>
                            <m:t>𝑢</m:t>
                          </m:r>
                        </m:e>
                      </m:d>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𝜉</m:t>
                      </m:r>
                    </m:oMath>
                  </m:oMathPara>
                </a14:m>
                <a:endParaRPr lang="en-US" sz="4200" dirty="0">
                  <a:ea typeface="Cambria Math" panose="02040503050406030204" pitchFamily="18" charset="0"/>
                </a:endParaRPr>
              </a:p>
              <a:p>
                <a:pPr marL="0" indent="0">
                  <a:buNone/>
                </a:pPr>
                <a:endParaRPr lang="en-US"/>
              </a:p>
              <a:p>
                <a:pPr marL="0" indent="0">
                  <a:buNone/>
                </a:pPr>
                <a:endParaRPr lang="en-US"/>
              </a:p>
            </p:txBody>
          </p:sp>
        </mc:Choice>
        <mc:Fallback xmlns="">
          <p:sp>
            <p:nvSpPr>
              <p:cNvPr id="3" name="Content Placeholder 2">
                <a:extLst>
                  <a:ext uri="{FF2B5EF4-FFF2-40B4-BE49-F238E27FC236}">
                    <a16:creationId xmlns:a16="http://schemas.microsoft.com/office/drawing/2014/main" id="{F8C39F61-B5CE-D548-D35E-5670A8BF9E91}"/>
                  </a:ext>
                </a:extLst>
              </p:cNvPr>
              <p:cNvSpPr>
                <a:spLocks noGrp="1" noRot="1" noChangeAspect="1" noMove="1" noResize="1" noEditPoints="1" noAdjustHandles="1" noChangeArrowheads="1" noChangeShapeType="1" noTextEdit="1"/>
              </p:cNvSpPr>
              <p:nvPr>
                <p:ph idx="1"/>
              </p:nvPr>
            </p:nvSpPr>
            <p:spPr>
              <a:xfrm>
                <a:off x="838200" y="1670550"/>
                <a:ext cx="10515600" cy="686151"/>
              </a:xfrm>
              <a:blipFill>
                <a:blip r:embed="rId3"/>
                <a:stretch>
                  <a:fillRect t="-7273" b="-218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DC82F3D-DD95-83F9-FB9F-751761AB86C5}"/>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B70CBD91-0916-1762-7E65-55DE3FB8243A}"/>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66CC3C57-D794-8C7E-C0E7-D2F9A02B08CA}"/>
              </a:ext>
            </a:extLst>
          </p:cNvPr>
          <p:cNvSpPr>
            <a:spLocks noGrp="1"/>
          </p:cNvSpPr>
          <p:nvPr>
            <p:ph type="sldNum" sz="quarter" idx="12"/>
          </p:nvPr>
        </p:nvSpPr>
        <p:spPr/>
        <p:txBody>
          <a:bodyPr/>
          <a:lstStyle/>
          <a:p>
            <a:fld id="{ABB0BFC9-DA12-CC4B-9916-11C8874E2144}" type="slidenum">
              <a:rPr lang="en-US"/>
              <a:t>13</a:t>
            </a:fld>
            <a:endParaRPr lang="en-US"/>
          </a:p>
        </p:txBody>
      </p:sp>
      <p:grpSp>
        <p:nvGrpSpPr>
          <p:cNvPr id="14" name="Group 13">
            <a:extLst>
              <a:ext uri="{FF2B5EF4-FFF2-40B4-BE49-F238E27FC236}">
                <a16:creationId xmlns:a16="http://schemas.microsoft.com/office/drawing/2014/main" id="{48CC8850-875E-1A18-DFBC-CD7ACBD20B29}"/>
              </a:ext>
            </a:extLst>
          </p:cNvPr>
          <p:cNvGrpSpPr/>
          <p:nvPr/>
        </p:nvGrpSpPr>
        <p:grpSpPr>
          <a:xfrm>
            <a:off x="3545372" y="2500386"/>
            <a:ext cx="4776224" cy="3682343"/>
            <a:chOff x="3545372" y="2500386"/>
            <a:chExt cx="4776224" cy="3682343"/>
          </a:xfrm>
        </p:grpSpPr>
        <p:pic>
          <p:nvPicPr>
            <p:cNvPr id="12" name="Picture 11">
              <a:extLst>
                <a:ext uri="{FF2B5EF4-FFF2-40B4-BE49-F238E27FC236}">
                  <a16:creationId xmlns:a16="http://schemas.microsoft.com/office/drawing/2014/main" id="{0C29B03A-101D-6309-18BF-A7C1AE843E24}"/>
                </a:ext>
              </a:extLst>
            </p:cNvPr>
            <p:cNvPicPr>
              <a:picLocks noChangeAspect="1"/>
            </p:cNvPicPr>
            <p:nvPr/>
          </p:nvPicPr>
          <p:blipFill>
            <a:blip r:embed="rId4"/>
            <a:srcRect/>
            <a:stretch/>
          </p:blipFill>
          <p:spPr>
            <a:xfrm>
              <a:off x="3545372" y="2530322"/>
              <a:ext cx="4776224" cy="3652407"/>
            </a:xfrm>
            <a:prstGeom prst="rect">
              <a:avLst/>
            </a:prstGeom>
          </p:spPr>
        </p:pic>
        <p:sp>
          <p:nvSpPr>
            <p:cNvPr id="13" name="Rectangle 12">
              <a:extLst>
                <a:ext uri="{FF2B5EF4-FFF2-40B4-BE49-F238E27FC236}">
                  <a16:creationId xmlns:a16="http://schemas.microsoft.com/office/drawing/2014/main" id="{9A0B4022-367F-C1F8-8ADE-5FF931E18D0B}"/>
                </a:ext>
              </a:extLst>
            </p:cNvPr>
            <p:cNvSpPr/>
            <p:nvPr/>
          </p:nvSpPr>
          <p:spPr>
            <a:xfrm>
              <a:off x="7296346" y="2500386"/>
              <a:ext cx="226244" cy="731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04FDEA0A-31A6-9755-149B-BE5CBED24BD8}"/>
              </a:ext>
            </a:extLst>
          </p:cNvPr>
          <p:cNvSpPr txBox="1"/>
          <p:nvPr/>
        </p:nvSpPr>
        <p:spPr>
          <a:xfrm>
            <a:off x="8628668" y="2823551"/>
            <a:ext cx="3007150" cy="1815882"/>
          </a:xfrm>
          <a:prstGeom prst="rect">
            <a:avLst/>
          </a:prstGeom>
          <a:noFill/>
        </p:spPr>
        <p:txBody>
          <a:bodyPr wrap="square" rtlCol="0">
            <a:spAutoFit/>
          </a:bodyPr>
          <a:lstStyle/>
          <a:p>
            <a:r>
              <a:rPr lang="en-US" sz="2800"/>
              <a:t>Activation jumps to a positive state: </a:t>
            </a:r>
            <a:r>
              <a:rPr lang="en-US" sz="2800" b="1"/>
              <a:t>detection instability</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117F70B-BB19-782F-D421-7705575AEE46}"/>
                  </a:ext>
                </a:extLst>
              </p:cNvPr>
              <p:cNvSpPr txBox="1"/>
              <p:nvPr/>
            </p:nvSpPr>
            <p:spPr>
              <a:xfrm>
                <a:off x="556182" y="2500386"/>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h</m:t>
                      </m:r>
                      <m:r>
                        <a:rPr lang="en-US" sz="3600" b="0" i="1">
                          <a:latin typeface="Cambria Math" panose="02040503050406030204" pitchFamily="18" charset="0"/>
                          <a:ea typeface="Cambria Math" panose="02040503050406030204" pitchFamily="18" charset="0"/>
                        </a:rPr>
                        <m:t>=−5</m:t>
                      </m:r>
                    </m:oMath>
                  </m:oMathPara>
                </a14:m>
                <a:endParaRPr lang="en-US" sz="3600"/>
              </a:p>
            </p:txBody>
          </p:sp>
        </mc:Choice>
        <mc:Fallback xmlns="">
          <p:sp>
            <p:nvSpPr>
              <p:cNvPr id="10" name="TextBox 9">
                <a:extLst>
                  <a:ext uri="{FF2B5EF4-FFF2-40B4-BE49-F238E27FC236}">
                    <a16:creationId xmlns:a16="http://schemas.microsoft.com/office/drawing/2014/main" id="{8117F70B-BB19-782F-D421-7705575AEE46}"/>
                  </a:ext>
                </a:extLst>
              </p:cNvPr>
              <p:cNvSpPr txBox="1">
                <a:spLocks noRot="1" noChangeAspect="1" noMove="1" noResize="1" noEditPoints="1" noAdjustHandles="1" noChangeArrowheads="1" noChangeShapeType="1" noTextEdit="1"/>
              </p:cNvSpPr>
              <p:nvPr/>
            </p:nvSpPr>
            <p:spPr>
              <a:xfrm>
                <a:off x="556182" y="2500386"/>
                <a:ext cx="2696066"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451F1F7-8ECD-44D0-7B80-CEC73176F349}"/>
                  </a:ext>
                </a:extLst>
              </p:cNvPr>
              <p:cNvSpPr txBox="1"/>
              <p:nvPr/>
            </p:nvSpPr>
            <p:spPr>
              <a:xfrm>
                <a:off x="556182" y="3244097"/>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a:latin typeface="Cambria Math" panose="02040503050406030204" pitchFamily="18" charset="0"/>
                          <a:ea typeface="Cambria Math" panose="02040503050406030204" pitchFamily="18" charset="0"/>
                        </a:rPr>
                        <m:t>𝑐</m:t>
                      </m:r>
                      <m:r>
                        <a:rPr lang="en-US" sz="3600" b="0" i="1">
                          <a:latin typeface="Cambria Math" panose="02040503050406030204" pitchFamily="18" charset="0"/>
                          <a:ea typeface="Cambria Math" panose="02040503050406030204" pitchFamily="18" charset="0"/>
                        </a:rPr>
                        <m:t>=5</m:t>
                      </m:r>
                    </m:oMath>
                  </m:oMathPara>
                </a14:m>
                <a:endParaRPr lang="en-US" sz="3600"/>
              </a:p>
            </p:txBody>
          </p:sp>
        </mc:Choice>
        <mc:Fallback xmlns="">
          <p:sp>
            <p:nvSpPr>
              <p:cNvPr id="11" name="TextBox 10">
                <a:extLst>
                  <a:ext uri="{FF2B5EF4-FFF2-40B4-BE49-F238E27FC236}">
                    <a16:creationId xmlns:a16="http://schemas.microsoft.com/office/drawing/2014/main" id="{8451F1F7-8ECD-44D0-7B80-CEC73176F349}"/>
                  </a:ext>
                </a:extLst>
              </p:cNvPr>
              <p:cNvSpPr txBox="1">
                <a:spLocks noRot="1" noChangeAspect="1" noMove="1" noResize="1" noEditPoints="1" noAdjustHandles="1" noChangeArrowheads="1" noChangeShapeType="1" noTextEdit="1"/>
              </p:cNvSpPr>
              <p:nvPr/>
            </p:nvSpPr>
            <p:spPr>
              <a:xfrm>
                <a:off x="556182" y="3244097"/>
                <a:ext cx="2696066"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05256E9-1EA5-4775-B9F4-8930FEFC808B}"/>
                  </a:ext>
                </a:extLst>
              </p:cNvPr>
              <p:cNvSpPr txBox="1"/>
              <p:nvPr/>
            </p:nvSpPr>
            <p:spPr>
              <a:xfrm>
                <a:off x="556182" y="3935205"/>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a:latin typeface="Cambria Math" panose="02040503050406030204" pitchFamily="18" charset="0"/>
                          <a:ea typeface="Cambria Math" panose="02040503050406030204" pitchFamily="18" charset="0"/>
                        </a:rPr>
                        <m:t>𝑠</m:t>
                      </m:r>
                      <m:r>
                        <a:rPr lang="en-US" sz="3600" b="0" i="1">
                          <a:latin typeface="Cambria Math" panose="02040503050406030204" pitchFamily="18" charset="0"/>
                          <a:ea typeface="Cambria Math" panose="02040503050406030204" pitchFamily="18" charset="0"/>
                        </a:rPr>
                        <m:t>=5</m:t>
                      </m:r>
                    </m:oMath>
                  </m:oMathPara>
                </a14:m>
                <a:endParaRPr lang="en-US" sz="3600"/>
              </a:p>
            </p:txBody>
          </p:sp>
        </mc:Choice>
        <mc:Fallback xmlns="">
          <p:sp>
            <p:nvSpPr>
              <p:cNvPr id="16" name="TextBox 15">
                <a:extLst>
                  <a:ext uri="{FF2B5EF4-FFF2-40B4-BE49-F238E27FC236}">
                    <a16:creationId xmlns:a16="http://schemas.microsoft.com/office/drawing/2014/main" id="{505256E9-1EA5-4775-B9F4-8930FEFC808B}"/>
                  </a:ext>
                </a:extLst>
              </p:cNvPr>
              <p:cNvSpPr txBox="1">
                <a:spLocks noRot="1" noChangeAspect="1" noMove="1" noResize="1" noEditPoints="1" noAdjustHandles="1" noChangeArrowheads="1" noChangeShapeType="1" noTextEdit="1"/>
              </p:cNvSpPr>
              <p:nvPr/>
            </p:nvSpPr>
            <p:spPr>
              <a:xfrm>
                <a:off x="556182" y="3935205"/>
                <a:ext cx="2696066" cy="6463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14A9763-0466-1D9B-6F5F-6FAA91948D72}"/>
                  </a:ext>
                </a:extLst>
              </p:cNvPr>
              <p:cNvSpPr txBox="1"/>
              <p:nvPr/>
            </p:nvSpPr>
            <p:spPr>
              <a:xfrm>
                <a:off x="556182" y="4626422"/>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𝜉</m:t>
                      </m:r>
                      <m:r>
                        <a:rPr lang="en-US" sz="3600" b="0" i="1">
                          <a:latin typeface="Cambria Math" panose="02040503050406030204" pitchFamily="18" charset="0"/>
                          <a:ea typeface="Cambria Math" panose="02040503050406030204" pitchFamily="18" charset="0"/>
                        </a:rPr>
                        <m:t>=0</m:t>
                      </m:r>
                    </m:oMath>
                  </m:oMathPara>
                </a14:m>
                <a:endParaRPr lang="en-US" sz="3600"/>
              </a:p>
            </p:txBody>
          </p:sp>
        </mc:Choice>
        <mc:Fallback xmlns="">
          <p:sp>
            <p:nvSpPr>
              <p:cNvPr id="17" name="TextBox 16">
                <a:extLst>
                  <a:ext uri="{FF2B5EF4-FFF2-40B4-BE49-F238E27FC236}">
                    <a16:creationId xmlns:a16="http://schemas.microsoft.com/office/drawing/2014/main" id="{814A9763-0466-1D9B-6F5F-6FAA91948D72}"/>
                  </a:ext>
                </a:extLst>
              </p:cNvPr>
              <p:cNvSpPr txBox="1">
                <a:spLocks noRot="1" noChangeAspect="1" noMove="1" noResize="1" noEditPoints="1" noAdjustHandles="1" noChangeArrowheads="1" noChangeShapeType="1" noTextEdit="1"/>
              </p:cNvSpPr>
              <p:nvPr/>
            </p:nvSpPr>
            <p:spPr>
              <a:xfrm>
                <a:off x="556182" y="4626422"/>
                <a:ext cx="2696066" cy="646331"/>
              </a:xfrm>
              <a:prstGeom prst="rect">
                <a:avLst/>
              </a:prstGeom>
              <a:blipFill>
                <a:blip r:embed="rId8"/>
                <a:stretch>
                  <a:fillRect b="-17308"/>
                </a:stretch>
              </a:blipFill>
            </p:spPr>
            <p:txBody>
              <a:bodyPr/>
              <a:lstStyle/>
              <a:p>
                <a:r>
                  <a:rPr lang="en-US">
                    <a:noFill/>
                  </a:rPr>
                  <a:t> </a:t>
                </a:r>
              </a:p>
            </p:txBody>
          </p:sp>
        </mc:Fallback>
      </mc:AlternateContent>
    </p:spTree>
    <p:extLst>
      <p:ext uri="{BB962C8B-B14F-4D97-AF65-F5344CB8AC3E}">
        <p14:creationId xmlns:p14="http://schemas.microsoft.com/office/powerpoint/2010/main" val="482670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F6D9E-C3CB-D355-72A8-609B89CC70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04ABC-C32E-06A2-853D-684A9F8F1E99}"/>
              </a:ext>
            </a:extLst>
          </p:cNvPr>
          <p:cNvSpPr>
            <a:spLocks noGrp="1"/>
          </p:cNvSpPr>
          <p:nvPr>
            <p:ph type="title"/>
          </p:nvPr>
        </p:nvSpPr>
        <p:spPr/>
        <p:txBody>
          <a:bodyPr/>
          <a:lstStyle/>
          <a:p>
            <a:r>
              <a:rPr lang="en-US"/>
              <a:t>Neural activation: “feature detectors”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8A31F4-283D-D230-EA13-0A951CDF135C}"/>
                  </a:ext>
                </a:extLst>
              </p:cNvPr>
              <p:cNvSpPr>
                <a:spLocks noGrp="1"/>
              </p:cNvSpPr>
              <p:nvPr>
                <p:ph idx="1"/>
              </p:nvPr>
            </p:nvSpPr>
            <p:spPr>
              <a:xfrm>
                <a:off x="838200" y="1670550"/>
                <a:ext cx="10515600" cy="686151"/>
              </a:xfrm>
            </p:spPr>
            <p:txBody>
              <a:bodyPr/>
              <a:lstStyle/>
              <a:p>
                <a:pPr marL="0" indent="0">
                  <a:buNone/>
                </a:pPr>
                <a14:m>
                  <m:oMathPara xmlns:m="http://schemas.openxmlformats.org/officeDocument/2006/math">
                    <m:oMathParaPr>
                      <m:jc m:val="centerGroup"/>
                    </m:oMathParaPr>
                    <m:oMath xmlns:m="http://schemas.openxmlformats.org/officeDocument/2006/math">
                      <m:r>
                        <a:rPr lang="en-US" sz="4200" i="1">
                          <a:latin typeface="Cambria Math" panose="02040503050406030204" pitchFamily="18" charset="0"/>
                          <a:ea typeface="Cambria Math" panose="02040503050406030204" pitchFamily="18" charset="0"/>
                        </a:rPr>
                        <m:t>𝜏</m:t>
                      </m:r>
                      <m:acc>
                        <m:accPr>
                          <m:chr m:val="̇"/>
                          <m:ctrlPr>
                            <a:rPr lang="en-US" sz="4200" i="1">
                              <a:latin typeface="Cambria Math" panose="02040503050406030204" pitchFamily="18" charset="0"/>
                              <a:ea typeface="Cambria Math" panose="02040503050406030204" pitchFamily="18" charset="0"/>
                            </a:rPr>
                          </m:ctrlPr>
                        </m:accPr>
                        <m:e>
                          <m:r>
                            <a:rPr lang="en-US" sz="4200" i="1">
                              <a:latin typeface="Cambria Math" panose="02040503050406030204" pitchFamily="18" charset="0"/>
                              <a:ea typeface="Cambria Math" panose="02040503050406030204" pitchFamily="18" charset="0"/>
                            </a:rPr>
                            <m:t>𝑢</m:t>
                          </m:r>
                        </m:e>
                      </m:acc>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𝑢</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h</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𝑠</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𝑐</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𝑔</m:t>
                      </m:r>
                      <m:d>
                        <m:dPr>
                          <m:ctrlPr>
                            <a:rPr lang="en-US" sz="4200" i="1">
                              <a:latin typeface="Cambria Math" panose="02040503050406030204" pitchFamily="18" charset="0"/>
                              <a:ea typeface="Cambria Math" panose="02040503050406030204" pitchFamily="18" charset="0"/>
                            </a:rPr>
                          </m:ctrlPr>
                        </m:dPr>
                        <m:e>
                          <m:r>
                            <a:rPr lang="en-US" sz="4200" i="1">
                              <a:latin typeface="Cambria Math" panose="02040503050406030204" pitchFamily="18" charset="0"/>
                              <a:ea typeface="Cambria Math" panose="02040503050406030204" pitchFamily="18" charset="0"/>
                            </a:rPr>
                            <m:t>𝑢</m:t>
                          </m:r>
                        </m:e>
                      </m:d>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𝜉</m:t>
                      </m:r>
                    </m:oMath>
                  </m:oMathPara>
                </a14:m>
                <a:endParaRPr lang="en-US" sz="4200" dirty="0">
                  <a:ea typeface="Cambria Math" panose="02040503050406030204" pitchFamily="18" charset="0"/>
                </a:endParaRPr>
              </a:p>
              <a:p>
                <a:pPr marL="0" indent="0">
                  <a:buNone/>
                </a:pPr>
                <a:endParaRPr lang="en-US"/>
              </a:p>
              <a:p>
                <a:pPr marL="0" indent="0">
                  <a:buNone/>
                </a:pPr>
                <a:endParaRPr lang="en-US"/>
              </a:p>
            </p:txBody>
          </p:sp>
        </mc:Choice>
        <mc:Fallback xmlns="">
          <p:sp>
            <p:nvSpPr>
              <p:cNvPr id="3" name="Content Placeholder 2">
                <a:extLst>
                  <a:ext uri="{FF2B5EF4-FFF2-40B4-BE49-F238E27FC236}">
                    <a16:creationId xmlns:a16="http://schemas.microsoft.com/office/drawing/2014/main" id="{758A31F4-283D-D230-EA13-0A951CDF135C}"/>
                  </a:ext>
                </a:extLst>
              </p:cNvPr>
              <p:cNvSpPr>
                <a:spLocks noGrp="1" noRot="1" noChangeAspect="1" noMove="1" noResize="1" noEditPoints="1" noAdjustHandles="1" noChangeArrowheads="1" noChangeShapeType="1" noTextEdit="1"/>
              </p:cNvSpPr>
              <p:nvPr>
                <p:ph idx="1"/>
              </p:nvPr>
            </p:nvSpPr>
            <p:spPr>
              <a:xfrm>
                <a:off x="838200" y="1670550"/>
                <a:ext cx="10515600" cy="686151"/>
              </a:xfrm>
              <a:blipFill>
                <a:blip r:embed="rId3"/>
                <a:stretch>
                  <a:fillRect t="-7273" b="-218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2B29D63-B111-1742-E98C-6F70C576A46B}"/>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13E0A963-FC24-AA99-D1BB-E44256BFCFE4}"/>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3610A803-324B-9E8C-C5B2-F3200E9C949A}"/>
              </a:ext>
            </a:extLst>
          </p:cNvPr>
          <p:cNvSpPr>
            <a:spLocks noGrp="1"/>
          </p:cNvSpPr>
          <p:nvPr>
            <p:ph type="sldNum" sz="quarter" idx="12"/>
          </p:nvPr>
        </p:nvSpPr>
        <p:spPr/>
        <p:txBody>
          <a:bodyPr/>
          <a:lstStyle/>
          <a:p>
            <a:fld id="{ABB0BFC9-DA12-CC4B-9916-11C8874E2144}" type="slidenum">
              <a:rPr lang="en-US"/>
              <a:t>14</a:t>
            </a:fld>
            <a:endParaRPr lang="en-US"/>
          </a:p>
        </p:txBody>
      </p:sp>
      <p:grpSp>
        <p:nvGrpSpPr>
          <p:cNvPr id="14" name="Group 13">
            <a:extLst>
              <a:ext uri="{FF2B5EF4-FFF2-40B4-BE49-F238E27FC236}">
                <a16:creationId xmlns:a16="http://schemas.microsoft.com/office/drawing/2014/main" id="{337705FD-C7D0-BDC0-3F61-5006F3269312}"/>
              </a:ext>
            </a:extLst>
          </p:cNvPr>
          <p:cNvGrpSpPr/>
          <p:nvPr/>
        </p:nvGrpSpPr>
        <p:grpSpPr>
          <a:xfrm>
            <a:off x="3545372" y="2500386"/>
            <a:ext cx="4776224" cy="3676673"/>
            <a:chOff x="3545372" y="2500386"/>
            <a:chExt cx="4776224" cy="3676673"/>
          </a:xfrm>
        </p:grpSpPr>
        <p:pic>
          <p:nvPicPr>
            <p:cNvPr id="12" name="Picture 11">
              <a:extLst>
                <a:ext uri="{FF2B5EF4-FFF2-40B4-BE49-F238E27FC236}">
                  <a16:creationId xmlns:a16="http://schemas.microsoft.com/office/drawing/2014/main" id="{3CCAD4D6-CD74-009C-2528-F1BF4756D7BC}"/>
                </a:ext>
              </a:extLst>
            </p:cNvPr>
            <p:cNvPicPr>
              <a:picLocks noChangeAspect="1"/>
            </p:cNvPicPr>
            <p:nvPr/>
          </p:nvPicPr>
          <p:blipFill>
            <a:blip r:embed="rId4"/>
            <a:srcRect/>
            <a:stretch/>
          </p:blipFill>
          <p:spPr>
            <a:xfrm>
              <a:off x="3545372" y="2535992"/>
              <a:ext cx="4776224" cy="3641067"/>
            </a:xfrm>
            <a:prstGeom prst="rect">
              <a:avLst/>
            </a:prstGeom>
          </p:spPr>
        </p:pic>
        <p:sp>
          <p:nvSpPr>
            <p:cNvPr id="13" name="Rectangle 12">
              <a:extLst>
                <a:ext uri="{FF2B5EF4-FFF2-40B4-BE49-F238E27FC236}">
                  <a16:creationId xmlns:a16="http://schemas.microsoft.com/office/drawing/2014/main" id="{89284D8D-C83D-B8F0-96A8-0956FD221022}"/>
                </a:ext>
              </a:extLst>
            </p:cNvPr>
            <p:cNvSpPr/>
            <p:nvPr/>
          </p:nvSpPr>
          <p:spPr>
            <a:xfrm>
              <a:off x="7296346" y="2500386"/>
              <a:ext cx="226244" cy="731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F8341341-DFD5-232C-DFAA-7AB8896A5366}"/>
              </a:ext>
            </a:extLst>
          </p:cNvPr>
          <p:cNvSpPr txBox="1"/>
          <p:nvPr/>
        </p:nvSpPr>
        <p:spPr>
          <a:xfrm>
            <a:off x="8628668" y="2823551"/>
            <a:ext cx="3007150" cy="1815882"/>
          </a:xfrm>
          <a:prstGeom prst="rect">
            <a:avLst/>
          </a:prstGeom>
          <a:noFill/>
        </p:spPr>
        <p:txBody>
          <a:bodyPr wrap="square" rtlCol="0">
            <a:spAutoFit/>
          </a:bodyPr>
          <a:lstStyle/>
          <a:p>
            <a:r>
              <a:rPr lang="en-US" sz="2800"/>
              <a:t>Activation stays positive despite decrease in input: </a:t>
            </a:r>
            <a:r>
              <a:rPr lang="en-US" sz="2800" b="1"/>
              <a:t>hysteresis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74F70F-B298-AF29-BA98-73E0A52EC05E}"/>
                  </a:ext>
                </a:extLst>
              </p:cNvPr>
              <p:cNvSpPr txBox="1"/>
              <p:nvPr/>
            </p:nvSpPr>
            <p:spPr>
              <a:xfrm>
                <a:off x="556182" y="2500386"/>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h</m:t>
                      </m:r>
                      <m:r>
                        <a:rPr lang="en-US" sz="3600" b="0" i="1">
                          <a:latin typeface="Cambria Math" panose="02040503050406030204" pitchFamily="18" charset="0"/>
                          <a:ea typeface="Cambria Math" panose="02040503050406030204" pitchFamily="18" charset="0"/>
                        </a:rPr>
                        <m:t>=−5</m:t>
                      </m:r>
                    </m:oMath>
                  </m:oMathPara>
                </a14:m>
                <a:endParaRPr lang="en-US" sz="3600"/>
              </a:p>
            </p:txBody>
          </p:sp>
        </mc:Choice>
        <mc:Fallback xmlns="">
          <p:sp>
            <p:nvSpPr>
              <p:cNvPr id="10" name="TextBox 9">
                <a:extLst>
                  <a:ext uri="{FF2B5EF4-FFF2-40B4-BE49-F238E27FC236}">
                    <a16:creationId xmlns:a16="http://schemas.microsoft.com/office/drawing/2014/main" id="{B674F70F-B298-AF29-BA98-73E0A52EC05E}"/>
                  </a:ext>
                </a:extLst>
              </p:cNvPr>
              <p:cNvSpPr txBox="1">
                <a:spLocks noRot="1" noChangeAspect="1" noMove="1" noResize="1" noEditPoints="1" noAdjustHandles="1" noChangeArrowheads="1" noChangeShapeType="1" noTextEdit="1"/>
              </p:cNvSpPr>
              <p:nvPr/>
            </p:nvSpPr>
            <p:spPr>
              <a:xfrm>
                <a:off x="556182" y="2500386"/>
                <a:ext cx="2696066"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3CC0901-6652-91CC-17D2-F85A3092A805}"/>
                  </a:ext>
                </a:extLst>
              </p:cNvPr>
              <p:cNvSpPr txBox="1"/>
              <p:nvPr/>
            </p:nvSpPr>
            <p:spPr>
              <a:xfrm>
                <a:off x="556182" y="3244097"/>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a:latin typeface="Cambria Math" panose="02040503050406030204" pitchFamily="18" charset="0"/>
                          <a:ea typeface="Cambria Math" panose="02040503050406030204" pitchFamily="18" charset="0"/>
                        </a:rPr>
                        <m:t>𝑐</m:t>
                      </m:r>
                      <m:r>
                        <a:rPr lang="en-US" sz="3600" b="0" i="1">
                          <a:latin typeface="Cambria Math" panose="02040503050406030204" pitchFamily="18" charset="0"/>
                          <a:ea typeface="Cambria Math" panose="02040503050406030204" pitchFamily="18" charset="0"/>
                        </a:rPr>
                        <m:t>=5</m:t>
                      </m:r>
                    </m:oMath>
                  </m:oMathPara>
                </a14:m>
                <a:endParaRPr lang="en-US" sz="3600"/>
              </a:p>
            </p:txBody>
          </p:sp>
        </mc:Choice>
        <mc:Fallback xmlns="">
          <p:sp>
            <p:nvSpPr>
              <p:cNvPr id="11" name="TextBox 10">
                <a:extLst>
                  <a:ext uri="{FF2B5EF4-FFF2-40B4-BE49-F238E27FC236}">
                    <a16:creationId xmlns:a16="http://schemas.microsoft.com/office/drawing/2014/main" id="{93CC0901-6652-91CC-17D2-F85A3092A805}"/>
                  </a:ext>
                </a:extLst>
              </p:cNvPr>
              <p:cNvSpPr txBox="1">
                <a:spLocks noRot="1" noChangeAspect="1" noMove="1" noResize="1" noEditPoints="1" noAdjustHandles="1" noChangeArrowheads="1" noChangeShapeType="1" noTextEdit="1"/>
              </p:cNvSpPr>
              <p:nvPr/>
            </p:nvSpPr>
            <p:spPr>
              <a:xfrm>
                <a:off x="556182" y="3244097"/>
                <a:ext cx="2696066"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17B4134-A2C2-ED1B-F60E-A56B46ABE927}"/>
                  </a:ext>
                </a:extLst>
              </p:cNvPr>
              <p:cNvSpPr txBox="1"/>
              <p:nvPr/>
            </p:nvSpPr>
            <p:spPr>
              <a:xfrm>
                <a:off x="556182" y="3935205"/>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a:latin typeface="Cambria Math" panose="02040503050406030204" pitchFamily="18" charset="0"/>
                          <a:ea typeface="Cambria Math" panose="02040503050406030204" pitchFamily="18" charset="0"/>
                        </a:rPr>
                        <m:t>𝑠</m:t>
                      </m:r>
                      <m:r>
                        <a:rPr lang="en-US" sz="3600" b="0" i="1">
                          <a:latin typeface="Cambria Math" panose="02040503050406030204" pitchFamily="18" charset="0"/>
                          <a:ea typeface="Cambria Math" panose="02040503050406030204" pitchFamily="18" charset="0"/>
                        </a:rPr>
                        <m:t>=2.5</m:t>
                      </m:r>
                    </m:oMath>
                  </m:oMathPara>
                </a14:m>
                <a:endParaRPr lang="en-US" sz="3600"/>
              </a:p>
            </p:txBody>
          </p:sp>
        </mc:Choice>
        <mc:Fallback xmlns="">
          <p:sp>
            <p:nvSpPr>
              <p:cNvPr id="16" name="TextBox 15">
                <a:extLst>
                  <a:ext uri="{FF2B5EF4-FFF2-40B4-BE49-F238E27FC236}">
                    <a16:creationId xmlns:a16="http://schemas.microsoft.com/office/drawing/2014/main" id="{117B4134-A2C2-ED1B-F60E-A56B46ABE927}"/>
                  </a:ext>
                </a:extLst>
              </p:cNvPr>
              <p:cNvSpPr txBox="1">
                <a:spLocks noRot="1" noChangeAspect="1" noMove="1" noResize="1" noEditPoints="1" noAdjustHandles="1" noChangeArrowheads="1" noChangeShapeType="1" noTextEdit="1"/>
              </p:cNvSpPr>
              <p:nvPr/>
            </p:nvSpPr>
            <p:spPr>
              <a:xfrm>
                <a:off x="556182" y="3935205"/>
                <a:ext cx="2696066" cy="6463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B179EBF-B118-97B2-4D40-43A34A29B166}"/>
                  </a:ext>
                </a:extLst>
              </p:cNvPr>
              <p:cNvSpPr txBox="1"/>
              <p:nvPr/>
            </p:nvSpPr>
            <p:spPr>
              <a:xfrm>
                <a:off x="556182" y="4626422"/>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𝜉</m:t>
                      </m:r>
                      <m:r>
                        <a:rPr lang="en-US" sz="3600" b="0" i="1">
                          <a:latin typeface="Cambria Math" panose="02040503050406030204" pitchFamily="18" charset="0"/>
                          <a:ea typeface="Cambria Math" panose="02040503050406030204" pitchFamily="18" charset="0"/>
                        </a:rPr>
                        <m:t>=0</m:t>
                      </m:r>
                    </m:oMath>
                  </m:oMathPara>
                </a14:m>
                <a:endParaRPr lang="en-US" sz="3600"/>
              </a:p>
            </p:txBody>
          </p:sp>
        </mc:Choice>
        <mc:Fallback xmlns="">
          <p:sp>
            <p:nvSpPr>
              <p:cNvPr id="17" name="TextBox 16">
                <a:extLst>
                  <a:ext uri="{FF2B5EF4-FFF2-40B4-BE49-F238E27FC236}">
                    <a16:creationId xmlns:a16="http://schemas.microsoft.com/office/drawing/2014/main" id="{7B179EBF-B118-97B2-4D40-43A34A29B166}"/>
                  </a:ext>
                </a:extLst>
              </p:cNvPr>
              <p:cNvSpPr txBox="1">
                <a:spLocks noRot="1" noChangeAspect="1" noMove="1" noResize="1" noEditPoints="1" noAdjustHandles="1" noChangeArrowheads="1" noChangeShapeType="1" noTextEdit="1"/>
              </p:cNvSpPr>
              <p:nvPr/>
            </p:nvSpPr>
            <p:spPr>
              <a:xfrm>
                <a:off x="556182" y="4626422"/>
                <a:ext cx="2696066" cy="646331"/>
              </a:xfrm>
              <a:prstGeom prst="rect">
                <a:avLst/>
              </a:prstGeom>
              <a:blipFill>
                <a:blip r:embed="rId8"/>
                <a:stretch>
                  <a:fillRect b="-17308"/>
                </a:stretch>
              </a:blipFill>
            </p:spPr>
            <p:txBody>
              <a:bodyPr/>
              <a:lstStyle/>
              <a:p>
                <a:r>
                  <a:rPr lang="en-US">
                    <a:noFill/>
                  </a:rPr>
                  <a:t> </a:t>
                </a:r>
              </a:p>
            </p:txBody>
          </p:sp>
        </mc:Fallback>
      </mc:AlternateContent>
    </p:spTree>
    <p:extLst>
      <p:ext uri="{BB962C8B-B14F-4D97-AF65-F5344CB8AC3E}">
        <p14:creationId xmlns:p14="http://schemas.microsoft.com/office/powerpoint/2010/main" val="3042209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4688A-B695-3769-B6FC-8D14A6A927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4BD1DA-F752-3B8A-DAA5-2C4FAF49F1D3}"/>
              </a:ext>
            </a:extLst>
          </p:cNvPr>
          <p:cNvSpPr>
            <a:spLocks noGrp="1"/>
          </p:cNvSpPr>
          <p:nvPr>
            <p:ph type="title"/>
          </p:nvPr>
        </p:nvSpPr>
        <p:spPr/>
        <p:txBody>
          <a:bodyPr/>
          <a:lstStyle/>
          <a:p>
            <a:r>
              <a:rPr lang="en-US"/>
              <a:t>Neural activation: “feature detectors”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52D1B-7D63-4CF1-AD15-43B461D71B7C}"/>
                  </a:ext>
                </a:extLst>
              </p:cNvPr>
              <p:cNvSpPr>
                <a:spLocks noGrp="1"/>
              </p:cNvSpPr>
              <p:nvPr>
                <p:ph idx="1"/>
              </p:nvPr>
            </p:nvSpPr>
            <p:spPr>
              <a:xfrm>
                <a:off x="838200" y="1670550"/>
                <a:ext cx="10515600" cy="686151"/>
              </a:xfrm>
            </p:spPr>
            <p:txBody>
              <a:bodyPr/>
              <a:lstStyle/>
              <a:p>
                <a:pPr marL="0" indent="0">
                  <a:buNone/>
                </a:pPr>
                <a14:m>
                  <m:oMathPara xmlns:m="http://schemas.openxmlformats.org/officeDocument/2006/math">
                    <m:oMathParaPr>
                      <m:jc m:val="centerGroup"/>
                    </m:oMathParaPr>
                    <m:oMath xmlns:m="http://schemas.openxmlformats.org/officeDocument/2006/math">
                      <m:r>
                        <a:rPr lang="en-US" sz="4200" i="1">
                          <a:latin typeface="Cambria Math" panose="02040503050406030204" pitchFamily="18" charset="0"/>
                          <a:ea typeface="Cambria Math" panose="02040503050406030204" pitchFamily="18" charset="0"/>
                        </a:rPr>
                        <m:t>𝜏</m:t>
                      </m:r>
                      <m:acc>
                        <m:accPr>
                          <m:chr m:val="̇"/>
                          <m:ctrlPr>
                            <a:rPr lang="en-US" sz="4200" i="1">
                              <a:latin typeface="Cambria Math" panose="02040503050406030204" pitchFamily="18" charset="0"/>
                              <a:ea typeface="Cambria Math" panose="02040503050406030204" pitchFamily="18" charset="0"/>
                            </a:rPr>
                          </m:ctrlPr>
                        </m:accPr>
                        <m:e>
                          <m:r>
                            <a:rPr lang="en-US" sz="4200" i="1">
                              <a:latin typeface="Cambria Math" panose="02040503050406030204" pitchFamily="18" charset="0"/>
                              <a:ea typeface="Cambria Math" panose="02040503050406030204" pitchFamily="18" charset="0"/>
                            </a:rPr>
                            <m:t>𝑢</m:t>
                          </m:r>
                        </m:e>
                      </m:acc>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𝑢</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h</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𝑠</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𝑐</m:t>
                      </m:r>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𝑔</m:t>
                      </m:r>
                      <m:d>
                        <m:dPr>
                          <m:ctrlPr>
                            <a:rPr lang="en-US" sz="4200" i="1">
                              <a:latin typeface="Cambria Math" panose="02040503050406030204" pitchFamily="18" charset="0"/>
                              <a:ea typeface="Cambria Math" panose="02040503050406030204" pitchFamily="18" charset="0"/>
                            </a:rPr>
                          </m:ctrlPr>
                        </m:dPr>
                        <m:e>
                          <m:r>
                            <a:rPr lang="en-US" sz="4200" i="1">
                              <a:latin typeface="Cambria Math" panose="02040503050406030204" pitchFamily="18" charset="0"/>
                              <a:ea typeface="Cambria Math" panose="02040503050406030204" pitchFamily="18" charset="0"/>
                            </a:rPr>
                            <m:t>𝑢</m:t>
                          </m:r>
                        </m:e>
                      </m:d>
                      <m:r>
                        <a:rPr lang="en-US" sz="4200" i="1">
                          <a:latin typeface="Cambria Math" panose="02040503050406030204" pitchFamily="18" charset="0"/>
                          <a:ea typeface="Cambria Math" panose="02040503050406030204" pitchFamily="18" charset="0"/>
                        </a:rPr>
                        <m:t>+</m:t>
                      </m:r>
                      <m:r>
                        <a:rPr lang="en-US" sz="4200" i="1">
                          <a:latin typeface="Cambria Math" panose="02040503050406030204" pitchFamily="18" charset="0"/>
                          <a:ea typeface="Cambria Math" panose="02040503050406030204" pitchFamily="18" charset="0"/>
                        </a:rPr>
                        <m:t>𝜉</m:t>
                      </m:r>
                    </m:oMath>
                  </m:oMathPara>
                </a14:m>
                <a:endParaRPr lang="en-US" sz="4200" dirty="0">
                  <a:ea typeface="Cambria Math" panose="02040503050406030204" pitchFamily="18" charset="0"/>
                </a:endParaRPr>
              </a:p>
              <a:p>
                <a:pPr marL="0" indent="0">
                  <a:buNone/>
                </a:pPr>
                <a:endParaRPr lang="en-US"/>
              </a:p>
              <a:p>
                <a:pPr marL="0" indent="0">
                  <a:buNone/>
                </a:pPr>
                <a:endParaRPr lang="en-US"/>
              </a:p>
            </p:txBody>
          </p:sp>
        </mc:Choice>
        <mc:Fallback xmlns="">
          <p:sp>
            <p:nvSpPr>
              <p:cNvPr id="3" name="Content Placeholder 2">
                <a:extLst>
                  <a:ext uri="{FF2B5EF4-FFF2-40B4-BE49-F238E27FC236}">
                    <a16:creationId xmlns:a16="http://schemas.microsoft.com/office/drawing/2014/main" id="{7BD52D1B-7D63-4CF1-AD15-43B461D71B7C}"/>
                  </a:ext>
                </a:extLst>
              </p:cNvPr>
              <p:cNvSpPr>
                <a:spLocks noGrp="1" noRot="1" noChangeAspect="1" noMove="1" noResize="1" noEditPoints="1" noAdjustHandles="1" noChangeArrowheads="1" noChangeShapeType="1" noTextEdit="1"/>
              </p:cNvSpPr>
              <p:nvPr>
                <p:ph idx="1"/>
              </p:nvPr>
            </p:nvSpPr>
            <p:spPr>
              <a:xfrm>
                <a:off x="838200" y="1670550"/>
                <a:ext cx="10515600" cy="686151"/>
              </a:xfrm>
              <a:blipFill>
                <a:blip r:embed="rId3"/>
                <a:stretch>
                  <a:fillRect t="-7273" b="-218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C259F25-A885-2298-21B6-EC31D60B47C0}"/>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2FB662BE-DC40-6EE9-ED80-9FFAEBBDEA87}"/>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26608720-305B-ACB6-FD81-CF92FEB4899E}"/>
              </a:ext>
            </a:extLst>
          </p:cNvPr>
          <p:cNvSpPr>
            <a:spLocks noGrp="1"/>
          </p:cNvSpPr>
          <p:nvPr>
            <p:ph type="sldNum" sz="quarter" idx="12"/>
          </p:nvPr>
        </p:nvSpPr>
        <p:spPr/>
        <p:txBody>
          <a:bodyPr/>
          <a:lstStyle/>
          <a:p>
            <a:fld id="{ABB0BFC9-DA12-CC4B-9916-11C8874E2144}" type="slidenum">
              <a:rPr lang="en-US"/>
              <a:t>15</a:t>
            </a:fld>
            <a:endParaRPr lang="en-US"/>
          </a:p>
        </p:txBody>
      </p:sp>
      <p:grpSp>
        <p:nvGrpSpPr>
          <p:cNvPr id="14" name="Group 13">
            <a:extLst>
              <a:ext uri="{FF2B5EF4-FFF2-40B4-BE49-F238E27FC236}">
                <a16:creationId xmlns:a16="http://schemas.microsoft.com/office/drawing/2014/main" id="{80BFB04B-B08B-1430-34E2-3E118197569A}"/>
              </a:ext>
            </a:extLst>
          </p:cNvPr>
          <p:cNvGrpSpPr/>
          <p:nvPr/>
        </p:nvGrpSpPr>
        <p:grpSpPr>
          <a:xfrm>
            <a:off x="3556081" y="2500386"/>
            <a:ext cx="4754805" cy="3676673"/>
            <a:chOff x="3556081" y="2500386"/>
            <a:chExt cx="4754805" cy="3676673"/>
          </a:xfrm>
        </p:grpSpPr>
        <p:pic>
          <p:nvPicPr>
            <p:cNvPr id="12" name="Picture 11">
              <a:extLst>
                <a:ext uri="{FF2B5EF4-FFF2-40B4-BE49-F238E27FC236}">
                  <a16:creationId xmlns:a16="http://schemas.microsoft.com/office/drawing/2014/main" id="{3E59EA80-41F1-CC8F-B4C5-3F857BAE646C}"/>
                </a:ext>
              </a:extLst>
            </p:cNvPr>
            <p:cNvPicPr>
              <a:picLocks noChangeAspect="1"/>
            </p:cNvPicPr>
            <p:nvPr/>
          </p:nvPicPr>
          <p:blipFill>
            <a:blip r:embed="rId4"/>
            <a:srcRect/>
            <a:stretch/>
          </p:blipFill>
          <p:spPr>
            <a:xfrm>
              <a:off x="3556081" y="2535992"/>
              <a:ext cx="4754805" cy="3641067"/>
            </a:xfrm>
            <a:prstGeom prst="rect">
              <a:avLst/>
            </a:prstGeom>
          </p:spPr>
        </p:pic>
        <p:sp>
          <p:nvSpPr>
            <p:cNvPr id="13" name="Rectangle 12">
              <a:extLst>
                <a:ext uri="{FF2B5EF4-FFF2-40B4-BE49-F238E27FC236}">
                  <a16:creationId xmlns:a16="http://schemas.microsoft.com/office/drawing/2014/main" id="{6C32EC2D-E0BC-C8AE-104E-0A2FDA417020}"/>
                </a:ext>
              </a:extLst>
            </p:cNvPr>
            <p:cNvSpPr/>
            <p:nvPr/>
          </p:nvSpPr>
          <p:spPr>
            <a:xfrm>
              <a:off x="7296346" y="2500386"/>
              <a:ext cx="226244" cy="731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C4F2FC34-9A12-F89E-6F55-758C5B52F090}"/>
              </a:ext>
            </a:extLst>
          </p:cNvPr>
          <p:cNvSpPr txBox="1"/>
          <p:nvPr/>
        </p:nvSpPr>
        <p:spPr>
          <a:xfrm>
            <a:off x="8628668" y="2823551"/>
            <a:ext cx="3088850" cy="1815882"/>
          </a:xfrm>
          <a:prstGeom prst="rect">
            <a:avLst/>
          </a:prstGeom>
          <a:noFill/>
        </p:spPr>
        <p:txBody>
          <a:bodyPr wrap="square" rtlCol="0">
            <a:spAutoFit/>
          </a:bodyPr>
          <a:lstStyle/>
          <a:p>
            <a:r>
              <a:rPr lang="en-US" sz="2800"/>
              <a:t>Activation jumps to negative state: </a:t>
            </a:r>
            <a:r>
              <a:rPr lang="en-US" sz="2800" b="1"/>
              <a:t>reverse detection instability</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270832D-8238-996D-FB48-0CC6E720D0D6}"/>
                  </a:ext>
                </a:extLst>
              </p:cNvPr>
              <p:cNvSpPr txBox="1"/>
              <p:nvPr/>
            </p:nvSpPr>
            <p:spPr>
              <a:xfrm>
                <a:off x="556182" y="2500386"/>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h</m:t>
                      </m:r>
                      <m:r>
                        <a:rPr lang="en-US" sz="3600" b="0" i="1">
                          <a:latin typeface="Cambria Math" panose="02040503050406030204" pitchFamily="18" charset="0"/>
                          <a:ea typeface="Cambria Math" panose="02040503050406030204" pitchFamily="18" charset="0"/>
                        </a:rPr>
                        <m:t>=−5</m:t>
                      </m:r>
                    </m:oMath>
                  </m:oMathPara>
                </a14:m>
                <a:endParaRPr lang="en-US" sz="3600"/>
              </a:p>
            </p:txBody>
          </p:sp>
        </mc:Choice>
        <mc:Fallback xmlns="">
          <p:sp>
            <p:nvSpPr>
              <p:cNvPr id="10" name="TextBox 9">
                <a:extLst>
                  <a:ext uri="{FF2B5EF4-FFF2-40B4-BE49-F238E27FC236}">
                    <a16:creationId xmlns:a16="http://schemas.microsoft.com/office/drawing/2014/main" id="{F270832D-8238-996D-FB48-0CC6E720D0D6}"/>
                  </a:ext>
                </a:extLst>
              </p:cNvPr>
              <p:cNvSpPr txBox="1">
                <a:spLocks noRot="1" noChangeAspect="1" noMove="1" noResize="1" noEditPoints="1" noAdjustHandles="1" noChangeArrowheads="1" noChangeShapeType="1" noTextEdit="1"/>
              </p:cNvSpPr>
              <p:nvPr/>
            </p:nvSpPr>
            <p:spPr>
              <a:xfrm>
                <a:off x="556182" y="2500386"/>
                <a:ext cx="2696066"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8F2F26B-5A2A-E392-2DF7-8A70183862A9}"/>
                  </a:ext>
                </a:extLst>
              </p:cNvPr>
              <p:cNvSpPr txBox="1"/>
              <p:nvPr/>
            </p:nvSpPr>
            <p:spPr>
              <a:xfrm>
                <a:off x="556182" y="3244097"/>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a:latin typeface="Cambria Math" panose="02040503050406030204" pitchFamily="18" charset="0"/>
                          <a:ea typeface="Cambria Math" panose="02040503050406030204" pitchFamily="18" charset="0"/>
                        </a:rPr>
                        <m:t>𝑐</m:t>
                      </m:r>
                      <m:r>
                        <a:rPr lang="en-US" sz="3600" b="0" i="1">
                          <a:latin typeface="Cambria Math" panose="02040503050406030204" pitchFamily="18" charset="0"/>
                          <a:ea typeface="Cambria Math" panose="02040503050406030204" pitchFamily="18" charset="0"/>
                        </a:rPr>
                        <m:t>=5</m:t>
                      </m:r>
                    </m:oMath>
                  </m:oMathPara>
                </a14:m>
                <a:endParaRPr lang="en-US" sz="3600"/>
              </a:p>
            </p:txBody>
          </p:sp>
        </mc:Choice>
        <mc:Fallback xmlns="">
          <p:sp>
            <p:nvSpPr>
              <p:cNvPr id="11" name="TextBox 10">
                <a:extLst>
                  <a:ext uri="{FF2B5EF4-FFF2-40B4-BE49-F238E27FC236}">
                    <a16:creationId xmlns:a16="http://schemas.microsoft.com/office/drawing/2014/main" id="{A8F2F26B-5A2A-E392-2DF7-8A70183862A9}"/>
                  </a:ext>
                </a:extLst>
              </p:cNvPr>
              <p:cNvSpPr txBox="1">
                <a:spLocks noRot="1" noChangeAspect="1" noMove="1" noResize="1" noEditPoints="1" noAdjustHandles="1" noChangeArrowheads="1" noChangeShapeType="1" noTextEdit="1"/>
              </p:cNvSpPr>
              <p:nvPr/>
            </p:nvSpPr>
            <p:spPr>
              <a:xfrm>
                <a:off x="556182" y="3244097"/>
                <a:ext cx="2696066"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E1EC0E5-0DEE-5A65-2E14-CE181AF6ACFF}"/>
                  </a:ext>
                </a:extLst>
              </p:cNvPr>
              <p:cNvSpPr txBox="1"/>
              <p:nvPr/>
            </p:nvSpPr>
            <p:spPr>
              <a:xfrm>
                <a:off x="556182" y="3935205"/>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a:latin typeface="Cambria Math" panose="02040503050406030204" pitchFamily="18" charset="0"/>
                          <a:ea typeface="Cambria Math" panose="02040503050406030204" pitchFamily="18" charset="0"/>
                        </a:rPr>
                        <m:t>𝑠</m:t>
                      </m:r>
                      <m:r>
                        <a:rPr lang="en-US" sz="3600" b="0" i="1">
                          <a:latin typeface="Cambria Math" panose="02040503050406030204" pitchFamily="18" charset="0"/>
                          <a:ea typeface="Cambria Math" panose="02040503050406030204" pitchFamily="18" charset="0"/>
                        </a:rPr>
                        <m:t>=0</m:t>
                      </m:r>
                    </m:oMath>
                  </m:oMathPara>
                </a14:m>
                <a:endParaRPr lang="en-US" sz="3600"/>
              </a:p>
            </p:txBody>
          </p:sp>
        </mc:Choice>
        <mc:Fallback xmlns="">
          <p:sp>
            <p:nvSpPr>
              <p:cNvPr id="16" name="TextBox 15">
                <a:extLst>
                  <a:ext uri="{FF2B5EF4-FFF2-40B4-BE49-F238E27FC236}">
                    <a16:creationId xmlns:a16="http://schemas.microsoft.com/office/drawing/2014/main" id="{2E1EC0E5-0DEE-5A65-2E14-CE181AF6ACFF}"/>
                  </a:ext>
                </a:extLst>
              </p:cNvPr>
              <p:cNvSpPr txBox="1">
                <a:spLocks noRot="1" noChangeAspect="1" noMove="1" noResize="1" noEditPoints="1" noAdjustHandles="1" noChangeArrowheads="1" noChangeShapeType="1" noTextEdit="1"/>
              </p:cNvSpPr>
              <p:nvPr/>
            </p:nvSpPr>
            <p:spPr>
              <a:xfrm>
                <a:off x="556182" y="3935205"/>
                <a:ext cx="2696066" cy="6463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4BDE5A6-B8A8-269A-6351-044AC28AC4F8}"/>
                  </a:ext>
                </a:extLst>
              </p:cNvPr>
              <p:cNvSpPr txBox="1"/>
              <p:nvPr/>
            </p:nvSpPr>
            <p:spPr>
              <a:xfrm>
                <a:off x="556182" y="4626422"/>
                <a:ext cx="26960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𝜉</m:t>
                      </m:r>
                      <m:r>
                        <a:rPr lang="en-US" sz="3600" b="0" i="1">
                          <a:latin typeface="Cambria Math" panose="02040503050406030204" pitchFamily="18" charset="0"/>
                          <a:ea typeface="Cambria Math" panose="02040503050406030204" pitchFamily="18" charset="0"/>
                        </a:rPr>
                        <m:t>=0</m:t>
                      </m:r>
                    </m:oMath>
                  </m:oMathPara>
                </a14:m>
                <a:endParaRPr lang="en-US" sz="3600"/>
              </a:p>
            </p:txBody>
          </p:sp>
        </mc:Choice>
        <mc:Fallback xmlns="">
          <p:sp>
            <p:nvSpPr>
              <p:cNvPr id="17" name="TextBox 16">
                <a:extLst>
                  <a:ext uri="{FF2B5EF4-FFF2-40B4-BE49-F238E27FC236}">
                    <a16:creationId xmlns:a16="http://schemas.microsoft.com/office/drawing/2014/main" id="{B4BDE5A6-B8A8-269A-6351-044AC28AC4F8}"/>
                  </a:ext>
                </a:extLst>
              </p:cNvPr>
              <p:cNvSpPr txBox="1">
                <a:spLocks noRot="1" noChangeAspect="1" noMove="1" noResize="1" noEditPoints="1" noAdjustHandles="1" noChangeArrowheads="1" noChangeShapeType="1" noTextEdit="1"/>
              </p:cNvSpPr>
              <p:nvPr/>
            </p:nvSpPr>
            <p:spPr>
              <a:xfrm>
                <a:off x="556182" y="4626422"/>
                <a:ext cx="2696066" cy="646331"/>
              </a:xfrm>
              <a:prstGeom prst="rect">
                <a:avLst/>
              </a:prstGeom>
              <a:blipFill>
                <a:blip r:embed="rId8"/>
                <a:stretch>
                  <a:fillRect b="-17308"/>
                </a:stretch>
              </a:blipFill>
            </p:spPr>
            <p:txBody>
              <a:bodyPr/>
              <a:lstStyle/>
              <a:p>
                <a:r>
                  <a:rPr lang="en-US">
                    <a:noFill/>
                  </a:rPr>
                  <a:t> </a:t>
                </a:r>
              </a:p>
            </p:txBody>
          </p:sp>
        </mc:Fallback>
      </mc:AlternateContent>
    </p:spTree>
    <p:extLst>
      <p:ext uri="{BB962C8B-B14F-4D97-AF65-F5344CB8AC3E}">
        <p14:creationId xmlns:p14="http://schemas.microsoft.com/office/powerpoint/2010/main" val="704094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D63D-F7E1-3A3C-AA2D-76B0F29728EA}"/>
              </a:ext>
            </a:extLst>
          </p:cNvPr>
          <p:cNvSpPr>
            <a:spLocks noGrp="1"/>
          </p:cNvSpPr>
          <p:nvPr>
            <p:ph type="title"/>
          </p:nvPr>
        </p:nvSpPr>
        <p:spPr/>
        <p:txBody>
          <a:bodyPr/>
          <a:lstStyle/>
          <a:p>
            <a:r>
              <a:rPr lang="en-US"/>
              <a:t>Emergent categoriality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FFD77F-0200-D559-4028-E53760FE2897}"/>
                  </a:ext>
                </a:extLst>
              </p:cNvPr>
              <p:cNvSpPr>
                <a:spLocks noGrp="1"/>
              </p:cNvSpPr>
              <p:nvPr>
                <p:ph idx="1"/>
              </p:nvPr>
            </p:nvSpPr>
            <p:spPr/>
            <p:txBody>
              <a:bodyPr/>
              <a:lstStyle/>
              <a:p>
                <a:pPr marL="0" indent="0">
                  <a:buNone/>
                </a:pPr>
                <a:r>
                  <a:rPr lang="en-US" dirty="0"/>
                  <a:t>As </a:t>
                </a:r>
                <a14:m>
                  <m:oMath xmlns:m="http://schemas.openxmlformats.org/officeDocument/2006/math">
                    <m:r>
                      <a:rPr lang="en-US" sz="2800" i="1">
                        <a:latin typeface="Cambria Math" panose="02040503050406030204" pitchFamily="18" charset="0"/>
                        <a:ea typeface="Cambria Math" panose="02040503050406030204" pitchFamily="18" charset="0"/>
                      </a:rPr>
                      <m:t>𝑠</m:t>
                    </m:r>
                  </m:oMath>
                </a14:m>
                <a:r>
                  <a:rPr lang="en-US" dirty="0"/>
                  <a:t> changes gradually, </a:t>
                </a:r>
                <a14:m>
                  <m:oMath xmlns:m="http://schemas.openxmlformats.org/officeDocument/2006/math">
                    <m:r>
                      <a:rPr lang="en-US" i="1" dirty="0">
                        <a:latin typeface="Cambria Math" panose="02040503050406030204" pitchFamily="18" charset="0"/>
                      </a:rPr>
                      <m:t>𝑢</m:t>
                    </m:r>
                  </m:oMath>
                </a14:m>
                <a:r>
                  <a:rPr lang="en-US" dirty="0"/>
                  <a:t> </a:t>
                </a:r>
                <a:r>
                  <a:rPr lang="en-US" b="1" dirty="0"/>
                  <a:t>jumps</a:t>
                </a:r>
                <a:r>
                  <a:rPr lang="en-US" dirty="0"/>
                  <a:t> from off to on state, or vice versa</a:t>
                </a:r>
              </a:p>
              <a:p>
                <a:pPr marL="0" indent="0">
                  <a:buNone/>
                </a:pPr>
                <a:endParaRPr lang="en-US" sz="1200" dirty="0"/>
              </a:p>
              <a:p>
                <a:pPr marL="0" indent="0">
                  <a:buNone/>
                </a:pPr>
                <a:r>
                  <a:rPr lang="en-US" b="1" dirty="0"/>
                  <a:t>Nonlinearity</a:t>
                </a:r>
                <a:r>
                  <a:rPr lang="en-US" b="1" i="1" dirty="0"/>
                  <a:t> </a:t>
                </a:r>
                <a:r>
                  <a:rPr lang="en-US" dirty="0"/>
                  <a:t>allows categorical behavior to emerge from system that is fundamentally continuous in time and (activation) space</a:t>
                </a:r>
                <a:endParaRPr lang="en-US" b="1" dirty="0"/>
              </a:p>
              <a:p>
                <a:endParaRPr lang="en-US"/>
              </a:p>
            </p:txBody>
          </p:sp>
        </mc:Choice>
        <mc:Fallback xmlns="">
          <p:sp>
            <p:nvSpPr>
              <p:cNvPr id="3" name="Content Placeholder 2">
                <a:extLst>
                  <a:ext uri="{FF2B5EF4-FFF2-40B4-BE49-F238E27FC236}">
                    <a16:creationId xmlns:a16="http://schemas.microsoft.com/office/drawing/2014/main" id="{2FFFD77F-0200-D559-4028-E53760FE2897}"/>
                  </a:ext>
                </a:extLst>
              </p:cNvPr>
              <p:cNvSpPr>
                <a:spLocks noGrp="1" noRot="1" noChangeAspect="1" noMove="1" noResize="1" noEditPoints="1" noAdjustHandles="1" noChangeArrowheads="1" noChangeShapeType="1" noTextEdit="1"/>
              </p:cNvSpPr>
              <p:nvPr>
                <p:ph idx="1"/>
              </p:nvPr>
            </p:nvSpPr>
            <p:spPr>
              <a:blipFill>
                <a:blip r:embed="rId3"/>
                <a:stretch>
                  <a:fillRect l="-1206" t="-232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56A2DFF-0C54-E484-5F15-1BF2D6853EE7}"/>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45CA68FB-0151-1251-6FE4-5CAB9BED37F3}"/>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FCF5BB27-0C6D-BF3E-A850-427586EA7D57}"/>
              </a:ext>
            </a:extLst>
          </p:cNvPr>
          <p:cNvSpPr>
            <a:spLocks noGrp="1"/>
          </p:cNvSpPr>
          <p:nvPr>
            <p:ph type="sldNum" sz="quarter" idx="12"/>
          </p:nvPr>
        </p:nvSpPr>
        <p:spPr/>
        <p:txBody>
          <a:bodyPr/>
          <a:lstStyle/>
          <a:p>
            <a:fld id="{ABB0BFC9-DA12-CC4B-9916-11C8874E2144}" type="slidenum">
              <a:rPr lang="en-US"/>
              <a:t>16</a:t>
            </a:fld>
            <a:endParaRPr lang="en-US"/>
          </a:p>
        </p:txBody>
      </p:sp>
      <p:grpSp>
        <p:nvGrpSpPr>
          <p:cNvPr id="7" name="Group 6">
            <a:extLst>
              <a:ext uri="{FF2B5EF4-FFF2-40B4-BE49-F238E27FC236}">
                <a16:creationId xmlns:a16="http://schemas.microsoft.com/office/drawing/2014/main" id="{58B9FFD3-6FE1-C8DB-C3D1-C3FF6D96FC36}"/>
              </a:ext>
            </a:extLst>
          </p:cNvPr>
          <p:cNvGrpSpPr/>
          <p:nvPr/>
        </p:nvGrpSpPr>
        <p:grpSpPr>
          <a:xfrm>
            <a:off x="4158761" y="3674285"/>
            <a:ext cx="3219940" cy="2682065"/>
            <a:chOff x="3523760" y="2500386"/>
            <a:chExt cx="4819449" cy="3712279"/>
          </a:xfrm>
        </p:grpSpPr>
        <p:pic>
          <p:nvPicPr>
            <p:cNvPr id="8" name="Picture 7">
              <a:extLst>
                <a:ext uri="{FF2B5EF4-FFF2-40B4-BE49-F238E27FC236}">
                  <a16:creationId xmlns:a16="http://schemas.microsoft.com/office/drawing/2014/main" id="{06AEA05A-CF05-391D-CD9D-176751D5ACCC}"/>
                </a:ext>
              </a:extLst>
            </p:cNvPr>
            <p:cNvPicPr>
              <a:picLocks noChangeAspect="1"/>
            </p:cNvPicPr>
            <p:nvPr/>
          </p:nvPicPr>
          <p:blipFill>
            <a:blip r:embed="rId4"/>
            <a:srcRect/>
            <a:stretch/>
          </p:blipFill>
          <p:spPr>
            <a:xfrm>
              <a:off x="3523760" y="2500386"/>
              <a:ext cx="4819449" cy="3712279"/>
            </a:xfrm>
            <a:prstGeom prst="rect">
              <a:avLst/>
            </a:prstGeom>
          </p:spPr>
        </p:pic>
        <p:sp>
          <p:nvSpPr>
            <p:cNvPr id="9" name="Rectangle 8">
              <a:extLst>
                <a:ext uri="{FF2B5EF4-FFF2-40B4-BE49-F238E27FC236}">
                  <a16:creationId xmlns:a16="http://schemas.microsoft.com/office/drawing/2014/main" id="{16F02E25-243D-9503-7760-CA4CC09113A6}"/>
                </a:ext>
              </a:extLst>
            </p:cNvPr>
            <p:cNvSpPr/>
            <p:nvPr/>
          </p:nvSpPr>
          <p:spPr>
            <a:xfrm>
              <a:off x="7296346" y="2500386"/>
              <a:ext cx="226244" cy="731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Oval 9">
            <a:extLst>
              <a:ext uri="{FF2B5EF4-FFF2-40B4-BE49-F238E27FC236}">
                <a16:creationId xmlns:a16="http://schemas.microsoft.com/office/drawing/2014/main" id="{D826B78C-7EE2-2103-A556-B8F2FC573A45}"/>
              </a:ext>
            </a:extLst>
          </p:cNvPr>
          <p:cNvSpPr/>
          <p:nvPr/>
        </p:nvSpPr>
        <p:spPr>
          <a:xfrm>
            <a:off x="5727700" y="4711700"/>
            <a:ext cx="482600" cy="419100"/>
          </a:xfrm>
          <a:prstGeom prst="ellipse">
            <a:avLst/>
          </a:prstGeom>
          <a:noFill/>
          <a:ln w="762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483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605A-7041-62E7-3EEF-919728BE9BF2}"/>
              </a:ext>
            </a:extLst>
          </p:cNvPr>
          <p:cNvSpPr>
            <a:spLocks noGrp="1"/>
          </p:cNvSpPr>
          <p:nvPr>
            <p:ph type="title"/>
          </p:nvPr>
        </p:nvSpPr>
        <p:spPr/>
        <p:txBody>
          <a:bodyPr/>
          <a:lstStyle/>
          <a:p>
            <a:r>
              <a:rPr lang="en-US"/>
              <a:t>Neural fields (Amari, 1977)</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10672C-49D3-412B-0BED-DCE56CA4A452}"/>
                  </a:ext>
                </a:extLst>
              </p:cNvPr>
              <p:cNvSpPr>
                <a:spLocks noGrp="1"/>
              </p:cNvSpPr>
              <p:nvPr>
                <p:ph idx="1"/>
              </p:nvPr>
            </p:nvSpPr>
            <p:spPr>
              <a:xfrm>
                <a:off x="838200" y="1825625"/>
                <a:ext cx="10680700" cy="4351338"/>
              </a:xfrm>
            </p:spPr>
            <p:txBody>
              <a:bodyPr>
                <a:normAutofit lnSpcReduction="10000"/>
              </a:bodyPr>
              <a:lstStyle/>
              <a:p>
                <a14:m>
                  <m:oMath xmlns:m="http://schemas.openxmlformats.org/officeDocument/2006/math">
                    <m:r>
                      <a:rPr lang="en-US" b="0" i="1">
                        <a:latin typeface="Cambria Math" panose="02040503050406030204" pitchFamily="18" charset="0"/>
                      </a:rPr>
                      <m:t>𝑢</m:t>
                    </m:r>
                    <m:r>
                      <a:rPr lang="en-US" b="0" i="1">
                        <a:latin typeface="Cambria Math" panose="02040503050406030204" pitchFamily="18" charset="0"/>
                      </a:rPr>
                      <m:t>=</m:t>
                    </m:r>
                  </m:oMath>
                </a14:m>
                <a:r>
                  <a:rPr lang="en-US"/>
                  <a:t> </a:t>
                </a:r>
                <a:r>
                  <a:rPr lang="en-US" b="1"/>
                  <a:t>average</a:t>
                </a:r>
                <a:r>
                  <a:rPr lang="en-US"/>
                  <a:t> spiking activity </a:t>
                </a:r>
                <a:r>
                  <a:rPr lang="en-US" b="1"/>
                  <a:t>across</a:t>
                </a:r>
                <a:r>
                  <a:rPr lang="en-US"/>
                  <a:t> neural population</a:t>
                </a:r>
              </a:p>
              <a:p>
                <a:pPr marL="0" indent="0">
                  <a:buNone/>
                </a:pPr>
                <a:r>
                  <a:rPr lang="en-US"/>
                  <a:t>	</a:t>
                </a:r>
                <a:r>
                  <a:rPr lang="en-US">
                    <a:sym typeface="Wingdings" pitchFamily="2" charset="2"/>
                  </a:rPr>
                  <a:t> neural population activation represents </a:t>
                </a:r>
                <a:r>
                  <a:rPr lang="en-US" b="1">
                    <a:sym typeface="Wingdings" pitchFamily="2" charset="2"/>
                  </a:rPr>
                  <a:t>categorical</a:t>
                </a:r>
                <a:r>
                  <a:rPr lang="en-US">
                    <a:sym typeface="Wingdings" pitchFamily="2" charset="2"/>
                  </a:rPr>
                  <a:t> feature</a:t>
                </a:r>
              </a:p>
              <a:p>
                <a:pPr marL="0" indent="0">
                  <a:buNone/>
                </a:pPr>
                <a:r>
                  <a:rPr lang="en-US">
                    <a:sym typeface="Wingdings" pitchFamily="2" charset="2"/>
                  </a:rPr>
                  <a:t>	 </a:t>
                </a:r>
                <a:r>
                  <a:rPr lang="en-US" b="1">
                    <a:sym typeface="Wingdings" pitchFamily="2" charset="2"/>
                  </a:rPr>
                  <a:t>node</a:t>
                </a:r>
                <a:r>
                  <a:rPr lang="en-US">
                    <a:sym typeface="Wingdings" pitchFamily="2" charset="2"/>
                  </a:rPr>
                  <a:t> of activation value</a:t>
                </a:r>
                <a:endParaRPr lang="en-US"/>
              </a:p>
              <a:p>
                <a:endParaRPr lang="en-US"/>
              </a:p>
              <a:p>
                <a:r>
                  <a:rPr lang="en-US"/>
                  <a:t>Some neural populations have </a:t>
                </a:r>
                <a:r>
                  <a:rPr lang="en-US" b="1"/>
                  <a:t>internal structure</a:t>
                </a:r>
              </a:p>
              <a:p>
                <a:pPr marL="0" indent="0">
                  <a:buNone/>
                </a:pPr>
                <a:r>
                  <a:rPr lang="en-US"/>
                  <a:t>	</a:t>
                </a:r>
                <a:r>
                  <a:rPr lang="en-US">
                    <a:sym typeface="Wingdings" pitchFamily="2" charset="2"/>
                  </a:rPr>
                  <a:t> activation represents </a:t>
                </a:r>
                <a:r>
                  <a:rPr lang="en-US" b="1">
                    <a:sym typeface="Wingdings" pitchFamily="2" charset="2"/>
                  </a:rPr>
                  <a:t>continuous</a:t>
                </a:r>
                <a:r>
                  <a:rPr lang="en-US">
                    <a:sym typeface="Wingdings" pitchFamily="2" charset="2"/>
                  </a:rPr>
                  <a:t> feature</a:t>
                </a:r>
                <a:endParaRPr lang="en-US"/>
              </a:p>
              <a:p>
                <a:endParaRPr lang="en-US"/>
              </a:p>
              <a:p>
                <a14:m>
                  <m:oMath xmlns:m="http://schemas.openxmlformats.org/officeDocument/2006/math">
                    <m:r>
                      <a:rPr lang="en-US" b="0" i="1">
                        <a:latin typeface="Cambria Math" panose="02040503050406030204" pitchFamily="18" charset="0"/>
                      </a:rPr>
                      <m:t>𝑢</m:t>
                    </m:r>
                    <m:d>
                      <m:dPr>
                        <m:ctrlPr>
                          <a:rPr lang="en-US" b="0" i="1">
                            <a:latin typeface="Cambria Math" panose="02040503050406030204" pitchFamily="18" charset="0"/>
                          </a:rPr>
                        </m:ctrlPr>
                      </m:dPr>
                      <m:e>
                        <m:r>
                          <a:rPr lang="en-US" b="0" i="1">
                            <a:latin typeface="Cambria Math" panose="02040503050406030204" pitchFamily="18" charset="0"/>
                          </a:rPr>
                          <m:t>𝑥</m:t>
                        </m:r>
                      </m:e>
                    </m:d>
                    <m:r>
                      <a:rPr lang="en-US" b="0" i="1">
                        <a:latin typeface="Cambria Math" panose="02040503050406030204" pitchFamily="18" charset="0"/>
                      </a:rPr>
                      <m:t>=</m:t>
                    </m:r>
                  </m:oMath>
                </a14:m>
                <a:r>
                  <a:rPr lang="en-US"/>
                  <a:t> average spiking activity organized by </a:t>
                </a:r>
                <a:r>
                  <a:rPr lang="en-US" b="1"/>
                  <a:t>cognitive dimension </a:t>
                </a:r>
                <a14:m>
                  <m:oMath xmlns:m="http://schemas.openxmlformats.org/officeDocument/2006/math">
                    <m:r>
                      <a:rPr lang="en-US" b="1" i="1">
                        <a:latin typeface="Cambria Math" panose="02040503050406030204" pitchFamily="18" charset="0"/>
                      </a:rPr>
                      <m:t>𝒙</m:t>
                    </m:r>
                  </m:oMath>
                </a14:m>
                <a:endParaRPr lang="en-US" b="1"/>
              </a:p>
              <a:p>
                <a:pPr marL="0" indent="0">
                  <a:buNone/>
                </a:pPr>
                <a:r>
                  <a:rPr lang="en-US"/>
                  <a:t>	</a:t>
                </a:r>
                <a:r>
                  <a:rPr lang="en-US">
                    <a:sym typeface="Wingdings" pitchFamily="2" charset="2"/>
                  </a:rPr>
                  <a:t> </a:t>
                </a:r>
                <a:r>
                  <a:rPr lang="en-US" b="1">
                    <a:sym typeface="Wingdings" pitchFamily="2" charset="2"/>
                  </a:rPr>
                  <a:t>field</a:t>
                </a:r>
                <a:r>
                  <a:rPr lang="en-US">
                    <a:sym typeface="Wingdings" pitchFamily="2" charset="2"/>
                  </a:rPr>
                  <a:t> of activation values</a:t>
                </a:r>
                <a:endParaRPr lang="en-US"/>
              </a:p>
              <a:p>
                <a:endParaRPr lang="en-US"/>
              </a:p>
            </p:txBody>
          </p:sp>
        </mc:Choice>
        <mc:Fallback xmlns="">
          <p:sp>
            <p:nvSpPr>
              <p:cNvPr id="3" name="Content Placeholder 2">
                <a:extLst>
                  <a:ext uri="{FF2B5EF4-FFF2-40B4-BE49-F238E27FC236}">
                    <a16:creationId xmlns:a16="http://schemas.microsoft.com/office/drawing/2014/main" id="{A210672C-49D3-412B-0BED-DCE56CA4A452}"/>
                  </a:ext>
                </a:extLst>
              </p:cNvPr>
              <p:cNvSpPr>
                <a:spLocks noGrp="1" noRot="1" noChangeAspect="1" noMove="1" noResize="1" noEditPoints="1" noAdjustHandles="1" noChangeArrowheads="1" noChangeShapeType="1" noTextEdit="1"/>
              </p:cNvSpPr>
              <p:nvPr>
                <p:ph idx="1"/>
              </p:nvPr>
            </p:nvSpPr>
            <p:spPr>
              <a:xfrm>
                <a:off x="838200" y="1825625"/>
                <a:ext cx="10680700" cy="4351338"/>
              </a:xfrm>
              <a:blipFill>
                <a:blip r:embed="rId3"/>
                <a:stretch>
                  <a:fillRect l="-1069" t="-3198" r="-119" b="-29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35697CB-7061-144B-B96C-DD72A4E06A00}"/>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2AC96367-CC7C-52C1-E379-35F3CCE63EE8}"/>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7FDAF527-8B51-682B-5EC1-89A0C6F785F1}"/>
              </a:ext>
            </a:extLst>
          </p:cNvPr>
          <p:cNvSpPr>
            <a:spLocks noGrp="1"/>
          </p:cNvSpPr>
          <p:nvPr>
            <p:ph type="sldNum" sz="quarter" idx="12"/>
          </p:nvPr>
        </p:nvSpPr>
        <p:spPr/>
        <p:txBody>
          <a:bodyPr/>
          <a:lstStyle/>
          <a:p>
            <a:fld id="{ABB0BFC9-DA12-CC4B-9916-11C8874E2144}" type="slidenum">
              <a:rPr lang="en-US"/>
              <a:t>17</a:t>
            </a:fld>
            <a:endParaRPr lang="en-US"/>
          </a:p>
        </p:txBody>
      </p:sp>
    </p:spTree>
    <p:extLst>
      <p:ext uri="{BB962C8B-B14F-4D97-AF65-F5344CB8AC3E}">
        <p14:creationId xmlns:p14="http://schemas.microsoft.com/office/powerpoint/2010/main" val="1193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D02BFC4-04B7-F372-8EB3-8648BAA3F42C}"/>
                  </a:ext>
                </a:extLst>
              </p:cNvPr>
              <p:cNvSpPr>
                <a:spLocks noGrp="1"/>
              </p:cNvSpPr>
              <p:nvPr>
                <p:ph type="title"/>
              </p:nvPr>
            </p:nvSpPr>
            <p:spPr/>
            <p:txBody>
              <a:bodyPr>
                <a:normAutofit/>
              </a:bodyPr>
              <a:lstStyle/>
              <a:p>
                <a:r>
                  <a:rPr lang="en-US"/>
                  <a:t>Neural fields: continuous features</a:t>
                </a:r>
                <a14:m>
                  <m:oMath xmlns:m="http://schemas.openxmlformats.org/officeDocument/2006/math">
                    <m:r>
                      <a:rPr lang="en-US" b="0" i="0">
                        <a:solidFill>
                          <a:prstClr val="black"/>
                        </a:solidFill>
                        <a:latin typeface="Cambria Math" panose="02040503050406030204" pitchFamily="18" charset="0"/>
                        <a:ea typeface="+mn-ea"/>
                        <a:cs typeface="+mn-cs"/>
                      </a:rPr>
                      <m:t> </m:t>
                    </m:r>
                    <m:r>
                      <a:rPr lang="en-US" i="1">
                        <a:solidFill>
                          <a:prstClr val="black"/>
                        </a:solidFill>
                        <a:latin typeface="Cambria Math" panose="02040503050406030204" pitchFamily="18" charset="0"/>
                        <a:ea typeface="+mn-ea"/>
                        <a:cs typeface="+mn-cs"/>
                      </a:rPr>
                      <m:t>𝑥</m:t>
                    </m:r>
                  </m:oMath>
                </a14:m>
                <a:endParaRPr lang="en-US"/>
              </a:p>
            </p:txBody>
          </p:sp>
        </mc:Choice>
        <mc:Fallback xmlns="">
          <p:sp>
            <p:nvSpPr>
              <p:cNvPr id="2" name="Title 1">
                <a:extLst>
                  <a:ext uri="{FF2B5EF4-FFF2-40B4-BE49-F238E27FC236}">
                    <a16:creationId xmlns:a16="http://schemas.microsoft.com/office/drawing/2014/main" id="{7D02BFC4-04B7-F372-8EB3-8648BAA3F42C}"/>
                  </a:ext>
                </a:extLst>
              </p:cNvPr>
              <p:cNvSpPr>
                <a:spLocks noGrp="1" noRot="1" noChangeAspect="1" noMove="1" noResize="1" noEditPoints="1" noAdjustHandles="1" noChangeArrowheads="1" noChangeShapeType="1" noTextEdit="1"/>
              </p:cNvSpPr>
              <p:nvPr>
                <p:ph type="title"/>
              </p:nvPr>
            </p:nvSpPr>
            <p:spPr>
              <a:blipFill>
                <a:blip r:embed="rId3"/>
                <a:stretch>
                  <a:fillRect l="-2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5BBE4AE-FA8F-8280-B11B-FCB24B13B4CA}"/>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7CC53C11-DBA6-317B-0B69-6D469A26EEB8}"/>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CF5B1D75-F32A-9BC0-214F-5BE55AA0EE3B}"/>
              </a:ext>
            </a:extLst>
          </p:cNvPr>
          <p:cNvSpPr>
            <a:spLocks noGrp="1"/>
          </p:cNvSpPr>
          <p:nvPr>
            <p:ph type="sldNum" sz="quarter" idx="12"/>
          </p:nvPr>
        </p:nvSpPr>
        <p:spPr/>
        <p:txBody>
          <a:bodyPr/>
          <a:lstStyle/>
          <a:p>
            <a:fld id="{ABB0BFC9-DA12-CC4B-9916-11C8874E2144}" type="slidenum">
              <a:rPr lang="en-US"/>
              <a:t>18</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15CE16CE-76B2-7CF2-F085-993B1A713FAF}"/>
                  </a:ext>
                </a:extLst>
              </p:cNvPr>
              <p:cNvSpPr>
                <a:spLocks noGrp="1"/>
              </p:cNvSpPr>
              <p:nvPr>
                <p:ph idx="1"/>
              </p:nvPr>
            </p:nvSpPr>
            <p:spPr>
              <a:xfrm>
                <a:off x="94268" y="1670550"/>
                <a:ext cx="11953188" cy="1072650"/>
              </a:xfrm>
            </p:spPr>
            <p:txBody>
              <a:bodyPr>
                <a:normAutofit fontScale="25000" lnSpcReduction="20000"/>
              </a:bodyPr>
              <a:lstStyle/>
              <a:p>
                <a:pPr marL="0" lvl="0" indent="0">
                  <a:buNone/>
                </a:pPr>
                <a14:m>
                  <m:oMathPara xmlns:m="http://schemas.openxmlformats.org/officeDocument/2006/math">
                    <m:oMathParaPr>
                      <m:jc m:val="center"/>
                    </m:oMathParaPr>
                    <m:oMath xmlns:m="http://schemas.openxmlformats.org/officeDocument/2006/math">
                      <m:r>
                        <a:rPr lang="en-US" sz="12800" i="1">
                          <a:solidFill>
                            <a:prstClr val="black"/>
                          </a:solidFill>
                          <a:latin typeface="Cambria Math" panose="02040503050406030204" pitchFamily="18" charset="0"/>
                        </a:rPr>
                        <m:t>𝜏</m:t>
                      </m:r>
                      <m:acc>
                        <m:accPr>
                          <m:chr m:val="̇"/>
                          <m:ctrlPr>
                            <a:rPr lang="en-US" sz="12800" i="1">
                              <a:solidFill>
                                <a:prstClr val="black"/>
                              </a:solidFill>
                              <a:latin typeface="Cambria Math" panose="02040503050406030204" pitchFamily="18" charset="0"/>
                            </a:rPr>
                          </m:ctrlPr>
                        </m:accPr>
                        <m:e>
                          <m:r>
                            <a:rPr lang="en-US" sz="12800" i="1">
                              <a:solidFill>
                                <a:prstClr val="black"/>
                              </a:solidFill>
                              <a:latin typeface="Cambria Math" panose="02040503050406030204" pitchFamily="18" charset="0"/>
                            </a:rPr>
                            <m:t>𝑢</m:t>
                          </m:r>
                        </m:e>
                      </m:acc>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𝑢</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h</m:t>
                      </m:r>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𝑠</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nary>
                        <m:naryPr>
                          <m:limLoc m:val="undOvr"/>
                          <m:subHide m:val="on"/>
                          <m:supHide m:val="on"/>
                          <m:ctrlPr>
                            <a:rPr lang="en-US" sz="12800" i="1">
                              <a:solidFill>
                                <a:prstClr val="black"/>
                              </a:solidFill>
                              <a:latin typeface="Cambria Math" panose="02040503050406030204" pitchFamily="18" charset="0"/>
                            </a:rPr>
                          </m:ctrlPr>
                        </m:naryPr>
                        <m:sub/>
                        <m:sup/>
                        <m:e>
                          <m:r>
                            <a:rPr lang="en-US" sz="12800" i="1">
                              <a:solidFill>
                                <a:prstClr val="black"/>
                              </a:solidFill>
                              <a:latin typeface="Cambria Math" panose="02040503050406030204" pitchFamily="18" charset="0"/>
                            </a:rPr>
                            <m:t>𝑘</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e>
                          </m:d>
                          <m:r>
                            <a:rPr lang="en-US" sz="12800" i="1">
                              <a:solidFill>
                                <a:prstClr val="black"/>
                              </a:solidFill>
                              <a:latin typeface="Cambria Math" panose="02040503050406030204" pitchFamily="18" charset="0"/>
                            </a:rPr>
                            <m:t>𝑔</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𝑢</m:t>
                              </m:r>
                              <m:d>
                                <m:dPr>
                                  <m:ctrlPr>
                                    <a:rPr lang="en-US" sz="12800" i="1">
                                      <a:solidFill>
                                        <a:prstClr val="black"/>
                                      </a:solidFill>
                                      <a:latin typeface="Cambria Math" panose="02040503050406030204" pitchFamily="18" charset="0"/>
                                    </a:rPr>
                                  </m:ctrlPr>
                                </m:dPr>
                                <m:e>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e>
                              </m:d>
                            </m:e>
                          </m:d>
                          <m:r>
                            <a:rPr lang="en-US" sz="12800" i="1">
                              <a:solidFill>
                                <a:prstClr val="black"/>
                              </a:solidFill>
                              <a:latin typeface="Cambria Math" panose="02040503050406030204" pitchFamily="18" charset="0"/>
                            </a:rPr>
                            <m:t>𝑑</m:t>
                          </m:r>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𝑞</m:t>
                          </m:r>
                          <m:r>
                            <a:rPr lang="en-US" sz="12800" i="1">
                              <a:solidFill>
                                <a:prstClr val="black"/>
                              </a:solidFill>
                              <a:latin typeface="Cambria Math" panose="02040503050406030204" pitchFamily="18" charset="0"/>
                            </a:rPr>
                            <m:t>𝜉</m:t>
                          </m:r>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𝑥</m:t>
                          </m:r>
                          <m:r>
                            <a:rPr lang="en-US" sz="12800" i="1">
                              <a:solidFill>
                                <a:prstClr val="black"/>
                              </a:solidFill>
                              <a:latin typeface="Cambria Math" panose="02040503050406030204" pitchFamily="18" charset="0"/>
                            </a:rPr>
                            <m:t>)</m:t>
                          </m:r>
                        </m:e>
                      </m:nary>
                    </m:oMath>
                  </m:oMathPara>
                </a14:m>
                <a:endParaRPr lang="en-US" sz="12800" b="1" dirty="0">
                  <a:solidFill>
                    <a:prstClr val="black"/>
                  </a:solidFill>
                </a:endParaRPr>
              </a:p>
              <a:p>
                <a:pPr marL="0" indent="0">
                  <a:buNone/>
                </a:pPr>
                <a:endParaRPr lang="en-US"/>
              </a:p>
              <a:p>
                <a:pPr marL="0" indent="0">
                  <a:buNone/>
                </a:pPr>
                <a:endParaRPr lang="en-US"/>
              </a:p>
            </p:txBody>
          </p:sp>
        </mc:Choice>
        <mc:Fallback xmlns="">
          <p:sp>
            <p:nvSpPr>
              <p:cNvPr id="7" name="Content Placeholder 2">
                <a:extLst>
                  <a:ext uri="{FF2B5EF4-FFF2-40B4-BE49-F238E27FC236}">
                    <a16:creationId xmlns:a16="http://schemas.microsoft.com/office/drawing/2014/main" id="{15CE16CE-76B2-7CF2-F085-993B1A713FAF}"/>
                  </a:ext>
                </a:extLst>
              </p:cNvPr>
              <p:cNvSpPr>
                <a:spLocks noGrp="1" noRot="1" noChangeAspect="1" noMove="1" noResize="1" noEditPoints="1" noAdjustHandles="1" noChangeArrowheads="1" noChangeShapeType="1" noTextEdit="1"/>
              </p:cNvSpPr>
              <p:nvPr>
                <p:ph idx="1"/>
              </p:nvPr>
            </p:nvSpPr>
            <p:spPr>
              <a:xfrm>
                <a:off x="94268" y="1670550"/>
                <a:ext cx="11953188" cy="1072650"/>
              </a:xfrm>
              <a:blipFill>
                <a:blip r:embed="rId4"/>
                <a:stretch>
                  <a:fillRect t="-189535" b="-274419"/>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3B5D4323-A05C-15DE-30F5-D3F56E4CC432}"/>
              </a:ext>
            </a:extLst>
          </p:cNvPr>
          <p:cNvGrpSpPr/>
          <p:nvPr/>
        </p:nvGrpSpPr>
        <p:grpSpPr>
          <a:xfrm>
            <a:off x="1334482" y="3080552"/>
            <a:ext cx="9702378" cy="2971456"/>
            <a:chOff x="1334482" y="3080552"/>
            <a:chExt cx="9702378" cy="2971456"/>
          </a:xfrm>
        </p:grpSpPr>
        <p:pic>
          <p:nvPicPr>
            <p:cNvPr id="37" name="Picture 36">
              <a:extLst>
                <a:ext uri="{FF2B5EF4-FFF2-40B4-BE49-F238E27FC236}">
                  <a16:creationId xmlns:a16="http://schemas.microsoft.com/office/drawing/2014/main" id="{7F45E136-1E7C-D648-C0C9-B4347E524D84}"/>
                </a:ext>
              </a:extLst>
            </p:cNvPr>
            <p:cNvPicPr>
              <a:picLocks noChangeAspect="1"/>
            </p:cNvPicPr>
            <p:nvPr/>
          </p:nvPicPr>
          <p:blipFill>
            <a:blip r:embed="rId5"/>
            <a:stretch>
              <a:fillRect/>
            </a:stretch>
          </p:blipFill>
          <p:spPr>
            <a:xfrm>
              <a:off x="1334482" y="3080552"/>
              <a:ext cx="9702378" cy="2971456"/>
            </a:xfrm>
            <a:prstGeom prst="rect">
              <a:avLst/>
            </a:prstGeom>
          </p:spPr>
        </p:pic>
        <p:sp>
          <p:nvSpPr>
            <p:cNvPr id="40" name="Rectangle 39">
              <a:extLst>
                <a:ext uri="{FF2B5EF4-FFF2-40B4-BE49-F238E27FC236}">
                  <a16:creationId xmlns:a16="http://schemas.microsoft.com/office/drawing/2014/main" id="{919FA221-55BD-B091-9D14-CD69D4FD5CB4}"/>
                </a:ext>
              </a:extLst>
            </p:cNvPr>
            <p:cNvSpPr/>
            <p:nvPr/>
          </p:nvSpPr>
          <p:spPr>
            <a:xfrm>
              <a:off x="3789575" y="3080552"/>
              <a:ext cx="5184743" cy="2376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Arrow Connector 38">
            <a:extLst>
              <a:ext uri="{FF2B5EF4-FFF2-40B4-BE49-F238E27FC236}">
                <a16:creationId xmlns:a16="http://schemas.microsoft.com/office/drawing/2014/main" id="{3A99D6E8-C0C8-EF9B-1F53-96A17DB8C1D2}"/>
              </a:ext>
            </a:extLst>
          </p:cNvPr>
          <p:cNvCxnSpPr/>
          <p:nvPr/>
        </p:nvCxnSpPr>
        <p:spPr>
          <a:xfrm>
            <a:off x="2686639" y="2403835"/>
            <a:ext cx="282804" cy="22624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5694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732CE-5E4D-BD5F-2F9D-84B37B90E116}"/>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AE0F77F-67A0-CBEC-FA0F-4B10BB799B87}"/>
                  </a:ext>
                </a:extLst>
              </p:cNvPr>
              <p:cNvSpPr>
                <a:spLocks noGrp="1"/>
              </p:cNvSpPr>
              <p:nvPr>
                <p:ph type="title"/>
              </p:nvPr>
            </p:nvSpPr>
            <p:spPr/>
            <p:txBody>
              <a:bodyPr>
                <a:normAutofit/>
              </a:bodyPr>
              <a:lstStyle/>
              <a:p>
                <a:r>
                  <a:rPr lang="en-US"/>
                  <a:t>Neural fields: continuous features</a:t>
                </a:r>
                <a14:m>
                  <m:oMath xmlns:m="http://schemas.openxmlformats.org/officeDocument/2006/math">
                    <m:r>
                      <a:rPr lang="en-US" b="0" i="0">
                        <a:solidFill>
                          <a:prstClr val="black"/>
                        </a:solidFill>
                        <a:latin typeface="Cambria Math" panose="02040503050406030204" pitchFamily="18" charset="0"/>
                        <a:ea typeface="+mn-ea"/>
                        <a:cs typeface="+mn-cs"/>
                      </a:rPr>
                      <m:t> </m:t>
                    </m:r>
                    <m:r>
                      <a:rPr lang="en-US" i="1">
                        <a:solidFill>
                          <a:prstClr val="black"/>
                        </a:solidFill>
                        <a:latin typeface="Cambria Math" panose="02040503050406030204" pitchFamily="18" charset="0"/>
                        <a:ea typeface="+mn-ea"/>
                        <a:cs typeface="+mn-cs"/>
                      </a:rPr>
                      <m:t>𝑥</m:t>
                    </m:r>
                  </m:oMath>
                </a14:m>
                <a:endParaRPr lang="en-US"/>
              </a:p>
            </p:txBody>
          </p:sp>
        </mc:Choice>
        <mc:Fallback xmlns="">
          <p:sp>
            <p:nvSpPr>
              <p:cNvPr id="2" name="Title 1">
                <a:extLst>
                  <a:ext uri="{FF2B5EF4-FFF2-40B4-BE49-F238E27FC236}">
                    <a16:creationId xmlns:a16="http://schemas.microsoft.com/office/drawing/2014/main" id="{0AE0F77F-67A0-CBEC-FA0F-4B10BB799B87}"/>
                  </a:ext>
                </a:extLst>
              </p:cNvPr>
              <p:cNvSpPr>
                <a:spLocks noGrp="1" noRot="1" noChangeAspect="1" noMove="1" noResize="1" noEditPoints="1" noAdjustHandles="1" noChangeArrowheads="1" noChangeShapeType="1" noTextEdit="1"/>
              </p:cNvSpPr>
              <p:nvPr>
                <p:ph type="title"/>
              </p:nvPr>
            </p:nvSpPr>
            <p:spPr>
              <a:blipFill>
                <a:blip r:embed="rId3"/>
                <a:stretch>
                  <a:fillRect l="-2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B697C2B-50A3-0F77-852E-DEBCD36EC31B}"/>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899275C2-1E33-C5ED-A6F9-CAEC8A77FA90}"/>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5527F415-4412-37CE-16C5-CAA8EBC41E71}"/>
              </a:ext>
            </a:extLst>
          </p:cNvPr>
          <p:cNvSpPr>
            <a:spLocks noGrp="1"/>
          </p:cNvSpPr>
          <p:nvPr>
            <p:ph type="sldNum" sz="quarter" idx="12"/>
          </p:nvPr>
        </p:nvSpPr>
        <p:spPr/>
        <p:txBody>
          <a:bodyPr/>
          <a:lstStyle/>
          <a:p>
            <a:fld id="{ABB0BFC9-DA12-CC4B-9916-11C8874E2144}" type="slidenum">
              <a:rPr lang="en-US"/>
              <a:t>19</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CADD978-B725-D2D5-1AF4-24858CB2C2E7}"/>
                  </a:ext>
                </a:extLst>
              </p:cNvPr>
              <p:cNvSpPr>
                <a:spLocks noGrp="1"/>
              </p:cNvSpPr>
              <p:nvPr>
                <p:ph idx="1"/>
              </p:nvPr>
            </p:nvSpPr>
            <p:spPr>
              <a:xfrm>
                <a:off x="94268" y="1670550"/>
                <a:ext cx="11953188" cy="1072650"/>
              </a:xfrm>
            </p:spPr>
            <p:txBody>
              <a:bodyPr>
                <a:normAutofit fontScale="25000" lnSpcReduction="20000"/>
              </a:bodyPr>
              <a:lstStyle/>
              <a:p>
                <a:pPr marL="0" lvl="0" indent="0">
                  <a:buNone/>
                </a:pPr>
                <a14:m>
                  <m:oMathPara xmlns:m="http://schemas.openxmlformats.org/officeDocument/2006/math">
                    <m:oMathParaPr>
                      <m:jc m:val="center"/>
                    </m:oMathParaPr>
                    <m:oMath xmlns:m="http://schemas.openxmlformats.org/officeDocument/2006/math">
                      <m:r>
                        <a:rPr lang="en-US" sz="12800" i="1">
                          <a:solidFill>
                            <a:prstClr val="black"/>
                          </a:solidFill>
                          <a:latin typeface="Cambria Math" panose="02040503050406030204" pitchFamily="18" charset="0"/>
                        </a:rPr>
                        <m:t>𝜏</m:t>
                      </m:r>
                      <m:acc>
                        <m:accPr>
                          <m:chr m:val="̇"/>
                          <m:ctrlPr>
                            <a:rPr lang="en-US" sz="12800" i="1">
                              <a:solidFill>
                                <a:prstClr val="black"/>
                              </a:solidFill>
                              <a:latin typeface="Cambria Math" panose="02040503050406030204" pitchFamily="18" charset="0"/>
                            </a:rPr>
                          </m:ctrlPr>
                        </m:accPr>
                        <m:e>
                          <m:r>
                            <a:rPr lang="en-US" sz="12800" i="1">
                              <a:solidFill>
                                <a:prstClr val="black"/>
                              </a:solidFill>
                              <a:latin typeface="Cambria Math" panose="02040503050406030204" pitchFamily="18" charset="0"/>
                            </a:rPr>
                            <m:t>𝑢</m:t>
                          </m:r>
                        </m:e>
                      </m:acc>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𝑢</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h</m:t>
                      </m:r>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𝑠</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nary>
                        <m:naryPr>
                          <m:limLoc m:val="undOvr"/>
                          <m:subHide m:val="on"/>
                          <m:supHide m:val="on"/>
                          <m:ctrlPr>
                            <a:rPr lang="en-US" sz="12800" i="1">
                              <a:solidFill>
                                <a:prstClr val="black"/>
                              </a:solidFill>
                              <a:latin typeface="Cambria Math" panose="02040503050406030204" pitchFamily="18" charset="0"/>
                            </a:rPr>
                          </m:ctrlPr>
                        </m:naryPr>
                        <m:sub/>
                        <m:sup/>
                        <m:e>
                          <m:r>
                            <a:rPr lang="en-US" sz="12800" i="1">
                              <a:solidFill>
                                <a:prstClr val="black"/>
                              </a:solidFill>
                              <a:latin typeface="Cambria Math" panose="02040503050406030204" pitchFamily="18" charset="0"/>
                            </a:rPr>
                            <m:t>𝑘</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e>
                          </m:d>
                          <m:r>
                            <a:rPr lang="en-US" sz="12800" i="1">
                              <a:solidFill>
                                <a:prstClr val="black"/>
                              </a:solidFill>
                              <a:latin typeface="Cambria Math" panose="02040503050406030204" pitchFamily="18" charset="0"/>
                            </a:rPr>
                            <m:t>𝑔</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𝑢</m:t>
                              </m:r>
                              <m:d>
                                <m:dPr>
                                  <m:ctrlPr>
                                    <a:rPr lang="en-US" sz="12800" i="1">
                                      <a:solidFill>
                                        <a:prstClr val="black"/>
                                      </a:solidFill>
                                      <a:latin typeface="Cambria Math" panose="02040503050406030204" pitchFamily="18" charset="0"/>
                                    </a:rPr>
                                  </m:ctrlPr>
                                </m:dPr>
                                <m:e>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e>
                              </m:d>
                            </m:e>
                          </m:d>
                          <m:r>
                            <a:rPr lang="en-US" sz="12800" i="1">
                              <a:solidFill>
                                <a:prstClr val="black"/>
                              </a:solidFill>
                              <a:latin typeface="Cambria Math" panose="02040503050406030204" pitchFamily="18" charset="0"/>
                            </a:rPr>
                            <m:t>𝑑</m:t>
                          </m:r>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𝑞</m:t>
                          </m:r>
                          <m:r>
                            <a:rPr lang="en-US" sz="12800" i="1">
                              <a:solidFill>
                                <a:prstClr val="black"/>
                              </a:solidFill>
                              <a:latin typeface="Cambria Math" panose="02040503050406030204" pitchFamily="18" charset="0"/>
                            </a:rPr>
                            <m:t>𝜉</m:t>
                          </m:r>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𝑥</m:t>
                          </m:r>
                          <m:r>
                            <a:rPr lang="en-US" sz="12800" i="1">
                              <a:solidFill>
                                <a:prstClr val="black"/>
                              </a:solidFill>
                              <a:latin typeface="Cambria Math" panose="02040503050406030204" pitchFamily="18" charset="0"/>
                            </a:rPr>
                            <m:t>)</m:t>
                          </m:r>
                        </m:e>
                      </m:nary>
                    </m:oMath>
                  </m:oMathPara>
                </a14:m>
                <a:endParaRPr lang="en-US" sz="12800" b="1" dirty="0">
                  <a:solidFill>
                    <a:prstClr val="black"/>
                  </a:solidFill>
                </a:endParaRPr>
              </a:p>
              <a:p>
                <a:pPr marL="0" indent="0">
                  <a:buNone/>
                </a:pPr>
                <a:endParaRPr lang="en-US"/>
              </a:p>
              <a:p>
                <a:pPr marL="0" indent="0">
                  <a:buNone/>
                </a:pPr>
                <a:endParaRPr lang="en-US"/>
              </a:p>
            </p:txBody>
          </p:sp>
        </mc:Choice>
        <mc:Fallback xmlns="">
          <p:sp>
            <p:nvSpPr>
              <p:cNvPr id="7" name="Content Placeholder 2">
                <a:extLst>
                  <a:ext uri="{FF2B5EF4-FFF2-40B4-BE49-F238E27FC236}">
                    <a16:creationId xmlns:a16="http://schemas.microsoft.com/office/drawing/2014/main" id="{BCADD978-B725-D2D5-1AF4-24858CB2C2E7}"/>
                  </a:ext>
                </a:extLst>
              </p:cNvPr>
              <p:cNvSpPr>
                <a:spLocks noGrp="1" noRot="1" noChangeAspect="1" noMove="1" noResize="1" noEditPoints="1" noAdjustHandles="1" noChangeArrowheads="1" noChangeShapeType="1" noTextEdit="1"/>
              </p:cNvSpPr>
              <p:nvPr>
                <p:ph idx="1"/>
              </p:nvPr>
            </p:nvSpPr>
            <p:spPr>
              <a:xfrm>
                <a:off x="94268" y="1670550"/>
                <a:ext cx="11953188" cy="1072650"/>
              </a:xfrm>
              <a:blipFill>
                <a:blip r:embed="rId4"/>
                <a:stretch>
                  <a:fillRect t="-189535" b="-274419"/>
                </a:stretch>
              </a:blipFill>
            </p:spPr>
            <p:txBody>
              <a:bodyPr/>
              <a:lstStyle/>
              <a:p>
                <a:r>
                  <a:rPr lang="en-US">
                    <a:noFill/>
                  </a:rPr>
                  <a:t> </a:t>
                </a:r>
              </a:p>
            </p:txBody>
          </p:sp>
        </mc:Fallback>
      </mc:AlternateContent>
      <p:pic>
        <p:nvPicPr>
          <p:cNvPr id="21" name="Picture 20">
            <a:extLst>
              <a:ext uri="{FF2B5EF4-FFF2-40B4-BE49-F238E27FC236}">
                <a16:creationId xmlns:a16="http://schemas.microsoft.com/office/drawing/2014/main" id="{EDA22F0A-A94F-24CB-2A84-B150088BF0DD}"/>
              </a:ext>
            </a:extLst>
          </p:cNvPr>
          <p:cNvPicPr>
            <a:picLocks noChangeAspect="1"/>
          </p:cNvPicPr>
          <p:nvPr/>
        </p:nvPicPr>
        <p:blipFill>
          <a:blip r:embed="rId5"/>
          <a:srcRect/>
          <a:stretch/>
        </p:blipFill>
        <p:spPr>
          <a:xfrm>
            <a:off x="1274190" y="2782044"/>
            <a:ext cx="3600687" cy="3305715"/>
          </a:xfrm>
          <a:prstGeom prst="rect">
            <a:avLst/>
          </a:prstGeom>
        </p:spPr>
      </p:pic>
      <p:cxnSp>
        <p:nvCxnSpPr>
          <p:cNvPr id="23" name="Straight Arrow Connector 22">
            <a:extLst>
              <a:ext uri="{FF2B5EF4-FFF2-40B4-BE49-F238E27FC236}">
                <a16:creationId xmlns:a16="http://schemas.microsoft.com/office/drawing/2014/main" id="{546A4009-EFA8-DD58-C608-E09D9B964B69}"/>
              </a:ext>
            </a:extLst>
          </p:cNvPr>
          <p:cNvCxnSpPr/>
          <p:nvPr/>
        </p:nvCxnSpPr>
        <p:spPr>
          <a:xfrm flipH="1">
            <a:off x="3723588" y="2394408"/>
            <a:ext cx="848412" cy="11123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4" name="Picture 23">
            <a:extLst>
              <a:ext uri="{FF2B5EF4-FFF2-40B4-BE49-F238E27FC236}">
                <a16:creationId xmlns:a16="http://schemas.microsoft.com/office/drawing/2014/main" id="{BCE1C11B-33CC-F80A-B308-9656A161BBF0}"/>
              </a:ext>
            </a:extLst>
          </p:cNvPr>
          <p:cNvPicPr>
            <a:picLocks noChangeAspect="1"/>
          </p:cNvPicPr>
          <p:nvPr/>
        </p:nvPicPr>
        <p:blipFill>
          <a:blip r:embed="rId6"/>
          <a:stretch>
            <a:fillRect/>
          </a:stretch>
        </p:blipFill>
        <p:spPr>
          <a:xfrm>
            <a:off x="5400201" y="3505969"/>
            <a:ext cx="6424808" cy="2087612"/>
          </a:xfrm>
          <a:prstGeom prst="rect">
            <a:avLst/>
          </a:prstGeom>
        </p:spPr>
      </p:pic>
      <p:cxnSp>
        <p:nvCxnSpPr>
          <p:cNvPr id="26" name="Straight Connector 25">
            <a:extLst>
              <a:ext uri="{FF2B5EF4-FFF2-40B4-BE49-F238E27FC236}">
                <a16:creationId xmlns:a16="http://schemas.microsoft.com/office/drawing/2014/main" id="{082E107B-B122-B660-C69F-C6B4FD6EC362}"/>
              </a:ext>
            </a:extLst>
          </p:cNvPr>
          <p:cNvCxnSpPr/>
          <p:nvPr/>
        </p:nvCxnSpPr>
        <p:spPr>
          <a:xfrm>
            <a:off x="5297864" y="2950589"/>
            <a:ext cx="0" cy="2978871"/>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06E81E1A-37E7-8188-1463-F43709E11DC5}"/>
              </a:ext>
            </a:extLst>
          </p:cNvPr>
          <p:cNvCxnSpPr>
            <a:endCxn id="24" idx="0"/>
          </p:cNvCxnSpPr>
          <p:nvPr/>
        </p:nvCxnSpPr>
        <p:spPr>
          <a:xfrm>
            <a:off x="6447934" y="2394408"/>
            <a:ext cx="2164671" cy="11115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009FC19C-8640-148F-4F47-85DEE5A1852C}"/>
              </a:ext>
            </a:extLst>
          </p:cNvPr>
          <p:cNvSpPr txBox="1"/>
          <p:nvPr/>
        </p:nvSpPr>
        <p:spPr>
          <a:xfrm>
            <a:off x="7317126" y="5773573"/>
            <a:ext cx="2743200" cy="369332"/>
          </a:xfrm>
          <a:prstGeom prst="rect">
            <a:avLst/>
          </a:prstGeom>
          <a:noFill/>
        </p:spPr>
        <p:txBody>
          <a:bodyPr wrap="square" rtlCol="0">
            <a:spAutoFit/>
          </a:bodyPr>
          <a:lstStyle/>
          <a:p>
            <a:r>
              <a:rPr lang="en-US">
                <a:solidFill>
                  <a:schemeClr val="bg1">
                    <a:lumMod val="50000"/>
                  </a:schemeClr>
                </a:solidFill>
              </a:rPr>
              <a:t>(e.g., Jancke et al., 1999)</a:t>
            </a:r>
          </a:p>
        </p:txBody>
      </p:sp>
    </p:spTree>
    <p:extLst>
      <p:ext uri="{BB962C8B-B14F-4D97-AF65-F5344CB8AC3E}">
        <p14:creationId xmlns:p14="http://schemas.microsoft.com/office/powerpoint/2010/main" val="70944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932E-D235-6A6D-1A96-B12B9A4B2146}"/>
              </a:ext>
            </a:extLst>
          </p:cNvPr>
          <p:cNvSpPr>
            <a:spLocks noGrp="1"/>
          </p:cNvSpPr>
          <p:nvPr>
            <p:ph type="ctrTitle"/>
          </p:nvPr>
        </p:nvSpPr>
        <p:spPr/>
        <p:txBody>
          <a:bodyPr/>
          <a:lstStyle/>
          <a:p>
            <a:r>
              <a:rPr lang="en-US"/>
              <a:t>Dynamic Field Theory (DFT):</a:t>
            </a:r>
            <a:br>
              <a:rPr lang="en-US"/>
            </a:br>
            <a:r>
              <a:rPr lang="en-US"/>
              <a:t>An introduction</a:t>
            </a:r>
          </a:p>
        </p:txBody>
      </p:sp>
      <p:sp>
        <p:nvSpPr>
          <p:cNvPr id="3" name="Subtitle 2">
            <a:extLst>
              <a:ext uri="{FF2B5EF4-FFF2-40B4-BE49-F238E27FC236}">
                <a16:creationId xmlns:a16="http://schemas.microsoft.com/office/drawing/2014/main" id="{ABE4886B-7ABC-52A8-7CAD-2FB24175166C}"/>
              </a:ext>
            </a:extLst>
          </p:cNvPr>
          <p:cNvSpPr>
            <a:spLocks noGrp="1"/>
          </p:cNvSpPr>
          <p:nvPr>
            <p:ph type="subTitle" idx="1"/>
          </p:nvPr>
        </p:nvSpPr>
        <p:spPr/>
        <p:txBody>
          <a:bodyPr/>
          <a:lstStyle/>
          <a:p>
            <a:endParaRPr lang="en-US"/>
          </a:p>
          <a:p>
            <a:r>
              <a:rPr lang="en-US"/>
              <a:t>Michael C. Stern</a:t>
            </a:r>
          </a:p>
          <a:p>
            <a:r>
              <a:rPr lang="en-US"/>
              <a:t>Linguistics Department, Yale University</a:t>
            </a:r>
          </a:p>
        </p:txBody>
      </p:sp>
      <p:sp>
        <p:nvSpPr>
          <p:cNvPr id="4" name="Date Placeholder 3">
            <a:extLst>
              <a:ext uri="{FF2B5EF4-FFF2-40B4-BE49-F238E27FC236}">
                <a16:creationId xmlns:a16="http://schemas.microsoft.com/office/drawing/2014/main" id="{97089318-1ECA-9C0E-AF7E-E2E8496308FC}"/>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F75B322E-6545-1AC2-E5E5-2B257DDDD2E6}"/>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C847C001-5193-F485-3FAD-0DD4EE57FF6F}"/>
              </a:ext>
            </a:extLst>
          </p:cNvPr>
          <p:cNvSpPr>
            <a:spLocks noGrp="1"/>
          </p:cNvSpPr>
          <p:nvPr>
            <p:ph type="sldNum" sz="quarter" idx="12"/>
          </p:nvPr>
        </p:nvSpPr>
        <p:spPr/>
        <p:txBody>
          <a:bodyPr/>
          <a:lstStyle/>
          <a:p>
            <a:fld id="{ABB0BFC9-DA12-CC4B-9916-11C8874E2144}" type="slidenum">
              <a:rPr lang="en-US"/>
              <a:t>2</a:t>
            </a:fld>
            <a:endParaRPr lang="en-US"/>
          </a:p>
        </p:txBody>
      </p:sp>
    </p:spTree>
    <p:extLst>
      <p:ext uri="{BB962C8B-B14F-4D97-AF65-F5344CB8AC3E}">
        <p14:creationId xmlns:p14="http://schemas.microsoft.com/office/powerpoint/2010/main" val="4182044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E36D9-AAF9-3ABC-EAAF-9F26B6AA37D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6B2A4F1-3641-1DEB-41C0-8D192454A4A3}"/>
                  </a:ext>
                </a:extLst>
              </p:cNvPr>
              <p:cNvSpPr>
                <a:spLocks noGrp="1"/>
              </p:cNvSpPr>
              <p:nvPr>
                <p:ph type="title"/>
              </p:nvPr>
            </p:nvSpPr>
            <p:spPr/>
            <p:txBody>
              <a:bodyPr>
                <a:normAutofit/>
              </a:bodyPr>
              <a:lstStyle/>
              <a:p>
                <a:r>
                  <a:rPr lang="en-US"/>
                  <a:t>Neural fields: continuous features</a:t>
                </a:r>
                <a14:m>
                  <m:oMath xmlns:m="http://schemas.openxmlformats.org/officeDocument/2006/math">
                    <m:r>
                      <a:rPr lang="en-US" b="0" i="0">
                        <a:solidFill>
                          <a:prstClr val="black"/>
                        </a:solidFill>
                        <a:latin typeface="Cambria Math" panose="02040503050406030204" pitchFamily="18" charset="0"/>
                        <a:ea typeface="+mn-ea"/>
                        <a:cs typeface="+mn-cs"/>
                      </a:rPr>
                      <m:t> </m:t>
                    </m:r>
                    <m:r>
                      <a:rPr lang="en-US" i="1">
                        <a:solidFill>
                          <a:prstClr val="black"/>
                        </a:solidFill>
                        <a:latin typeface="Cambria Math" panose="02040503050406030204" pitchFamily="18" charset="0"/>
                        <a:ea typeface="+mn-ea"/>
                        <a:cs typeface="+mn-cs"/>
                      </a:rPr>
                      <m:t>𝑥</m:t>
                    </m:r>
                  </m:oMath>
                </a14:m>
                <a:endParaRPr lang="en-US"/>
              </a:p>
            </p:txBody>
          </p:sp>
        </mc:Choice>
        <mc:Fallback xmlns="">
          <p:sp>
            <p:nvSpPr>
              <p:cNvPr id="2" name="Title 1">
                <a:extLst>
                  <a:ext uri="{FF2B5EF4-FFF2-40B4-BE49-F238E27FC236}">
                    <a16:creationId xmlns:a16="http://schemas.microsoft.com/office/drawing/2014/main" id="{B6B2A4F1-3641-1DEB-41C0-8D192454A4A3}"/>
                  </a:ext>
                </a:extLst>
              </p:cNvPr>
              <p:cNvSpPr>
                <a:spLocks noGrp="1" noRot="1" noChangeAspect="1" noMove="1" noResize="1" noEditPoints="1" noAdjustHandles="1" noChangeArrowheads="1" noChangeShapeType="1" noTextEdit="1"/>
              </p:cNvSpPr>
              <p:nvPr>
                <p:ph type="title"/>
              </p:nvPr>
            </p:nvSpPr>
            <p:spPr>
              <a:blipFill>
                <a:blip r:embed="rId3"/>
                <a:stretch>
                  <a:fillRect l="-2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F2424F7-9663-1B50-5DD0-AC2B7956A395}"/>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BE27A28B-3D61-52BA-F1C4-31B2B59294CD}"/>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66C836F4-A81D-214E-7120-CD491CA45C65}"/>
              </a:ext>
            </a:extLst>
          </p:cNvPr>
          <p:cNvSpPr>
            <a:spLocks noGrp="1"/>
          </p:cNvSpPr>
          <p:nvPr>
            <p:ph type="sldNum" sz="quarter" idx="12"/>
          </p:nvPr>
        </p:nvSpPr>
        <p:spPr/>
        <p:txBody>
          <a:bodyPr/>
          <a:lstStyle/>
          <a:p>
            <a:fld id="{ABB0BFC9-DA12-CC4B-9916-11C8874E2144}" type="slidenum">
              <a:rPr lang="en-US"/>
              <a:t>20</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A449D66-DCB9-CA12-3A06-C599A33C5FB8}"/>
                  </a:ext>
                </a:extLst>
              </p:cNvPr>
              <p:cNvSpPr>
                <a:spLocks noGrp="1"/>
              </p:cNvSpPr>
              <p:nvPr>
                <p:ph idx="1"/>
              </p:nvPr>
            </p:nvSpPr>
            <p:spPr>
              <a:xfrm>
                <a:off x="94268" y="1670550"/>
                <a:ext cx="11953188" cy="1072650"/>
              </a:xfrm>
            </p:spPr>
            <p:txBody>
              <a:bodyPr>
                <a:normAutofit fontScale="25000" lnSpcReduction="20000"/>
              </a:bodyPr>
              <a:lstStyle/>
              <a:p>
                <a:pPr marL="0" lvl="0" indent="0">
                  <a:buNone/>
                </a:pPr>
                <a14:m>
                  <m:oMathPara xmlns:m="http://schemas.openxmlformats.org/officeDocument/2006/math">
                    <m:oMathParaPr>
                      <m:jc m:val="center"/>
                    </m:oMathParaPr>
                    <m:oMath xmlns:m="http://schemas.openxmlformats.org/officeDocument/2006/math">
                      <m:r>
                        <a:rPr lang="en-US" sz="12800" i="1">
                          <a:solidFill>
                            <a:prstClr val="black"/>
                          </a:solidFill>
                          <a:latin typeface="Cambria Math" panose="02040503050406030204" pitchFamily="18" charset="0"/>
                        </a:rPr>
                        <m:t>𝜏</m:t>
                      </m:r>
                      <m:acc>
                        <m:accPr>
                          <m:chr m:val="̇"/>
                          <m:ctrlPr>
                            <a:rPr lang="en-US" sz="12800" i="1">
                              <a:solidFill>
                                <a:prstClr val="black"/>
                              </a:solidFill>
                              <a:latin typeface="Cambria Math" panose="02040503050406030204" pitchFamily="18" charset="0"/>
                            </a:rPr>
                          </m:ctrlPr>
                        </m:accPr>
                        <m:e>
                          <m:r>
                            <a:rPr lang="en-US" sz="12800" i="1">
                              <a:solidFill>
                                <a:prstClr val="black"/>
                              </a:solidFill>
                              <a:latin typeface="Cambria Math" panose="02040503050406030204" pitchFamily="18" charset="0"/>
                            </a:rPr>
                            <m:t>𝑢</m:t>
                          </m:r>
                        </m:e>
                      </m:acc>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𝑢</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h</m:t>
                      </m:r>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𝑠</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nary>
                        <m:naryPr>
                          <m:limLoc m:val="undOvr"/>
                          <m:subHide m:val="on"/>
                          <m:supHide m:val="on"/>
                          <m:ctrlPr>
                            <a:rPr lang="en-US" sz="12800" i="1">
                              <a:solidFill>
                                <a:prstClr val="black"/>
                              </a:solidFill>
                              <a:latin typeface="Cambria Math" panose="02040503050406030204" pitchFamily="18" charset="0"/>
                            </a:rPr>
                          </m:ctrlPr>
                        </m:naryPr>
                        <m:sub/>
                        <m:sup/>
                        <m:e>
                          <m:r>
                            <a:rPr lang="en-US" sz="12800" i="1">
                              <a:solidFill>
                                <a:prstClr val="black"/>
                              </a:solidFill>
                              <a:latin typeface="Cambria Math" panose="02040503050406030204" pitchFamily="18" charset="0"/>
                            </a:rPr>
                            <m:t>𝑘</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e>
                          </m:d>
                          <m:r>
                            <a:rPr lang="en-US" sz="12800" i="1">
                              <a:solidFill>
                                <a:prstClr val="black"/>
                              </a:solidFill>
                              <a:latin typeface="Cambria Math" panose="02040503050406030204" pitchFamily="18" charset="0"/>
                            </a:rPr>
                            <m:t>𝑔</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𝑢</m:t>
                              </m:r>
                              <m:d>
                                <m:dPr>
                                  <m:ctrlPr>
                                    <a:rPr lang="en-US" sz="12800" i="1">
                                      <a:solidFill>
                                        <a:prstClr val="black"/>
                                      </a:solidFill>
                                      <a:latin typeface="Cambria Math" panose="02040503050406030204" pitchFamily="18" charset="0"/>
                                    </a:rPr>
                                  </m:ctrlPr>
                                </m:dPr>
                                <m:e>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e>
                              </m:d>
                            </m:e>
                          </m:d>
                          <m:r>
                            <a:rPr lang="en-US" sz="12800" i="1">
                              <a:solidFill>
                                <a:prstClr val="black"/>
                              </a:solidFill>
                              <a:latin typeface="Cambria Math" panose="02040503050406030204" pitchFamily="18" charset="0"/>
                            </a:rPr>
                            <m:t>𝑑</m:t>
                          </m:r>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𝑞</m:t>
                          </m:r>
                          <m:r>
                            <a:rPr lang="en-US" sz="12800" i="1">
                              <a:solidFill>
                                <a:prstClr val="black"/>
                              </a:solidFill>
                              <a:latin typeface="Cambria Math" panose="02040503050406030204" pitchFamily="18" charset="0"/>
                            </a:rPr>
                            <m:t>𝜉</m:t>
                          </m:r>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𝑥</m:t>
                          </m:r>
                          <m:r>
                            <a:rPr lang="en-US" sz="12800" i="1">
                              <a:solidFill>
                                <a:prstClr val="black"/>
                              </a:solidFill>
                              <a:latin typeface="Cambria Math" panose="02040503050406030204" pitchFamily="18" charset="0"/>
                            </a:rPr>
                            <m:t>)</m:t>
                          </m:r>
                        </m:e>
                      </m:nary>
                    </m:oMath>
                  </m:oMathPara>
                </a14:m>
                <a:endParaRPr lang="en-US" sz="12800" b="1" dirty="0">
                  <a:solidFill>
                    <a:prstClr val="black"/>
                  </a:solidFill>
                </a:endParaRPr>
              </a:p>
              <a:p>
                <a:pPr marL="0" indent="0">
                  <a:buNone/>
                </a:pPr>
                <a:endParaRPr lang="en-US"/>
              </a:p>
              <a:p>
                <a:pPr marL="0" indent="0">
                  <a:buNone/>
                </a:pPr>
                <a:endParaRPr lang="en-US"/>
              </a:p>
            </p:txBody>
          </p:sp>
        </mc:Choice>
        <mc:Fallback xmlns="">
          <p:sp>
            <p:nvSpPr>
              <p:cNvPr id="7" name="Content Placeholder 2">
                <a:extLst>
                  <a:ext uri="{FF2B5EF4-FFF2-40B4-BE49-F238E27FC236}">
                    <a16:creationId xmlns:a16="http://schemas.microsoft.com/office/drawing/2014/main" id="{AA449D66-DCB9-CA12-3A06-C599A33C5FB8}"/>
                  </a:ext>
                </a:extLst>
              </p:cNvPr>
              <p:cNvSpPr>
                <a:spLocks noGrp="1" noRot="1" noChangeAspect="1" noMove="1" noResize="1" noEditPoints="1" noAdjustHandles="1" noChangeArrowheads="1" noChangeShapeType="1" noTextEdit="1"/>
              </p:cNvSpPr>
              <p:nvPr>
                <p:ph idx="1"/>
              </p:nvPr>
            </p:nvSpPr>
            <p:spPr>
              <a:xfrm>
                <a:off x="94268" y="1670550"/>
                <a:ext cx="11953188" cy="1072650"/>
              </a:xfrm>
              <a:blipFill>
                <a:blip r:embed="rId4"/>
                <a:stretch>
                  <a:fillRect t="-189535" b="-274419"/>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58B067A0-829F-5DBA-AE6B-65AA7E898D32}"/>
              </a:ext>
            </a:extLst>
          </p:cNvPr>
          <p:cNvGrpSpPr/>
          <p:nvPr/>
        </p:nvGrpSpPr>
        <p:grpSpPr>
          <a:xfrm>
            <a:off x="1334482" y="3080552"/>
            <a:ext cx="9702378" cy="2938622"/>
            <a:chOff x="1334482" y="3080552"/>
            <a:chExt cx="9702378" cy="2938622"/>
          </a:xfrm>
        </p:grpSpPr>
        <p:pic>
          <p:nvPicPr>
            <p:cNvPr id="37" name="Picture 36">
              <a:extLst>
                <a:ext uri="{FF2B5EF4-FFF2-40B4-BE49-F238E27FC236}">
                  <a16:creationId xmlns:a16="http://schemas.microsoft.com/office/drawing/2014/main" id="{687A8C9F-2ED2-7066-9F1B-0E0B2739D228}"/>
                </a:ext>
              </a:extLst>
            </p:cNvPr>
            <p:cNvPicPr>
              <a:picLocks noChangeAspect="1"/>
            </p:cNvPicPr>
            <p:nvPr/>
          </p:nvPicPr>
          <p:blipFill>
            <a:blip r:embed="rId5"/>
            <a:srcRect/>
            <a:stretch/>
          </p:blipFill>
          <p:spPr>
            <a:xfrm>
              <a:off x="1334482" y="3113386"/>
              <a:ext cx="9702378" cy="2905788"/>
            </a:xfrm>
            <a:prstGeom prst="rect">
              <a:avLst/>
            </a:prstGeom>
          </p:spPr>
        </p:pic>
        <p:sp>
          <p:nvSpPr>
            <p:cNvPr id="40" name="Rectangle 39">
              <a:extLst>
                <a:ext uri="{FF2B5EF4-FFF2-40B4-BE49-F238E27FC236}">
                  <a16:creationId xmlns:a16="http://schemas.microsoft.com/office/drawing/2014/main" id="{12D60B67-2F1B-597D-1F30-E652678D709E}"/>
                </a:ext>
              </a:extLst>
            </p:cNvPr>
            <p:cNvSpPr/>
            <p:nvPr/>
          </p:nvSpPr>
          <p:spPr>
            <a:xfrm>
              <a:off x="3789575" y="3080552"/>
              <a:ext cx="5184743" cy="2376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CFC7FD-84C4-C0ED-DBB2-B0BC3CDE193A}"/>
                  </a:ext>
                </a:extLst>
              </p:cNvPr>
              <p:cNvSpPr txBox="1"/>
              <p:nvPr/>
            </p:nvSpPr>
            <p:spPr>
              <a:xfrm>
                <a:off x="3355156" y="2666683"/>
                <a:ext cx="1366887"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𝑎</m:t>
                      </m:r>
                      <m:r>
                        <a:rPr lang="en-US" sz="2800" b="0" i="1">
                          <a:latin typeface="Cambria Math" panose="02040503050406030204" pitchFamily="18" charset="0"/>
                        </a:rPr>
                        <m:t>=3.5</m:t>
                      </m:r>
                    </m:oMath>
                  </m:oMathPara>
                </a14:m>
                <a:endParaRPr lang="en-US" sz="2800"/>
              </a:p>
            </p:txBody>
          </p:sp>
        </mc:Choice>
        <mc:Fallback xmlns="">
          <p:sp>
            <p:nvSpPr>
              <p:cNvPr id="3" name="TextBox 2">
                <a:extLst>
                  <a:ext uri="{FF2B5EF4-FFF2-40B4-BE49-F238E27FC236}">
                    <a16:creationId xmlns:a16="http://schemas.microsoft.com/office/drawing/2014/main" id="{64CFC7FD-84C4-C0ED-DBB2-B0BC3CDE193A}"/>
                  </a:ext>
                </a:extLst>
              </p:cNvPr>
              <p:cNvSpPr txBox="1">
                <a:spLocks noRot="1" noChangeAspect="1" noMove="1" noResize="1" noEditPoints="1" noAdjustHandles="1" noChangeArrowheads="1" noChangeShapeType="1" noTextEdit="1"/>
              </p:cNvSpPr>
              <p:nvPr/>
            </p:nvSpPr>
            <p:spPr>
              <a:xfrm>
                <a:off x="3355156" y="2666683"/>
                <a:ext cx="1366887" cy="52322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A4F53315-91F5-A3A5-8440-8D3423FE11AF}"/>
              </a:ext>
            </a:extLst>
          </p:cNvPr>
          <p:cNvCxnSpPr>
            <a:cxnSpLocks/>
            <a:stCxn id="3" idx="2"/>
          </p:cNvCxnSpPr>
          <p:nvPr/>
        </p:nvCxnSpPr>
        <p:spPr>
          <a:xfrm>
            <a:off x="4038600" y="3189903"/>
            <a:ext cx="118621" cy="12171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F9CBE5A7-796E-6C35-DDEA-EE5D1AFA1827}"/>
              </a:ext>
            </a:extLst>
          </p:cNvPr>
          <p:cNvCxnSpPr>
            <a:cxnSpLocks/>
          </p:cNvCxnSpPr>
          <p:nvPr/>
        </p:nvCxnSpPr>
        <p:spPr>
          <a:xfrm flipH="1">
            <a:off x="4038600" y="2375555"/>
            <a:ext cx="542827" cy="2911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52801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98308-51F2-30B8-93CF-180A1E8AA7A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64FC2CC-08EE-423F-6509-CDE1E86B0F05}"/>
                  </a:ext>
                </a:extLst>
              </p:cNvPr>
              <p:cNvSpPr>
                <a:spLocks noGrp="1"/>
              </p:cNvSpPr>
              <p:nvPr>
                <p:ph type="title"/>
              </p:nvPr>
            </p:nvSpPr>
            <p:spPr/>
            <p:txBody>
              <a:bodyPr>
                <a:normAutofit/>
              </a:bodyPr>
              <a:lstStyle/>
              <a:p>
                <a:r>
                  <a:rPr lang="en-US"/>
                  <a:t>Neural fields: continuous features</a:t>
                </a:r>
                <a14:m>
                  <m:oMath xmlns:m="http://schemas.openxmlformats.org/officeDocument/2006/math">
                    <m:r>
                      <a:rPr lang="en-US" b="0" i="0">
                        <a:solidFill>
                          <a:prstClr val="black"/>
                        </a:solidFill>
                        <a:latin typeface="Cambria Math" panose="02040503050406030204" pitchFamily="18" charset="0"/>
                        <a:ea typeface="+mn-ea"/>
                        <a:cs typeface="+mn-cs"/>
                      </a:rPr>
                      <m:t> </m:t>
                    </m:r>
                    <m:r>
                      <a:rPr lang="en-US" i="1">
                        <a:solidFill>
                          <a:prstClr val="black"/>
                        </a:solidFill>
                        <a:latin typeface="Cambria Math" panose="02040503050406030204" pitchFamily="18" charset="0"/>
                        <a:ea typeface="+mn-ea"/>
                        <a:cs typeface="+mn-cs"/>
                      </a:rPr>
                      <m:t>𝑥</m:t>
                    </m:r>
                  </m:oMath>
                </a14:m>
                <a:endParaRPr lang="en-US"/>
              </a:p>
            </p:txBody>
          </p:sp>
        </mc:Choice>
        <mc:Fallback xmlns="">
          <p:sp>
            <p:nvSpPr>
              <p:cNvPr id="2" name="Title 1">
                <a:extLst>
                  <a:ext uri="{FF2B5EF4-FFF2-40B4-BE49-F238E27FC236}">
                    <a16:creationId xmlns:a16="http://schemas.microsoft.com/office/drawing/2014/main" id="{C64FC2CC-08EE-423F-6509-CDE1E86B0F05}"/>
                  </a:ext>
                </a:extLst>
              </p:cNvPr>
              <p:cNvSpPr>
                <a:spLocks noGrp="1" noRot="1" noChangeAspect="1" noMove="1" noResize="1" noEditPoints="1" noAdjustHandles="1" noChangeArrowheads="1" noChangeShapeType="1" noTextEdit="1"/>
              </p:cNvSpPr>
              <p:nvPr>
                <p:ph type="title"/>
              </p:nvPr>
            </p:nvSpPr>
            <p:spPr>
              <a:blipFill>
                <a:blip r:embed="rId3"/>
                <a:stretch>
                  <a:fillRect l="-2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1193CE3-EF9A-D82E-DFD0-057364695637}"/>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4F1CE319-8F2F-678F-244C-5A719837E3BA}"/>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58872C36-FFD5-AC1C-62E0-3B2297789002}"/>
              </a:ext>
            </a:extLst>
          </p:cNvPr>
          <p:cNvSpPr>
            <a:spLocks noGrp="1"/>
          </p:cNvSpPr>
          <p:nvPr>
            <p:ph type="sldNum" sz="quarter" idx="12"/>
          </p:nvPr>
        </p:nvSpPr>
        <p:spPr/>
        <p:txBody>
          <a:bodyPr/>
          <a:lstStyle/>
          <a:p>
            <a:fld id="{ABB0BFC9-DA12-CC4B-9916-11C8874E2144}" type="slidenum">
              <a:rPr lang="en-US"/>
              <a:t>21</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CE0CFBF4-C132-832E-66FA-AD53466FBDBC}"/>
                  </a:ext>
                </a:extLst>
              </p:cNvPr>
              <p:cNvSpPr>
                <a:spLocks noGrp="1"/>
              </p:cNvSpPr>
              <p:nvPr>
                <p:ph idx="1"/>
              </p:nvPr>
            </p:nvSpPr>
            <p:spPr>
              <a:xfrm>
                <a:off x="94268" y="1670550"/>
                <a:ext cx="11953188" cy="1072650"/>
              </a:xfrm>
            </p:spPr>
            <p:txBody>
              <a:bodyPr>
                <a:normAutofit fontScale="25000" lnSpcReduction="20000"/>
              </a:bodyPr>
              <a:lstStyle/>
              <a:p>
                <a:pPr marL="0" lvl="0" indent="0">
                  <a:buNone/>
                </a:pPr>
                <a14:m>
                  <m:oMathPara xmlns:m="http://schemas.openxmlformats.org/officeDocument/2006/math">
                    <m:oMathParaPr>
                      <m:jc m:val="center"/>
                    </m:oMathParaPr>
                    <m:oMath xmlns:m="http://schemas.openxmlformats.org/officeDocument/2006/math">
                      <m:r>
                        <a:rPr lang="en-US" sz="12800" i="1">
                          <a:solidFill>
                            <a:prstClr val="black"/>
                          </a:solidFill>
                          <a:latin typeface="Cambria Math" panose="02040503050406030204" pitchFamily="18" charset="0"/>
                        </a:rPr>
                        <m:t>𝜏</m:t>
                      </m:r>
                      <m:acc>
                        <m:accPr>
                          <m:chr m:val="̇"/>
                          <m:ctrlPr>
                            <a:rPr lang="en-US" sz="12800" i="1">
                              <a:solidFill>
                                <a:prstClr val="black"/>
                              </a:solidFill>
                              <a:latin typeface="Cambria Math" panose="02040503050406030204" pitchFamily="18" charset="0"/>
                            </a:rPr>
                          </m:ctrlPr>
                        </m:accPr>
                        <m:e>
                          <m:r>
                            <a:rPr lang="en-US" sz="12800" i="1">
                              <a:solidFill>
                                <a:prstClr val="black"/>
                              </a:solidFill>
                              <a:latin typeface="Cambria Math" panose="02040503050406030204" pitchFamily="18" charset="0"/>
                            </a:rPr>
                            <m:t>𝑢</m:t>
                          </m:r>
                        </m:e>
                      </m:acc>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𝑢</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h</m:t>
                      </m:r>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𝑠</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nary>
                        <m:naryPr>
                          <m:limLoc m:val="undOvr"/>
                          <m:subHide m:val="on"/>
                          <m:supHide m:val="on"/>
                          <m:ctrlPr>
                            <a:rPr lang="en-US" sz="12800" i="1">
                              <a:solidFill>
                                <a:prstClr val="black"/>
                              </a:solidFill>
                              <a:latin typeface="Cambria Math" panose="02040503050406030204" pitchFamily="18" charset="0"/>
                            </a:rPr>
                          </m:ctrlPr>
                        </m:naryPr>
                        <m:sub/>
                        <m:sup/>
                        <m:e>
                          <m:r>
                            <a:rPr lang="en-US" sz="12800" i="1">
                              <a:solidFill>
                                <a:prstClr val="black"/>
                              </a:solidFill>
                              <a:latin typeface="Cambria Math" panose="02040503050406030204" pitchFamily="18" charset="0"/>
                            </a:rPr>
                            <m:t>𝑘</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e>
                          </m:d>
                          <m:r>
                            <a:rPr lang="en-US" sz="12800" i="1">
                              <a:solidFill>
                                <a:prstClr val="black"/>
                              </a:solidFill>
                              <a:latin typeface="Cambria Math" panose="02040503050406030204" pitchFamily="18" charset="0"/>
                            </a:rPr>
                            <m:t>𝑔</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𝑢</m:t>
                              </m:r>
                              <m:d>
                                <m:dPr>
                                  <m:ctrlPr>
                                    <a:rPr lang="en-US" sz="12800" i="1">
                                      <a:solidFill>
                                        <a:prstClr val="black"/>
                                      </a:solidFill>
                                      <a:latin typeface="Cambria Math" panose="02040503050406030204" pitchFamily="18" charset="0"/>
                                    </a:rPr>
                                  </m:ctrlPr>
                                </m:dPr>
                                <m:e>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e>
                              </m:d>
                            </m:e>
                          </m:d>
                          <m:r>
                            <a:rPr lang="en-US" sz="12800" i="1">
                              <a:solidFill>
                                <a:prstClr val="black"/>
                              </a:solidFill>
                              <a:latin typeface="Cambria Math" panose="02040503050406030204" pitchFamily="18" charset="0"/>
                            </a:rPr>
                            <m:t>𝑑</m:t>
                          </m:r>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𝑞</m:t>
                          </m:r>
                          <m:r>
                            <a:rPr lang="en-US" sz="12800" i="1">
                              <a:solidFill>
                                <a:prstClr val="black"/>
                              </a:solidFill>
                              <a:latin typeface="Cambria Math" panose="02040503050406030204" pitchFamily="18" charset="0"/>
                            </a:rPr>
                            <m:t>𝜉</m:t>
                          </m:r>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𝑥</m:t>
                          </m:r>
                          <m:r>
                            <a:rPr lang="en-US" sz="12800" i="1">
                              <a:solidFill>
                                <a:prstClr val="black"/>
                              </a:solidFill>
                              <a:latin typeface="Cambria Math" panose="02040503050406030204" pitchFamily="18" charset="0"/>
                            </a:rPr>
                            <m:t>)</m:t>
                          </m:r>
                        </m:e>
                      </m:nary>
                    </m:oMath>
                  </m:oMathPara>
                </a14:m>
                <a:endParaRPr lang="en-US" sz="12800" b="1" dirty="0">
                  <a:solidFill>
                    <a:prstClr val="black"/>
                  </a:solidFill>
                </a:endParaRPr>
              </a:p>
              <a:p>
                <a:pPr marL="0" indent="0">
                  <a:buNone/>
                </a:pPr>
                <a:endParaRPr lang="en-US"/>
              </a:p>
              <a:p>
                <a:pPr marL="0" indent="0">
                  <a:buNone/>
                </a:pPr>
                <a:endParaRPr lang="en-US"/>
              </a:p>
            </p:txBody>
          </p:sp>
        </mc:Choice>
        <mc:Fallback xmlns="">
          <p:sp>
            <p:nvSpPr>
              <p:cNvPr id="7" name="Content Placeholder 2">
                <a:extLst>
                  <a:ext uri="{FF2B5EF4-FFF2-40B4-BE49-F238E27FC236}">
                    <a16:creationId xmlns:a16="http://schemas.microsoft.com/office/drawing/2014/main" id="{CE0CFBF4-C132-832E-66FA-AD53466FBDBC}"/>
                  </a:ext>
                </a:extLst>
              </p:cNvPr>
              <p:cNvSpPr>
                <a:spLocks noGrp="1" noRot="1" noChangeAspect="1" noMove="1" noResize="1" noEditPoints="1" noAdjustHandles="1" noChangeArrowheads="1" noChangeShapeType="1" noTextEdit="1"/>
              </p:cNvSpPr>
              <p:nvPr>
                <p:ph idx="1"/>
              </p:nvPr>
            </p:nvSpPr>
            <p:spPr>
              <a:xfrm>
                <a:off x="94268" y="1670550"/>
                <a:ext cx="11953188" cy="1072650"/>
              </a:xfrm>
              <a:blipFill>
                <a:blip r:embed="rId4"/>
                <a:stretch>
                  <a:fillRect t="-189535" b="-274419"/>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38D2FD99-70CC-825D-154D-22296A95FD38}"/>
              </a:ext>
            </a:extLst>
          </p:cNvPr>
          <p:cNvGrpSpPr/>
          <p:nvPr/>
        </p:nvGrpSpPr>
        <p:grpSpPr>
          <a:xfrm>
            <a:off x="1342691" y="3045788"/>
            <a:ext cx="9685960" cy="2973386"/>
            <a:chOff x="1342691" y="3045788"/>
            <a:chExt cx="9685960" cy="2973386"/>
          </a:xfrm>
        </p:grpSpPr>
        <p:pic>
          <p:nvPicPr>
            <p:cNvPr id="37" name="Picture 36">
              <a:extLst>
                <a:ext uri="{FF2B5EF4-FFF2-40B4-BE49-F238E27FC236}">
                  <a16:creationId xmlns:a16="http://schemas.microsoft.com/office/drawing/2014/main" id="{74A045F3-510E-881B-A78D-A58FEC9EF6BA}"/>
                </a:ext>
              </a:extLst>
            </p:cNvPr>
            <p:cNvPicPr>
              <a:picLocks noChangeAspect="1"/>
            </p:cNvPicPr>
            <p:nvPr/>
          </p:nvPicPr>
          <p:blipFill>
            <a:blip r:embed="rId5"/>
            <a:srcRect/>
            <a:stretch/>
          </p:blipFill>
          <p:spPr>
            <a:xfrm>
              <a:off x="1342691" y="3113386"/>
              <a:ext cx="9685960" cy="2905788"/>
            </a:xfrm>
            <a:prstGeom prst="rect">
              <a:avLst/>
            </a:prstGeom>
          </p:spPr>
        </p:pic>
        <p:sp>
          <p:nvSpPr>
            <p:cNvPr id="40" name="Rectangle 39">
              <a:extLst>
                <a:ext uri="{FF2B5EF4-FFF2-40B4-BE49-F238E27FC236}">
                  <a16:creationId xmlns:a16="http://schemas.microsoft.com/office/drawing/2014/main" id="{2B92589C-8972-D45F-10FF-21E9DD37245D}"/>
                </a:ext>
              </a:extLst>
            </p:cNvPr>
            <p:cNvSpPr/>
            <p:nvPr/>
          </p:nvSpPr>
          <p:spPr>
            <a:xfrm>
              <a:off x="3780148" y="3045788"/>
              <a:ext cx="5184743" cy="2376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BA09880-5726-71A9-3EAE-E085D12FCD32}"/>
                  </a:ext>
                </a:extLst>
              </p:cNvPr>
              <p:cNvSpPr txBox="1"/>
              <p:nvPr/>
            </p:nvSpPr>
            <p:spPr>
              <a:xfrm>
                <a:off x="3355156" y="2666683"/>
                <a:ext cx="1366887"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𝑎</m:t>
                      </m:r>
                      <m:r>
                        <a:rPr lang="en-US" sz="2800" b="0" i="1">
                          <a:latin typeface="Cambria Math" panose="02040503050406030204" pitchFamily="18" charset="0"/>
                        </a:rPr>
                        <m:t>=6</m:t>
                      </m:r>
                    </m:oMath>
                  </m:oMathPara>
                </a14:m>
                <a:endParaRPr lang="en-US" sz="2800"/>
              </a:p>
            </p:txBody>
          </p:sp>
        </mc:Choice>
        <mc:Fallback xmlns="">
          <p:sp>
            <p:nvSpPr>
              <p:cNvPr id="3" name="TextBox 2">
                <a:extLst>
                  <a:ext uri="{FF2B5EF4-FFF2-40B4-BE49-F238E27FC236}">
                    <a16:creationId xmlns:a16="http://schemas.microsoft.com/office/drawing/2014/main" id="{BBA09880-5726-71A9-3EAE-E085D12FCD32}"/>
                  </a:ext>
                </a:extLst>
              </p:cNvPr>
              <p:cNvSpPr txBox="1">
                <a:spLocks noRot="1" noChangeAspect="1" noMove="1" noResize="1" noEditPoints="1" noAdjustHandles="1" noChangeArrowheads="1" noChangeShapeType="1" noTextEdit="1"/>
              </p:cNvSpPr>
              <p:nvPr/>
            </p:nvSpPr>
            <p:spPr>
              <a:xfrm>
                <a:off x="3355156" y="2666683"/>
                <a:ext cx="1366887" cy="52322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04F0FECB-6C16-B7D9-713D-929E4D24EFD2}"/>
              </a:ext>
            </a:extLst>
          </p:cNvPr>
          <p:cNvCxnSpPr>
            <a:cxnSpLocks/>
            <a:stCxn id="3" idx="2"/>
          </p:cNvCxnSpPr>
          <p:nvPr/>
        </p:nvCxnSpPr>
        <p:spPr>
          <a:xfrm>
            <a:off x="4038600" y="3189903"/>
            <a:ext cx="80913" cy="10050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B047A201-C685-EE58-3588-21958B10CF4F}"/>
              </a:ext>
            </a:extLst>
          </p:cNvPr>
          <p:cNvCxnSpPr>
            <a:cxnSpLocks/>
          </p:cNvCxnSpPr>
          <p:nvPr/>
        </p:nvCxnSpPr>
        <p:spPr>
          <a:xfrm flipH="1">
            <a:off x="4038600" y="2375555"/>
            <a:ext cx="542827" cy="2911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36856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136B7-9CFE-1689-A9D6-82881CA2A0F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094C3FC-6DD6-DF1F-B25B-72D5600EE464}"/>
                  </a:ext>
                </a:extLst>
              </p:cNvPr>
              <p:cNvSpPr>
                <a:spLocks noGrp="1"/>
              </p:cNvSpPr>
              <p:nvPr>
                <p:ph type="title"/>
              </p:nvPr>
            </p:nvSpPr>
            <p:spPr/>
            <p:txBody>
              <a:bodyPr>
                <a:normAutofit/>
              </a:bodyPr>
              <a:lstStyle/>
              <a:p>
                <a:r>
                  <a:rPr lang="en-US"/>
                  <a:t>Neural fields: continuous features</a:t>
                </a:r>
                <a14:m>
                  <m:oMath xmlns:m="http://schemas.openxmlformats.org/officeDocument/2006/math">
                    <m:r>
                      <a:rPr lang="en-US" b="0" i="0">
                        <a:solidFill>
                          <a:prstClr val="black"/>
                        </a:solidFill>
                        <a:latin typeface="Cambria Math" panose="02040503050406030204" pitchFamily="18" charset="0"/>
                        <a:ea typeface="+mn-ea"/>
                        <a:cs typeface="+mn-cs"/>
                      </a:rPr>
                      <m:t> </m:t>
                    </m:r>
                    <m:r>
                      <a:rPr lang="en-US" i="1">
                        <a:solidFill>
                          <a:prstClr val="black"/>
                        </a:solidFill>
                        <a:latin typeface="Cambria Math" panose="02040503050406030204" pitchFamily="18" charset="0"/>
                        <a:ea typeface="+mn-ea"/>
                        <a:cs typeface="+mn-cs"/>
                      </a:rPr>
                      <m:t>𝑥</m:t>
                    </m:r>
                  </m:oMath>
                </a14:m>
                <a:endParaRPr lang="en-US"/>
              </a:p>
            </p:txBody>
          </p:sp>
        </mc:Choice>
        <mc:Fallback xmlns="">
          <p:sp>
            <p:nvSpPr>
              <p:cNvPr id="2" name="Title 1">
                <a:extLst>
                  <a:ext uri="{FF2B5EF4-FFF2-40B4-BE49-F238E27FC236}">
                    <a16:creationId xmlns:a16="http://schemas.microsoft.com/office/drawing/2014/main" id="{D094C3FC-6DD6-DF1F-B25B-72D5600EE464}"/>
                  </a:ext>
                </a:extLst>
              </p:cNvPr>
              <p:cNvSpPr>
                <a:spLocks noGrp="1" noRot="1" noChangeAspect="1" noMove="1" noResize="1" noEditPoints="1" noAdjustHandles="1" noChangeArrowheads="1" noChangeShapeType="1" noTextEdit="1"/>
              </p:cNvSpPr>
              <p:nvPr>
                <p:ph type="title"/>
              </p:nvPr>
            </p:nvSpPr>
            <p:spPr>
              <a:blipFill>
                <a:blip r:embed="rId3"/>
                <a:stretch>
                  <a:fillRect l="-2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FE06081-5BEC-F131-DF33-8786BA59DF3D}"/>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64C56782-E6E8-B9D8-5DC1-DB9FAC95DAE7}"/>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765565C9-A9E1-D89D-AA35-5BE9FE0F5908}"/>
              </a:ext>
            </a:extLst>
          </p:cNvPr>
          <p:cNvSpPr>
            <a:spLocks noGrp="1"/>
          </p:cNvSpPr>
          <p:nvPr>
            <p:ph type="sldNum" sz="quarter" idx="12"/>
          </p:nvPr>
        </p:nvSpPr>
        <p:spPr/>
        <p:txBody>
          <a:bodyPr/>
          <a:lstStyle/>
          <a:p>
            <a:fld id="{ABB0BFC9-DA12-CC4B-9916-11C8874E2144}" type="slidenum">
              <a:rPr lang="en-US"/>
              <a:t>22</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0334D93-8A32-A019-F835-C00173F2A7DB}"/>
                  </a:ext>
                </a:extLst>
              </p:cNvPr>
              <p:cNvSpPr>
                <a:spLocks noGrp="1"/>
              </p:cNvSpPr>
              <p:nvPr>
                <p:ph idx="1"/>
              </p:nvPr>
            </p:nvSpPr>
            <p:spPr>
              <a:xfrm>
                <a:off x="94268" y="1670550"/>
                <a:ext cx="11953188" cy="1072650"/>
              </a:xfrm>
            </p:spPr>
            <p:txBody>
              <a:bodyPr>
                <a:normAutofit fontScale="25000" lnSpcReduction="20000"/>
              </a:bodyPr>
              <a:lstStyle/>
              <a:p>
                <a:pPr marL="0" lvl="0" indent="0">
                  <a:buNone/>
                </a:pPr>
                <a14:m>
                  <m:oMathPara xmlns:m="http://schemas.openxmlformats.org/officeDocument/2006/math">
                    <m:oMathParaPr>
                      <m:jc m:val="center"/>
                    </m:oMathParaPr>
                    <m:oMath xmlns:m="http://schemas.openxmlformats.org/officeDocument/2006/math">
                      <m:r>
                        <a:rPr lang="en-US" sz="12800" i="1">
                          <a:solidFill>
                            <a:prstClr val="black"/>
                          </a:solidFill>
                          <a:latin typeface="Cambria Math" panose="02040503050406030204" pitchFamily="18" charset="0"/>
                        </a:rPr>
                        <m:t>𝜏</m:t>
                      </m:r>
                      <m:acc>
                        <m:accPr>
                          <m:chr m:val="̇"/>
                          <m:ctrlPr>
                            <a:rPr lang="en-US" sz="12800" i="1">
                              <a:solidFill>
                                <a:prstClr val="black"/>
                              </a:solidFill>
                              <a:latin typeface="Cambria Math" panose="02040503050406030204" pitchFamily="18" charset="0"/>
                            </a:rPr>
                          </m:ctrlPr>
                        </m:accPr>
                        <m:e>
                          <m:r>
                            <a:rPr lang="en-US" sz="12800" i="1">
                              <a:solidFill>
                                <a:prstClr val="black"/>
                              </a:solidFill>
                              <a:latin typeface="Cambria Math" panose="02040503050406030204" pitchFamily="18" charset="0"/>
                            </a:rPr>
                            <m:t>𝑢</m:t>
                          </m:r>
                        </m:e>
                      </m:acc>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𝑢</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h</m:t>
                      </m:r>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𝑠</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nary>
                        <m:naryPr>
                          <m:limLoc m:val="undOvr"/>
                          <m:subHide m:val="on"/>
                          <m:supHide m:val="on"/>
                          <m:ctrlPr>
                            <a:rPr lang="en-US" sz="12800" i="1">
                              <a:solidFill>
                                <a:prstClr val="black"/>
                              </a:solidFill>
                              <a:latin typeface="Cambria Math" panose="02040503050406030204" pitchFamily="18" charset="0"/>
                            </a:rPr>
                          </m:ctrlPr>
                        </m:naryPr>
                        <m:sub/>
                        <m:sup/>
                        <m:e>
                          <m:r>
                            <a:rPr lang="en-US" sz="12800" i="1">
                              <a:solidFill>
                                <a:prstClr val="black"/>
                              </a:solidFill>
                              <a:latin typeface="Cambria Math" panose="02040503050406030204" pitchFamily="18" charset="0"/>
                            </a:rPr>
                            <m:t>𝑘</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e>
                          </m:d>
                          <m:r>
                            <a:rPr lang="en-US" sz="12800" i="1">
                              <a:solidFill>
                                <a:prstClr val="black"/>
                              </a:solidFill>
                              <a:latin typeface="Cambria Math" panose="02040503050406030204" pitchFamily="18" charset="0"/>
                            </a:rPr>
                            <m:t>𝑔</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𝑢</m:t>
                              </m:r>
                              <m:d>
                                <m:dPr>
                                  <m:ctrlPr>
                                    <a:rPr lang="en-US" sz="12800" i="1">
                                      <a:solidFill>
                                        <a:prstClr val="black"/>
                                      </a:solidFill>
                                      <a:latin typeface="Cambria Math" panose="02040503050406030204" pitchFamily="18" charset="0"/>
                                    </a:rPr>
                                  </m:ctrlPr>
                                </m:dPr>
                                <m:e>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e>
                              </m:d>
                            </m:e>
                          </m:d>
                          <m:r>
                            <a:rPr lang="en-US" sz="12800" i="1">
                              <a:solidFill>
                                <a:prstClr val="black"/>
                              </a:solidFill>
                              <a:latin typeface="Cambria Math" panose="02040503050406030204" pitchFamily="18" charset="0"/>
                            </a:rPr>
                            <m:t>𝑑</m:t>
                          </m:r>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𝑞</m:t>
                          </m:r>
                          <m:r>
                            <a:rPr lang="en-US" sz="12800" i="1">
                              <a:solidFill>
                                <a:prstClr val="black"/>
                              </a:solidFill>
                              <a:latin typeface="Cambria Math" panose="02040503050406030204" pitchFamily="18" charset="0"/>
                            </a:rPr>
                            <m:t>𝜉</m:t>
                          </m:r>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𝑥</m:t>
                          </m:r>
                          <m:r>
                            <a:rPr lang="en-US" sz="12800" i="1">
                              <a:solidFill>
                                <a:prstClr val="black"/>
                              </a:solidFill>
                              <a:latin typeface="Cambria Math" panose="02040503050406030204" pitchFamily="18" charset="0"/>
                            </a:rPr>
                            <m:t>)</m:t>
                          </m:r>
                        </m:e>
                      </m:nary>
                    </m:oMath>
                  </m:oMathPara>
                </a14:m>
                <a:endParaRPr lang="en-US" sz="12800" b="1" dirty="0">
                  <a:solidFill>
                    <a:prstClr val="black"/>
                  </a:solidFill>
                </a:endParaRPr>
              </a:p>
              <a:p>
                <a:pPr marL="0" indent="0">
                  <a:buNone/>
                </a:pPr>
                <a:endParaRPr lang="en-US"/>
              </a:p>
              <a:p>
                <a:pPr marL="0" indent="0">
                  <a:buNone/>
                </a:pPr>
                <a:endParaRPr lang="en-US"/>
              </a:p>
            </p:txBody>
          </p:sp>
        </mc:Choice>
        <mc:Fallback xmlns="">
          <p:sp>
            <p:nvSpPr>
              <p:cNvPr id="7" name="Content Placeholder 2">
                <a:extLst>
                  <a:ext uri="{FF2B5EF4-FFF2-40B4-BE49-F238E27FC236}">
                    <a16:creationId xmlns:a16="http://schemas.microsoft.com/office/drawing/2014/main" id="{50334D93-8A32-A019-F835-C00173F2A7DB}"/>
                  </a:ext>
                </a:extLst>
              </p:cNvPr>
              <p:cNvSpPr>
                <a:spLocks noGrp="1" noRot="1" noChangeAspect="1" noMove="1" noResize="1" noEditPoints="1" noAdjustHandles="1" noChangeArrowheads="1" noChangeShapeType="1" noTextEdit="1"/>
              </p:cNvSpPr>
              <p:nvPr>
                <p:ph idx="1"/>
              </p:nvPr>
            </p:nvSpPr>
            <p:spPr>
              <a:xfrm>
                <a:off x="94268" y="1670550"/>
                <a:ext cx="11953188" cy="1072650"/>
              </a:xfrm>
              <a:blipFill>
                <a:blip r:embed="rId4"/>
                <a:stretch>
                  <a:fillRect t="-189535" b="-274419"/>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B3AF55A2-5DE3-C779-DEF4-B60BD6CF1C6C}"/>
              </a:ext>
            </a:extLst>
          </p:cNvPr>
          <p:cNvGrpSpPr/>
          <p:nvPr/>
        </p:nvGrpSpPr>
        <p:grpSpPr>
          <a:xfrm>
            <a:off x="1369899" y="3071062"/>
            <a:ext cx="9631544" cy="2948112"/>
            <a:chOff x="1369899" y="3071062"/>
            <a:chExt cx="9631544" cy="2948112"/>
          </a:xfrm>
        </p:grpSpPr>
        <p:pic>
          <p:nvPicPr>
            <p:cNvPr id="37" name="Picture 36">
              <a:extLst>
                <a:ext uri="{FF2B5EF4-FFF2-40B4-BE49-F238E27FC236}">
                  <a16:creationId xmlns:a16="http://schemas.microsoft.com/office/drawing/2014/main" id="{560F0C81-C07F-DBC6-5FFC-9EC47D3F0E34}"/>
                </a:ext>
              </a:extLst>
            </p:cNvPr>
            <p:cNvPicPr>
              <a:picLocks noChangeAspect="1"/>
            </p:cNvPicPr>
            <p:nvPr/>
          </p:nvPicPr>
          <p:blipFill>
            <a:blip r:embed="rId5"/>
            <a:srcRect/>
            <a:stretch/>
          </p:blipFill>
          <p:spPr>
            <a:xfrm>
              <a:off x="1369899" y="3113386"/>
              <a:ext cx="9631544" cy="2905788"/>
            </a:xfrm>
            <a:prstGeom prst="rect">
              <a:avLst/>
            </a:prstGeom>
          </p:spPr>
        </p:pic>
        <p:sp>
          <p:nvSpPr>
            <p:cNvPr id="40" name="Rectangle 39">
              <a:extLst>
                <a:ext uri="{FF2B5EF4-FFF2-40B4-BE49-F238E27FC236}">
                  <a16:creationId xmlns:a16="http://schemas.microsoft.com/office/drawing/2014/main" id="{55EA4344-68BB-16EE-9705-511E59CC7FFF}"/>
                </a:ext>
              </a:extLst>
            </p:cNvPr>
            <p:cNvSpPr/>
            <p:nvPr/>
          </p:nvSpPr>
          <p:spPr>
            <a:xfrm>
              <a:off x="3780148" y="3071062"/>
              <a:ext cx="5184743" cy="2376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9E91BF3-0DF4-9AD0-9738-EEBD4A8A1318}"/>
                  </a:ext>
                </a:extLst>
              </p:cNvPr>
              <p:cNvSpPr txBox="1"/>
              <p:nvPr/>
            </p:nvSpPr>
            <p:spPr>
              <a:xfrm>
                <a:off x="3355156" y="2666683"/>
                <a:ext cx="1366887"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𝑎</m:t>
                      </m:r>
                      <m:r>
                        <a:rPr lang="en-US" sz="2800" b="0" i="1">
                          <a:latin typeface="Cambria Math" panose="02040503050406030204" pitchFamily="18" charset="0"/>
                        </a:rPr>
                        <m:t>=6</m:t>
                      </m:r>
                    </m:oMath>
                  </m:oMathPara>
                </a14:m>
                <a:endParaRPr lang="en-US" sz="2800"/>
              </a:p>
            </p:txBody>
          </p:sp>
        </mc:Choice>
        <mc:Fallback xmlns="">
          <p:sp>
            <p:nvSpPr>
              <p:cNvPr id="3" name="TextBox 2">
                <a:extLst>
                  <a:ext uri="{FF2B5EF4-FFF2-40B4-BE49-F238E27FC236}">
                    <a16:creationId xmlns:a16="http://schemas.microsoft.com/office/drawing/2014/main" id="{39E91BF3-0DF4-9AD0-9738-EEBD4A8A1318}"/>
                  </a:ext>
                </a:extLst>
              </p:cNvPr>
              <p:cNvSpPr txBox="1">
                <a:spLocks noRot="1" noChangeAspect="1" noMove="1" noResize="1" noEditPoints="1" noAdjustHandles="1" noChangeArrowheads="1" noChangeShapeType="1" noTextEdit="1"/>
              </p:cNvSpPr>
              <p:nvPr/>
            </p:nvSpPr>
            <p:spPr>
              <a:xfrm>
                <a:off x="3355156" y="2666683"/>
                <a:ext cx="1366887" cy="52322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477A9C1-770C-8EE5-497A-E7B6E9E7F17C}"/>
              </a:ext>
            </a:extLst>
          </p:cNvPr>
          <p:cNvCxnSpPr>
            <a:cxnSpLocks/>
            <a:stCxn id="3" idx="2"/>
          </p:cNvCxnSpPr>
          <p:nvPr/>
        </p:nvCxnSpPr>
        <p:spPr>
          <a:xfrm>
            <a:off x="4038600" y="3189903"/>
            <a:ext cx="80913" cy="10050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8ACCD05-2025-7D65-C9F1-220049A1D2FD}"/>
                  </a:ext>
                </a:extLst>
              </p:cNvPr>
              <p:cNvSpPr txBox="1"/>
              <p:nvPr/>
            </p:nvSpPr>
            <p:spPr>
              <a:xfrm>
                <a:off x="7856456" y="2743200"/>
                <a:ext cx="1366887"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𝑎</m:t>
                      </m:r>
                      <m:r>
                        <a:rPr lang="en-US" sz="2800" b="0" i="1">
                          <a:latin typeface="Cambria Math" panose="02040503050406030204" pitchFamily="18" charset="0"/>
                        </a:rPr>
                        <m:t>=6</m:t>
                      </m:r>
                    </m:oMath>
                  </m:oMathPara>
                </a14:m>
                <a:endParaRPr lang="en-US" sz="2800"/>
              </a:p>
            </p:txBody>
          </p:sp>
        </mc:Choice>
        <mc:Fallback xmlns="">
          <p:sp>
            <p:nvSpPr>
              <p:cNvPr id="8" name="TextBox 7">
                <a:extLst>
                  <a:ext uri="{FF2B5EF4-FFF2-40B4-BE49-F238E27FC236}">
                    <a16:creationId xmlns:a16="http://schemas.microsoft.com/office/drawing/2014/main" id="{18ACCD05-2025-7D65-C9F1-220049A1D2FD}"/>
                  </a:ext>
                </a:extLst>
              </p:cNvPr>
              <p:cNvSpPr txBox="1">
                <a:spLocks noRot="1" noChangeAspect="1" noMove="1" noResize="1" noEditPoints="1" noAdjustHandles="1" noChangeArrowheads="1" noChangeShapeType="1" noTextEdit="1"/>
              </p:cNvSpPr>
              <p:nvPr/>
            </p:nvSpPr>
            <p:spPr>
              <a:xfrm>
                <a:off x="7856456" y="2743200"/>
                <a:ext cx="1366887" cy="523220"/>
              </a:xfrm>
              <a:prstGeom prst="rect">
                <a:avLst/>
              </a:prstGeom>
              <a:blipFill>
                <a:blip r:embed="rId7"/>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645E24FA-2B4F-0D82-9571-6F152817ECD4}"/>
              </a:ext>
            </a:extLst>
          </p:cNvPr>
          <p:cNvCxnSpPr>
            <a:cxnSpLocks/>
            <a:stCxn id="8" idx="2"/>
          </p:cNvCxnSpPr>
          <p:nvPr/>
        </p:nvCxnSpPr>
        <p:spPr>
          <a:xfrm>
            <a:off x="8539900" y="3266420"/>
            <a:ext cx="80913" cy="10050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DBD8509C-44B2-6A72-7A2A-A75546BE11FB}"/>
              </a:ext>
            </a:extLst>
          </p:cNvPr>
          <p:cNvCxnSpPr>
            <a:cxnSpLocks/>
          </p:cNvCxnSpPr>
          <p:nvPr/>
        </p:nvCxnSpPr>
        <p:spPr>
          <a:xfrm flipH="1">
            <a:off x="4038600" y="2375555"/>
            <a:ext cx="542827" cy="2911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Freeform 18">
            <a:extLst>
              <a:ext uri="{FF2B5EF4-FFF2-40B4-BE49-F238E27FC236}">
                <a16:creationId xmlns:a16="http://schemas.microsoft.com/office/drawing/2014/main" id="{D2AE6521-27A0-8E29-B0C6-1861DCE1C645}"/>
              </a:ext>
            </a:extLst>
          </p:cNvPr>
          <p:cNvSpPr/>
          <p:nvPr/>
        </p:nvSpPr>
        <p:spPr>
          <a:xfrm rot="17008144">
            <a:off x="6174333" y="1230025"/>
            <a:ext cx="166242" cy="3197487"/>
          </a:xfrm>
          <a:custGeom>
            <a:avLst/>
            <a:gdLst>
              <a:gd name="connsiteX0" fmla="*/ 677350 w 677350"/>
              <a:gd name="connsiteY0" fmla="*/ 0 h 2116667"/>
              <a:gd name="connsiteX1" fmla="*/ 17 w 677350"/>
              <a:gd name="connsiteY1" fmla="*/ 1286933 h 2116667"/>
              <a:gd name="connsiteX2" fmla="*/ 660417 w 677350"/>
              <a:gd name="connsiteY2" fmla="*/ 2116667 h 2116667"/>
            </a:gdLst>
            <a:ahLst/>
            <a:cxnLst>
              <a:cxn ang="0">
                <a:pos x="connsiteX0" y="connsiteY0"/>
              </a:cxn>
              <a:cxn ang="0">
                <a:pos x="connsiteX1" y="connsiteY1"/>
              </a:cxn>
              <a:cxn ang="0">
                <a:pos x="connsiteX2" y="connsiteY2"/>
              </a:cxn>
            </a:cxnLst>
            <a:rect l="l" t="t" r="r" b="b"/>
            <a:pathLst>
              <a:path w="677350" h="2116667">
                <a:moveTo>
                  <a:pt x="677350" y="0"/>
                </a:moveTo>
                <a:cubicBezTo>
                  <a:pt x="340094" y="467077"/>
                  <a:pt x="2839" y="934155"/>
                  <a:pt x="17" y="1286933"/>
                </a:cubicBezTo>
                <a:cubicBezTo>
                  <a:pt x="-2805" y="1639711"/>
                  <a:pt x="328806" y="1878189"/>
                  <a:pt x="660417" y="2116667"/>
                </a:cubicBezTo>
              </a:path>
            </a:pathLst>
          </a:cu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76300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DC8C4-F51E-DA96-D801-008AD7DFF70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7A77F4F-D6F6-8D94-959D-9624B6D3E6AA}"/>
                  </a:ext>
                </a:extLst>
              </p:cNvPr>
              <p:cNvSpPr>
                <a:spLocks noGrp="1"/>
              </p:cNvSpPr>
              <p:nvPr>
                <p:ph type="title"/>
              </p:nvPr>
            </p:nvSpPr>
            <p:spPr/>
            <p:txBody>
              <a:bodyPr>
                <a:normAutofit/>
              </a:bodyPr>
              <a:lstStyle/>
              <a:p>
                <a:r>
                  <a:rPr lang="en-US"/>
                  <a:t>Neural fields: continuous features</a:t>
                </a:r>
                <a14:m>
                  <m:oMath xmlns:m="http://schemas.openxmlformats.org/officeDocument/2006/math">
                    <m:r>
                      <a:rPr lang="en-US" b="0" i="0">
                        <a:solidFill>
                          <a:prstClr val="black"/>
                        </a:solidFill>
                        <a:latin typeface="Cambria Math" panose="02040503050406030204" pitchFamily="18" charset="0"/>
                        <a:ea typeface="+mn-ea"/>
                        <a:cs typeface="+mn-cs"/>
                      </a:rPr>
                      <m:t> </m:t>
                    </m:r>
                    <m:r>
                      <a:rPr lang="en-US" i="1">
                        <a:solidFill>
                          <a:prstClr val="black"/>
                        </a:solidFill>
                        <a:latin typeface="Cambria Math" panose="02040503050406030204" pitchFamily="18" charset="0"/>
                        <a:ea typeface="+mn-ea"/>
                        <a:cs typeface="+mn-cs"/>
                      </a:rPr>
                      <m:t>𝑥</m:t>
                    </m:r>
                  </m:oMath>
                </a14:m>
                <a:endParaRPr lang="en-US"/>
              </a:p>
            </p:txBody>
          </p:sp>
        </mc:Choice>
        <mc:Fallback xmlns="">
          <p:sp>
            <p:nvSpPr>
              <p:cNvPr id="2" name="Title 1">
                <a:extLst>
                  <a:ext uri="{FF2B5EF4-FFF2-40B4-BE49-F238E27FC236}">
                    <a16:creationId xmlns:a16="http://schemas.microsoft.com/office/drawing/2014/main" id="{37A77F4F-D6F6-8D94-959D-9624B6D3E6AA}"/>
                  </a:ext>
                </a:extLst>
              </p:cNvPr>
              <p:cNvSpPr>
                <a:spLocks noGrp="1" noRot="1" noChangeAspect="1" noMove="1" noResize="1" noEditPoints="1" noAdjustHandles="1" noChangeArrowheads="1" noChangeShapeType="1" noTextEdit="1"/>
              </p:cNvSpPr>
              <p:nvPr>
                <p:ph type="title"/>
              </p:nvPr>
            </p:nvSpPr>
            <p:spPr>
              <a:blipFill>
                <a:blip r:embed="rId3"/>
                <a:stretch>
                  <a:fillRect l="-2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FB9B98F-156E-2BC9-DA34-1C491401C324}"/>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520453A3-4715-86B7-551D-6545F083DC96}"/>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7555F580-E33F-63FA-05E2-346AB6690875}"/>
              </a:ext>
            </a:extLst>
          </p:cNvPr>
          <p:cNvSpPr>
            <a:spLocks noGrp="1"/>
          </p:cNvSpPr>
          <p:nvPr>
            <p:ph type="sldNum" sz="quarter" idx="12"/>
          </p:nvPr>
        </p:nvSpPr>
        <p:spPr/>
        <p:txBody>
          <a:bodyPr/>
          <a:lstStyle/>
          <a:p>
            <a:fld id="{ABB0BFC9-DA12-CC4B-9916-11C8874E2144}" type="slidenum">
              <a:rPr lang="en-US"/>
              <a:t>23</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32EE8EF-E8D8-7183-9B8A-21EDD8730A40}"/>
                  </a:ext>
                </a:extLst>
              </p:cNvPr>
              <p:cNvSpPr>
                <a:spLocks noGrp="1"/>
              </p:cNvSpPr>
              <p:nvPr>
                <p:ph idx="1"/>
              </p:nvPr>
            </p:nvSpPr>
            <p:spPr>
              <a:xfrm>
                <a:off x="94268" y="1670550"/>
                <a:ext cx="11953188" cy="1072650"/>
              </a:xfrm>
            </p:spPr>
            <p:txBody>
              <a:bodyPr>
                <a:normAutofit fontScale="25000" lnSpcReduction="20000"/>
              </a:bodyPr>
              <a:lstStyle/>
              <a:p>
                <a:pPr marL="0" lvl="0" indent="0">
                  <a:buNone/>
                </a:pPr>
                <a14:m>
                  <m:oMathPara xmlns:m="http://schemas.openxmlformats.org/officeDocument/2006/math">
                    <m:oMathParaPr>
                      <m:jc m:val="center"/>
                    </m:oMathParaPr>
                    <m:oMath xmlns:m="http://schemas.openxmlformats.org/officeDocument/2006/math">
                      <m:r>
                        <a:rPr lang="en-US" sz="12800" i="1">
                          <a:solidFill>
                            <a:prstClr val="black"/>
                          </a:solidFill>
                          <a:latin typeface="Cambria Math" panose="02040503050406030204" pitchFamily="18" charset="0"/>
                        </a:rPr>
                        <m:t>𝜏</m:t>
                      </m:r>
                      <m:acc>
                        <m:accPr>
                          <m:chr m:val="̇"/>
                          <m:ctrlPr>
                            <a:rPr lang="en-US" sz="12800" i="1">
                              <a:solidFill>
                                <a:prstClr val="black"/>
                              </a:solidFill>
                              <a:latin typeface="Cambria Math" panose="02040503050406030204" pitchFamily="18" charset="0"/>
                            </a:rPr>
                          </m:ctrlPr>
                        </m:accPr>
                        <m:e>
                          <m:r>
                            <a:rPr lang="en-US" sz="12800" i="1">
                              <a:solidFill>
                                <a:prstClr val="black"/>
                              </a:solidFill>
                              <a:latin typeface="Cambria Math" panose="02040503050406030204" pitchFamily="18" charset="0"/>
                            </a:rPr>
                            <m:t>𝑢</m:t>
                          </m:r>
                        </m:e>
                      </m:acc>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𝑢</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h</m:t>
                      </m:r>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𝑠</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nary>
                        <m:naryPr>
                          <m:limLoc m:val="undOvr"/>
                          <m:subHide m:val="on"/>
                          <m:supHide m:val="on"/>
                          <m:ctrlPr>
                            <a:rPr lang="en-US" sz="12800" i="1">
                              <a:solidFill>
                                <a:prstClr val="black"/>
                              </a:solidFill>
                              <a:latin typeface="Cambria Math" panose="02040503050406030204" pitchFamily="18" charset="0"/>
                            </a:rPr>
                          </m:ctrlPr>
                        </m:naryPr>
                        <m:sub/>
                        <m:sup/>
                        <m:e>
                          <m:r>
                            <a:rPr lang="en-US" sz="12800" i="1">
                              <a:solidFill>
                                <a:prstClr val="black"/>
                              </a:solidFill>
                              <a:latin typeface="Cambria Math" panose="02040503050406030204" pitchFamily="18" charset="0"/>
                            </a:rPr>
                            <m:t>𝑘</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e>
                          </m:d>
                          <m:r>
                            <a:rPr lang="en-US" sz="12800" i="1">
                              <a:solidFill>
                                <a:prstClr val="black"/>
                              </a:solidFill>
                              <a:latin typeface="Cambria Math" panose="02040503050406030204" pitchFamily="18" charset="0"/>
                            </a:rPr>
                            <m:t>𝑔</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𝑢</m:t>
                              </m:r>
                              <m:d>
                                <m:dPr>
                                  <m:ctrlPr>
                                    <a:rPr lang="en-US" sz="12800" i="1">
                                      <a:solidFill>
                                        <a:prstClr val="black"/>
                                      </a:solidFill>
                                      <a:latin typeface="Cambria Math" panose="02040503050406030204" pitchFamily="18" charset="0"/>
                                    </a:rPr>
                                  </m:ctrlPr>
                                </m:dPr>
                                <m:e>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e>
                              </m:d>
                            </m:e>
                          </m:d>
                          <m:r>
                            <a:rPr lang="en-US" sz="12800" i="1">
                              <a:solidFill>
                                <a:prstClr val="black"/>
                              </a:solidFill>
                              <a:latin typeface="Cambria Math" panose="02040503050406030204" pitchFamily="18" charset="0"/>
                            </a:rPr>
                            <m:t>𝑑</m:t>
                          </m:r>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𝑞</m:t>
                          </m:r>
                          <m:r>
                            <a:rPr lang="en-US" sz="12800" i="1">
                              <a:solidFill>
                                <a:prstClr val="black"/>
                              </a:solidFill>
                              <a:latin typeface="Cambria Math" panose="02040503050406030204" pitchFamily="18" charset="0"/>
                            </a:rPr>
                            <m:t>𝜉</m:t>
                          </m:r>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𝑥</m:t>
                          </m:r>
                          <m:r>
                            <a:rPr lang="en-US" sz="12800" i="1">
                              <a:solidFill>
                                <a:prstClr val="black"/>
                              </a:solidFill>
                              <a:latin typeface="Cambria Math" panose="02040503050406030204" pitchFamily="18" charset="0"/>
                            </a:rPr>
                            <m:t>)</m:t>
                          </m:r>
                        </m:e>
                      </m:nary>
                    </m:oMath>
                  </m:oMathPara>
                </a14:m>
                <a:endParaRPr lang="en-US" sz="12800" b="1" dirty="0">
                  <a:solidFill>
                    <a:prstClr val="black"/>
                  </a:solidFill>
                </a:endParaRPr>
              </a:p>
              <a:p>
                <a:pPr marL="0" indent="0">
                  <a:buNone/>
                </a:pPr>
                <a:endParaRPr lang="en-US"/>
              </a:p>
              <a:p>
                <a:pPr marL="0" indent="0">
                  <a:buNone/>
                </a:pPr>
                <a:endParaRPr lang="en-US"/>
              </a:p>
            </p:txBody>
          </p:sp>
        </mc:Choice>
        <mc:Fallback xmlns="">
          <p:sp>
            <p:nvSpPr>
              <p:cNvPr id="7" name="Content Placeholder 2">
                <a:extLst>
                  <a:ext uri="{FF2B5EF4-FFF2-40B4-BE49-F238E27FC236}">
                    <a16:creationId xmlns:a16="http://schemas.microsoft.com/office/drawing/2014/main" id="{432EE8EF-E8D8-7183-9B8A-21EDD8730A40}"/>
                  </a:ext>
                </a:extLst>
              </p:cNvPr>
              <p:cNvSpPr>
                <a:spLocks noGrp="1" noRot="1" noChangeAspect="1" noMove="1" noResize="1" noEditPoints="1" noAdjustHandles="1" noChangeArrowheads="1" noChangeShapeType="1" noTextEdit="1"/>
              </p:cNvSpPr>
              <p:nvPr>
                <p:ph idx="1"/>
              </p:nvPr>
            </p:nvSpPr>
            <p:spPr>
              <a:xfrm>
                <a:off x="94268" y="1670550"/>
                <a:ext cx="11953188" cy="1072650"/>
              </a:xfrm>
              <a:blipFill>
                <a:blip r:embed="rId4"/>
                <a:stretch>
                  <a:fillRect t="-189535" b="-274419"/>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317D1D54-282F-7FBF-C843-6B7BBADEBDAE}"/>
              </a:ext>
            </a:extLst>
          </p:cNvPr>
          <p:cNvGrpSpPr/>
          <p:nvPr/>
        </p:nvGrpSpPr>
        <p:grpSpPr>
          <a:xfrm>
            <a:off x="1369899" y="3071062"/>
            <a:ext cx="9631544" cy="2939949"/>
            <a:chOff x="1369899" y="3071062"/>
            <a:chExt cx="9631544" cy="2939949"/>
          </a:xfrm>
        </p:grpSpPr>
        <p:pic>
          <p:nvPicPr>
            <p:cNvPr id="37" name="Picture 36">
              <a:extLst>
                <a:ext uri="{FF2B5EF4-FFF2-40B4-BE49-F238E27FC236}">
                  <a16:creationId xmlns:a16="http://schemas.microsoft.com/office/drawing/2014/main" id="{466E9963-FAD0-2037-64FC-10D80E64BB62}"/>
                </a:ext>
              </a:extLst>
            </p:cNvPr>
            <p:cNvPicPr>
              <a:picLocks noChangeAspect="1"/>
            </p:cNvPicPr>
            <p:nvPr/>
          </p:nvPicPr>
          <p:blipFill>
            <a:blip r:embed="rId5"/>
            <a:srcRect/>
            <a:stretch/>
          </p:blipFill>
          <p:spPr>
            <a:xfrm>
              <a:off x="1369899" y="3121548"/>
              <a:ext cx="9631544" cy="2889463"/>
            </a:xfrm>
            <a:prstGeom prst="rect">
              <a:avLst/>
            </a:prstGeom>
          </p:spPr>
        </p:pic>
        <p:sp>
          <p:nvSpPr>
            <p:cNvPr id="40" name="Rectangle 39">
              <a:extLst>
                <a:ext uri="{FF2B5EF4-FFF2-40B4-BE49-F238E27FC236}">
                  <a16:creationId xmlns:a16="http://schemas.microsoft.com/office/drawing/2014/main" id="{7D7F99D9-EB5E-C0EE-C32E-1AD415CA2BDA}"/>
                </a:ext>
              </a:extLst>
            </p:cNvPr>
            <p:cNvSpPr/>
            <p:nvPr/>
          </p:nvSpPr>
          <p:spPr>
            <a:xfrm>
              <a:off x="3780148" y="3071062"/>
              <a:ext cx="5184743" cy="2376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0F6036-D882-D911-F43A-4E3A50CE6FD5}"/>
                  </a:ext>
                </a:extLst>
              </p:cNvPr>
              <p:cNvSpPr txBox="1"/>
              <p:nvPr/>
            </p:nvSpPr>
            <p:spPr>
              <a:xfrm>
                <a:off x="7856456" y="2743200"/>
                <a:ext cx="1366887"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𝑎</m:t>
                      </m:r>
                      <m:r>
                        <a:rPr lang="en-US" sz="2800" b="0" i="1">
                          <a:latin typeface="Cambria Math" panose="02040503050406030204" pitchFamily="18" charset="0"/>
                        </a:rPr>
                        <m:t>=6</m:t>
                      </m:r>
                    </m:oMath>
                  </m:oMathPara>
                </a14:m>
                <a:endParaRPr lang="en-US" sz="2800"/>
              </a:p>
            </p:txBody>
          </p:sp>
        </mc:Choice>
        <mc:Fallback xmlns="">
          <p:sp>
            <p:nvSpPr>
              <p:cNvPr id="8" name="TextBox 7">
                <a:extLst>
                  <a:ext uri="{FF2B5EF4-FFF2-40B4-BE49-F238E27FC236}">
                    <a16:creationId xmlns:a16="http://schemas.microsoft.com/office/drawing/2014/main" id="{B30F6036-D882-D911-F43A-4E3A50CE6FD5}"/>
                  </a:ext>
                </a:extLst>
              </p:cNvPr>
              <p:cNvSpPr txBox="1">
                <a:spLocks noRot="1" noChangeAspect="1" noMove="1" noResize="1" noEditPoints="1" noAdjustHandles="1" noChangeArrowheads="1" noChangeShapeType="1" noTextEdit="1"/>
              </p:cNvSpPr>
              <p:nvPr/>
            </p:nvSpPr>
            <p:spPr>
              <a:xfrm>
                <a:off x="7856456" y="2743200"/>
                <a:ext cx="1366887" cy="52322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1E9E36FA-9E68-A656-8378-AA6CED330EF1}"/>
              </a:ext>
            </a:extLst>
          </p:cNvPr>
          <p:cNvCxnSpPr>
            <a:cxnSpLocks/>
            <a:stCxn id="8" idx="2"/>
          </p:cNvCxnSpPr>
          <p:nvPr/>
        </p:nvCxnSpPr>
        <p:spPr>
          <a:xfrm>
            <a:off x="8539900" y="3266420"/>
            <a:ext cx="80913" cy="10050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Freeform 12">
            <a:extLst>
              <a:ext uri="{FF2B5EF4-FFF2-40B4-BE49-F238E27FC236}">
                <a16:creationId xmlns:a16="http://schemas.microsoft.com/office/drawing/2014/main" id="{A0997E65-6F6E-FA5A-563A-7C5F10CF3174}"/>
              </a:ext>
            </a:extLst>
          </p:cNvPr>
          <p:cNvSpPr/>
          <p:nvPr/>
        </p:nvSpPr>
        <p:spPr>
          <a:xfrm rot="17008144">
            <a:off x="6174333" y="1230025"/>
            <a:ext cx="166242" cy="3197487"/>
          </a:xfrm>
          <a:custGeom>
            <a:avLst/>
            <a:gdLst>
              <a:gd name="connsiteX0" fmla="*/ 677350 w 677350"/>
              <a:gd name="connsiteY0" fmla="*/ 0 h 2116667"/>
              <a:gd name="connsiteX1" fmla="*/ 17 w 677350"/>
              <a:gd name="connsiteY1" fmla="*/ 1286933 h 2116667"/>
              <a:gd name="connsiteX2" fmla="*/ 660417 w 677350"/>
              <a:gd name="connsiteY2" fmla="*/ 2116667 h 2116667"/>
            </a:gdLst>
            <a:ahLst/>
            <a:cxnLst>
              <a:cxn ang="0">
                <a:pos x="connsiteX0" y="connsiteY0"/>
              </a:cxn>
              <a:cxn ang="0">
                <a:pos x="connsiteX1" y="connsiteY1"/>
              </a:cxn>
              <a:cxn ang="0">
                <a:pos x="connsiteX2" y="connsiteY2"/>
              </a:cxn>
            </a:cxnLst>
            <a:rect l="l" t="t" r="r" b="b"/>
            <a:pathLst>
              <a:path w="677350" h="2116667">
                <a:moveTo>
                  <a:pt x="677350" y="0"/>
                </a:moveTo>
                <a:cubicBezTo>
                  <a:pt x="340094" y="467077"/>
                  <a:pt x="2839" y="934155"/>
                  <a:pt x="17" y="1286933"/>
                </a:cubicBezTo>
                <a:cubicBezTo>
                  <a:pt x="-2805" y="1639711"/>
                  <a:pt x="328806" y="1878189"/>
                  <a:pt x="660417" y="2116667"/>
                </a:cubicBezTo>
              </a:path>
            </a:pathLst>
          </a:cu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28286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5A260-E6E2-40EE-99AC-771152ACFF42}"/>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282E45F-2339-47EE-11BB-ED5FDFD6D42A}"/>
                  </a:ext>
                </a:extLst>
              </p:cNvPr>
              <p:cNvSpPr>
                <a:spLocks noGrp="1"/>
              </p:cNvSpPr>
              <p:nvPr>
                <p:ph type="title"/>
              </p:nvPr>
            </p:nvSpPr>
            <p:spPr/>
            <p:txBody>
              <a:bodyPr>
                <a:normAutofit/>
              </a:bodyPr>
              <a:lstStyle/>
              <a:p>
                <a:r>
                  <a:rPr lang="en-US"/>
                  <a:t>Neural fields: continuous features</a:t>
                </a:r>
                <a14:m>
                  <m:oMath xmlns:m="http://schemas.openxmlformats.org/officeDocument/2006/math">
                    <m:r>
                      <a:rPr lang="en-US" b="0" i="0">
                        <a:solidFill>
                          <a:prstClr val="black"/>
                        </a:solidFill>
                        <a:latin typeface="Cambria Math" panose="02040503050406030204" pitchFamily="18" charset="0"/>
                        <a:ea typeface="+mn-ea"/>
                        <a:cs typeface="+mn-cs"/>
                      </a:rPr>
                      <m:t> </m:t>
                    </m:r>
                    <m:r>
                      <a:rPr lang="en-US" i="1">
                        <a:solidFill>
                          <a:prstClr val="black"/>
                        </a:solidFill>
                        <a:latin typeface="Cambria Math" panose="02040503050406030204" pitchFamily="18" charset="0"/>
                        <a:ea typeface="+mn-ea"/>
                        <a:cs typeface="+mn-cs"/>
                      </a:rPr>
                      <m:t>𝑥</m:t>
                    </m:r>
                  </m:oMath>
                </a14:m>
                <a:endParaRPr lang="en-US"/>
              </a:p>
            </p:txBody>
          </p:sp>
        </mc:Choice>
        <mc:Fallback xmlns="">
          <p:sp>
            <p:nvSpPr>
              <p:cNvPr id="2" name="Title 1">
                <a:extLst>
                  <a:ext uri="{FF2B5EF4-FFF2-40B4-BE49-F238E27FC236}">
                    <a16:creationId xmlns:a16="http://schemas.microsoft.com/office/drawing/2014/main" id="{B282E45F-2339-47EE-11BB-ED5FDFD6D42A}"/>
                  </a:ext>
                </a:extLst>
              </p:cNvPr>
              <p:cNvSpPr>
                <a:spLocks noGrp="1" noRot="1" noChangeAspect="1" noMove="1" noResize="1" noEditPoints="1" noAdjustHandles="1" noChangeArrowheads="1" noChangeShapeType="1" noTextEdit="1"/>
              </p:cNvSpPr>
              <p:nvPr>
                <p:ph type="title"/>
              </p:nvPr>
            </p:nvSpPr>
            <p:spPr>
              <a:blipFill>
                <a:blip r:embed="rId3"/>
                <a:stretch>
                  <a:fillRect l="-2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DAFF91B-772D-D3C9-44D3-68612267CC87}"/>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C1047C1D-3894-DA48-67BC-3430EEA179B5}"/>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5F929F2C-1B5F-A87F-FD47-8C06CC0C5B2C}"/>
              </a:ext>
            </a:extLst>
          </p:cNvPr>
          <p:cNvSpPr>
            <a:spLocks noGrp="1"/>
          </p:cNvSpPr>
          <p:nvPr>
            <p:ph type="sldNum" sz="quarter" idx="12"/>
          </p:nvPr>
        </p:nvSpPr>
        <p:spPr/>
        <p:txBody>
          <a:bodyPr/>
          <a:lstStyle/>
          <a:p>
            <a:fld id="{ABB0BFC9-DA12-CC4B-9916-11C8874E2144}" type="slidenum">
              <a:rPr lang="en-US"/>
              <a:t>24</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8C0F5C9-8EB6-9F83-8D09-2CCCDF47A311}"/>
                  </a:ext>
                </a:extLst>
              </p:cNvPr>
              <p:cNvSpPr>
                <a:spLocks noGrp="1"/>
              </p:cNvSpPr>
              <p:nvPr>
                <p:ph idx="1"/>
              </p:nvPr>
            </p:nvSpPr>
            <p:spPr>
              <a:xfrm>
                <a:off x="94268" y="1670550"/>
                <a:ext cx="11953188" cy="1072650"/>
              </a:xfrm>
            </p:spPr>
            <p:txBody>
              <a:bodyPr>
                <a:normAutofit fontScale="25000" lnSpcReduction="20000"/>
              </a:bodyPr>
              <a:lstStyle/>
              <a:p>
                <a:pPr marL="0" lvl="0" indent="0">
                  <a:buNone/>
                </a:pPr>
                <a14:m>
                  <m:oMathPara xmlns:m="http://schemas.openxmlformats.org/officeDocument/2006/math">
                    <m:oMathParaPr>
                      <m:jc m:val="center"/>
                    </m:oMathParaPr>
                    <m:oMath xmlns:m="http://schemas.openxmlformats.org/officeDocument/2006/math">
                      <m:r>
                        <a:rPr lang="en-US" sz="12800" i="1">
                          <a:solidFill>
                            <a:prstClr val="black"/>
                          </a:solidFill>
                          <a:latin typeface="Cambria Math" panose="02040503050406030204" pitchFamily="18" charset="0"/>
                        </a:rPr>
                        <m:t>𝜏</m:t>
                      </m:r>
                      <m:acc>
                        <m:accPr>
                          <m:chr m:val="̇"/>
                          <m:ctrlPr>
                            <a:rPr lang="en-US" sz="12800" i="1">
                              <a:solidFill>
                                <a:prstClr val="black"/>
                              </a:solidFill>
                              <a:latin typeface="Cambria Math" panose="02040503050406030204" pitchFamily="18" charset="0"/>
                            </a:rPr>
                          </m:ctrlPr>
                        </m:accPr>
                        <m:e>
                          <m:r>
                            <a:rPr lang="en-US" sz="12800" i="1">
                              <a:solidFill>
                                <a:prstClr val="black"/>
                              </a:solidFill>
                              <a:latin typeface="Cambria Math" panose="02040503050406030204" pitchFamily="18" charset="0"/>
                            </a:rPr>
                            <m:t>𝑢</m:t>
                          </m:r>
                        </m:e>
                      </m:acc>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𝑢</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h</m:t>
                      </m:r>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𝑠</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e>
                      </m:d>
                      <m:r>
                        <a:rPr lang="en-US" sz="12800" i="1">
                          <a:solidFill>
                            <a:prstClr val="black"/>
                          </a:solidFill>
                          <a:latin typeface="Cambria Math" panose="02040503050406030204" pitchFamily="18" charset="0"/>
                        </a:rPr>
                        <m:t>+</m:t>
                      </m:r>
                      <m:nary>
                        <m:naryPr>
                          <m:limLoc m:val="undOvr"/>
                          <m:subHide m:val="on"/>
                          <m:supHide m:val="on"/>
                          <m:ctrlPr>
                            <a:rPr lang="en-US" sz="12800" i="1">
                              <a:solidFill>
                                <a:prstClr val="black"/>
                              </a:solidFill>
                              <a:latin typeface="Cambria Math" panose="02040503050406030204" pitchFamily="18" charset="0"/>
                            </a:rPr>
                          </m:ctrlPr>
                        </m:naryPr>
                        <m:sub/>
                        <m:sup/>
                        <m:e>
                          <m:r>
                            <a:rPr lang="en-US" sz="12800" i="1">
                              <a:solidFill>
                                <a:prstClr val="black"/>
                              </a:solidFill>
                              <a:latin typeface="Cambria Math" panose="02040503050406030204" pitchFamily="18" charset="0"/>
                            </a:rPr>
                            <m:t>𝑘</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𝑥</m:t>
                              </m:r>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e>
                          </m:d>
                          <m:r>
                            <a:rPr lang="en-US" sz="12800" i="1">
                              <a:solidFill>
                                <a:prstClr val="black"/>
                              </a:solidFill>
                              <a:latin typeface="Cambria Math" panose="02040503050406030204" pitchFamily="18" charset="0"/>
                            </a:rPr>
                            <m:t>𝑔</m:t>
                          </m:r>
                          <m:d>
                            <m:dPr>
                              <m:ctrlPr>
                                <a:rPr lang="en-US" sz="12800" i="1">
                                  <a:solidFill>
                                    <a:prstClr val="black"/>
                                  </a:solidFill>
                                  <a:latin typeface="Cambria Math" panose="02040503050406030204" pitchFamily="18" charset="0"/>
                                </a:rPr>
                              </m:ctrlPr>
                            </m:dPr>
                            <m:e>
                              <m:r>
                                <a:rPr lang="en-US" sz="12800" i="1">
                                  <a:solidFill>
                                    <a:prstClr val="black"/>
                                  </a:solidFill>
                                  <a:latin typeface="Cambria Math" panose="02040503050406030204" pitchFamily="18" charset="0"/>
                                </a:rPr>
                                <m:t>𝑢</m:t>
                              </m:r>
                              <m:d>
                                <m:dPr>
                                  <m:ctrlPr>
                                    <a:rPr lang="en-US" sz="12800" i="1">
                                      <a:solidFill>
                                        <a:prstClr val="black"/>
                                      </a:solidFill>
                                      <a:latin typeface="Cambria Math" panose="02040503050406030204" pitchFamily="18" charset="0"/>
                                    </a:rPr>
                                  </m:ctrlPr>
                                </m:dPr>
                                <m:e>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e>
                              </m:d>
                            </m:e>
                          </m:d>
                          <m:r>
                            <a:rPr lang="en-US" sz="12800" i="1">
                              <a:solidFill>
                                <a:prstClr val="black"/>
                              </a:solidFill>
                              <a:latin typeface="Cambria Math" panose="02040503050406030204" pitchFamily="18" charset="0"/>
                            </a:rPr>
                            <m:t>𝑑</m:t>
                          </m:r>
                          <m:sSup>
                            <m:sSupPr>
                              <m:ctrlPr>
                                <a:rPr lang="en-US" sz="12800" i="1">
                                  <a:solidFill>
                                    <a:prstClr val="black"/>
                                  </a:solidFill>
                                  <a:latin typeface="Cambria Math" panose="02040503050406030204" pitchFamily="18" charset="0"/>
                                </a:rPr>
                              </m:ctrlPr>
                            </m:sSupPr>
                            <m:e>
                              <m:r>
                                <a:rPr lang="en-US" sz="12800" i="1">
                                  <a:solidFill>
                                    <a:prstClr val="black"/>
                                  </a:solidFill>
                                  <a:latin typeface="Cambria Math" panose="02040503050406030204" pitchFamily="18" charset="0"/>
                                </a:rPr>
                                <m:t>𝑥</m:t>
                              </m:r>
                            </m:e>
                            <m:sup>
                              <m:r>
                                <a:rPr lang="en-US" sz="12800" i="1">
                                  <a:solidFill>
                                    <a:prstClr val="black"/>
                                  </a:solidFill>
                                  <a:latin typeface="Cambria Math" panose="02040503050406030204" pitchFamily="18" charset="0"/>
                                </a:rPr>
                                <m:t>′</m:t>
                              </m:r>
                            </m:sup>
                          </m:sSup>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𝑞</m:t>
                          </m:r>
                          <m:r>
                            <a:rPr lang="en-US" sz="12800" i="1">
                              <a:solidFill>
                                <a:prstClr val="black"/>
                              </a:solidFill>
                              <a:latin typeface="Cambria Math" panose="02040503050406030204" pitchFamily="18" charset="0"/>
                            </a:rPr>
                            <m:t>𝜉</m:t>
                          </m:r>
                          <m:r>
                            <a:rPr lang="en-US" sz="12800" i="1">
                              <a:solidFill>
                                <a:prstClr val="black"/>
                              </a:solidFill>
                              <a:latin typeface="Cambria Math" panose="02040503050406030204" pitchFamily="18" charset="0"/>
                            </a:rPr>
                            <m:t>(</m:t>
                          </m:r>
                          <m:r>
                            <a:rPr lang="en-US" sz="12800" i="1">
                              <a:solidFill>
                                <a:prstClr val="black"/>
                              </a:solidFill>
                              <a:latin typeface="Cambria Math" panose="02040503050406030204" pitchFamily="18" charset="0"/>
                            </a:rPr>
                            <m:t>𝑥</m:t>
                          </m:r>
                          <m:r>
                            <a:rPr lang="en-US" sz="12800" i="1">
                              <a:solidFill>
                                <a:prstClr val="black"/>
                              </a:solidFill>
                              <a:latin typeface="Cambria Math" panose="02040503050406030204" pitchFamily="18" charset="0"/>
                            </a:rPr>
                            <m:t>)</m:t>
                          </m:r>
                        </m:e>
                      </m:nary>
                    </m:oMath>
                  </m:oMathPara>
                </a14:m>
                <a:endParaRPr lang="en-US" sz="12800" b="1" dirty="0">
                  <a:solidFill>
                    <a:prstClr val="black"/>
                  </a:solidFill>
                </a:endParaRPr>
              </a:p>
              <a:p>
                <a:pPr marL="0" indent="0">
                  <a:buNone/>
                </a:pPr>
                <a:endParaRPr lang="en-US"/>
              </a:p>
              <a:p>
                <a:pPr marL="0" indent="0">
                  <a:buNone/>
                </a:pPr>
                <a:endParaRPr lang="en-US"/>
              </a:p>
            </p:txBody>
          </p:sp>
        </mc:Choice>
        <mc:Fallback xmlns="">
          <p:sp>
            <p:nvSpPr>
              <p:cNvPr id="7" name="Content Placeholder 2">
                <a:extLst>
                  <a:ext uri="{FF2B5EF4-FFF2-40B4-BE49-F238E27FC236}">
                    <a16:creationId xmlns:a16="http://schemas.microsoft.com/office/drawing/2014/main" id="{68C0F5C9-8EB6-9F83-8D09-2CCCDF47A311}"/>
                  </a:ext>
                </a:extLst>
              </p:cNvPr>
              <p:cNvSpPr>
                <a:spLocks noGrp="1" noRot="1" noChangeAspect="1" noMove="1" noResize="1" noEditPoints="1" noAdjustHandles="1" noChangeArrowheads="1" noChangeShapeType="1" noTextEdit="1"/>
              </p:cNvSpPr>
              <p:nvPr>
                <p:ph idx="1"/>
              </p:nvPr>
            </p:nvSpPr>
            <p:spPr>
              <a:xfrm>
                <a:off x="94268" y="1670550"/>
                <a:ext cx="11953188" cy="1072650"/>
              </a:xfrm>
              <a:blipFill>
                <a:blip r:embed="rId4"/>
                <a:stretch>
                  <a:fillRect t="-189535" b="-274419"/>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E487A8D4-FEB9-E475-A650-B04F69D84319}"/>
              </a:ext>
            </a:extLst>
          </p:cNvPr>
          <p:cNvGrpSpPr/>
          <p:nvPr/>
        </p:nvGrpSpPr>
        <p:grpSpPr>
          <a:xfrm>
            <a:off x="1380721" y="3088539"/>
            <a:ext cx="9609899" cy="2922472"/>
            <a:chOff x="1380721" y="3088539"/>
            <a:chExt cx="9609899" cy="2922472"/>
          </a:xfrm>
        </p:grpSpPr>
        <p:pic>
          <p:nvPicPr>
            <p:cNvPr id="37" name="Picture 36">
              <a:extLst>
                <a:ext uri="{FF2B5EF4-FFF2-40B4-BE49-F238E27FC236}">
                  <a16:creationId xmlns:a16="http://schemas.microsoft.com/office/drawing/2014/main" id="{D266AC71-6D4E-464D-8F77-F4A3B8311861}"/>
                </a:ext>
              </a:extLst>
            </p:cNvPr>
            <p:cNvPicPr>
              <a:picLocks noChangeAspect="1"/>
            </p:cNvPicPr>
            <p:nvPr/>
          </p:nvPicPr>
          <p:blipFill>
            <a:blip r:embed="rId5"/>
            <a:srcRect/>
            <a:stretch/>
          </p:blipFill>
          <p:spPr>
            <a:xfrm>
              <a:off x="1380721" y="3121548"/>
              <a:ext cx="9609899" cy="2889463"/>
            </a:xfrm>
            <a:prstGeom prst="rect">
              <a:avLst/>
            </a:prstGeom>
          </p:spPr>
        </p:pic>
        <p:sp>
          <p:nvSpPr>
            <p:cNvPr id="40" name="Rectangle 39">
              <a:extLst>
                <a:ext uri="{FF2B5EF4-FFF2-40B4-BE49-F238E27FC236}">
                  <a16:creationId xmlns:a16="http://schemas.microsoft.com/office/drawing/2014/main" id="{C71A8766-1D74-01A8-9589-F7DD3BA9457F}"/>
                </a:ext>
              </a:extLst>
            </p:cNvPr>
            <p:cNvSpPr/>
            <p:nvPr/>
          </p:nvSpPr>
          <p:spPr>
            <a:xfrm>
              <a:off x="3780148" y="3088539"/>
              <a:ext cx="5184743" cy="2376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117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1ED3-BEE9-BD70-40DA-F2D0579B5867}"/>
              </a:ext>
            </a:extLst>
          </p:cNvPr>
          <p:cNvSpPr>
            <a:spLocks noGrp="1"/>
          </p:cNvSpPr>
          <p:nvPr>
            <p:ph type="title"/>
          </p:nvPr>
        </p:nvSpPr>
        <p:spPr/>
        <p:txBody>
          <a:bodyPr/>
          <a:lstStyle/>
          <a:p>
            <a:r>
              <a:rPr lang="en-US"/>
              <a:t>Activation peaks as cognitive events</a:t>
            </a:r>
          </a:p>
        </p:txBody>
      </p:sp>
      <p:sp>
        <p:nvSpPr>
          <p:cNvPr id="3" name="Content Placeholder 2">
            <a:extLst>
              <a:ext uri="{FF2B5EF4-FFF2-40B4-BE49-F238E27FC236}">
                <a16:creationId xmlns:a16="http://schemas.microsoft.com/office/drawing/2014/main" id="{16EEB707-D9F2-B756-EC6D-254D65B680C7}"/>
              </a:ext>
            </a:extLst>
          </p:cNvPr>
          <p:cNvSpPr>
            <a:spLocks noGrp="1"/>
          </p:cNvSpPr>
          <p:nvPr>
            <p:ph idx="1"/>
          </p:nvPr>
        </p:nvSpPr>
        <p:spPr>
          <a:xfrm>
            <a:off x="838200" y="1825625"/>
            <a:ext cx="10813330" cy="4351338"/>
          </a:xfrm>
        </p:spPr>
        <p:txBody>
          <a:bodyPr>
            <a:normAutofit/>
          </a:bodyPr>
          <a:lstStyle/>
          <a:p>
            <a:pPr marL="0" indent="0">
              <a:buNone/>
            </a:pPr>
            <a:r>
              <a:rPr lang="en-US" dirty="0"/>
              <a:t>Activation peaks form and dissipate as </a:t>
            </a:r>
            <a:r>
              <a:rPr lang="en-US" b="1" dirty="0"/>
              <a:t>instabilities</a:t>
            </a:r>
            <a:endParaRPr lang="en-US" dirty="0"/>
          </a:p>
          <a:p>
            <a:pPr marL="0" indent="0">
              <a:buNone/>
            </a:pPr>
            <a:endParaRPr lang="en-US" sz="1200" dirty="0"/>
          </a:p>
          <a:p>
            <a:pPr marL="0" indent="0">
              <a:buNone/>
            </a:pPr>
            <a:r>
              <a:rPr lang="en-US" b="1" dirty="0"/>
              <a:t>Position</a:t>
            </a:r>
            <a:r>
              <a:rPr lang="en-US" dirty="0"/>
              <a:t> of peak in feature space determines content of cognitive event (e.g., phonetic target in articulation)</a:t>
            </a:r>
          </a:p>
          <a:p>
            <a:pPr marL="0" indent="0">
              <a:buNone/>
            </a:pPr>
            <a:endParaRPr lang="en-US" sz="1200" dirty="0"/>
          </a:p>
          <a:p>
            <a:pPr marL="0" indent="0">
              <a:buNone/>
            </a:pPr>
            <a:r>
              <a:rPr lang="en-US" b="1" dirty="0"/>
              <a:t>Nonlinearity</a:t>
            </a:r>
            <a:r>
              <a:rPr lang="en-US" dirty="0"/>
              <a:t> allows discrete cognitive events to occur in continuous space (continuous time, continuous activation, continuous features)</a:t>
            </a:r>
          </a:p>
          <a:p>
            <a:pPr marL="0" indent="0">
              <a:buNone/>
            </a:pPr>
            <a:endParaRPr lang="en-US" sz="1200" dirty="0"/>
          </a:p>
          <a:p>
            <a:endParaRPr lang="en-US"/>
          </a:p>
        </p:txBody>
      </p:sp>
      <p:sp>
        <p:nvSpPr>
          <p:cNvPr id="4" name="Date Placeholder 3">
            <a:extLst>
              <a:ext uri="{FF2B5EF4-FFF2-40B4-BE49-F238E27FC236}">
                <a16:creationId xmlns:a16="http://schemas.microsoft.com/office/drawing/2014/main" id="{2607A72C-033D-A413-866C-4D877E086CF8}"/>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5A0C2922-F9DF-C789-44CE-4EBAFD98804E}"/>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8B1B00BC-8B71-D432-7551-287E54A7CCE9}"/>
              </a:ext>
            </a:extLst>
          </p:cNvPr>
          <p:cNvSpPr>
            <a:spLocks noGrp="1"/>
          </p:cNvSpPr>
          <p:nvPr>
            <p:ph type="sldNum" sz="quarter" idx="12"/>
          </p:nvPr>
        </p:nvSpPr>
        <p:spPr/>
        <p:txBody>
          <a:bodyPr/>
          <a:lstStyle/>
          <a:p>
            <a:fld id="{ABB0BFC9-DA12-CC4B-9916-11C8874E2144}" type="slidenum">
              <a:rPr lang="en-US"/>
              <a:t>25</a:t>
            </a:fld>
            <a:endParaRPr lang="en-US"/>
          </a:p>
        </p:txBody>
      </p:sp>
    </p:spTree>
    <p:extLst>
      <p:ext uri="{BB962C8B-B14F-4D97-AF65-F5344CB8AC3E}">
        <p14:creationId xmlns:p14="http://schemas.microsoft.com/office/powerpoint/2010/main" val="289687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B612-3408-AF3C-8975-FCB0B9F6B0FB}"/>
              </a:ext>
            </a:extLst>
          </p:cNvPr>
          <p:cNvSpPr>
            <a:spLocks noGrp="1"/>
          </p:cNvSpPr>
          <p:nvPr>
            <p:ph type="title"/>
          </p:nvPr>
        </p:nvSpPr>
        <p:spPr/>
        <p:txBody>
          <a:bodyPr/>
          <a:lstStyle/>
          <a:p>
            <a:r>
              <a:rPr lang="en-US"/>
              <a:t>Networks/architectures through coupling</a:t>
            </a:r>
          </a:p>
        </p:txBody>
      </p:sp>
      <p:sp>
        <p:nvSpPr>
          <p:cNvPr id="4" name="Date Placeholder 3">
            <a:extLst>
              <a:ext uri="{FF2B5EF4-FFF2-40B4-BE49-F238E27FC236}">
                <a16:creationId xmlns:a16="http://schemas.microsoft.com/office/drawing/2014/main" id="{0CB2C966-37DE-6A3E-05F3-D2CF5BFBE6E9}"/>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7A487164-CFBC-20F5-0B44-477140BA76EF}"/>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5846554D-0A11-9B25-8A05-A2E70289950F}"/>
              </a:ext>
            </a:extLst>
          </p:cNvPr>
          <p:cNvSpPr>
            <a:spLocks noGrp="1"/>
          </p:cNvSpPr>
          <p:nvPr>
            <p:ph type="sldNum" sz="quarter" idx="12"/>
          </p:nvPr>
        </p:nvSpPr>
        <p:spPr/>
        <p:txBody>
          <a:bodyPr/>
          <a:lstStyle/>
          <a:p>
            <a:fld id="{ABB0BFC9-DA12-CC4B-9916-11C8874E2144}" type="slidenum">
              <a:rPr lang="en-US"/>
              <a:t>26</a:t>
            </a:fld>
            <a:endParaRPr lang="en-US"/>
          </a:p>
        </p:txBody>
      </p:sp>
      <p:grpSp>
        <p:nvGrpSpPr>
          <p:cNvPr id="9" name="Group 8">
            <a:extLst>
              <a:ext uri="{FF2B5EF4-FFF2-40B4-BE49-F238E27FC236}">
                <a16:creationId xmlns:a16="http://schemas.microsoft.com/office/drawing/2014/main" id="{07C3F3E9-0323-07AF-D507-47653ED6ADF6}"/>
              </a:ext>
            </a:extLst>
          </p:cNvPr>
          <p:cNvGrpSpPr/>
          <p:nvPr/>
        </p:nvGrpSpPr>
        <p:grpSpPr>
          <a:xfrm>
            <a:off x="1099018" y="1605847"/>
            <a:ext cx="9993963" cy="4492478"/>
            <a:chOff x="1099018" y="1605847"/>
            <a:chExt cx="9993963" cy="4492478"/>
          </a:xfrm>
        </p:grpSpPr>
        <p:pic>
          <p:nvPicPr>
            <p:cNvPr id="7" name="Picture 6">
              <a:extLst>
                <a:ext uri="{FF2B5EF4-FFF2-40B4-BE49-F238E27FC236}">
                  <a16:creationId xmlns:a16="http://schemas.microsoft.com/office/drawing/2014/main" id="{5272B4BC-18E2-843F-02FE-553EE23FC092}"/>
                </a:ext>
              </a:extLst>
            </p:cNvPr>
            <p:cNvPicPr>
              <a:picLocks noChangeAspect="1"/>
            </p:cNvPicPr>
            <p:nvPr/>
          </p:nvPicPr>
          <p:blipFill>
            <a:blip r:embed="rId3"/>
            <a:stretch>
              <a:fillRect/>
            </a:stretch>
          </p:blipFill>
          <p:spPr>
            <a:xfrm>
              <a:off x="1099018" y="1605847"/>
              <a:ext cx="9993963" cy="4492478"/>
            </a:xfrm>
            <a:prstGeom prst="rect">
              <a:avLst/>
            </a:prstGeom>
          </p:spPr>
        </p:pic>
        <p:sp>
          <p:nvSpPr>
            <p:cNvPr id="8" name="Rectangle 7">
              <a:extLst>
                <a:ext uri="{FF2B5EF4-FFF2-40B4-BE49-F238E27FC236}">
                  <a16:creationId xmlns:a16="http://schemas.microsoft.com/office/drawing/2014/main" id="{C1DE39C9-8E4F-D637-8A6A-2CD220103085}"/>
                </a:ext>
              </a:extLst>
            </p:cNvPr>
            <p:cNvSpPr/>
            <p:nvPr/>
          </p:nvSpPr>
          <p:spPr>
            <a:xfrm>
              <a:off x="1099018" y="1791093"/>
              <a:ext cx="3708652" cy="12726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A62FDDC-29D5-397A-FDA6-A43B2895C641}"/>
              </a:ext>
            </a:extLst>
          </p:cNvPr>
          <p:cNvSpPr txBox="1"/>
          <p:nvPr/>
        </p:nvSpPr>
        <p:spPr>
          <a:xfrm>
            <a:off x="1400671" y="1761563"/>
            <a:ext cx="3105346" cy="954107"/>
          </a:xfrm>
          <a:prstGeom prst="rect">
            <a:avLst/>
          </a:prstGeom>
          <a:noFill/>
        </p:spPr>
        <p:txBody>
          <a:bodyPr wrap="square" rtlCol="0">
            <a:spAutoFit/>
          </a:bodyPr>
          <a:lstStyle/>
          <a:p>
            <a:r>
              <a:rPr lang="en-US" sz="2800"/>
              <a:t>WOLVES model (Bhat et al., 2022)</a:t>
            </a:r>
          </a:p>
        </p:txBody>
      </p:sp>
    </p:spTree>
    <p:extLst>
      <p:ext uri="{BB962C8B-B14F-4D97-AF65-F5344CB8AC3E}">
        <p14:creationId xmlns:p14="http://schemas.microsoft.com/office/powerpoint/2010/main" val="283101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4468-849E-6783-9E56-F54FE293C73D}"/>
              </a:ext>
            </a:extLst>
          </p:cNvPr>
          <p:cNvSpPr>
            <a:spLocks noGrp="1"/>
          </p:cNvSpPr>
          <p:nvPr>
            <p:ph type="title"/>
          </p:nvPr>
        </p:nvSpPr>
        <p:spPr/>
        <p:txBody>
          <a:bodyPr/>
          <a:lstStyle/>
          <a:p>
            <a:r>
              <a:rPr lang="en-US"/>
              <a:t>DFT models of language</a:t>
            </a:r>
          </a:p>
        </p:txBody>
      </p:sp>
      <p:sp>
        <p:nvSpPr>
          <p:cNvPr id="3" name="Content Placeholder 2">
            <a:extLst>
              <a:ext uri="{FF2B5EF4-FFF2-40B4-BE49-F238E27FC236}">
                <a16:creationId xmlns:a16="http://schemas.microsoft.com/office/drawing/2014/main" id="{36B8CA02-B898-D9AB-5049-743DCBF1D78F}"/>
              </a:ext>
            </a:extLst>
          </p:cNvPr>
          <p:cNvSpPr>
            <a:spLocks noGrp="1"/>
          </p:cNvSpPr>
          <p:nvPr>
            <p:ph idx="1"/>
          </p:nvPr>
        </p:nvSpPr>
        <p:spPr>
          <a:xfrm>
            <a:off x="838200" y="1825625"/>
            <a:ext cx="10719062" cy="4351338"/>
          </a:xfrm>
        </p:spPr>
        <p:txBody>
          <a:bodyPr>
            <a:normAutofit lnSpcReduction="10000"/>
          </a:bodyPr>
          <a:lstStyle/>
          <a:p>
            <a:r>
              <a:rPr lang="en-US"/>
              <a:t>Speech production </a:t>
            </a:r>
            <a:r>
              <a:rPr lang="en-US" sz="2000">
                <a:solidFill>
                  <a:schemeClr val="bg1">
                    <a:lumMod val="50000"/>
                  </a:schemeClr>
                </a:solidFill>
              </a:rPr>
              <a:t>(Roon &amp; Gafos, 2016; Stern et al., 2022; Stern &amp; Shaw 2023a,b) </a:t>
            </a:r>
          </a:p>
          <a:p>
            <a:endParaRPr lang="en-US" sz="600">
              <a:solidFill>
                <a:schemeClr val="bg1">
                  <a:lumMod val="50000"/>
                </a:schemeClr>
              </a:solidFill>
            </a:endParaRPr>
          </a:p>
          <a:p>
            <a:r>
              <a:rPr lang="en-US"/>
              <a:t>Long-term change in phonological representations </a:t>
            </a:r>
            <a:r>
              <a:rPr lang="en-US" sz="2000">
                <a:solidFill>
                  <a:schemeClr val="bg1">
                    <a:lumMod val="50000"/>
                  </a:schemeClr>
                </a:solidFill>
              </a:rPr>
              <a:t>(Gafos &amp; Kirov, 2009; Shaw &amp; Tang, 2023)</a:t>
            </a:r>
          </a:p>
          <a:p>
            <a:endParaRPr lang="en-US" sz="600">
              <a:solidFill>
                <a:schemeClr val="bg1">
                  <a:lumMod val="50000"/>
                </a:schemeClr>
              </a:solidFill>
            </a:endParaRPr>
          </a:p>
          <a:p>
            <a:r>
              <a:rPr lang="en-US"/>
              <a:t>Individual differences in phonological representation </a:t>
            </a:r>
            <a:r>
              <a:rPr lang="en-US" sz="2000">
                <a:solidFill>
                  <a:schemeClr val="bg1">
                    <a:lumMod val="50000"/>
                  </a:schemeClr>
                </a:solidFill>
              </a:rPr>
              <a:t>(Harper, 2021)</a:t>
            </a:r>
          </a:p>
          <a:p>
            <a:endParaRPr lang="en-US" sz="600">
              <a:solidFill>
                <a:schemeClr val="bg1">
                  <a:lumMod val="50000"/>
                </a:schemeClr>
              </a:solidFill>
            </a:endParaRPr>
          </a:p>
          <a:p>
            <a:r>
              <a:rPr lang="en-US"/>
              <a:t>Word learning via visual exploration </a:t>
            </a:r>
            <a:r>
              <a:rPr lang="en-US" sz="2000">
                <a:solidFill>
                  <a:schemeClr val="bg1">
                    <a:lumMod val="50000"/>
                  </a:schemeClr>
                </a:solidFill>
              </a:rPr>
              <a:t>(WOLVES: Bhat et al., 2022)</a:t>
            </a:r>
          </a:p>
          <a:p>
            <a:endParaRPr lang="en-US" sz="600">
              <a:solidFill>
                <a:schemeClr val="bg1">
                  <a:lumMod val="50000"/>
                </a:schemeClr>
              </a:solidFill>
            </a:endParaRPr>
          </a:p>
          <a:p>
            <a:r>
              <a:rPr lang="en-US"/>
              <a:t>Noun phrases guiding visual search </a:t>
            </a:r>
            <a:r>
              <a:rPr lang="en-US" sz="2000">
                <a:solidFill>
                  <a:schemeClr val="bg1">
                    <a:lumMod val="50000"/>
                  </a:schemeClr>
                </a:solidFill>
              </a:rPr>
              <a:t>(Sabinasz et al., 2023)</a:t>
            </a:r>
          </a:p>
          <a:p>
            <a:endParaRPr lang="en-US" sz="600">
              <a:solidFill>
                <a:schemeClr val="bg1">
                  <a:lumMod val="50000"/>
                </a:schemeClr>
              </a:solidFill>
            </a:endParaRPr>
          </a:p>
          <a:p>
            <a:r>
              <a:rPr lang="en-US"/>
              <a:t>Negation processing </a:t>
            </a:r>
            <a:r>
              <a:rPr lang="en-US" sz="2000">
                <a:solidFill>
                  <a:schemeClr val="bg1">
                    <a:lumMod val="50000"/>
                  </a:schemeClr>
                </a:solidFill>
              </a:rPr>
              <a:t>(Kati et al., 2024)</a:t>
            </a:r>
          </a:p>
        </p:txBody>
      </p:sp>
      <p:sp>
        <p:nvSpPr>
          <p:cNvPr id="4" name="Date Placeholder 3">
            <a:extLst>
              <a:ext uri="{FF2B5EF4-FFF2-40B4-BE49-F238E27FC236}">
                <a16:creationId xmlns:a16="http://schemas.microsoft.com/office/drawing/2014/main" id="{926F559E-2C1B-DF36-063E-31558D514C37}"/>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8C59707A-F6E5-3E4D-3D4A-32A488BFC12A}"/>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633EE0D1-EFE8-8C0D-890D-451E8ED590E7}"/>
              </a:ext>
            </a:extLst>
          </p:cNvPr>
          <p:cNvSpPr>
            <a:spLocks noGrp="1"/>
          </p:cNvSpPr>
          <p:nvPr>
            <p:ph type="sldNum" sz="quarter" idx="12"/>
          </p:nvPr>
        </p:nvSpPr>
        <p:spPr/>
        <p:txBody>
          <a:bodyPr/>
          <a:lstStyle/>
          <a:p>
            <a:fld id="{ABB0BFC9-DA12-CC4B-9916-11C8874E2144}" type="slidenum">
              <a:rPr lang="en-US"/>
              <a:t>27</a:t>
            </a:fld>
            <a:endParaRPr lang="en-US"/>
          </a:p>
        </p:txBody>
      </p:sp>
    </p:spTree>
    <p:extLst>
      <p:ext uri="{BB962C8B-B14F-4D97-AF65-F5344CB8AC3E}">
        <p14:creationId xmlns:p14="http://schemas.microsoft.com/office/powerpoint/2010/main" val="793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AA6D-B643-F437-A48C-25B24F992D2C}"/>
              </a:ext>
            </a:extLst>
          </p:cNvPr>
          <p:cNvSpPr>
            <a:spLocks noGrp="1"/>
          </p:cNvSpPr>
          <p:nvPr>
            <p:ph type="title"/>
          </p:nvPr>
        </p:nvSpPr>
        <p:spPr/>
        <p:txBody>
          <a:bodyPr/>
          <a:lstStyle/>
          <a:p>
            <a:r>
              <a:rPr lang="en-US"/>
              <a:t>Today</a:t>
            </a:r>
          </a:p>
        </p:txBody>
      </p:sp>
      <p:sp>
        <p:nvSpPr>
          <p:cNvPr id="3" name="Content Placeholder 2">
            <a:extLst>
              <a:ext uri="{FF2B5EF4-FFF2-40B4-BE49-F238E27FC236}">
                <a16:creationId xmlns:a16="http://schemas.microsoft.com/office/drawing/2014/main" id="{7611B3E8-0F6F-3FE3-386F-E62EF1E06D40}"/>
              </a:ext>
            </a:extLst>
          </p:cNvPr>
          <p:cNvSpPr>
            <a:spLocks noGrp="1"/>
          </p:cNvSpPr>
          <p:nvPr>
            <p:ph idx="1"/>
          </p:nvPr>
        </p:nvSpPr>
        <p:spPr/>
        <p:txBody>
          <a:bodyPr/>
          <a:lstStyle/>
          <a:p>
            <a:r>
              <a:rPr lang="en-US"/>
              <a:t>Speech errors (Manasvi Chaturvedi)</a:t>
            </a:r>
          </a:p>
          <a:p>
            <a:endParaRPr lang="en-US" sz="1200"/>
          </a:p>
          <a:p>
            <a:r>
              <a:rPr lang="en-US"/>
              <a:t>Code-switching (Alessandra Pintado-Urbanc)</a:t>
            </a:r>
          </a:p>
          <a:p>
            <a:endParaRPr lang="en-US" sz="1200"/>
          </a:p>
          <a:p>
            <a:r>
              <a:rPr lang="en-US"/>
              <a:t>Phonological neighborhood effects (Miranda Zhu)</a:t>
            </a:r>
          </a:p>
          <a:p>
            <a:endParaRPr lang="en-US" sz="1200"/>
          </a:p>
          <a:p>
            <a:r>
              <a:rPr lang="en-US"/>
              <a:t>Sibilant-vowel phonotactics (Ayla Karaka</a:t>
            </a:r>
            <a:r>
              <a:rPr lang="en-US">
                <a:effectLst/>
                <a:ea typeface="Arial" panose="020B0604020202020204" pitchFamily="34" charset="0"/>
              </a:rPr>
              <a:t>ş</a:t>
            </a:r>
            <a:r>
              <a:rPr lang="en-US">
                <a:ea typeface="Arial" panose="020B0604020202020204" pitchFamily="34" charset="0"/>
              </a:rPr>
              <a:t>)</a:t>
            </a:r>
          </a:p>
          <a:p>
            <a:endParaRPr lang="en-US" sz="1200"/>
          </a:p>
          <a:p>
            <a:r>
              <a:rPr lang="en-US"/>
              <a:t>Structural priming (Herbert Zhou)</a:t>
            </a:r>
          </a:p>
        </p:txBody>
      </p:sp>
      <p:sp>
        <p:nvSpPr>
          <p:cNvPr id="4" name="Date Placeholder 3">
            <a:extLst>
              <a:ext uri="{FF2B5EF4-FFF2-40B4-BE49-F238E27FC236}">
                <a16:creationId xmlns:a16="http://schemas.microsoft.com/office/drawing/2014/main" id="{A83C366C-EC35-672C-61D1-1A3617596D05}"/>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91026A3F-EA22-6816-0903-D4ADD8F9C432}"/>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18041227-7B37-61BB-BBFD-C5A598661409}"/>
              </a:ext>
            </a:extLst>
          </p:cNvPr>
          <p:cNvSpPr>
            <a:spLocks noGrp="1"/>
          </p:cNvSpPr>
          <p:nvPr>
            <p:ph type="sldNum" sz="quarter" idx="12"/>
          </p:nvPr>
        </p:nvSpPr>
        <p:spPr/>
        <p:txBody>
          <a:bodyPr/>
          <a:lstStyle/>
          <a:p>
            <a:fld id="{ABB0BFC9-DA12-CC4B-9916-11C8874E2144}" type="slidenum">
              <a:rPr lang="en-US"/>
              <a:t>28</a:t>
            </a:fld>
            <a:endParaRPr lang="en-US"/>
          </a:p>
        </p:txBody>
      </p:sp>
    </p:spTree>
    <p:extLst>
      <p:ext uri="{BB962C8B-B14F-4D97-AF65-F5344CB8AC3E}">
        <p14:creationId xmlns:p14="http://schemas.microsoft.com/office/powerpoint/2010/main" val="1628922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AF2DC-11A7-973F-3365-1F1AE2AD5E59}"/>
              </a:ext>
            </a:extLst>
          </p:cNvPr>
          <p:cNvSpPr>
            <a:spLocks noGrp="1"/>
          </p:cNvSpPr>
          <p:nvPr>
            <p:ph type="title"/>
          </p:nvPr>
        </p:nvSpPr>
        <p:spPr/>
        <p:txBody>
          <a:bodyPr/>
          <a:lstStyle/>
          <a:p>
            <a:r>
              <a:rPr lang="en-US"/>
              <a:t>Benefits of DFT: single framework</a:t>
            </a:r>
          </a:p>
        </p:txBody>
      </p:sp>
      <p:sp>
        <p:nvSpPr>
          <p:cNvPr id="3" name="Content Placeholder 2">
            <a:extLst>
              <a:ext uri="{FF2B5EF4-FFF2-40B4-BE49-F238E27FC236}">
                <a16:creationId xmlns:a16="http://schemas.microsoft.com/office/drawing/2014/main" id="{648BA2D5-B96A-16C8-5C43-FA90E238BE8C}"/>
              </a:ext>
            </a:extLst>
          </p:cNvPr>
          <p:cNvSpPr>
            <a:spLocks noGrp="1"/>
          </p:cNvSpPr>
          <p:nvPr>
            <p:ph idx="1"/>
          </p:nvPr>
        </p:nvSpPr>
        <p:spPr/>
        <p:txBody>
          <a:bodyPr/>
          <a:lstStyle/>
          <a:p>
            <a:pPr marL="0" indent="0">
              <a:buNone/>
            </a:pPr>
            <a:endParaRPr lang="en-US" sz="1200">
              <a:sym typeface="Wingdings" pitchFamily="2" charset="2"/>
            </a:endParaRPr>
          </a:p>
          <a:p>
            <a:r>
              <a:rPr lang="en-US">
                <a:sym typeface="Wingdings" pitchFamily="2" charset="2"/>
              </a:rPr>
              <a:t>Coupled differential equations all the way down</a:t>
            </a:r>
          </a:p>
          <a:p>
            <a:endParaRPr lang="en-US" sz="1200">
              <a:sym typeface="Wingdings" pitchFamily="2" charset="2"/>
            </a:endParaRPr>
          </a:p>
          <a:p>
            <a:r>
              <a:rPr lang="en-US">
                <a:sym typeface="Wingdings" pitchFamily="2" charset="2"/>
              </a:rPr>
              <a:t>Different models can, in theory, be slotted together                      (e.g., WOLVES = WOL + VES)</a:t>
            </a:r>
          </a:p>
          <a:p>
            <a:endParaRPr lang="en-US" sz="1200">
              <a:sym typeface="Wingdings" pitchFamily="2" charset="2"/>
            </a:endParaRPr>
          </a:p>
          <a:p>
            <a:r>
              <a:rPr lang="en-US">
                <a:sym typeface="Wingdings" pitchFamily="2" charset="2"/>
              </a:rPr>
              <a:t>Hypotheses in one domain generate hypotheses in other domains</a:t>
            </a:r>
          </a:p>
          <a:p>
            <a:endParaRPr lang="en-US">
              <a:sym typeface="Wingdings" pitchFamily="2" charset="2"/>
            </a:endParaRPr>
          </a:p>
          <a:p>
            <a:endParaRPr lang="en-US"/>
          </a:p>
        </p:txBody>
      </p:sp>
      <p:sp>
        <p:nvSpPr>
          <p:cNvPr id="4" name="Date Placeholder 3">
            <a:extLst>
              <a:ext uri="{FF2B5EF4-FFF2-40B4-BE49-F238E27FC236}">
                <a16:creationId xmlns:a16="http://schemas.microsoft.com/office/drawing/2014/main" id="{A9299301-483C-3A80-DCA3-F5D350F03503}"/>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C766E260-626A-8479-667A-7270F35A1505}"/>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68CD21D9-17D2-32A0-FBBA-979DBD2942AE}"/>
              </a:ext>
            </a:extLst>
          </p:cNvPr>
          <p:cNvSpPr>
            <a:spLocks noGrp="1"/>
          </p:cNvSpPr>
          <p:nvPr>
            <p:ph type="sldNum" sz="quarter" idx="12"/>
          </p:nvPr>
        </p:nvSpPr>
        <p:spPr/>
        <p:txBody>
          <a:bodyPr/>
          <a:lstStyle/>
          <a:p>
            <a:fld id="{ABB0BFC9-DA12-CC4B-9916-11C8874E2144}" type="slidenum">
              <a:rPr lang="en-US"/>
              <a:t>29</a:t>
            </a:fld>
            <a:endParaRPr lang="en-US"/>
          </a:p>
        </p:txBody>
      </p:sp>
    </p:spTree>
    <p:extLst>
      <p:ext uri="{BB962C8B-B14F-4D97-AF65-F5344CB8AC3E}">
        <p14:creationId xmlns:p14="http://schemas.microsoft.com/office/powerpoint/2010/main" val="289780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B764-8E95-8857-01A9-E77DB9BA1315}"/>
              </a:ext>
            </a:extLst>
          </p:cNvPr>
          <p:cNvSpPr>
            <a:spLocks noGrp="1"/>
          </p:cNvSpPr>
          <p:nvPr>
            <p:ph type="title"/>
          </p:nvPr>
        </p:nvSpPr>
        <p:spPr/>
        <p:txBody>
          <a:bodyPr/>
          <a:lstStyle/>
          <a:p>
            <a:r>
              <a:rPr lang="en-US"/>
              <a:t>Purpose of this talk</a:t>
            </a:r>
          </a:p>
        </p:txBody>
      </p:sp>
      <p:sp>
        <p:nvSpPr>
          <p:cNvPr id="3" name="Content Placeholder 2">
            <a:extLst>
              <a:ext uri="{FF2B5EF4-FFF2-40B4-BE49-F238E27FC236}">
                <a16:creationId xmlns:a16="http://schemas.microsoft.com/office/drawing/2014/main" id="{86A4D1A8-B738-60B3-68D4-11025A3FE9EE}"/>
              </a:ext>
            </a:extLst>
          </p:cNvPr>
          <p:cNvSpPr>
            <a:spLocks noGrp="1"/>
          </p:cNvSpPr>
          <p:nvPr>
            <p:ph idx="1"/>
          </p:nvPr>
        </p:nvSpPr>
        <p:spPr/>
        <p:txBody>
          <a:bodyPr/>
          <a:lstStyle/>
          <a:p>
            <a:pPr marL="514350" indent="-514350">
              <a:buFont typeface="+mj-lt"/>
              <a:buAutoNum type="arabicPeriod"/>
            </a:pPr>
            <a:r>
              <a:rPr lang="en-US"/>
              <a:t>Explain the basic principles of Dynamic Field Theory (DFT)</a:t>
            </a:r>
          </a:p>
          <a:p>
            <a:pPr marL="514350" indent="-514350">
              <a:buFont typeface="+mj-lt"/>
              <a:buAutoNum type="arabicPeriod"/>
            </a:pPr>
            <a:endParaRPr lang="en-US"/>
          </a:p>
          <a:p>
            <a:pPr marL="514350" indent="-514350">
              <a:buFont typeface="+mj-lt"/>
              <a:buAutoNum type="arabicPeriod"/>
            </a:pPr>
            <a:r>
              <a:rPr lang="en-US"/>
              <a:t>Describe some benefits of DFT for understanding language</a:t>
            </a:r>
          </a:p>
          <a:p>
            <a:pPr marL="514350" indent="-514350">
              <a:buFont typeface="+mj-lt"/>
              <a:buAutoNum type="arabicPeriod"/>
            </a:pPr>
            <a:endParaRPr lang="en-US"/>
          </a:p>
          <a:p>
            <a:pPr marL="514350" indent="-514350">
              <a:buFont typeface="+mj-lt"/>
              <a:buAutoNum type="arabicPeriod"/>
            </a:pPr>
            <a:r>
              <a:rPr lang="en-US"/>
              <a:t>Provide basis for the rest of the talks in the symposium</a:t>
            </a:r>
          </a:p>
        </p:txBody>
      </p:sp>
      <p:sp>
        <p:nvSpPr>
          <p:cNvPr id="4" name="Date Placeholder 3">
            <a:extLst>
              <a:ext uri="{FF2B5EF4-FFF2-40B4-BE49-F238E27FC236}">
                <a16:creationId xmlns:a16="http://schemas.microsoft.com/office/drawing/2014/main" id="{50BB64C4-4F18-B45B-7F4D-6C570F43C619}"/>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977B2F78-3DCC-ADB6-0818-B401E816A65C}"/>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2629ADBB-057C-068A-1FF3-C319E8F2B359}"/>
              </a:ext>
            </a:extLst>
          </p:cNvPr>
          <p:cNvSpPr>
            <a:spLocks noGrp="1"/>
          </p:cNvSpPr>
          <p:nvPr>
            <p:ph type="sldNum" sz="quarter" idx="12"/>
          </p:nvPr>
        </p:nvSpPr>
        <p:spPr/>
        <p:txBody>
          <a:bodyPr/>
          <a:lstStyle/>
          <a:p>
            <a:fld id="{ABB0BFC9-DA12-CC4B-9916-11C8874E2144}" type="slidenum">
              <a:rPr lang="en-US"/>
              <a:t>3</a:t>
            </a:fld>
            <a:endParaRPr lang="en-US"/>
          </a:p>
        </p:txBody>
      </p:sp>
    </p:spTree>
    <p:extLst>
      <p:ext uri="{BB962C8B-B14F-4D97-AF65-F5344CB8AC3E}">
        <p14:creationId xmlns:p14="http://schemas.microsoft.com/office/powerpoint/2010/main" val="33013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8767E-DA8A-1E73-828C-7AF73E3F3902}"/>
              </a:ext>
            </a:extLst>
          </p:cNvPr>
          <p:cNvSpPr>
            <a:spLocks noGrp="1"/>
          </p:cNvSpPr>
          <p:nvPr>
            <p:ph type="title"/>
          </p:nvPr>
        </p:nvSpPr>
        <p:spPr/>
        <p:txBody>
          <a:bodyPr/>
          <a:lstStyle/>
          <a:p>
            <a:r>
              <a:rPr lang="en-US"/>
              <a:t>Modeling choices </a:t>
            </a:r>
            <a:r>
              <a:rPr lang="en-US">
                <a:sym typeface="Wingdings" pitchFamily="2" charset="2"/>
              </a:rPr>
              <a:t> theoretical claims</a:t>
            </a:r>
            <a:endParaRPr lang="en-US"/>
          </a:p>
        </p:txBody>
      </p:sp>
      <p:sp>
        <p:nvSpPr>
          <p:cNvPr id="3" name="Content Placeholder 2">
            <a:extLst>
              <a:ext uri="{FF2B5EF4-FFF2-40B4-BE49-F238E27FC236}">
                <a16:creationId xmlns:a16="http://schemas.microsoft.com/office/drawing/2014/main" id="{0A7B4929-715F-4409-5C60-650E3E5B3686}"/>
              </a:ext>
            </a:extLst>
          </p:cNvPr>
          <p:cNvSpPr>
            <a:spLocks noGrp="1"/>
          </p:cNvSpPr>
          <p:nvPr>
            <p:ph idx="1"/>
          </p:nvPr>
        </p:nvSpPr>
        <p:spPr>
          <a:xfrm>
            <a:off x="838200" y="1591536"/>
            <a:ext cx="10515600" cy="4667251"/>
          </a:xfrm>
        </p:spPr>
        <p:txBody>
          <a:bodyPr>
            <a:normAutofit/>
          </a:bodyPr>
          <a:lstStyle/>
          <a:p>
            <a:r>
              <a:rPr lang="en-US"/>
              <a:t>What are the feature dimensions represented by fields? </a:t>
            </a:r>
          </a:p>
          <a:p>
            <a:endParaRPr lang="en-US" sz="1200"/>
          </a:p>
          <a:p>
            <a:r>
              <a:rPr lang="en-US"/>
              <a:t>What are the categories represented by nodes? </a:t>
            </a:r>
          </a:p>
          <a:p>
            <a:endParaRPr lang="en-US" sz="1200"/>
          </a:p>
          <a:p>
            <a:pPr marL="0" indent="0">
              <a:buNone/>
            </a:pPr>
            <a:r>
              <a:rPr lang="en-US">
                <a:sym typeface="Wingdings" pitchFamily="2" charset="2"/>
              </a:rPr>
              <a:t> </a:t>
            </a:r>
            <a:r>
              <a:rPr lang="en-US" b="1">
                <a:sym typeface="Wingdings" pitchFamily="2" charset="2"/>
              </a:rPr>
              <a:t>linguistic theory</a:t>
            </a:r>
          </a:p>
          <a:p>
            <a:pPr marL="0" indent="0">
              <a:buNone/>
            </a:pPr>
            <a:endParaRPr lang="en-US" sz="1200"/>
          </a:p>
          <a:p>
            <a:r>
              <a:rPr lang="en-US"/>
              <a:t>Mechanisms/parameters: coupling, inputs, resting level, evolution rate, lateral interaction</a:t>
            </a:r>
          </a:p>
          <a:p>
            <a:pPr marL="0" indent="0">
              <a:buNone/>
            </a:pPr>
            <a:r>
              <a:rPr lang="en-US">
                <a:sym typeface="Wingdings" pitchFamily="2" charset="2"/>
              </a:rPr>
              <a:t>	 </a:t>
            </a:r>
            <a:r>
              <a:rPr lang="en-US" b="1">
                <a:sym typeface="Wingdings" pitchFamily="2" charset="2"/>
              </a:rPr>
              <a:t>few</a:t>
            </a:r>
            <a:r>
              <a:rPr lang="en-US">
                <a:sym typeface="Wingdings" pitchFamily="2" charset="2"/>
              </a:rPr>
              <a:t> and </a:t>
            </a:r>
            <a:r>
              <a:rPr lang="en-US" b="1">
                <a:sym typeface="Wingdings" pitchFamily="2" charset="2"/>
              </a:rPr>
              <a:t>interpretable</a:t>
            </a:r>
            <a:r>
              <a:rPr lang="en-US">
                <a:sym typeface="Wingdings" pitchFamily="2" charset="2"/>
              </a:rPr>
              <a:t> </a:t>
            </a:r>
          </a:p>
          <a:p>
            <a:pPr marL="0" indent="0">
              <a:buNone/>
            </a:pPr>
            <a:endParaRPr lang="en-US" sz="1200">
              <a:sym typeface="Wingdings" pitchFamily="2" charset="2"/>
            </a:endParaRPr>
          </a:p>
          <a:p>
            <a:r>
              <a:rPr lang="en-US">
                <a:sym typeface="Wingdings" pitchFamily="2" charset="2"/>
              </a:rPr>
              <a:t>Goal: generative model, not data-fitting</a:t>
            </a:r>
            <a:endParaRPr lang="en-US"/>
          </a:p>
        </p:txBody>
      </p:sp>
      <p:sp>
        <p:nvSpPr>
          <p:cNvPr id="4" name="Date Placeholder 3">
            <a:extLst>
              <a:ext uri="{FF2B5EF4-FFF2-40B4-BE49-F238E27FC236}">
                <a16:creationId xmlns:a16="http://schemas.microsoft.com/office/drawing/2014/main" id="{3F694159-1133-371C-BE85-ACF10AAEF59E}"/>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F1109E8D-5D27-18A8-F15E-7ABC4FE12E98}"/>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CDC48D6F-8A9A-853A-5E92-9254D9C4A7D3}"/>
              </a:ext>
            </a:extLst>
          </p:cNvPr>
          <p:cNvSpPr>
            <a:spLocks noGrp="1"/>
          </p:cNvSpPr>
          <p:nvPr>
            <p:ph type="sldNum" sz="quarter" idx="12"/>
          </p:nvPr>
        </p:nvSpPr>
        <p:spPr/>
        <p:txBody>
          <a:bodyPr/>
          <a:lstStyle/>
          <a:p>
            <a:fld id="{ABB0BFC9-DA12-CC4B-9916-11C8874E2144}" type="slidenum">
              <a:rPr lang="en-US"/>
              <a:t>30</a:t>
            </a:fld>
            <a:endParaRPr lang="en-US"/>
          </a:p>
        </p:txBody>
      </p:sp>
    </p:spTree>
    <p:extLst>
      <p:ext uri="{BB962C8B-B14F-4D97-AF65-F5344CB8AC3E}">
        <p14:creationId xmlns:p14="http://schemas.microsoft.com/office/powerpoint/2010/main" val="34791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C44F-9907-218B-A13D-D257BDC395B7}"/>
              </a:ext>
            </a:extLst>
          </p:cNvPr>
          <p:cNvSpPr>
            <a:spLocks noGrp="1"/>
          </p:cNvSpPr>
          <p:nvPr>
            <p:ph type="title"/>
          </p:nvPr>
        </p:nvSpPr>
        <p:spPr/>
        <p:txBody>
          <a:bodyPr/>
          <a:lstStyle/>
          <a:p>
            <a:r>
              <a:rPr lang="en-US"/>
              <a:t>Thank you!</a:t>
            </a:r>
          </a:p>
        </p:txBody>
      </p:sp>
      <p:sp>
        <p:nvSpPr>
          <p:cNvPr id="3" name="Content Placeholder 2">
            <a:extLst>
              <a:ext uri="{FF2B5EF4-FFF2-40B4-BE49-F238E27FC236}">
                <a16:creationId xmlns:a16="http://schemas.microsoft.com/office/drawing/2014/main" id="{88B48AA8-C11A-90BC-B32A-A89F1D89A748}"/>
              </a:ext>
            </a:extLst>
          </p:cNvPr>
          <p:cNvSpPr>
            <a:spLocks noGrp="1"/>
          </p:cNvSpPr>
          <p:nvPr>
            <p:ph idx="1"/>
          </p:nvPr>
        </p:nvSpPr>
        <p:spPr>
          <a:xfrm>
            <a:off x="838200" y="1551304"/>
            <a:ext cx="10515600" cy="4639184"/>
          </a:xfrm>
        </p:spPr>
        <p:txBody>
          <a:bodyPr>
            <a:normAutofit fontScale="92500" lnSpcReduction="20000"/>
          </a:bodyPr>
          <a:lstStyle/>
          <a:p>
            <a:pPr marL="0" indent="0">
              <a:buNone/>
            </a:pPr>
            <a:r>
              <a:rPr lang="en-US" b="1" u="sng">
                <a:effectLst/>
              </a:rPr>
              <a:t>Website</a:t>
            </a:r>
            <a:endParaRPr lang="en-US">
              <a:effectLst/>
            </a:endParaRPr>
          </a:p>
          <a:p>
            <a:pPr marL="0" indent="0">
              <a:buNone/>
            </a:pPr>
            <a:r>
              <a:rPr lang="en-US">
                <a:effectLst/>
              </a:rPr>
              <a:t>dynamicfieldtheory.org</a:t>
            </a:r>
          </a:p>
          <a:p>
            <a:pPr marL="0" indent="0">
              <a:buNone/>
            </a:pPr>
            <a:endParaRPr lang="en-US" sz="1400" b="1" u="sng">
              <a:effectLst/>
            </a:endParaRPr>
          </a:p>
          <a:p>
            <a:pPr marL="0" indent="0">
              <a:buNone/>
            </a:pPr>
            <a:r>
              <a:rPr lang="en-US" b="1" u="sng">
                <a:effectLst/>
              </a:rPr>
              <a:t>Textbook</a:t>
            </a:r>
          </a:p>
          <a:p>
            <a:pPr marL="0" indent="0">
              <a:buNone/>
            </a:pPr>
            <a:r>
              <a:rPr lang="en-US">
                <a:effectLst/>
              </a:rPr>
              <a:t>Schöner, G., Spencer, J., &amp; DFT Research Group (2016). </a:t>
            </a:r>
            <a:r>
              <a:rPr lang="en-US" i="1">
                <a:effectLst/>
              </a:rPr>
              <a:t>Dynamic Thinking: A Primer on Dynamic Field Theory</a:t>
            </a:r>
            <a:r>
              <a:rPr lang="en-US">
                <a:effectLst/>
              </a:rPr>
              <a:t>. Oxford University Press.</a:t>
            </a:r>
          </a:p>
          <a:p>
            <a:pPr marL="0" indent="0">
              <a:buNone/>
            </a:pPr>
            <a:endParaRPr lang="en-US" sz="1400"/>
          </a:p>
          <a:p>
            <a:pPr marL="0" indent="0">
              <a:buNone/>
            </a:pPr>
            <a:r>
              <a:rPr lang="en-US" b="1" u="sng">
                <a:effectLst/>
              </a:rPr>
              <a:t>Some overview papers</a:t>
            </a:r>
          </a:p>
          <a:p>
            <a:pPr marL="0" indent="0">
              <a:buNone/>
            </a:pPr>
            <a:r>
              <a:rPr lang="en-US">
                <a:effectLst/>
              </a:rPr>
              <a:t>Schöner, G. (2020). The Dynamics of Neural Populations Capture the Laws of the Mind. </a:t>
            </a:r>
            <a:r>
              <a:rPr lang="en-US" i="1">
                <a:effectLst/>
              </a:rPr>
              <a:t>Topics in Cognitive Science</a:t>
            </a:r>
            <a:r>
              <a:rPr lang="en-US">
                <a:effectLst/>
              </a:rPr>
              <a:t>, </a:t>
            </a:r>
            <a:r>
              <a:rPr lang="en-US" i="1">
                <a:effectLst/>
              </a:rPr>
              <a:t>12</a:t>
            </a:r>
            <a:r>
              <a:rPr lang="en-US">
                <a:effectLst/>
              </a:rPr>
              <a:t>(4), 1257–1271. </a:t>
            </a:r>
          </a:p>
          <a:p>
            <a:pPr marL="0" indent="0">
              <a:buNone/>
            </a:pPr>
            <a:r>
              <a:rPr lang="en-US">
                <a:effectLst/>
              </a:rPr>
              <a:t>Schöner, G. (2023). Dynamical Systems Approaches to Cognition. In R. Sun (Ed.), </a:t>
            </a:r>
            <a:r>
              <a:rPr lang="en-US" i="1">
                <a:effectLst/>
              </a:rPr>
              <a:t>The Cambridge Handbook of Computational Cognitive Sciences</a:t>
            </a:r>
            <a:r>
              <a:rPr lang="en-US">
                <a:effectLst/>
              </a:rPr>
              <a:t> (2nd ed., pp. 210–241). Cambridge University Press. </a:t>
            </a:r>
            <a:endParaRPr lang="en-US"/>
          </a:p>
        </p:txBody>
      </p:sp>
      <p:sp>
        <p:nvSpPr>
          <p:cNvPr id="4" name="Date Placeholder 3">
            <a:extLst>
              <a:ext uri="{FF2B5EF4-FFF2-40B4-BE49-F238E27FC236}">
                <a16:creationId xmlns:a16="http://schemas.microsoft.com/office/drawing/2014/main" id="{1647B943-ADF0-4A28-336F-50E52C8A9FF8}"/>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5CF0C990-1B22-D128-3420-F7FFF19A7DA7}"/>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E35C471F-E4CB-B8D4-7389-9E32062D5AD9}"/>
              </a:ext>
            </a:extLst>
          </p:cNvPr>
          <p:cNvSpPr>
            <a:spLocks noGrp="1"/>
          </p:cNvSpPr>
          <p:nvPr>
            <p:ph type="sldNum" sz="quarter" idx="12"/>
          </p:nvPr>
        </p:nvSpPr>
        <p:spPr/>
        <p:txBody>
          <a:bodyPr/>
          <a:lstStyle/>
          <a:p>
            <a:fld id="{ABB0BFC9-DA12-CC4B-9916-11C8874E2144}" type="slidenum">
              <a:rPr lang="en-US"/>
              <a:t>31</a:t>
            </a:fld>
            <a:endParaRPr lang="en-US"/>
          </a:p>
        </p:txBody>
      </p:sp>
    </p:spTree>
    <p:extLst>
      <p:ext uri="{BB962C8B-B14F-4D97-AF65-F5344CB8AC3E}">
        <p14:creationId xmlns:p14="http://schemas.microsoft.com/office/powerpoint/2010/main" val="2546973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2489-D78C-E078-1F9F-52525204D7D4}"/>
              </a:ext>
            </a:extLst>
          </p:cNvPr>
          <p:cNvSpPr>
            <a:spLocks noGrp="1"/>
          </p:cNvSpPr>
          <p:nvPr>
            <p:ph type="title"/>
          </p:nvPr>
        </p:nvSpPr>
        <p:spPr>
          <a:xfrm>
            <a:off x="838200" y="0"/>
            <a:ext cx="10515600" cy="1325563"/>
          </a:xfrm>
        </p:spPr>
        <p:txBody>
          <a:bodyPr/>
          <a:lstStyle/>
          <a:p>
            <a:r>
              <a:rPr lang="en-US"/>
              <a:t>References</a:t>
            </a:r>
          </a:p>
        </p:txBody>
      </p:sp>
      <p:sp>
        <p:nvSpPr>
          <p:cNvPr id="3" name="Content Placeholder 2">
            <a:extLst>
              <a:ext uri="{FF2B5EF4-FFF2-40B4-BE49-F238E27FC236}">
                <a16:creationId xmlns:a16="http://schemas.microsoft.com/office/drawing/2014/main" id="{E48C3D8A-05F6-BF06-AC01-139290C76EDD}"/>
              </a:ext>
            </a:extLst>
          </p:cNvPr>
          <p:cNvSpPr>
            <a:spLocks noGrp="1"/>
          </p:cNvSpPr>
          <p:nvPr>
            <p:ph idx="1"/>
          </p:nvPr>
        </p:nvSpPr>
        <p:spPr>
          <a:xfrm>
            <a:off x="838200" y="1140531"/>
            <a:ext cx="10515600" cy="5400852"/>
          </a:xfrm>
        </p:spPr>
        <p:txBody>
          <a:bodyPr>
            <a:normAutofit fontScale="32500" lnSpcReduction="20000"/>
          </a:bodyPr>
          <a:lstStyle/>
          <a:p>
            <a:pPr marL="0" indent="0">
              <a:buNone/>
            </a:pPr>
            <a:r>
              <a:rPr lang="en-US" sz="3100">
                <a:effectLst/>
              </a:rPr>
              <a:t>Amari, S. (1977). Dynamics of pattern formation in lateral-inhibition type neural fields. </a:t>
            </a:r>
            <a:r>
              <a:rPr lang="en-US" sz="3100" i="1">
                <a:effectLst/>
              </a:rPr>
              <a:t>Biological Cybernetics</a:t>
            </a:r>
            <a:r>
              <a:rPr lang="en-US" sz="3100">
                <a:effectLst/>
              </a:rPr>
              <a:t>, </a:t>
            </a:r>
            <a:r>
              <a:rPr lang="en-US" sz="3100" i="1">
                <a:effectLst/>
              </a:rPr>
              <a:t>27</a:t>
            </a:r>
            <a:r>
              <a:rPr lang="en-US" sz="3100">
                <a:effectLst/>
              </a:rPr>
              <a:t>(2), 77–87. </a:t>
            </a:r>
          </a:p>
          <a:p>
            <a:pPr marL="0" indent="0">
              <a:buNone/>
            </a:pPr>
            <a:r>
              <a:rPr lang="en-US" sz="3100">
                <a:effectLst/>
              </a:rPr>
              <a:t>Bhat, A. A., Spencer, J. P., &amp; Samuelson, L. K. (2022). Word-Object Learning via Visual Exploration in Space (WOLVES): A neural process model of cross-situational word learning. </a:t>
            </a:r>
            <a:r>
              <a:rPr lang="en-US" sz="3100" i="1">
                <a:effectLst/>
              </a:rPr>
              <a:t>Psychological Review</a:t>
            </a:r>
            <a:r>
              <a:rPr lang="en-US" sz="3100">
                <a:effectLst/>
              </a:rPr>
              <a:t>, </a:t>
            </a:r>
            <a:r>
              <a:rPr lang="en-US" sz="3100" i="1">
                <a:effectLst/>
              </a:rPr>
              <a:t>129</a:t>
            </a:r>
            <a:r>
              <a:rPr lang="en-US" sz="3100">
                <a:effectLst/>
              </a:rPr>
              <a:t>(4), 640–695. </a:t>
            </a:r>
          </a:p>
          <a:p>
            <a:pPr marL="0" indent="0">
              <a:buNone/>
            </a:pPr>
            <a:r>
              <a:rPr lang="en-US" sz="3100">
                <a:effectLst/>
              </a:rPr>
              <a:t>Cohen, M. R., &amp; Newsome, W. T. (2009). Estimates of the Contribution of Single Neurons to Perception Depend on Timescale and Noise Correlation. </a:t>
            </a:r>
            <a:r>
              <a:rPr lang="en-US" sz="3100" i="1">
                <a:effectLst/>
              </a:rPr>
              <a:t>Journal of Neuroscience</a:t>
            </a:r>
            <a:r>
              <a:rPr lang="en-US" sz="3100">
                <a:effectLst/>
              </a:rPr>
              <a:t>, </a:t>
            </a:r>
            <a:r>
              <a:rPr lang="en-US" sz="3100" i="1">
                <a:effectLst/>
              </a:rPr>
              <a:t>29</a:t>
            </a:r>
            <a:r>
              <a:rPr lang="en-US" sz="3100">
                <a:effectLst/>
              </a:rPr>
              <a:t>(20), 6635–6648.</a:t>
            </a:r>
          </a:p>
          <a:p>
            <a:pPr marL="0" indent="0">
              <a:buNone/>
            </a:pPr>
            <a:r>
              <a:rPr lang="en-US" sz="3100">
                <a:effectLst/>
              </a:rPr>
              <a:t>Gafos, A. I., &amp; Kirov, C. (2009). A dynamical model of change in phonological representations: The case of lenition. </a:t>
            </a:r>
            <a:r>
              <a:rPr lang="en-US" sz="3100" i="1">
                <a:effectLst/>
              </a:rPr>
              <a:t>Approaches to Phonological Complexity</a:t>
            </a:r>
            <a:r>
              <a:rPr lang="en-US" sz="3100">
                <a:effectLst/>
              </a:rPr>
              <a:t>, 219–240. </a:t>
            </a:r>
          </a:p>
          <a:p>
            <a:pPr marL="0" indent="0">
              <a:buNone/>
            </a:pPr>
            <a:r>
              <a:rPr lang="en-US" sz="3100">
                <a:effectLst/>
              </a:rPr>
              <a:t>Georgopoulos, A. P., Schwartz, A. B., &amp; Kettner, R. E. (1986). Neuronal population coding of movement direction. </a:t>
            </a:r>
            <a:r>
              <a:rPr lang="en-US" sz="3100" i="1">
                <a:effectLst/>
              </a:rPr>
              <a:t>Science</a:t>
            </a:r>
            <a:r>
              <a:rPr lang="en-US" sz="3100">
                <a:effectLst/>
              </a:rPr>
              <a:t>, </a:t>
            </a:r>
            <a:r>
              <a:rPr lang="en-US" sz="3100" i="1">
                <a:effectLst/>
              </a:rPr>
              <a:t>233</a:t>
            </a:r>
            <a:r>
              <a:rPr lang="en-US" sz="3100">
                <a:effectLst/>
              </a:rPr>
              <a:t>, 1416–1419.</a:t>
            </a:r>
          </a:p>
          <a:p>
            <a:pPr marL="0" indent="0">
              <a:buNone/>
            </a:pPr>
            <a:r>
              <a:rPr lang="en-US" sz="3100">
                <a:effectLst/>
              </a:rPr>
              <a:t>Grossberg, S. (1969). On learning, information, lateral inhibition, and transmitters. </a:t>
            </a:r>
            <a:r>
              <a:rPr lang="en-US" sz="3100" i="1">
                <a:effectLst/>
              </a:rPr>
              <a:t>Mathematical Biosciences</a:t>
            </a:r>
            <a:r>
              <a:rPr lang="en-US" sz="3100">
                <a:effectLst/>
              </a:rPr>
              <a:t>, </a:t>
            </a:r>
            <a:r>
              <a:rPr lang="en-US" sz="3100" i="1">
                <a:effectLst/>
              </a:rPr>
              <a:t>4</a:t>
            </a:r>
            <a:r>
              <a:rPr lang="en-US" sz="3100">
                <a:effectLst/>
              </a:rPr>
              <a:t>(3), 255–310. </a:t>
            </a:r>
          </a:p>
          <a:p>
            <a:pPr marL="0" indent="0">
              <a:buNone/>
            </a:pPr>
            <a:r>
              <a:rPr lang="en-US" sz="3100">
                <a:effectLst/>
              </a:rPr>
              <a:t>Harper, S. (2021). </a:t>
            </a:r>
            <a:r>
              <a:rPr lang="en-US" sz="3100" i="1">
                <a:effectLst/>
              </a:rPr>
              <a:t>Individual Differences in Phonetic Variability and Phonological Representation</a:t>
            </a:r>
            <a:r>
              <a:rPr lang="en-US" sz="3100">
                <a:effectLst/>
              </a:rPr>
              <a:t> [PhD thesis]. University of Southern California.</a:t>
            </a:r>
          </a:p>
          <a:p>
            <a:pPr marL="0" indent="0">
              <a:buNone/>
            </a:pPr>
            <a:r>
              <a:rPr lang="en-US" sz="3100">
                <a:effectLst/>
              </a:rPr>
              <a:t>Jancke, D., Erlhagen, W., Dinse, H. R., Akhavan, A. C., Giese, M., Steinhage, A., &amp; Schöner, G. (1999). Parametric population representation of retinal location: Neuronal interaction dynamics in cat primary visual cortex. </a:t>
            </a:r>
            <a:r>
              <a:rPr lang="en-US" sz="3100" i="1">
                <a:effectLst/>
              </a:rPr>
              <a:t>Journal of Neuroscience</a:t>
            </a:r>
            <a:r>
              <a:rPr lang="en-US" sz="3100">
                <a:effectLst/>
              </a:rPr>
              <a:t>, </a:t>
            </a:r>
            <a:r>
              <a:rPr lang="en-US" sz="3100" i="1">
                <a:effectLst/>
              </a:rPr>
              <a:t>19</a:t>
            </a:r>
            <a:r>
              <a:rPr lang="en-US" sz="3100">
                <a:effectLst/>
              </a:rPr>
              <a:t>(20), 9016–9028. </a:t>
            </a:r>
          </a:p>
          <a:p>
            <a:pPr marL="0" indent="0">
              <a:buNone/>
            </a:pPr>
            <a:r>
              <a:rPr lang="en-US" sz="3100">
                <a:effectLst/>
              </a:rPr>
              <a:t>Kati, L., Sabinasz, D., Schöner, G., &amp; Kaup, B. (2024). Interaction of polarity and truth value—A neural dynamic architecture of negation processing. </a:t>
            </a:r>
            <a:r>
              <a:rPr lang="en-US" sz="3100" i="1">
                <a:effectLst/>
              </a:rPr>
              <a:t>Proceedings of the Annual Meeting of the Cognitive Science Society</a:t>
            </a:r>
            <a:r>
              <a:rPr lang="en-US" sz="3100">
                <a:effectLst/>
              </a:rPr>
              <a:t>, </a:t>
            </a:r>
            <a:r>
              <a:rPr lang="en-US" sz="3100" i="1">
                <a:effectLst/>
              </a:rPr>
              <a:t>46</a:t>
            </a:r>
            <a:r>
              <a:rPr lang="en-US" sz="3100">
                <a:effectLst/>
              </a:rPr>
              <a:t>. </a:t>
            </a:r>
          </a:p>
          <a:p>
            <a:pPr marL="0" indent="0">
              <a:buNone/>
            </a:pPr>
            <a:r>
              <a:rPr lang="en-US" sz="3100">
                <a:effectLst/>
              </a:rPr>
              <a:t>Roon, K. D., &amp; Gafos, A. I. (2016). Perceiving while producing: Modeling the dynamics of phonological planning. </a:t>
            </a:r>
            <a:r>
              <a:rPr lang="en-US" sz="3100" i="1">
                <a:effectLst/>
              </a:rPr>
              <a:t>Journal of Memory and Language</a:t>
            </a:r>
            <a:r>
              <a:rPr lang="en-US" sz="3100">
                <a:effectLst/>
              </a:rPr>
              <a:t>, </a:t>
            </a:r>
            <a:r>
              <a:rPr lang="en-US" sz="3100" i="1">
                <a:effectLst/>
              </a:rPr>
              <a:t>89</a:t>
            </a:r>
            <a:r>
              <a:rPr lang="en-US" sz="3100">
                <a:effectLst/>
              </a:rPr>
              <a:t>, 222–243. </a:t>
            </a:r>
          </a:p>
          <a:p>
            <a:pPr marL="0" indent="0">
              <a:buNone/>
            </a:pPr>
            <a:r>
              <a:rPr lang="en-US" sz="3100">
                <a:effectLst/>
              </a:rPr>
              <a:t>Sabinasz, D., Richter, M., &amp; Schöner, G. (2023). Neural dynamic foundations of a theory of higher cognition: The case of grounding nested phrases. </a:t>
            </a:r>
            <a:r>
              <a:rPr lang="en-US" sz="3100" i="1">
                <a:effectLst/>
              </a:rPr>
              <a:t>Cognitive Neurodynamics</a:t>
            </a:r>
            <a:r>
              <a:rPr lang="en-US" sz="3100">
                <a:effectLst/>
              </a:rPr>
              <a:t>, 1–23. </a:t>
            </a:r>
          </a:p>
          <a:p>
            <a:pPr marL="0" indent="0">
              <a:buNone/>
            </a:pPr>
            <a:r>
              <a:rPr lang="en-US" sz="3100">
                <a:effectLst/>
              </a:rPr>
              <a:t>Schöner, G. (2020). The Dynamics of Neural Populations Capture the Laws of the Mind. </a:t>
            </a:r>
            <a:r>
              <a:rPr lang="en-US" sz="3100" i="1">
                <a:effectLst/>
              </a:rPr>
              <a:t>Topics in Cognitive Science</a:t>
            </a:r>
            <a:r>
              <a:rPr lang="en-US" sz="3100">
                <a:effectLst/>
              </a:rPr>
              <a:t>, </a:t>
            </a:r>
            <a:r>
              <a:rPr lang="en-US" sz="3100" i="1">
                <a:effectLst/>
              </a:rPr>
              <a:t>12</a:t>
            </a:r>
            <a:r>
              <a:rPr lang="en-US" sz="3100">
                <a:effectLst/>
              </a:rPr>
              <a:t>(4), 1257–1271. </a:t>
            </a:r>
          </a:p>
          <a:p>
            <a:pPr marL="0" indent="0">
              <a:buNone/>
            </a:pPr>
            <a:r>
              <a:rPr lang="en-US" sz="3100">
                <a:effectLst/>
              </a:rPr>
              <a:t>Schöner, G. (2023). Dynamical Systems Approaches to Cognition. In R. Sun (Ed.), </a:t>
            </a:r>
            <a:r>
              <a:rPr lang="en-US" sz="3100" i="1">
                <a:effectLst/>
              </a:rPr>
              <a:t>The Cambridge Handbook of Computational Cognitive Sciences</a:t>
            </a:r>
            <a:r>
              <a:rPr lang="en-US" sz="3100">
                <a:effectLst/>
              </a:rPr>
              <a:t> (2nd ed., pp. 210–241). Cambridge University Press. </a:t>
            </a:r>
          </a:p>
          <a:p>
            <a:pPr marL="0" indent="0">
              <a:buNone/>
            </a:pPr>
            <a:r>
              <a:rPr lang="en-US" sz="3100">
                <a:effectLst/>
              </a:rPr>
              <a:t>Schöner, G., Spencer, J., &amp; Group, D. R. (2016). </a:t>
            </a:r>
            <a:r>
              <a:rPr lang="en-US" sz="3100" i="1">
                <a:effectLst/>
              </a:rPr>
              <a:t>Dynamic Thinking: A Primer on Dynamic Field Theory</a:t>
            </a:r>
            <a:r>
              <a:rPr lang="en-US" sz="3100">
                <a:effectLst/>
              </a:rPr>
              <a:t>. Oxford University Press.</a:t>
            </a:r>
          </a:p>
          <a:p>
            <a:pPr marL="0" indent="0">
              <a:buNone/>
            </a:pPr>
            <a:r>
              <a:rPr lang="en-US" sz="3100">
                <a:effectLst/>
              </a:rPr>
              <a:t>Schneegans, S. (2021). </a:t>
            </a:r>
            <a:r>
              <a:rPr lang="en-US" sz="3100" i="1">
                <a:effectLst/>
              </a:rPr>
              <a:t>COSIVINA: A Matlab Toolbox to Compose, Simulate, and Visualize Neurodynamic Architectures</a:t>
            </a:r>
            <a:r>
              <a:rPr lang="en-US" sz="3100">
                <a:effectLst/>
              </a:rPr>
              <a:t> [Computer software]. </a:t>
            </a:r>
            <a:r>
              <a:rPr lang="en-US" sz="3100">
                <a:effectLst/>
                <a:hlinkClick r:id="rId2"/>
              </a:rPr>
              <a:t>https://github.com/cosivina/cosivina</a:t>
            </a:r>
            <a:endParaRPr lang="en-US" sz="3100">
              <a:effectLst/>
            </a:endParaRPr>
          </a:p>
          <a:p>
            <a:pPr marL="0" indent="0">
              <a:buNone/>
            </a:pPr>
            <a:r>
              <a:rPr lang="en-US" sz="3100">
                <a:effectLst/>
              </a:rPr>
              <a:t>Shaw, J. A., &amp; Tang, K. (2023). A dynamic neural field model of leaky prosody: Proof of concept. </a:t>
            </a:r>
            <a:r>
              <a:rPr lang="en-US" sz="3100" i="1">
                <a:effectLst/>
              </a:rPr>
              <a:t>Proceedings of the 2022 Annual Meeting on Phonology (AMP)</a:t>
            </a:r>
            <a:r>
              <a:rPr lang="en-US" sz="3100">
                <a:effectLst/>
              </a:rPr>
              <a:t>. </a:t>
            </a:r>
          </a:p>
          <a:p>
            <a:pPr marL="0" indent="0">
              <a:buNone/>
            </a:pPr>
            <a:r>
              <a:rPr lang="en-US" sz="3100">
                <a:effectLst/>
              </a:rPr>
              <a:t>Stern, M. C., Chaturvedi, M., &amp; Shaw, J. A. (2022). A dynamic neural field model of phonetic trace effects in speech errors. </a:t>
            </a:r>
            <a:r>
              <a:rPr lang="en-US" sz="3100" i="1">
                <a:effectLst/>
              </a:rPr>
              <a:t>Proceedings of the Annual Meeting of the Cognitive Science Society, 44</a:t>
            </a:r>
            <a:r>
              <a:rPr lang="en-US" sz="3100">
                <a:effectLst/>
              </a:rPr>
              <a:t>.</a:t>
            </a:r>
          </a:p>
          <a:p>
            <a:pPr marL="0" indent="0">
              <a:buNone/>
            </a:pPr>
            <a:r>
              <a:rPr lang="en-US" sz="3100">
                <a:effectLst/>
              </a:rPr>
              <a:t>Stern, M. C., &amp; Shaw, J. A. (2023a). Neural inhibition during speech planning contributes to contrastive hyperarticulation. </a:t>
            </a:r>
            <a:r>
              <a:rPr lang="en-US" sz="3100" i="1">
                <a:effectLst/>
              </a:rPr>
              <a:t>Journal of Memory and Language</a:t>
            </a:r>
            <a:r>
              <a:rPr lang="en-US" sz="3100">
                <a:effectLst/>
              </a:rPr>
              <a:t>, </a:t>
            </a:r>
            <a:r>
              <a:rPr lang="en-US" sz="3100" i="1">
                <a:effectLst/>
              </a:rPr>
              <a:t>132</a:t>
            </a:r>
            <a:r>
              <a:rPr lang="en-US" sz="3100">
                <a:effectLst/>
              </a:rPr>
              <a:t>, 104443. </a:t>
            </a:r>
          </a:p>
          <a:p>
            <a:pPr marL="0" indent="0">
              <a:buNone/>
            </a:pPr>
            <a:r>
              <a:rPr lang="en-US" sz="3100">
                <a:effectLst/>
              </a:rPr>
              <a:t>Stern, M. C., &amp; Shaw, J. A. (2023b). Not all phonological neighbors affect production equivalently: Predictions from a neural dynamic model. </a:t>
            </a:r>
            <a:r>
              <a:rPr lang="en-US" sz="3100" i="1">
                <a:effectLst/>
              </a:rPr>
              <a:t>Proceedings of the 20th International Congress of Phonetic Sciences (ICPhS)</a:t>
            </a:r>
            <a:r>
              <a:rPr lang="en-US" sz="3100">
                <a:effectLst/>
              </a:rPr>
              <a:t>, 4002–4006.</a:t>
            </a:r>
          </a:p>
          <a:p>
            <a:pPr marL="0" indent="0">
              <a:buNone/>
            </a:pPr>
            <a:endParaRPr lang="en-US"/>
          </a:p>
        </p:txBody>
      </p:sp>
      <p:sp>
        <p:nvSpPr>
          <p:cNvPr id="4" name="Date Placeholder 3">
            <a:extLst>
              <a:ext uri="{FF2B5EF4-FFF2-40B4-BE49-F238E27FC236}">
                <a16:creationId xmlns:a16="http://schemas.microsoft.com/office/drawing/2014/main" id="{DF04775E-8CE0-65AA-B7FE-528829E69DEC}"/>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AC5C4878-5AE6-B039-6D8A-673FF3E9947E}"/>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D8F64FA5-17D8-7008-7B58-343367E6D71F}"/>
              </a:ext>
            </a:extLst>
          </p:cNvPr>
          <p:cNvSpPr>
            <a:spLocks noGrp="1"/>
          </p:cNvSpPr>
          <p:nvPr>
            <p:ph type="sldNum" sz="quarter" idx="12"/>
          </p:nvPr>
        </p:nvSpPr>
        <p:spPr/>
        <p:txBody>
          <a:bodyPr/>
          <a:lstStyle/>
          <a:p>
            <a:fld id="{ABB0BFC9-DA12-CC4B-9916-11C8874E2144}" type="slidenum">
              <a:rPr lang="en-US"/>
              <a:t>32</a:t>
            </a:fld>
            <a:endParaRPr lang="en-US"/>
          </a:p>
        </p:txBody>
      </p:sp>
    </p:spTree>
    <p:extLst>
      <p:ext uri="{BB962C8B-B14F-4D97-AF65-F5344CB8AC3E}">
        <p14:creationId xmlns:p14="http://schemas.microsoft.com/office/powerpoint/2010/main" val="264166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5F5D1-88B4-47C6-DEF1-2E490FD116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5F42D-6EA0-FC27-C6D2-E1D88E51AF19}"/>
              </a:ext>
            </a:extLst>
          </p:cNvPr>
          <p:cNvSpPr>
            <a:spLocks noGrp="1"/>
          </p:cNvSpPr>
          <p:nvPr>
            <p:ph type="title"/>
          </p:nvPr>
        </p:nvSpPr>
        <p:spPr/>
        <p:txBody>
          <a:bodyPr/>
          <a:lstStyle/>
          <a:p>
            <a:r>
              <a:rPr lang="en-US"/>
              <a:t>DFT resources</a:t>
            </a:r>
          </a:p>
        </p:txBody>
      </p:sp>
      <p:sp>
        <p:nvSpPr>
          <p:cNvPr id="3" name="Content Placeholder 2">
            <a:extLst>
              <a:ext uri="{FF2B5EF4-FFF2-40B4-BE49-F238E27FC236}">
                <a16:creationId xmlns:a16="http://schemas.microsoft.com/office/drawing/2014/main" id="{3BBF3694-8F0F-B955-D0FE-3EBC5DECB816}"/>
              </a:ext>
            </a:extLst>
          </p:cNvPr>
          <p:cNvSpPr>
            <a:spLocks noGrp="1"/>
          </p:cNvSpPr>
          <p:nvPr>
            <p:ph idx="1"/>
          </p:nvPr>
        </p:nvSpPr>
        <p:spPr>
          <a:xfrm>
            <a:off x="838200" y="1551304"/>
            <a:ext cx="10515600" cy="4639184"/>
          </a:xfrm>
        </p:spPr>
        <p:txBody>
          <a:bodyPr>
            <a:normAutofit fontScale="92500" lnSpcReduction="20000"/>
          </a:bodyPr>
          <a:lstStyle/>
          <a:p>
            <a:pPr marL="0" indent="0">
              <a:buNone/>
            </a:pPr>
            <a:r>
              <a:rPr lang="en-US" b="1" u="sng">
                <a:effectLst/>
              </a:rPr>
              <a:t>Website</a:t>
            </a:r>
            <a:endParaRPr lang="en-US">
              <a:effectLst/>
            </a:endParaRPr>
          </a:p>
          <a:p>
            <a:pPr marL="0" indent="0">
              <a:buNone/>
            </a:pPr>
            <a:r>
              <a:rPr lang="en-US">
                <a:effectLst/>
              </a:rPr>
              <a:t>dynamicfieldtheory.org</a:t>
            </a:r>
          </a:p>
          <a:p>
            <a:pPr marL="0" indent="0">
              <a:buNone/>
            </a:pPr>
            <a:endParaRPr lang="en-US" sz="1400" b="1" u="sng">
              <a:effectLst/>
            </a:endParaRPr>
          </a:p>
          <a:p>
            <a:pPr marL="0" indent="0">
              <a:buNone/>
            </a:pPr>
            <a:r>
              <a:rPr lang="en-US" b="1" u="sng">
                <a:effectLst/>
              </a:rPr>
              <a:t>Textbook</a:t>
            </a:r>
          </a:p>
          <a:p>
            <a:pPr marL="0" indent="0">
              <a:buNone/>
            </a:pPr>
            <a:r>
              <a:rPr lang="en-US">
                <a:effectLst/>
              </a:rPr>
              <a:t>Schöner, G., Spencer, J., &amp; DFT Research Group (2016). </a:t>
            </a:r>
            <a:r>
              <a:rPr lang="en-US" i="1">
                <a:effectLst/>
              </a:rPr>
              <a:t>Dynamic Thinking: A Primer on Dynamic Field Theory</a:t>
            </a:r>
            <a:r>
              <a:rPr lang="en-US">
                <a:effectLst/>
              </a:rPr>
              <a:t>. Oxford University Press.</a:t>
            </a:r>
          </a:p>
          <a:p>
            <a:pPr marL="0" indent="0">
              <a:buNone/>
            </a:pPr>
            <a:endParaRPr lang="en-US" sz="1400"/>
          </a:p>
          <a:p>
            <a:pPr marL="0" indent="0">
              <a:buNone/>
            </a:pPr>
            <a:r>
              <a:rPr lang="en-US" b="1" u="sng">
                <a:effectLst/>
              </a:rPr>
              <a:t>Some overview papers</a:t>
            </a:r>
          </a:p>
          <a:p>
            <a:pPr marL="0" indent="0">
              <a:buNone/>
            </a:pPr>
            <a:r>
              <a:rPr lang="en-US">
                <a:effectLst/>
              </a:rPr>
              <a:t>Schöner, G. (2020). The Dynamics of Neural Populations Capture the Laws of the Mind. </a:t>
            </a:r>
            <a:r>
              <a:rPr lang="en-US" i="1">
                <a:effectLst/>
              </a:rPr>
              <a:t>Topics in Cognitive Science</a:t>
            </a:r>
            <a:r>
              <a:rPr lang="en-US">
                <a:effectLst/>
              </a:rPr>
              <a:t>, </a:t>
            </a:r>
            <a:r>
              <a:rPr lang="en-US" i="1">
                <a:effectLst/>
              </a:rPr>
              <a:t>12</a:t>
            </a:r>
            <a:r>
              <a:rPr lang="en-US">
                <a:effectLst/>
              </a:rPr>
              <a:t>(4), 1257–1271. </a:t>
            </a:r>
          </a:p>
          <a:p>
            <a:pPr marL="0" indent="0">
              <a:buNone/>
            </a:pPr>
            <a:r>
              <a:rPr lang="en-US">
                <a:effectLst/>
              </a:rPr>
              <a:t>Schöner, G. (2023). Dynamical Systems Approaches to Cognition. In R. Sun (Ed.), </a:t>
            </a:r>
            <a:r>
              <a:rPr lang="en-US" i="1">
                <a:effectLst/>
              </a:rPr>
              <a:t>The Cambridge Handbook of Computational Cognitive Sciences</a:t>
            </a:r>
            <a:r>
              <a:rPr lang="en-US">
                <a:effectLst/>
              </a:rPr>
              <a:t> (2nd ed., pp. 210–241). Cambridge University Press. </a:t>
            </a:r>
            <a:endParaRPr lang="en-US"/>
          </a:p>
        </p:txBody>
      </p:sp>
      <p:sp>
        <p:nvSpPr>
          <p:cNvPr id="4" name="Date Placeholder 3">
            <a:extLst>
              <a:ext uri="{FF2B5EF4-FFF2-40B4-BE49-F238E27FC236}">
                <a16:creationId xmlns:a16="http://schemas.microsoft.com/office/drawing/2014/main" id="{E11074F2-5100-1137-B5FD-D655A20AF52C}"/>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0D641D25-36F0-70B6-EAD2-6AC89E837E8B}"/>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7650DE58-D155-E668-D3CB-BC236A63E665}"/>
              </a:ext>
            </a:extLst>
          </p:cNvPr>
          <p:cNvSpPr>
            <a:spLocks noGrp="1"/>
          </p:cNvSpPr>
          <p:nvPr>
            <p:ph type="sldNum" sz="quarter" idx="12"/>
          </p:nvPr>
        </p:nvSpPr>
        <p:spPr/>
        <p:txBody>
          <a:bodyPr/>
          <a:lstStyle/>
          <a:p>
            <a:fld id="{ABB0BFC9-DA12-CC4B-9916-11C8874E2144}" type="slidenum">
              <a:rPr lang="en-US"/>
              <a:t>4</a:t>
            </a:fld>
            <a:endParaRPr lang="en-US"/>
          </a:p>
        </p:txBody>
      </p:sp>
    </p:spTree>
    <p:extLst>
      <p:ext uri="{BB962C8B-B14F-4D97-AF65-F5344CB8AC3E}">
        <p14:creationId xmlns:p14="http://schemas.microsoft.com/office/powerpoint/2010/main" val="94120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3127-0426-1982-6B20-6E082D8C8BA1}"/>
              </a:ext>
            </a:extLst>
          </p:cNvPr>
          <p:cNvSpPr>
            <a:spLocks noGrp="1"/>
          </p:cNvSpPr>
          <p:nvPr>
            <p:ph type="title"/>
          </p:nvPr>
        </p:nvSpPr>
        <p:spPr/>
        <p:txBody>
          <a:bodyPr/>
          <a:lstStyle/>
          <a:p>
            <a:r>
              <a:rPr lang="en-US" dirty="0"/>
              <a:t>A brief history of DFT</a:t>
            </a:r>
          </a:p>
        </p:txBody>
      </p:sp>
      <p:sp>
        <p:nvSpPr>
          <p:cNvPr id="3" name="Content Placeholder 2">
            <a:extLst>
              <a:ext uri="{FF2B5EF4-FFF2-40B4-BE49-F238E27FC236}">
                <a16:creationId xmlns:a16="http://schemas.microsoft.com/office/drawing/2014/main" id="{D2DE23C9-C01E-CD8B-21D9-E1315F597A93}"/>
              </a:ext>
            </a:extLst>
          </p:cNvPr>
          <p:cNvSpPr>
            <a:spLocks noGrp="1"/>
          </p:cNvSpPr>
          <p:nvPr>
            <p:ph idx="1"/>
          </p:nvPr>
        </p:nvSpPr>
        <p:spPr>
          <a:xfrm>
            <a:off x="838199" y="1690688"/>
            <a:ext cx="10643648" cy="4667250"/>
          </a:xfrm>
        </p:spPr>
        <p:txBody>
          <a:bodyPr>
            <a:normAutofit lnSpcReduction="10000"/>
          </a:bodyPr>
          <a:lstStyle/>
          <a:p>
            <a:r>
              <a:rPr lang="en-US" dirty="0"/>
              <a:t>1993: first DFT paper (on eye movement planning)</a:t>
            </a:r>
          </a:p>
          <a:p>
            <a:endParaRPr lang="en-US" sz="1200" dirty="0"/>
          </a:p>
          <a:p>
            <a:r>
              <a:rPr lang="en-US" dirty="0"/>
              <a:t>Since then: reaching movements, visual perception, development, robotics, word learning, speech articulation, language comprehension</a:t>
            </a:r>
          </a:p>
          <a:p>
            <a:endParaRPr lang="en-US" sz="1200" dirty="0"/>
          </a:p>
          <a:p>
            <a:r>
              <a:rPr lang="en-US" dirty="0"/>
              <a:t>Theoretical roots in dynamical systems theory (e.g., Newton), as applied to human behavior in the 1980s (e.g., Turvey, Kelso)</a:t>
            </a:r>
          </a:p>
          <a:p>
            <a:endParaRPr lang="en-US" sz="1200" dirty="0"/>
          </a:p>
          <a:p>
            <a:r>
              <a:rPr lang="en-US" dirty="0"/>
              <a:t>Details come from neuroscientific (e.g., Georgopoulos et al., 1986) and mathematical (e.g., Amari, 1977; Grossberg, 1969) work on dynamics of neural networks in the 1970s and 80s</a:t>
            </a:r>
            <a:endParaRPr lang="en-US" i="1" dirty="0"/>
          </a:p>
        </p:txBody>
      </p:sp>
      <p:sp>
        <p:nvSpPr>
          <p:cNvPr id="4" name="Date Placeholder 3">
            <a:extLst>
              <a:ext uri="{FF2B5EF4-FFF2-40B4-BE49-F238E27FC236}">
                <a16:creationId xmlns:a16="http://schemas.microsoft.com/office/drawing/2014/main" id="{BF3FF51E-3869-6E3A-33F3-7AE7D9459620}"/>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3CF8D936-24A3-87D2-E9D7-B41B8CEAB211}"/>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AD2A0930-1A10-1D0D-529A-FB891616FF75}"/>
              </a:ext>
            </a:extLst>
          </p:cNvPr>
          <p:cNvSpPr>
            <a:spLocks noGrp="1"/>
          </p:cNvSpPr>
          <p:nvPr>
            <p:ph type="sldNum" sz="quarter" idx="12"/>
          </p:nvPr>
        </p:nvSpPr>
        <p:spPr/>
        <p:txBody>
          <a:bodyPr/>
          <a:lstStyle/>
          <a:p>
            <a:fld id="{7B9315EC-EBE0-7249-BA65-15ECBB132CA8}" type="slidenum">
              <a:rPr lang="en-US" smtClean="0"/>
              <a:t>5</a:t>
            </a:fld>
            <a:endParaRPr lang="en-US"/>
          </a:p>
        </p:txBody>
      </p:sp>
    </p:spTree>
    <p:extLst>
      <p:ext uri="{BB962C8B-B14F-4D97-AF65-F5344CB8AC3E}">
        <p14:creationId xmlns:p14="http://schemas.microsoft.com/office/powerpoint/2010/main" val="398353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A710-1037-2C33-E1D3-B1E45A00AB02}"/>
              </a:ext>
            </a:extLst>
          </p:cNvPr>
          <p:cNvSpPr>
            <a:spLocks noGrp="1"/>
          </p:cNvSpPr>
          <p:nvPr>
            <p:ph type="title"/>
          </p:nvPr>
        </p:nvSpPr>
        <p:spPr/>
        <p:txBody>
          <a:bodyPr/>
          <a:lstStyle/>
          <a:p>
            <a:r>
              <a:rPr lang="en-US" dirty="0"/>
              <a:t>Basic hypotheses</a:t>
            </a:r>
          </a:p>
        </p:txBody>
      </p:sp>
      <p:sp>
        <p:nvSpPr>
          <p:cNvPr id="3" name="Content Placeholder 2">
            <a:extLst>
              <a:ext uri="{FF2B5EF4-FFF2-40B4-BE49-F238E27FC236}">
                <a16:creationId xmlns:a16="http://schemas.microsoft.com/office/drawing/2014/main" id="{2D935779-FE05-8EED-B5E3-2DDC235BDA2A}"/>
              </a:ext>
            </a:extLst>
          </p:cNvPr>
          <p:cNvSpPr>
            <a:spLocks noGrp="1"/>
          </p:cNvSpPr>
          <p:nvPr>
            <p:ph idx="1"/>
          </p:nvPr>
        </p:nvSpPr>
        <p:spPr>
          <a:xfrm>
            <a:off x="838200" y="1825625"/>
            <a:ext cx="10619232" cy="4351338"/>
          </a:xfrm>
        </p:spPr>
        <p:txBody>
          <a:bodyPr>
            <a:normAutofit/>
          </a:bodyPr>
          <a:lstStyle/>
          <a:p>
            <a:r>
              <a:rPr lang="en-US" dirty="0"/>
              <a:t>Behavior is governed by the nervous system</a:t>
            </a:r>
          </a:p>
          <a:p>
            <a:pPr marL="0" indent="0">
              <a:buNone/>
            </a:pPr>
            <a:endParaRPr lang="en-US" sz="1300" dirty="0"/>
          </a:p>
          <a:p>
            <a:r>
              <a:rPr lang="en-US" b="1" dirty="0"/>
              <a:t>Populations</a:t>
            </a:r>
            <a:r>
              <a:rPr lang="en-US" dirty="0"/>
              <a:t> of neurons constitute a privileged level of description </a:t>
            </a:r>
            <a:r>
              <a:rPr lang="en-US" sz="2000" dirty="0">
                <a:solidFill>
                  <a:schemeClr val="bg1">
                    <a:lumMod val="50000"/>
                  </a:schemeClr>
                </a:solidFill>
              </a:rPr>
              <a:t>(e.g., Cohen &amp; Newsome, 2009) </a:t>
            </a:r>
          </a:p>
          <a:p>
            <a:pPr marL="0" indent="0">
              <a:buNone/>
            </a:pPr>
            <a:endParaRPr lang="en-US" sz="1200" dirty="0"/>
          </a:p>
          <a:p>
            <a:r>
              <a:rPr lang="en-US" dirty="0"/>
              <a:t>Neural processes exhibit</a:t>
            </a:r>
            <a:r>
              <a:rPr lang="en-US" b="1" dirty="0"/>
              <a:t> stability</a:t>
            </a:r>
            <a:r>
              <a:rPr lang="en-US" dirty="0"/>
              <a:t>: a capacity to resist change in the face of noisy and variable inputs </a:t>
            </a:r>
          </a:p>
          <a:p>
            <a:endParaRPr lang="en-US" sz="1200" b="1" dirty="0"/>
          </a:p>
          <a:p>
            <a:r>
              <a:rPr lang="en-US" b="1" dirty="0"/>
              <a:t>Instabilities</a:t>
            </a:r>
            <a:r>
              <a:rPr lang="en-US" dirty="0"/>
              <a:t> allow transitions from one stable state to another</a:t>
            </a:r>
            <a:endParaRPr lang="en-US" b="1" dirty="0"/>
          </a:p>
        </p:txBody>
      </p:sp>
      <p:sp>
        <p:nvSpPr>
          <p:cNvPr id="4" name="Date Placeholder 3">
            <a:extLst>
              <a:ext uri="{FF2B5EF4-FFF2-40B4-BE49-F238E27FC236}">
                <a16:creationId xmlns:a16="http://schemas.microsoft.com/office/drawing/2014/main" id="{320EC71B-A11C-B531-C07E-A4C25ACF53D1}"/>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13DCFA41-082A-D2FD-BC27-4909AFAFC24F}"/>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3A658965-482D-13CF-5E05-6AA40F411FF1}"/>
              </a:ext>
            </a:extLst>
          </p:cNvPr>
          <p:cNvSpPr>
            <a:spLocks noGrp="1"/>
          </p:cNvSpPr>
          <p:nvPr>
            <p:ph type="sldNum" sz="quarter" idx="12"/>
          </p:nvPr>
        </p:nvSpPr>
        <p:spPr/>
        <p:txBody>
          <a:bodyPr/>
          <a:lstStyle/>
          <a:p>
            <a:fld id="{7B9315EC-EBE0-7249-BA65-15ECBB132CA8}" type="slidenum">
              <a:rPr lang="en-US" smtClean="0"/>
              <a:t>6</a:t>
            </a:fld>
            <a:endParaRPr lang="en-US"/>
          </a:p>
        </p:txBody>
      </p:sp>
    </p:spTree>
    <p:extLst>
      <p:ext uri="{BB962C8B-B14F-4D97-AF65-F5344CB8AC3E}">
        <p14:creationId xmlns:p14="http://schemas.microsoft.com/office/powerpoint/2010/main" val="301316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5828-0F15-2B55-02F3-15D02CAC88C0}"/>
              </a:ext>
            </a:extLst>
          </p:cNvPr>
          <p:cNvSpPr>
            <a:spLocks noGrp="1"/>
          </p:cNvSpPr>
          <p:nvPr>
            <p:ph type="title"/>
          </p:nvPr>
        </p:nvSpPr>
        <p:spPr/>
        <p:txBody>
          <a:bodyPr/>
          <a:lstStyle/>
          <a:p>
            <a:r>
              <a:rPr lang="en-US" dirty="0"/>
              <a:t>Dynamical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11ADB3-CFB1-4C28-5BC8-3EC356E33747}"/>
                  </a:ext>
                </a:extLst>
              </p:cNvPr>
              <p:cNvSpPr>
                <a:spLocks noGrp="1"/>
              </p:cNvSpPr>
              <p:nvPr>
                <p:ph idx="1"/>
              </p:nvPr>
            </p:nvSpPr>
            <p:spPr>
              <a:xfrm>
                <a:off x="838199" y="1825625"/>
                <a:ext cx="10898689" cy="1747134"/>
              </a:xfrm>
            </p:spPr>
            <p:txBody>
              <a:bodyPr/>
              <a:lstStyle/>
              <a:p>
                <a:pPr marL="0" indent="0">
                  <a:buNone/>
                </a:pPr>
                <a:r>
                  <a:rPr lang="en-US" dirty="0"/>
                  <a:t>The present predicts the future according to a law of change: </a:t>
                </a:r>
              </a:p>
              <a:p>
                <a:pPr marL="0" indent="0">
                  <a:buNone/>
                </a:pPr>
                <a:endParaRPr lang="en-US"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sz="4200" b="0" i="1" smtClean="0">
                              <a:latin typeface="Cambria Math" panose="02040503050406030204" pitchFamily="18" charset="0"/>
                            </a:rPr>
                          </m:ctrlPr>
                        </m:accPr>
                        <m:e>
                          <m:r>
                            <a:rPr lang="en-US" sz="4200" b="0" i="1" smtClean="0">
                              <a:latin typeface="Cambria Math" panose="02040503050406030204" pitchFamily="18" charset="0"/>
                            </a:rPr>
                            <m:t>𝑢</m:t>
                          </m:r>
                        </m:e>
                      </m:acc>
                      <m:r>
                        <a:rPr lang="en-US" sz="4200" b="0" i="1" smtClean="0">
                          <a:latin typeface="Cambria Math" panose="02040503050406030204" pitchFamily="18" charset="0"/>
                        </a:rPr>
                        <m:t>=</m:t>
                      </m:r>
                      <m:r>
                        <a:rPr lang="en-US" sz="4200" b="0" i="1" smtClean="0">
                          <a:latin typeface="Cambria Math" panose="02040503050406030204" pitchFamily="18" charset="0"/>
                        </a:rPr>
                        <m:t>𝑓</m:t>
                      </m:r>
                      <m:d>
                        <m:dPr>
                          <m:ctrlPr>
                            <a:rPr lang="en-US" sz="4200" b="0" i="1" smtClean="0">
                              <a:latin typeface="Cambria Math" panose="02040503050406030204" pitchFamily="18" charset="0"/>
                            </a:rPr>
                          </m:ctrlPr>
                        </m:dPr>
                        <m:e>
                          <m:r>
                            <a:rPr lang="en-US" sz="4200" b="0" i="1" smtClean="0">
                              <a:latin typeface="Cambria Math" panose="02040503050406030204" pitchFamily="18" charset="0"/>
                            </a:rPr>
                            <m:t>𝑢</m:t>
                          </m:r>
                        </m:e>
                      </m:d>
                    </m:oMath>
                  </m:oMathPara>
                </a14:m>
                <a:endParaRPr lang="en-US" sz="4200" b="0"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F11ADB3-CFB1-4C28-5BC8-3EC356E33747}"/>
                  </a:ext>
                </a:extLst>
              </p:cNvPr>
              <p:cNvSpPr>
                <a:spLocks noGrp="1" noRot="1" noChangeAspect="1" noMove="1" noResize="1" noEditPoints="1" noAdjustHandles="1" noChangeArrowheads="1" noChangeShapeType="1" noTextEdit="1"/>
              </p:cNvSpPr>
              <p:nvPr>
                <p:ph idx="1"/>
              </p:nvPr>
            </p:nvSpPr>
            <p:spPr>
              <a:xfrm>
                <a:off x="838199" y="1825625"/>
                <a:ext cx="10898689" cy="1747134"/>
              </a:xfrm>
              <a:blipFill>
                <a:blip r:embed="rId3"/>
                <a:stretch>
                  <a:fillRect l="-1047" t="-575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426ADA2-B0AA-A76A-70E8-C496572FC8A1}"/>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723FCB78-CAEF-555E-BE31-1CF700A614B7}"/>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74B05E9E-78E8-0890-A850-04A97B60BE6E}"/>
              </a:ext>
            </a:extLst>
          </p:cNvPr>
          <p:cNvSpPr>
            <a:spLocks noGrp="1"/>
          </p:cNvSpPr>
          <p:nvPr>
            <p:ph type="sldNum" sz="quarter" idx="12"/>
          </p:nvPr>
        </p:nvSpPr>
        <p:spPr/>
        <p:txBody>
          <a:bodyPr/>
          <a:lstStyle/>
          <a:p>
            <a:fld id="{7B9315EC-EBE0-7249-BA65-15ECBB132CA8}" type="slidenum">
              <a:rPr lang="en-US" smtClean="0"/>
              <a:t>7</a:t>
            </a:fld>
            <a:endParaRPr lang="en-US"/>
          </a:p>
        </p:txBody>
      </p:sp>
      <p:sp>
        <p:nvSpPr>
          <p:cNvPr id="7" name="TextBox 6">
            <a:extLst>
              <a:ext uri="{FF2B5EF4-FFF2-40B4-BE49-F238E27FC236}">
                <a16:creationId xmlns:a16="http://schemas.microsoft.com/office/drawing/2014/main" id="{89234392-7E9E-F6A3-E0A4-B2B2D97B49D8}"/>
              </a:ext>
            </a:extLst>
          </p:cNvPr>
          <p:cNvSpPr txBox="1"/>
          <p:nvPr/>
        </p:nvSpPr>
        <p:spPr>
          <a:xfrm>
            <a:off x="2007910" y="4072077"/>
            <a:ext cx="2441541" cy="523220"/>
          </a:xfrm>
          <a:prstGeom prst="rect">
            <a:avLst/>
          </a:prstGeom>
          <a:noFill/>
          <a:ln>
            <a:solidFill>
              <a:schemeClr val="tx1"/>
            </a:solidFill>
          </a:ln>
        </p:spPr>
        <p:txBody>
          <a:bodyPr wrap="square" rtlCol="0">
            <a:spAutoFit/>
          </a:bodyPr>
          <a:lstStyle/>
          <a:p>
            <a:r>
              <a:rPr lang="en-US" sz="2800"/>
              <a:t>rate of change</a:t>
            </a:r>
          </a:p>
        </p:txBody>
      </p:sp>
      <p:sp>
        <p:nvSpPr>
          <p:cNvPr id="8" name="TextBox 7">
            <a:extLst>
              <a:ext uri="{FF2B5EF4-FFF2-40B4-BE49-F238E27FC236}">
                <a16:creationId xmlns:a16="http://schemas.microsoft.com/office/drawing/2014/main" id="{EDFAF3EE-B12C-9013-38F7-06EAAC10953A}"/>
              </a:ext>
            </a:extLst>
          </p:cNvPr>
          <p:cNvSpPr txBox="1"/>
          <p:nvPr/>
        </p:nvSpPr>
        <p:spPr>
          <a:xfrm>
            <a:off x="8712723" y="4072077"/>
            <a:ext cx="2146955" cy="1384995"/>
          </a:xfrm>
          <a:prstGeom prst="rect">
            <a:avLst/>
          </a:prstGeom>
          <a:noFill/>
          <a:ln>
            <a:solidFill>
              <a:schemeClr val="tx1"/>
            </a:solidFill>
          </a:ln>
        </p:spPr>
        <p:txBody>
          <a:bodyPr wrap="square" rtlCol="0">
            <a:spAutoFit/>
          </a:bodyPr>
          <a:lstStyle/>
          <a:p>
            <a:r>
              <a:rPr lang="en-US" sz="2800"/>
              <a:t>variable (e.g., neural activation)</a:t>
            </a:r>
          </a:p>
        </p:txBody>
      </p:sp>
      <p:sp>
        <p:nvSpPr>
          <p:cNvPr id="9" name="TextBox 8">
            <a:extLst>
              <a:ext uri="{FF2B5EF4-FFF2-40B4-BE49-F238E27FC236}">
                <a16:creationId xmlns:a16="http://schemas.microsoft.com/office/drawing/2014/main" id="{EAD24082-F30A-21D6-B046-33FFE839CEFA}"/>
              </a:ext>
            </a:extLst>
          </p:cNvPr>
          <p:cNvSpPr txBox="1"/>
          <p:nvPr/>
        </p:nvSpPr>
        <p:spPr>
          <a:xfrm>
            <a:off x="5301010" y="4072077"/>
            <a:ext cx="2441541" cy="1384995"/>
          </a:xfrm>
          <a:prstGeom prst="rect">
            <a:avLst/>
          </a:prstGeom>
          <a:noFill/>
          <a:ln>
            <a:solidFill>
              <a:schemeClr val="tx1"/>
            </a:solidFill>
          </a:ln>
        </p:spPr>
        <p:txBody>
          <a:bodyPr wrap="square" rtlCol="0">
            <a:spAutoFit/>
          </a:bodyPr>
          <a:lstStyle/>
          <a:p>
            <a:r>
              <a:rPr lang="en-US" sz="2800"/>
              <a:t>relation between state and change </a:t>
            </a:r>
          </a:p>
        </p:txBody>
      </p:sp>
      <p:cxnSp>
        <p:nvCxnSpPr>
          <p:cNvPr id="11" name="Straight Arrow Connector 10">
            <a:extLst>
              <a:ext uri="{FF2B5EF4-FFF2-40B4-BE49-F238E27FC236}">
                <a16:creationId xmlns:a16="http://schemas.microsoft.com/office/drawing/2014/main" id="{7FC6FC01-A914-BFFC-3388-65B9CF8DA35E}"/>
              </a:ext>
            </a:extLst>
          </p:cNvPr>
          <p:cNvCxnSpPr>
            <a:stCxn id="7" idx="0"/>
          </p:cNvCxnSpPr>
          <p:nvPr/>
        </p:nvCxnSpPr>
        <p:spPr>
          <a:xfrm flipV="1">
            <a:off x="3228681" y="3205113"/>
            <a:ext cx="1993768" cy="8669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2DBDEBF9-45F9-E677-5338-802E932C55AF}"/>
              </a:ext>
            </a:extLst>
          </p:cNvPr>
          <p:cNvCxnSpPr>
            <a:cxnSpLocks/>
          </p:cNvCxnSpPr>
          <p:nvPr/>
        </p:nvCxnSpPr>
        <p:spPr>
          <a:xfrm flipH="1" flipV="1">
            <a:off x="7258639" y="3280528"/>
            <a:ext cx="2189767" cy="7915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3E76EEF3-2A20-329E-C85E-718237EF9F0D}"/>
              </a:ext>
            </a:extLst>
          </p:cNvPr>
          <p:cNvCxnSpPr>
            <a:cxnSpLocks/>
          </p:cNvCxnSpPr>
          <p:nvPr/>
        </p:nvCxnSpPr>
        <p:spPr>
          <a:xfrm flipH="1" flipV="1">
            <a:off x="6303004" y="3362672"/>
            <a:ext cx="3135" cy="7042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504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1ED5-FE9B-794F-492D-3A9A160A1F41}"/>
              </a:ext>
            </a:extLst>
          </p:cNvPr>
          <p:cNvSpPr>
            <a:spLocks noGrp="1"/>
          </p:cNvSpPr>
          <p:nvPr>
            <p:ph type="title"/>
          </p:nvPr>
        </p:nvSpPr>
        <p:spPr/>
        <p:txBody>
          <a:bodyPr/>
          <a:lstStyle/>
          <a:p>
            <a:r>
              <a:rPr lang="en-US"/>
              <a:t>Point attractors and stability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BAAD00-2C52-FE5A-5768-03B5A52D423D}"/>
                  </a:ext>
                </a:extLst>
              </p:cNvPr>
              <p:cNvSpPr>
                <a:spLocks noGrp="1"/>
              </p:cNvSpPr>
              <p:nvPr>
                <p:ph idx="1"/>
              </p:nvPr>
            </p:nvSpPr>
            <p:spPr/>
            <p:txBody>
              <a:bodyPr/>
              <a:lstStyle/>
              <a:p>
                <a:pPr marL="0" indent="0" algn="ctr">
                  <a:buNone/>
                </a:pPr>
                <a14:m>
                  <m:oMath xmlns:m="http://schemas.openxmlformats.org/officeDocument/2006/math">
                    <m:acc>
                      <m:accPr>
                        <m:chr m:val="̇"/>
                        <m:ctrlPr>
                          <a:rPr lang="en-US" sz="4200" i="1">
                            <a:latin typeface="Cambria Math" panose="02040503050406030204" pitchFamily="18" charset="0"/>
                          </a:rPr>
                        </m:ctrlPr>
                      </m:accPr>
                      <m:e>
                        <m:r>
                          <a:rPr lang="en-US" sz="4200" i="1">
                            <a:latin typeface="Cambria Math" panose="02040503050406030204" pitchFamily="18" charset="0"/>
                          </a:rPr>
                          <m:t>𝑢</m:t>
                        </m:r>
                      </m:e>
                    </m:acc>
                    <m:r>
                      <a:rPr lang="en-US" sz="4200" b="0" i="1" smtClean="0">
                        <a:latin typeface="Cambria Math" panose="02040503050406030204" pitchFamily="18" charset="0"/>
                      </a:rPr>
                      <m:t>=−</m:t>
                    </m:r>
                    <m:r>
                      <a:rPr lang="en-US" sz="4200" b="0" i="1" smtClean="0">
                        <a:latin typeface="Cambria Math" panose="02040503050406030204" pitchFamily="18" charset="0"/>
                      </a:rPr>
                      <m:t>𝑢</m:t>
                    </m:r>
                  </m:oMath>
                </a14:m>
                <a:r>
                  <a:rPr lang="en-US" sz="4200" dirty="0"/>
                  <a:t> </a:t>
                </a:r>
              </a:p>
              <a:p>
                <a:endParaRPr lang="en-US"/>
              </a:p>
            </p:txBody>
          </p:sp>
        </mc:Choice>
        <mc:Fallback xmlns="">
          <p:sp>
            <p:nvSpPr>
              <p:cNvPr id="3" name="Content Placeholder 2">
                <a:extLst>
                  <a:ext uri="{FF2B5EF4-FFF2-40B4-BE49-F238E27FC236}">
                    <a16:creationId xmlns:a16="http://schemas.microsoft.com/office/drawing/2014/main" id="{DDBAAD00-2C52-FE5A-5768-03B5A52D423D}"/>
                  </a:ext>
                </a:extLst>
              </p:cNvPr>
              <p:cNvSpPr>
                <a:spLocks noGrp="1" noRot="1" noChangeAspect="1" noMove="1" noResize="1" noEditPoints="1" noAdjustHandles="1" noChangeArrowheads="1" noChangeShapeType="1" noTextEdit="1"/>
              </p:cNvSpPr>
              <p:nvPr>
                <p:ph idx="1"/>
              </p:nvPr>
            </p:nvSpPr>
            <p:spPr>
              <a:blipFill>
                <a:blip r:embed="rId3"/>
                <a:stretch>
                  <a:fillRect t="-87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E0A0E3C-0271-A7D2-3CD7-235F715015AD}"/>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53141205-433C-87B9-504D-2B3BEB1C4639}"/>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79223DDB-E3C4-4128-5165-2B608F65E1BF}"/>
              </a:ext>
            </a:extLst>
          </p:cNvPr>
          <p:cNvSpPr>
            <a:spLocks noGrp="1"/>
          </p:cNvSpPr>
          <p:nvPr>
            <p:ph type="sldNum" sz="quarter" idx="12"/>
          </p:nvPr>
        </p:nvSpPr>
        <p:spPr/>
        <p:txBody>
          <a:bodyPr/>
          <a:lstStyle/>
          <a:p>
            <a:fld id="{ABB0BFC9-DA12-CC4B-9916-11C8874E2144}" type="slidenum">
              <a:rPr lang="en-US"/>
              <a:t>8</a:t>
            </a:fld>
            <a:endParaRPr lang="en-US"/>
          </a:p>
        </p:txBody>
      </p:sp>
      <p:pic>
        <p:nvPicPr>
          <p:cNvPr id="7" name="Picture 6">
            <a:extLst>
              <a:ext uri="{FF2B5EF4-FFF2-40B4-BE49-F238E27FC236}">
                <a16:creationId xmlns:a16="http://schemas.microsoft.com/office/drawing/2014/main" id="{32177F6C-E478-52BE-752E-8F2B5214EEF5}"/>
              </a:ext>
            </a:extLst>
          </p:cNvPr>
          <p:cNvPicPr>
            <a:picLocks noChangeAspect="1"/>
          </p:cNvPicPr>
          <p:nvPr/>
        </p:nvPicPr>
        <p:blipFill>
          <a:blip r:embed="rId4"/>
          <a:srcRect/>
          <a:stretch/>
        </p:blipFill>
        <p:spPr>
          <a:xfrm>
            <a:off x="838200" y="2487155"/>
            <a:ext cx="4919744" cy="3689808"/>
          </a:xfrm>
          <a:prstGeom prst="rect">
            <a:avLst/>
          </a:prstGeom>
        </p:spPr>
      </p:pic>
      <p:pic>
        <p:nvPicPr>
          <p:cNvPr id="8" name="Picture 7">
            <a:extLst>
              <a:ext uri="{FF2B5EF4-FFF2-40B4-BE49-F238E27FC236}">
                <a16:creationId xmlns:a16="http://schemas.microsoft.com/office/drawing/2014/main" id="{D2A60993-D257-B6B1-E72A-BCBE39D3922E}"/>
              </a:ext>
            </a:extLst>
          </p:cNvPr>
          <p:cNvPicPr>
            <a:picLocks noChangeAspect="1"/>
          </p:cNvPicPr>
          <p:nvPr/>
        </p:nvPicPr>
        <p:blipFill>
          <a:blip r:embed="rId5"/>
          <a:stretch>
            <a:fillRect/>
          </a:stretch>
        </p:blipFill>
        <p:spPr>
          <a:xfrm>
            <a:off x="6434058" y="2487155"/>
            <a:ext cx="4919744" cy="3689808"/>
          </a:xfrm>
          <a:prstGeom prst="rect">
            <a:avLst/>
          </a:prstGeom>
        </p:spPr>
      </p:pic>
      <p:sp>
        <p:nvSpPr>
          <p:cNvPr id="9" name="Oval 8">
            <a:extLst>
              <a:ext uri="{FF2B5EF4-FFF2-40B4-BE49-F238E27FC236}">
                <a16:creationId xmlns:a16="http://schemas.microsoft.com/office/drawing/2014/main" id="{562C4D6D-B991-A058-B537-FBCACC91F2BC}"/>
              </a:ext>
            </a:extLst>
          </p:cNvPr>
          <p:cNvSpPr/>
          <p:nvPr/>
        </p:nvSpPr>
        <p:spPr>
          <a:xfrm>
            <a:off x="3330730" y="4084379"/>
            <a:ext cx="199272" cy="188477"/>
          </a:xfrm>
          <a:prstGeom prst="ellipse">
            <a:avLst/>
          </a:prstGeom>
          <a:solidFill>
            <a:srgbClr val="ECAF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1D3CBAF-C055-3640-05E5-F07755820D2D}"/>
              </a:ext>
            </a:extLst>
          </p:cNvPr>
          <p:cNvSpPr/>
          <p:nvPr/>
        </p:nvSpPr>
        <p:spPr>
          <a:xfrm>
            <a:off x="4241887" y="4736133"/>
            <a:ext cx="199272" cy="188477"/>
          </a:xfrm>
          <a:prstGeom prst="ellipse">
            <a:avLst/>
          </a:prstGeom>
          <a:solidFill>
            <a:srgbClr val="7B2A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5962892-9553-13C4-28D7-6C087456743F}"/>
              </a:ext>
            </a:extLst>
          </p:cNvPr>
          <p:cNvSpPr/>
          <p:nvPr/>
        </p:nvSpPr>
        <p:spPr>
          <a:xfrm>
            <a:off x="5178985" y="5413827"/>
            <a:ext cx="199272" cy="188477"/>
          </a:xfrm>
          <a:prstGeom prst="ellipse">
            <a:avLst/>
          </a:prstGeom>
          <a:solidFill>
            <a:srgbClr val="75AB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2386340-7277-1F39-2886-A20DB066FF2A}"/>
              </a:ext>
            </a:extLst>
          </p:cNvPr>
          <p:cNvSpPr/>
          <p:nvPr/>
        </p:nvSpPr>
        <p:spPr>
          <a:xfrm>
            <a:off x="2364449" y="3334761"/>
            <a:ext cx="199272" cy="188477"/>
          </a:xfrm>
          <a:prstGeom prst="ellipse">
            <a:avLst/>
          </a:prstGeom>
          <a:solidFill>
            <a:srgbClr val="DC61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C30B03-E6D1-37FC-1794-7E83EE1E5F16}"/>
              </a:ext>
            </a:extLst>
          </p:cNvPr>
          <p:cNvSpPr/>
          <p:nvPr/>
        </p:nvSpPr>
        <p:spPr>
          <a:xfrm>
            <a:off x="1475989" y="2683596"/>
            <a:ext cx="199272" cy="188477"/>
          </a:xfrm>
          <a:prstGeom prst="ellipse">
            <a:avLst/>
          </a:prstGeom>
          <a:solidFill>
            <a:srgbClr val="217E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9F44B8-1354-2697-DB22-610D1A5EC15E}"/>
                  </a:ext>
                </a:extLst>
              </p:cNvPr>
              <p:cNvSpPr txBox="1"/>
              <p:nvPr/>
            </p:nvSpPr>
            <p:spPr>
              <a:xfrm>
                <a:off x="6923904" y="1748491"/>
                <a:ext cx="1071769" cy="738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200" b="0" i="1">
                          <a:latin typeface="Cambria Math" panose="02040503050406030204" pitchFamily="18" charset="0"/>
                        </a:rPr>
                        <m:t>+ </m:t>
                      </m:r>
                      <m:r>
                        <a:rPr lang="en-US" sz="4200" i="1">
                          <a:latin typeface="Cambria Math" panose="02040503050406030204" pitchFamily="18" charset="0"/>
                        </a:rPr>
                        <m:t>𝐶</m:t>
                      </m:r>
                    </m:oMath>
                  </m:oMathPara>
                </a14:m>
                <a:endParaRPr lang="en-US" sz="4200"/>
              </a:p>
            </p:txBody>
          </p:sp>
        </mc:Choice>
        <mc:Fallback xmlns="">
          <p:sp>
            <p:nvSpPr>
              <p:cNvPr id="15" name="TextBox 14">
                <a:extLst>
                  <a:ext uri="{FF2B5EF4-FFF2-40B4-BE49-F238E27FC236}">
                    <a16:creationId xmlns:a16="http://schemas.microsoft.com/office/drawing/2014/main" id="{B49F44B8-1354-2697-DB22-610D1A5EC15E}"/>
                  </a:ext>
                </a:extLst>
              </p:cNvPr>
              <p:cNvSpPr txBox="1">
                <a:spLocks noRot="1" noChangeAspect="1" noMove="1" noResize="1" noEditPoints="1" noAdjustHandles="1" noChangeArrowheads="1" noChangeShapeType="1" noTextEdit="1"/>
              </p:cNvSpPr>
              <p:nvPr/>
            </p:nvSpPr>
            <p:spPr>
              <a:xfrm>
                <a:off x="6923904" y="1748491"/>
                <a:ext cx="1071769" cy="738664"/>
              </a:xfrm>
              <a:prstGeom prst="rect">
                <a:avLst/>
              </a:prstGeom>
              <a:blipFill>
                <a:blip r:embed="rId6"/>
                <a:stretch>
                  <a:fillRect l="-5882" t="-1695" r="-4706" b="-25424"/>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AE0DD3B6-A10F-2C2E-997E-DBA362CFAE74}"/>
              </a:ext>
            </a:extLst>
          </p:cNvPr>
          <p:cNvCxnSpPr>
            <a:cxnSpLocks/>
          </p:cNvCxnSpPr>
          <p:nvPr/>
        </p:nvCxnSpPr>
        <p:spPr>
          <a:xfrm flipV="1">
            <a:off x="3430366" y="3429000"/>
            <a:ext cx="0" cy="655379"/>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2A9C5E5-ECC8-EF22-19F1-A27D70F2AFE7}"/>
                  </a:ext>
                </a:extLst>
              </p:cNvPr>
              <p:cNvSpPr txBox="1"/>
              <p:nvPr/>
            </p:nvSpPr>
            <p:spPr>
              <a:xfrm>
                <a:off x="4133536" y="3534192"/>
                <a:ext cx="645680" cy="7386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200" b="0" i="1">
                          <a:latin typeface="Cambria Math" panose="02040503050406030204" pitchFamily="18" charset="0"/>
                        </a:rPr>
                        <m:t>𝐶</m:t>
                      </m:r>
                    </m:oMath>
                  </m:oMathPara>
                </a14:m>
                <a:endParaRPr lang="en-US" sz="4200"/>
              </a:p>
            </p:txBody>
          </p:sp>
        </mc:Choice>
        <mc:Fallback xmlns="">
          <p:sp>
            <p:nvSpPr>
              <p:cNvPr id="22" name="TextBox 21">
                <a:extLst>
                  <a:ext uri="{FF2B5EF4-FFF2-40B4-BE49-F238E27FC236}">
                    <a16:creationId xmlns:a16="http://schemas.microsoft.com/office/drawing/2014/main" id="{F2A9C5E5-ECC8-EF22-19F1-A27D70F2AFE7}"/>
                  </a:ext>
                </a:extLst>
              </p:cNvPr>
              <p:cNvSpPr txBox="1">
                <a:spLocks noRot="1" noChangeAspect="1" noMove="1" noResize="1" noEditPoints="1" noAdjustHandles="1" noChangeArrowheads="1" noChangeShapeType="1" noTextEdit="1"/>
              </p:cNvSpPr>
              <p:nvPr/>
            </p:nvSpPr>
            <p:spPr>
              <a:xfrm>
                <a:off x="4133536" y="3534192"/>
                <a:ext cx="645680" cy="738664"/>
              </a:xfrm>
              <a:prstGeom prst="rect">
                <a:avLst/>
              </a:prstGeom>
              <a:blipFill>
                <a:blip r:embed="rId7"/>
                <a:stretch>
                  <a:fillRect l="-3846"/>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7F6562C2-0B4F-A760-6F3A-4472DD230AC9}"/>
              </a:ext>
            </a:extLst>
          </p:cNvPr>
          <p:cNvSpPr txBox="1"/>
          <p:nvPr/>
        </p:nvSpPr>
        <p:spPr>
          <a:xfrm>
            <a:off x="516181" y="2082644"/>
            <a:ext cx="3403689" cy="523220"/>
          </a:xfrm>
          <a:prstGeom prst="rect">
            <a:avLst/>
          </a:prstGeom>
          <a:noFill/>
          <a:ln>
            <a:solidFill>
              <a:srgbClr val="ECAF17"/>
            </a:solidFill>
          </a:ln>
        </p:spPr>
        <p:txBody>
          <a:bodyPr wrap="square" rtlCol="0">
            <a:spAutoFit/>
          </a:bodyPr>
          <a:lstStyle/>
          <a:p>
            <a:r>
              <a:rPr lang="en-US" sz="2800"/>
              <a:t>stable point attractor</a:t>
            </a:r>
          </a:p>
        </p:txBody>
      </p:sp>
      <p:cxnSp>
        <p:nvCxnSpPr>
          <p:cNvPr id="27" name="Straight Arrow Connector 26">
            <a:extLst>
              <a:ext uri="{FF2B5EF4-FFF2-40B4-BE49-F238E27FC236}">
                <a16:creationId xmlns:a16="http://schemas.microsoft.com/office/drawing/2014/main" id="{F7DE6F75-690D-5C64-5B92-96DAE149F78D}"/>
              </a:ext>
            </a:extLst>
          </p:cNvPr>
          <p:cNvCxnSpPr>
            <a:cxnSpLocks/>
            <a:stCxn id="9" idx="0"/>
            <a:endCxn id="23" idx="2"/>
          </p:cNvCxnSpPr>
          <p:nvPr/>
        </p:nvCxnSpPr>
        <p:spPr>
          <a:xfrm flipH="1" flipV="1">
            <a:off x="2218026" y="2605864"/>
            <a:ext cx="1212340" cy="1478515"/>
          </a:xfrm>
          <a:prstGeom prst="straightConnector1">
            <a:avLst/>
          </a:prstGeom>
          <a:ln>
            <a:solidFill>
              <a:srgbClr val="ECAF17"/>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04AC06E-0AC6-A5F1-A93B-6A85EC0DA588}"/>
              </a:ext>
            </a:extLst>
          </p:cNvPr>
          <p:cNvCxnSpPr>
            <a:cxnSpLocks/>
          </p:cNvCxnSpPr>
          <p:nvPr/>
        </p:nvCxnSpPr>
        <p:spPr>
          <a:xfrm>
            <a:off x="2563721" y="2777834"/>
            <a:ext cx="2712298" cy="2052537"/>
          </a:xfrm>
          <a:prstGeom prst="line">
            <a:avLst/>
          </a:prstGeom>
          <a:ln>
            <a:prstDash val="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8057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p:bldP spid="22" grpId="0"/>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B0E9-185B-435C-D88E-77B8207C4550}"/>
              </a:ext>
            </a:extLst>
          </p:cNvPr>
          <p:cNvSpPr>
            <a:spLocks noGrp="1"/>
          </p:cNvSpPr>
          <p:nvPr>
            <p:ph type="title"/>
          </p:nvPr>
        </p:nvSpPr>
        <p:spPr/>
        <p:txBody>
          <a:bodyPr/>
          <a:lstStyle/>
          <a:p>
            <a:r>
              <a:rPr lang="en-US"/>
              <a:t>Neural activation dynamics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52EFE1-1841-4C35-4761-121F64D5C3BB}"/>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ea typeface="Cambria Math" panose="02040503050406030204" pitchFamily="18" charset="0"/>
                        </a:rPr>
                        <m:t>𝜏</m:t>
                      </m:r>
                      <m:acc>
                        <m:accPr>
                          <m:chr m:val="̇"/>
                          <m:ctrlPr>
                            <a:rPr lang="en-US" sz="4400" i="1">
                              <a:latin typeface="Cambria Math" panose="02040503050406030204" pitchFamily="18" charset="0"/>
                              <a:ea typeface="Cambria Math" panose="02040503050406030204" pitchFamily="18" charset="0"/>
                            </a:rPr>
                          </m:ctrlPr>
                        </m:accPr>
                        <m:e>
                          <m:r>
                            <a:rPr lang="en-US" sz="4400" i="1">
                              <a:latin typeface="Cambria Math" panose="02040503050406030204" pitchFamily="18" charset="0"/>
                              <a:ea typeface="Cambria Math" panose="02040503050406030204" pitchFamily="18" charset="0"/>
                            </a:rPr>
                            <m:t>𝑢</m:t>
                          </m:r>
                        </m:e>
                      </m:acc>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𝑢</m:t>
                      </m:r>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h</m:t>
                      </m:r>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𝑠</m:t>
                      </m:r>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𝑐</m:t>
                      </m:r>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𝑔</m:t>
                      </m:r>
                      <m:d>
                        <m:dPr>
                          <m:ctrlPr>
                            <a:rPr lang="en-US" sz="4400" i="1">
                              <a:latin typeface="Cambria Math" panose="02040503050406030204" pitchFamily="18" charset="0"/>
                              <a:ea typeface="Cambria Math" panose="02040503050406030204" pitchFamily="18" charset="0"/>
                            </a:rPr>
                          </m:ctrlPr>
                        </m:dPr>
                        <m:e>
                          <m:r>
                            <a:rPr lang="en-US" sz="4400" i="1">
                              <a:latin typeface="Cambria Math" panose="02040503050406030204" pitchFamily="18" charset="0"/>
                              <a:ea typeface="Cambria Math" panose="02040503050406030204" pitchFamily="18" charset="0"/>
                            </a:rPr>
                            <m:t>𝑢</m:t>
                          </m:r>
                        </m:e>
                      </m:d>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𝜉</m:t>
                      </m:r>
                    </m:oMath>
                  </m:oMathPara>
                </a14:m>
                <a:endParaRPr lang="en-US" sz="4400" dirty="0">
                  <a:ea typeface="Cambria Math" panose="02040503050406030204" pitchFamily="18" charset="0"/>
                </a:endParaRPr>
              </a:p>
              <a:p>
                <a:pPr marL="0" indent="0">
                  <a:buNone/>
                </a:pPr>
                <a:endParaRPr lang="en-US"/>
              </a:p>
            </p:txBody>
          </p:sp>
        </mc:Choice>
        <mc:Fallback xmlns="">
          <p:sp>
            <p:nvSpPr>
              <p:cNvPr id="3" name="Content Placeholder 2">
                <a:extLst>
                  <a:ext uri="{FF2B5EF4-FFF2-40B4-BE49-F238E27FC236}">
                    <a16:creationId xmlns:a16="http://schemas.microsoft.com/office/drawing/2014/main" id="{C752EFE1-1841-4C35-4761-121F64D5C3BB}"/>
                  </a:ext>
                </a:extLst>
              </p:cNvPr>
              <p:cNvSpPr>
                <a:spLocks noGrp="1" noRot="1" noChangeAspect="1" noMove="1" noResize="1" noEditPoints="1" noAdjustHandles="1" noChangeArrowheads="1" noChangeShapeType="1" noTextEdit="1"/>
              </p:cNvSpPr>
              <p:nvPr>
                <p:ph idx="1"/>
              </p:nvPr>
            </p:nvSpPr>
            <p:spPr>
              <a:blipFill>
                <a:blip r:embed="rId3"/>
                <a:stretch>
                  <a:fillRect t="-5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D12AB81-8EEB-1DF8-4FBE-CD2CFDA602FB}"/>
              </a:ext>
            </a:extLst>
          </p:cNvPr>
          <p:cNvSpPr>
            <a:spLocks noGrp="1"/>
          </p:cNvSpPr>
          <p:nvPr>
            <p:ph type="dt" sz="half" idx="10"/>
          </p:nvPr>
        </p:nvSpPr>
        <p:spPr/>
        <p:txBody>
          <a:bodyPr/>
          <a:lstStyle/>
          <a:p>
            <a:r>
              <a:rPr lang="en-US"/>
              <a:t>10 January 2025</a:t>
            </a:r>
          </a:p>
        </p:txBody>
      </p:sp>
      <p:sp>
        <p:nvSpPr>
          <p:cNvPr id="5" name="Footer Placeholder 4">
            <a:extLst>
              <a:ext uri="{FF2B5EF4-FFF2-40B4-BE49-F238E27FC236}">
                <a16:creationId xmlns:a16="http://schemas.microsoft.com/office/drawing/2014/main" id="{0297C617-513C-B840-859A-153C8FC614D0}"/>
              </a:ext>
            </a:extLst>
          </p:cNvPr>
          <p:cNvSpPr>
            <a:spLocks noGrp="1"/>
          </p:cNvSpPr>
          <p:nvPr>
            <p:ph type="ftr" sz="quarter" idx="11"/>
          </p:nvPr>
        </p:nvSpPr>
        <p:spPr/>
        <p:txBody>
          <a:bodyPr/>
          <a:lstStyle/>
          <a:p>
            <a:r>
              <a:rPr lang="en-US"/>
              <a:t>2025 LSA Annual Meeting, Philadelphia</a:t>
            </a:r>
          </a:p>
        </p:txBody>
      </p:sp>
      <p:sp>
        <p:nvSpPr>
          <p:cNvPr id="6" name="Slide Number Placeholder 5">
            <a:extLst>
              <a:ext uri="{FF2B5EF4-FFF2-40B4-BE49-F238E27FC236}">
                <a16:creationId xmlns:a16="http://schemas.microsoft.com/office/drawing/2014/main" id="{AB2EFA79-704B-C82E-99C7-B8A0B20CDCAC}"/>
              </a:ext>
            </a:extLst>
          </p:cNvPr>
          <p:cNvSpPr>
            <a:spLocks noGrp="1"/>
          </p:cNvSpPr>
          <p:nvPr>
            <p:ph type="sldNum" sz="quarter" idx="12"/>
          </p:nvPr>
        </p:nvSpPr>
        <p:spPr/>
        <p:txBody>
          <a:bodyPr/>
          <a:lstStyle/>
          <a:p>
            <a:fld id="{ABB0BFC9-DA12-CC4B-9916-11C8874E2144}" type="slidenum">
              <a:rPr lang="en-US"/>
              <a:t>9</a:t>
            </a:fld>
            <a:endParaRPr lang="en-US"/>
          </a:p>
        </p:txBody>
      </p:sp>
      <p:sp>
        <p:nvSpPr>
          <p:cNvPr id="7" name="TextBox 6">
            <a:extLst>
              <a:ext uri="{FF2B5EF4-FFF2-40B4-BE49-F238E27FC236}">
                <a16:creationId xmlns:a16="http://schemas.microsoft.com/office/drawing/2014/main" id="{5E6C7FC9-0E2E-5481-A4A9-3224CC587E77}"/>
              </a:ext>
            </a:extLst>
          </p:cNvPr>
          <p:cNvSpPr txBox="1"/>
          <p:nvPr/>
        </p:nvSpPr>
        <p:spPr>
          <a:xfrm>
            <a:off x="1036949" y="4251186"/>
            <a:ext cx="2460395" cy="523220"/>
          </a:xfrm>
          <a:prstGeom prst="rect">
            <a:avLst/>
          </a:prstGeom>
          <a:noFill/>
          <a:ln>
            <a:solidFill>
              <a:schemeClr val="tx1"/>
            </a:solidFill>
          </a:ln>
        </p:spPr>
        <p:txBody>
          <a:bodyPr wrap="square" rtlCol="0">
            <a:spAutoFit/>
          </a:bodyPr>
          <a:lstStyle/>
          <a:p>
            <a:r>
              <a:rPr lang="en-US" sz="2800"/>
              <a:t>rate parameter</a:t>
            </a:r>
          </a:p>
        </p:txBody>
      </p:sp>
      <p:cxnSp>
        <p:nvCxnSpPr>
          <p:cNvPr id="8" name="Straight Arrow Connector 7">
            <a:extLst>
              <a:ext uri="{FF2B5EF4-FFF2-40B4-BE49-F238E27FC236}">
                <a16:creationId xmlns:a16="http://schemas.microsoft.com/office/drawing/2014/main" id="{04940168-ED51-18E2-9E25-6C4041D3C544}"/>
              </a:ext>
            </a:extLst>
          </p:cNvPr>
          <p:cNvCxnSpPr>
            <a:cxnSpLocks/>
            <a:stCxn id="7" idx="0"/>
          </p:cNvCxnSpPr>
          <p:nvPr/>
        </p:nvCxnSpPr>
        <p:spPr>
          <a:xfrm flipV="1">
            <a:off x="2267147" y="2356701"/>
            <a:ext cx="221529" cy="18944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466E9F2B-D1F2-E629-92F9-B0C7FB72720F}"/>
              </a:ext>
            </a:extLst>
          </p:cNvPr>
          <p:cNvSpPr txBox="1"/>
          <p:nvPr/>
        </p:nvSpPr>
        <p:spPr>
          <a:xfrm>
            <a:off x="3272967" y="3525269"/>
            <a:ext cx="2157167" cy="523220"/>
          </a:xfrm>
          <a:prstGeom prst="rect">
            <a:avLst/>
          </a:prstGeom>
          <a:noFill/>
          <a:ln>
            <a:solidFill>
              <a:schemeClr val="tx1"/>
            </a:solidFill>
          </a:ln>
        </p:spPr>
        <p:txBody>
          <a:bodyPr wrap="square" rtlCol="0">
            <a:spAutoFit/>
          </a:bodyPr>
          <a:lstStyle/>
          <a:p>
            <a:r>
              <a:rPr lang="en-US" sz="2800"/>
              <a:t>resting level</a:t>
            </a:r>
          </a:p>
        </p:txBody>
      </p:sp>
      <p:cxnSp>
        <p:nvCxnSpPr>
          <p:cNvPr id="13" name="Straight Arrow Connector 12">
            <a:extLst>
              <a:ext uri="{FF2B5EF4-FFF2-40B4-BE49-F238E27FC236}">
                <a16:creationId xmlns:a16="http://schemas.microsoft.com/office/drawing/2014/main" id="{8F4C44C4-2127-B153-996D-5B991FEBAA5C}"/>
              </a:ext>
            </a:extLst>
          </p:cNvPr>
          <p:cNvCxnSpPr>
            <a:cxnSpLocks/>
            <a:stCxn id="12" idx="0"/>
          </p:cNvCxnSpPr>
          <p:nvPr/>
        </p:nvCxnSpPr>
        <p:spPr>
          <a:xfrm flipV="1">
            <a:off x="4351551" y="2356701"/>
            <a:ext cx="852045" cy="11685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7CFECDC-2F80-FD22-AC13-700075414941}"/>
              </a:ext>
            </a:extLst>
          </p:cNvPr>
          <p:cNvSpPr txBox="1"/>
          <p:nvPr/>
        </p:nvSpPr>
        <p:spPr>
          <a:xfrm>
            <a:off x="5556708" y="4241154"/>
            <a:ext cx="1078584" cy="523220"/>
          </a:xfrm>
          <a:prstGeom prst="rect">
            <a:avLst/>
          </a:prstGeom>
          <a:noFill/>
          <a:ln>
            <a:solidFill>
              <a:schemeClr val="tx1"/>
            </a:solidFill>
          </a:ln>
        </p:spPr>
        <p:txBody>
          <a:bodyPr wrap="square" rtlCol="0">
            <a:spAutoFit/>
          </a:bodyPr>
          <a:lstStyle/>
          <a:p>
            <a:r>
              <a:rPr lang="en-US" sz="2800"/>
              <a:t>input</a:t>
            </a:r>
          </a:p>
        </p:txBody>
      </p:sp>
      <p:cxnSp>
        <p:nvCxnSpPr>
          <p:cNvPr id="20" name="Straight Arrow Connector 19">
            <a:extLst>
              <a:ext uri="{FF2B5EF4-FFF2-40B4-BE49-F238E27FC236}">
                <a16:creationId xmlns:a16="http://schemas.microsoft.com/office/drawing/2014/main" id="{0170822A-D8B2-0633-F068-44D1D76F737E}"/>
              </a:ext>
            </a:extLst>
          </p:cNvPr>
          <p:cNvCxnSpPr>
            <a:cxnSpLocks/>
            <a:stCxn id="19" idx="0"/>
          </p:cNvCxnSpPr>
          <p:nvPr/>
        </p:nvCxnSpPr>
        <p:spPr>
          <a:xfrm flipV="1">
            <a:off x="6096000" y="2422689"/>
            <a:ext cx="118425" cy="18184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ED37F451-2483-7E40-FAA3-53A3C6B0B128}"/>
              </a:ext>
            </a:extLst>
          </p:cNvPr>
          <p:cNvSpPr txBox="1"/>
          <p:nvPr/>
        </p:nvSpPr>
        <p:spPr>
          <a:xfrm>
            <a:off x="6340998" y="3515212"/>
            <a:ext cx="1930629" cy="523220"/>
          </a:xfrm>
          <a:prstGeom prst="rect">
            <a:avLst/>
          </a:prstGeom>
          <a:noFill/>
          <a:ln>
            <a:solidFill>
              <a:schemeClr val="tx1"/>
            </a:solidFill>
          </a:ln>
        </p:spPr>
        <p:txBody>
          <a:bodyPr wrap="square" rtlCol="0">
            <a:spAutoFit/>
          </a:bodyPr>
          <a:lstStyle/>
          <a:p>
            <a:r>
              <a:rPr lang="en-US" sz="2800"/>
              <a:t>interaction</a:t>
            </a:r>
          </a:p>
        </p:txBody>
      </p:sp>
      <p:cxnSp>
        <p:nvCxnSpPr>
          <p:cNvPr id="27" name="Straight Arrow Connector 26">
            <a:extLst>
              <a:ext uri="{FF2B5EF4-FFF2-40B4-BE49-F238E27FC236}">
                <a16:creationId xmlns:a16="http://schemas.microsoft.com/office/drawing/2014/main" id="{1695C0FC-9114-2D60-D9AA-C52ABAFEFC51}"/>
              </a:ext>
            </a:extLst>
          </p:cNvPr>
          <p:cNvCxnSpPr>
            <a:cxnSpLocks/>
            <a:stCxn id="26" idx="0"/>
          </p:cNvCxnSpPr>
          <p:nvPr/>
        </p:nvCxnSpPr>
        <p:spPr>
          <a:xfrm flipH="1" flipV="1">
            <a:off x="7187888" y="2422689"/>
            <a:ext cx="118425" cy="10925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3BCD1C57-4ED3-4E07-C2C8-1A768A662743}"/>
              </a:ext>
            </a:extLst>
          </p:cNvPr>
          <p:cNvSpPr txBox="1"/>
          <p:nvPr/>
        </p:nvSpPr>
        <p:spPr>
          <a:xfrm>
            <a:off x="8239666" y="4251186"/>
            <a:ext cx="1685188" cy="523220"/>
          </a:xfrm>
          <a:prstGeom prst="rect">
            <a:avLst/>
          </a:prstGeom>
          <a:noFill/>
          <a:ln>
            <a:solidFill>
              <a:schemeClr val="tx1"/>
            </a:solidFill>
          </a:ln>
        </p:spPr>
        <p:txBody>
          <a:bodyPr wrap="square" rtlCol="0">
            <a:spAutoFit/>
          </a:bodyPr>
          <a:lstStyle/>
          <a:p>
            <a:r>
              <a:rPr lang="en-US" sz="2800"/>
              <a:t>threshold</a:t>
            </a:r>
          </a:p>
        </p:txBody>
      </p:sp>
      <p:cxnSp>
        <p:nvCxnSpPr>
          <p:cNvPr id="32" name="Straight Arrow Connector 31">
            <a:extLst>
              <a:ext uri="{FF2B5EF4-FFF2-40B4-BE49-F238E27FC236}">
                <a16:creationId xmlns:a16="http://schemas.microsoft.com/office/drawing/2014/main" id="{47FFC2F4-99A1-C55D-51F0-BEF7C6A39161}"/>
              </a:ext>
            </a:extLst>
          </p:cNvPr>
          <p:cNvCxnSpPr>
            <a:cxnSpLocks/>
            <a:stCxn id="31" idx="0"/>
          </p:cNvCxnSpPr>
          <p:nvPr/>
        </p:nvCxnSpPr>
        <p:spPr>
          <a:xfrm flipH="1" flipV="1">
            <a:off x="7937369" y="2422689"/>
            <a:ext cx="1144891" cy="18284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C48FF245-0E26-33C0-5679-41974CBC70EE}"/>
              </a:ext>
            </a:extLst>
          </p:cNvPr>
          <p:cNvSpPr txBox="1"/>
          <p:nvPr/>
        </p:nvSpPr>
        <p:spPr>
          <a:xfrm>
            <a:off x="9727897" y="3645964"/>
            <a:ext cx="1077307" cy="523220"/>
          </a:xfrm>
          <a:prstGeom prst="rect">
            <a:avLst/>
          </a:prstGeom>
          <a:noFill/>
          <a:ln>
            <a:solidFill>
              <a:schemeClr val="tx1"/>
            </a:solidFill>
          </a:ln>
        </p:spPr>
        <p:txBody>
          <a:bodyPr wrap="square" rtlCol="0">
            <a:spAutoFit/>
          </a:bodyPr>
          <a:lstStyle/>
          <a:p>
            <a:r>
              <a:rPr lang="en-US" sz="2800"/>
              <a:t>noise</a:t>
            </a:r>
          </a:p>
        </p:txBody>
      </p:sp>
      <p:cxnSp>
        <p:nvCxnSpPr>
          <p:cNvPr id="36" name="Straight Arrow Connector 35">
            <a:extLst>
              <a:ext uri="{FF2B5EF4-FFF2-40B4-BE49-F238E27FC236}">
                <a16:creationId xmlns:a16="http://schemas.microsoft.com/office/drawing/2014/main" id="{2A4B83AB-FAE2-C1D3-C747-F736C486FB49}"/>
              </a:ext>
            </a:extLst>
          </p:cNvPr>
          <p:cNvCxnSpPr>
            <a:cxnSpLocks/>
            <a:stCxn id="35" idx="0"/>
          </p:cNvCxnSpPr>
          <p:nvPr/>
        </p:nvCxnSpPr>
        <p:spPr>
          <a:xfrm flipH="1" flipV="1">
            <a:off x="9713316" y="2422689"/>
            <a:ext cx="553235" cy="12232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7F8A5AE6-AFFB-FB59-DC19-37CA49E92269}"/>
              </a:ext>
            </a:extLst>
          </p:cNvPr>
          <p:cNvPicPr>
            <a:picLocks noChangeAspect="1"/>
          </p:cNvPicPr>
          <p:nvPr/>
        </p:nvPicPr>
        <p:blipFill>
          <a:blip r:embed="rId4"/>
          <a:stretch>
            <a:fillRect/>
          </a:stretch>
        </p:blipFill>
        <p:spPr>
          <a:xfrm>
            <a:off x="7481917" y="4982565"/>
            <a:ext cx="2982883" cy="1456008"/>
          </a:xfrm>
          <a:prstGeom prst="rect">
            <a:avLst/>
          </a:prstGeom>
        </p:spPr>
      </p:pic>
      <p:sp>
        <p:nvSpPr>
          <p:cNvPr id="10" name="Rectangle 9">
            <a:extLst>
              <a:ext uri="{FF2B5EF4-FFF2-40B4-BE49-F238E27FC236}">
                <a16:creationId xmlns:a16="http://schemas.microsoft.com/office/drawing/2014/main" id="{AFBC35CA-EE59-7A67-BEB3-EBAC046E029D}"/>
              </a:ext>
            </a:extLst>
          </p:cNvPr>
          <p:cNvSpPr/>
          <p:nvPr/>
        </p:nvSpPr>
        <p:spPr>
          <a:xfrm>
            <a:off x="4955561" y="1870075"/>
            <a:ext cx="4966774" cy="599440"/>
          </a:xfrm>
          <a:prstGeom prst="rect">
            <a:avLst/>
          </a:prstGeom>
          <a:noFill/>
          <a:ln>
            <a:solidFill>
              <a:srgbClr val="ECAF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15D1EB-42D8-6CC9-90B5-2B2DEDEAF26C}"/>
              </a:ext>
            </a:extLst>
          </p:cNvPr>
          <p:cNvSpPr txBox="1"/>
          <p:nvPr/>
        </p:nvSpPr>
        <p:spPr>
          <a:xfrm>
            <a:off x="8332760" y="649176"/>
            <a:ext cx="3021040" cy="646331"/>
          </a:xfrm>
          <a:prstGeom prst="rect">
            <a:avLst/>
          </a:prstGeom>
          <a:noFill/>
          <a:ln w="19050">
            <a:solidFill>
              <a:srgbClr val="ECAF17"/>
            </a:solidFill>
          </a:ln>
        </p:spPr>
        <p:txBody>
          <a:bodyPr wrap="square" rtlCol="0">
            <a:spAutoFit/>
          </a:bodyPr>
          <a:lstStyle/>
          <a:p>
            <a:r>
              <a:rPr lang="en-US" sz="3600"/>
              <a:t>point attractor</a:t>
            </a:r>
          </a:p>
        </p:txBody>
      </p:sp>
      <p:cxnSp>
        <p:nvCxnSpPr>
          <p:cNvPr id="15" name="Straight Arrow Connector 14">
            <a:extLst>
              <a:ext uri="{FF2B5EF4-FFF2-40B4-BE49-F238E27FC236}">
                <a16:creationId xmlns:a16="http://schemas.microsoft.com/office/drawing/2014/main" id="{D0DD4EA9-D251-2FEC-89C2-335CD7AB6A4B}"/>
              </a:ext>
            </a:extLst>
          </p:cNvPr>
          <p:cNvCxnSpPr>
            <a:stCxn id="11" idx="2"/>
            <a:endCxn id="10" idx="0"/>
          </p:cNvCxnSpPr>
          <p:nvPr/>
        </p:nvCxnSpPr>
        <p:spPr>
          <a:xfrm flipH="1">
            <a:off x="7438948" y="1295507"/>
            <a:ext cx="2404332" cy="574568"/>
          </a:xfrm>
          <a:prstGeom prst="straightConnector1">
            <a:avLst/>
          </a:prstGeom>
          <a:ln>
            <a:solidFill>
              <a:srgbClr val="ECAF17"/>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581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9" grpId="0" animBg="1"/>
      <p:bldP spid="26" grpId="0" animBg="1"/>
      <p:bldP spid="31" grpId="0" animBg="1"/>
      <p:bldP spid="35" grpId="0" animBg="1"/>
      <p:bldP spid="10"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6085</TotalTime>
  <Words>5973</Words>
  <Application>Microsoft Macintosh PowerPoint</Application>
  <PresentationFormat>Widescreen</PresentationFormat>
  <Paragraphs>396</Paragraphs>
  <Slides>32</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Aptos</vt:lpstr>
      <vt:lpstr>Aptos Display</vt:lpstr>
      <vt:lpstr>Arial</vt:lpstr>
      <vt:lpstr>Cambria Math</vt:lpstr>
      <vt:lpstr>Roboto</vt:lpstr>
      <vt:lpstr>Wingdings</vt:lpstr>
      <vt:lpstr>Office Theme</vt:lpstr>
      <vt:lpstr>Dynamic Field Theory for unifying discrete and continuous aspects of linguistic representations (two-part organized session) </vt:lpstr>
      <vt:lpstr>Dynamic Field Theory (DFT): An introduction</vt:lpstr>
      <vt:lpstr>Purpose of this talk</vt:lpstr>
      <vt:lpstr>DFT resources</vt:lpstr>
      <vt:lpstr>A brief history of DFT</vt:lpstr>
      <vt:lpstr>Basic hypotheses</vt:lpstr>
      <vt:lpstr>Dynamical systems</vt:lpstr>
      <vt:lpstr>Point attractors and stability</vt:lpstr>
      <vt:lpstr>Neural activation dynamics</vt:lpstr>
      <vt:lpstr>Neural activation: “feature detectors”</vt:lpstr>
      <vt:lpstr>Neural activation: “feature detectors”</vt:lpstr>
      <vt:lpstr>Neural activation: “feature detectors”</vt:lpstr>
      <vt:lpstr>Neural activation: “feature detectors”</vt:lpstr>
      <vt:lpstr>Neural activation: “feature detectors”</vt:lpstr>
      <vt:lpstr>Neural activation: “feature detectors”</vt:lpstr>
      <vt:lpstr>Emergent categoriality</vt:lpstr>
      <vt:lpstr>Neural fields (Amari, 1977)</vt:lpstr>
      <vt:lpstr>Neural fields: continuous features x</vt:lpstr>
      <vt:lpstr>Neural fields: continuous features x</vt:lpstr>
      <vt:lpstr>Neural fields: continuous features x</vt:lpstr>
      <vt:lpstr>Neural fields: continuous features x</vt:lpstr>
      <vt:lpstr>Neural fields: continuous features x</vt:lpstr>
      <vt:lpstr>Neural fields: continuous features x</vt:lpstr>
      <vt:lpstr>Neural fields: continuous features x</vt:lpstr>
      <vt:lpstr>Activation peaks as cognitive events</vt:lpstr>
      <vt:lpstr>Networks/architectures through coupling</vt:lpstr>
      <vt:lpstr>DFT models of language</vt:lpstr>
      <vt:lpstr>Today</vt:lpstr>
      <vt:lpstr>Benefits of DFT: single framework</vt:lpstr>
      <vt:lpstr>Modeling choices  theoretical claims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Stern, Michael</dc:creator>
  <cp:lastModifiedBy>Stern, Michael</cp:lastModifiedBy>
  <cp:revision>180</cp:revision>
  <dcterms:created xsi:type="dcterms:W3CDTF">2024-09-09T21:01:46Z</dcterms:created>
  <dcterms:modified xsi:type="dcterms:W3CDTF">2025-01-07T15:29:52Z</dcterms:modified>
</cp:coreProperties>
</file>