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60" r:id="rId7"/>
    <p:sldId id="261" r:id="rId8"/>
    <p:sldId id="262" r:id="rId9"/>
    <p:sldId id="263" r:id="rId10"/>
    <p:sldId id="258" r:id="rId11"/>
    <p:sldId id="283" r:id="rId12"/>
    <p:sldId id="284" r:id="rId13"/>
    <p:sldId id="280" r:id="rId14"/>
    <p:sldId id="285" r:id="rId15"/>
    <p:sldId id="281" r:id="rId16"/>
    <p:sldId id="287" r:id="rId17"/>
    <p:sldId id="282" r:id="rId18"/>
    <p:sldId id="274" r:id="rId19"/>
    <p:sldId id="275" r:id="rId2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73" d="100"/>
          <a:sy n="73" d="100"/>
        </p:scale>
        <p:origin x="24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2790069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223728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637553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229487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3908523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2382815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189667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765839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13616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2345719"/>
            <a:ext cx="5620407" cy="1325563"/>
          </a:xfrm>
        </p:spPr>
        <p:txBody>
          <a:bodyPr anchor="ctr">
            <a:normAutofit fontScale="90000"/>
          </a:bodyPr>
          <a:lstStyle/>
          <a:p>
            <a:r>
              <a:rPr lang="en-CA" dirty="0"/>
              <a:t>Self-development Data Science Professional</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9064799" y="5066496"/>
            <a:ext cx="2289001" cy="976952"/>
          </a:xfrm>
        </p:spPr>
        <p:txBody>
          <a:bodyPr>
            <a:normAutofit lnSpcReduction="10000"/>
          </a:bodyPr>
          <a:lstStyle/>
          <a:p>
            <a:pPr marL="0" indent="0">
              <a:buNone/>
            </a:pPr>
            <a:r>
              <a:rPr lang="en-US" dirty="0"/>
              <a:t>Yuan Feng</a:t>
            </a:r>
          </a:p>
          <a:p>
            <a:pPr marL="0" indent="0">
              <a:buNone/>
            </a:pPr>
            <a:r>
              <a:rPr lang="en-US" dirty="0"/>
              <a:t>Dec 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5" y="2217683"/>
            <a:ext cx="10663481" cy="3846786"/>
          </a:xfrm>
        </p:spPr>
        <p:txBody>
          <a:bodyPr>
            <a:normAutofit fontScale="92500" lnSpcReduction="20000"/>
          </a:bodyPr>
          <a:lstStyle/>
          <a:p>
            <a:pPr marL="0" indent="0">
              <a:buNone/>
            </a:pPr>
            <a:r>
              <a:rPr lang="en-CA" dirty="0"/>
              <a:t>	Display the names of the unique launch sites  in the space mission</a:t>
            </a:r>
          </a:p>
          <a:p>
            <a:pPr marL="0" indent="0">
              <a:buNone/>
            </a:pPr>
            <a:r>
              <a:rPr lang="en-CA" dirty="0"/>
              <a:t>	Display 5 records where launch sites begin with the string 'CCA’</a:t>
            </a:r>
          </a:p>
          <a:p>
            <a:pPr marL="0" indent="0">
              <a:buNone/>
            </a:pPr>
            <a:r>
              <a:rPr lang="en-CA" dirty="0"/>
              <a:t>	Display the total payload mass carried by boosters launched by NASA (CRS)</a:t>
            </a:r>
          </a:p>
          <a:p>
            <a:pPr marL="0" indent="0">
              <a:buNone/>
            </a:pPr>
            <a:r>
              <a:rPr lang="en-CA" dirty="0"/>
              <a:t>	Display average payload mass carried by booster version F9 v1.1</a:t>
            </a:r>
          </a:p>
          <a:p>
            <a:pPr marL="0" indent="0">
              <a:buNone/>
            </a:pPr>
            <a:r>
              <a:rPr lang="en-CA" dirty="0"/>
              <a:t>	List the date when the first </a:t>
            </a:r>
            <a:r>
              <a:rPr lang="en-CA" dirty="0" err="1"/>
              <a:t>succesful</a:t>
            </a:r>
            <a:r>
              <a:rPr lang="en-CA" dirty="0"/>
              <a:t> landing outcome in ground pad was achieved</a:t>
            </a:r>
          </a:p>
          <a:p>
            <a:pPr marL="0" indent="0">
              <a:buNone/>
            </a:pPr>
            <a:r>
              <a:rPr lang="en-CA" dirty="0"/>
              <a:t>	List the names of the boosters which have success in drone ship and have payload mass greater than 4000 but less than 6000</a:t>
            </a:r>
          </a:p>
          <a:p>
            <a:pPr marL="0" indent="0">
              <a:buNone/>
            </a:pPr>
            <a:r>
              <a:rPr lang="en-CA" dirty="0"/>
              <a:t>	</a:t>
            </a:r>
            <a:r>
              <a:rPr lang="en-CA" dirty="0" err="1"/>
              <a:t>etc</a:t>
            </a:r>
            <a:r>
              <a:rPr lang="en-CA" dirty="0"/>
              <a:t>…</a:t>
            </a:r>
            <a:endParaRPr lang="en-US" dirty="0"/>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6" name="Content Placeholder 2">
            <a:extLst>
              <a:ext uri="{FF2B5EF4-FFF2-40B4-BE49-F238E27FC236}">
                <a16:creationId xmlns:a16="http://schemas.microsoft.com/office/drawing/2014/main" id="{AA2A1CE8-1993-456F-9AF9-888117E5E084}"/>
              </a:ext>
            </a:extLst>
          </p:cNvPr>
          <p:cNvSpPr txBox="1">
            <a:spLocks/>
          </p:cNvSpPr>
          <p:nvPr/>
        </p:nvSpPr>
        <p:spPr>
          <a:xfrm>
            <a:off x="813815" y="1651204"/>
            <a:ext cx="10663481" cy="501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t>Including the following:</a:t>
            </a:r>
          </a:p>
        </p:txBody>
      </p:sp>
    </p:spTree>
    <p:extLst>
      <p:ext uri="{BB962C8B-B14F-4D97-AF65-F5344CB8AC3E}">
        <p14:creationId xmlns:p14="http://schemas.microsoft.com/office/powerpoint/2010/main" val="236098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EDA with SQL</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9" name="图片 8">
            <a:extLst>
              <a:ext uri="{FF2B5EF4-FFF2-40B4-BE49-F238E27FC236}">
                <a16:creationId xmlns:a16="http://schemas.microsoft.com/office/drawing/2014/main" id="{FB9B6ADA-E78F-F4ED-5BDD-4DAFA035D70E}"/>
              </a:ext>
            </a:extLst>
          </p:cNvPr>
          <p:cNvPicPr>
            <a:picLocks noChangeAspect="1"/>
          </p:cNvPicPr>
          <p:nvPr/>
        </p:nvPicPr>
        <p:blipFill>
          <a:blip r:embed="rId3"/>
          <a:stretch>
            <a:fillRect/>
          </a:stretch>
        </p:blipFill>
        <p:spPr>
          <a:xfrm>
            <a:off x="915549" y="1590346"/>
            <a:ext cx="1343025" cy="1638300"/>
          </a:xfrm>
          <a:prstGeom prst="rect">
            <a:avLst/>
          </a:prstGeom>
        </p:spPr>
      </p:pic>
      <p:pic>
        <p:nvPicPr>
          <p:cNvPr id="14" name="图片 13">
            <a:extLst>
              <a:ext uri="{FF2B5EF4-FFF2-40B4-BE49-F238E27FC236}">
                <a16:creationId xmlns:a16="http://schemas.microsoft.com/office/drawing/2014/main" id="{1981F59C-CB44-47B9-AB5F-FEC21156B479}"/>
              </a:ext>
            </a:extLst>
          </p:cNvPr>
          <p:cNvPicPr>
            <a:picLocks noChangeAspect="1"/>
          </p:cNvPicPr>
          <p:nvPr/>
        </p:nvPicPr>
        <p:blipFill>
          <a:blip r:embed="rId4"/>
          <a:stretch>
            <a:fillRect/>
          </a:stretch>
        </p:blipFill>
        <p:spPr>
          <a:xfrm>
            <a:off x="7991147" y="1590346"/>
            <a:ext cx="1724025" cy="628650"/>
          </a:xfrm>
          <a:prstGeom prst="rect">
            <a:avLst/>
          </a:prstGeom>
        </p:spPr>
      </p:pic>
      <p:pic>
        <p:nvPicPr>
          <p:cNvPr id="16" name="图片 15">
            <a:extLst>
              <a:ext uri="{FF2B5EF4-FFF2-40B4-BE49-F238E27FC236}">
                <a16:creationId xmlns:a16="http://schemas.microsoft.com/office/drawing/2014/main" id="{4BB8E021-B513-CDD6-6EC7-CE0EFEFBD3DD}"/>
              </a:ext>
            </a:extLst>
          </p:cNvPr>
          <p:cNvPicPr>
            <a:picLocks noChangeAspect="1"/>
          </p:cNvPicPr>
          <p:nvPr/>
        </p:nvPicPr>
        <p:blipFill>
          <a:blip r:embed="rId5"/>
          <a:stretch>
            <a:fillRect/>
          </a:stretch>
        </p:blipFill>
        <p:spPr>
          <a:xfrm>
            <a:off x="8124497" y="2467247"/>
            <a:ext cx="1590675" cy="590550"/>
          </a:xfrm>
          <a:prstGeom prst="rect">
            <a:avLst/>
          </a:prstGeom>
        </p:spPr>
      </p:pic>
      <p:pic>
        <p:nvPicPr>
          <p:cNvPr id="20" name="图片 19">
            <a:extLst>
              <a:ext uri="{FF2B5EF4-FFF2-40B4-BE49-F238E27FC236}">
                <a16:creationId xmlns:a16="http://schemas.microsoft.com/office/drawing/2014/main" id="{0C2566F5-C940-32A0-64AC-4A1F7501B2D0}"/>
              </a:ext>
            </a:extLst>
          </p:cNvPr>
          <p:cNvPicPr>
            <a:picLocks noChangeAspect="1"/>
          </p:cNvPicPr>
          <p:nvPr/>
        </p:nvPicPr>
        <p:blipFill>
          <a:blip r:embed="rId6"/>
          <a:stretch>
            <a:fillRect/>
          </a:stretch>
        </p:blipFill>
        <p:spPr>
          <a:xfrm>
            <a:off x="7991147" y="3358600"/>
            <a:ext cx="2438400" cy="628650"/>
          </a:xfrm>
          <a:prstGeom prst="rect">
            <a:avLst/>
          </a:prstGeom>
        </p:spPr>
      </p:pic>
      <p:pic>
        <p:nvPicPr>
          <p:cNvPr id="22" name="图片 21">
            <a:extLst>
              <a:ext uri="{FF2B5EF4-FFF2-40B4-BE49-F238E27FC236}">
                <a16:creationId xmlns:a16="http://schemas.microsoft.com/office/drawing/2014/main" id="{92E24214-4245-C06C-1DDD-D66209E1FE79}"/>
              </a:ext>
            </a:extLst>
          </p:cNvPr>
          <p:cNvPicPr>
            <a:picLocks noChangeAspect="1"/>
          </p:cNvPicPr>
          <p:nvPr/>
        </p:nvPicPr>
        <p:blipFill>
          <a:blip r:embed="rId7"/>
          <a:stretch>
            <a:fillRect/>
          </a:stretch>
        </p:blipFill>
        <p:spPr>
          <a:xfrm>
            <a:off x="2509094" y="1528228"/>
            <a:ext cx="5124451" cy="1956865"/>
          </a:xfrm>
          <a:prstGeom prst="rect">
            <a:avLst/>
          </a:prstGeom>
        </p:spPr>
      </p:pic>
      <p:pic>
        <p:nvPicPr>
          <p:cNvPr id="24" name="图片 23">
            <a:extLst>
              <a:ext uri="{FF2B5EF4-FFF2-40B4-BE49-F238E27FC236}">
                <a16:creationId xmlns:a16="http://schemas.microsoft.com/office/drawing/2014/main" id="{7A0D0FE1-9076-0B8E-98D6-15767B3055FD}"/>
              </a:ext>
            </a:extLst>
          </p:cNvPr>
          <p:cNvPicPr>
            <a:picLocks noChangeAspect="1"/>
          </p:cNvPicPr>
          <p:nvPr/>
        </p:nvPicPr>
        <p:blipFill>
          <a:blip r:embed="rId8"/>
          <a:stretch>
            <a:fillRect/>
          </a:stretch>
        </p:blipFill>
        <p:spPr>
          <a:xfrm>
            <a:off x="915549" y="3776498"/>
            <a:ext cx="1438275" cy="1638300"/>
          </a:xfrm>
          <a:prstGeom prst="rect">
            <a:avLst/>
          </a:prstGeom>
        </p:spPr>
      </p:pic>
      <p:pic>
        <p:nvPicPr>
          <p:cNvPr id="26" name="图片 25">
            <a:extLst>
              <a:ext uri="{FF2B5EF4-FFF2-40B4-BE49-F238E27FC236}">
                <a16:creationId xmlns:a16="http://schemas.microsoft.com/office/drawing/2014/main" id="{4AC59B0D-BDC7-2EED-C338-2121B407729E}"/>
              </a:ext>
            </a:extLst>
          </p:cNvPr>
          <p:cNvPicPr>
            <a:picLocks noChangeAspect="1"/>
          </p:cNvPicPr>
          <p:nvPr/>
        </p:nvPicPr>
        <p:blipFill>
          <a:blip r:embed="rId9"/>
          <a:stretch>
            <a:fillRect/>
          </a:stretch>
        </p:blipFill>
        <p:spPr>
          <a:xfrm>
            <a:off x="2707035" y="3840405"/>
            <a:ext cx="3388965" cy="1615582"/>
          </a:xfrm>
          <a:prstGeom prst="rect">
            <a:avLst/>
          </a:prstGeom>
        </p:spPr>
      </p:pic>
      <p:pic>
        <p:nvPicPr>
          <p:cNvPr id="32" name="图片 31">
            <a:extLst>
              <a:ext uri="{FF2B5EF4-FFF2-40B4-BE49-F238E27FC236}">
                <a16:creationId xmlns:a16="http://schemas.microsoft.com/office/drawing/2014/main" id="{FE583B7F-6545-1302-4939-BEDFEA69DBDD}"/>
              </a:ext>
            </a:extLst>
          </p:cNvPr>
          <p:cNvPicPr>
            <a:picLocks noChangeAspect="1"/>
          </p:cNvPicPr>
          <p:nvPr/>
        </p:nvPicPr>
        <p:blipFill>
          <a:blip r:embed="rId10"/>
          <a:stretch>
            <a:fillRect/>
          </a:stretch>
        </p:blipFill>
        <p:spPr>
          <a:xfrm>
            <a:off x="2812332" y="5574420"/>
            <a:ext cx="2962242" cy="740561"/>
          </a:xfrm>
          <a:prstGeom prst="rect">
            <a:avLst/>
          </a:prstGeom>
        </p:spPr>
      </p:pic>
      <p:pic>
        <p:nvPicPr>
          <p:cNvPr id="34" name="图片 33">
            <a:extLst>
              <a:ext uri="{FF2B5EF4-FFF2-40B4-BE49-F238E27FC236}">
                <a16:creationId xmlns:a16="http://schemas.microsoft.com/office/drawing/2014/main" id="{3CC29F01-7DED-2B6D-DE67-F17D1E9EA12F}"/>
              </a:ext>
            </a:extLst>
          </p:cNvPr>
          <p:cNvPicPr>
            <a:picLocks noChangeAspect="1"/>
          </p:cNvPicPr>
          <p:nvPr/>
        </p:nvPicPr>
        <p:blipFill>
          <a:blip r:embed="rId11"/>
          <a:stretch>
            <a:fillRect/>
          </a:stretch>
        </p:blipFill>
        <p:spPr>
          <a:xfrm>
            <a:off x="6172200" y="3742246"/>
            <a:ext cx="1575144" cy="2572735"/>
          </a:xfrm>
          <a:prstGeom prst="rect">
            <a:avLst/>
          </a:prstGeom>
        </p:spPr>
      </p:pic>
      <p:pic>
        <p:nvPicPr>
          <p:cNvPr id="36" name="图片 35">
            <a:extLst>
              <a:ext uri="{FF2B5EF4-FFF2-40B4-BE49-F238E27FC236}">
                <a16:creationId xmlns:a16="http://schemas.microsoft.com/office/drawing/2014/main" id="{6D257E07-B581-0940-1D41-530E28B56172}"/>
              </a:ext>
            </a:extLst>
          </p:cNvPr>
          <p:cNvPicPr>
            <a:picLocks noChangeAspect="1"/>
          </p:cNvPicPr>
          <p:nvPr/>
        </p:nvPicPr>
        <p:blipFill>
          <a:blip r:embed="rId12"/>
          <a:stretch>
            <a:fillRect/>
          </a:stretch>
        </p:blipFill>
        <p:spPr>
          <a:xfrm>
            <a:off x="8479674" y="4080290"/>
            <a:ext cx="1575144" cy="2003631"/>
          </a:xfrm>
          <a:prstGeom prst="rect">
            <a:avLst/>
          </a:prstGeom>
        </p:spPr>
      </p:pic>
    </p:spTree>
    <p:extLst>
      <p:ext uri="{BB962C8B-B14F-4D97-AF65-F5344CB8AC3E}">
        <p14:creationId xmlns:p14="http://schemas.microsoft.com/office/powerpoint/2010/main" val="304828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CA" dirty="0"/>
              <a:t>Interactive map with Folium</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5" y="1825625"/>
            <a:ext cx="10663481" cy="501939"/>
          </a:xfrm>
        </p:spPr>
        <p:txBody>
          <a:bodyPr/>
          <a:lstStyle/>
          <a:p>
            <a:pPr marL="0" indent="0">
              <a:buNone/>
            </a:pPr>
            <a:r>
              <a:rPr lang="en-US" dirty="0"/>
              <a:t>Two main place for SpaceX, one in California and one in Florida</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5" name="Content Placeholder 2">
            <a:extLst>
              <a:ext uri="{FF2B5EF4-FFF2-40B4-BE49-F238E27FC236}">
                <a16:creationId xmlns:a16="http://schemas.microsoft.com/office/drawing/2014/main" id="{6CC682AE-C82A-BB45-EAE2-36E927E005C6}"/>
              </a:ext>
            </a:extLst>
          </p:cNvPr>
          <p:cNvSpPr txBox="1">
            <a:spLocks/>
          </p:cNvSpPr>
          <p:nvPr/>
        </p:nvSpPr>
        <p:spPr>
          <a:xfrm>
            <a:off x="526426" y="5173694"/>
            <a:ext cx="10663481" cy="501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t>The major one is Florida, with numbers of successes ang failures </a:t>
            </a:r>
          </a:p>
        </p:txBody>
      </p:sp>
      <p:pic>
        <p:nvPicPr>
          <p:cNvPr id="5" name="图片 4">
            <a:extLst>
              <a:ext uri="{FF2B5EF4-FFF2-40B4-BE49-F238E27FC236}">
                <a16:creationId xmlns:a16="http://schemas.microsoft.com/office/drawing/2014/main" id="{79FF3646-B457-CADA-D74A-3155A7837E83}"/>
              </a:ext>
            </a:extLst>
          </p:cNvPr>
          <p:cNvPicPr>
            <a:picLocks noChangeAspect="1"/>
          </p:cNvPicPr>
          <p:nvPr/>
        </p:nvPicPr>
        <p:blipFill>
          <a:blip r:embed="rId3"/>
          <a:stretch>
            <a:fillRect/>
          </a:stretch>
        </p:blipFill>
        <p:spPr>
          <a:xfrm>
            <a:off x="6738850" y="2327564"/>
            <a:ext cx="4614949" cy="2503095"/>
          </a:xfrm>
          <a:prstGeom prst="rect">
            <a:avLst/>
          </a:prstGeom>
        </p:spPr>
      </p:pic>
      <p:pic>
        <p:nvPicPr>
          <p:cNvPr id="11" name="图片 10">
            <a:extLst>
              <a:ext uri="{FF2B5EF4-FFF2-40B4-BE49-F238E27FC236}">
                <a16:creationId xmlns:a16="http://schemas.microsoft.com/office/drawing/2014/main" id="{83FF355E-A349-B41A-2623-E3351A4B156E}"/>
              </a:ext>
            </a:extLst>
          </p:cNvPr>
          <p:cNvPicPr>
            <a:picLocks noChangeAspect="1"/>
          </p:cNvPicPr>
          <p:nvPr/>
        </p:nvPicPr>
        <p:blipFill>
          <a:blip r:embed="rId4"/>
          <a:stretch>
            <a:fillRect/>
          </a:stretch>
        </p:blipFill>
        <p:spPr>
          <a:xfrm>
            <a:off x="452595" y="2327564"/>
            <a:ext cx="5993006" cy="2454643"/>
          </a:xfrm>
          <a:prstGeom prst="rect">
            <a:avLst/>
          </a:prstGeom>
        </p:spPr>
      </p:pic>
    </p:spTree>
    <p:extLst>
      <p:ext uri="{BB962C8B-B14F-4D97-AF65-F5344CB8AC3E}">
        <p14:creationId xmlns:p14="http://schemas.microsoft.com/office/powerpoint/2010/main" val="277834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CA" dirty="0"/>
              <a:t>Interactive map with Folium</a:t>
            </a:r>
            <a:endParaRPr lang="en-US" dirty="0"/>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9" name="图片 8">
            <a:extLst>
              <a:ext uri="{FF2B5EF4-FFF2-40B4-BE49-F238E27FC236}">
                <a16:creationId xmlns:a16="http://schemas.microsoft.com/office/drawing/2014/main" id="{0070BF8A-6EAB-9DB4-69E3-EAE7060B054D}"/>
              </a:ext>
            </a:extLst>
          </p:cNvPr>
          <p:cNvPicPr>
            <a:picLocks noChangeAspect="1"/>
          </p:cNvPicPr>
          <p:nvPr/>
        </p:nvPicPr>
        <p:blipFill>
          <a:blip r:embed="rId3"/>
          <a:stretch>
            <a:fillRect/>
          </a:stretch>
        </p:blipFill>
        <p:spPr>
          <a:xfrm>
            <a:off x="1308991" y="1597295"/>
            <a:ext cx="9007366" cy="4166316"/>
          </a:xfrm>
          <a:prstGeom prst="rect">
            <a:avLst/>
          </a:prstGeom>
        </p:spPr>
      </p:pic>
    </p:spTree>
    <p:extLst>
      <p:ext uri="{BB962C8B-B14F-4D97-AF65-F5344CB8AC3E}">
        <p14:creationId xmlns:p14="http://schemas.microsoft.com/office/powerpoint/2010/main" val="91734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817242"/>
          </a:xfrm>
        </p:spPr>
        <p:txBody>
          <a:bodyPr>
            <a:normAutofit fontScale="90000"/>
          </a:bodyPr>
          <a:lstStyle/>
          <a:p>
            <a:r>
              <a:rPr lang="en-CA" dirty="0"/>
              <a:t>Predictive Analysis (Classification)</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5" y="1825625"/>
            <a:ext cx="10663481" cy="501939"/>
          </a:xfrm>
        </p:spPr>
        <p:txBody>
          <a:bodyPr/>
          <a:lstStyle/>
          <a:p>
            <a:pPr marL="0" indent="0">
              <a:buNone/>
            </a:pPr>
            <a:r>
              <a:rPr lang="en-US" dirty="0"/>
              <a:t>Use four different ways to classifier the result</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5" name="Content Placeholder 2">
            <a:extLst>
              <a:ext uri="{FF2B5EF4-FFF2-40B4-BE49-F238E27FC236}">
                <a16:creationId xmlns:a16="http://schemas.microsoft.com/office/drawing/2014/main" id="{6CC682AE-C82A-BB45-EAE2-36E927E005C6}"/>
              </a:ext>
            </a:extLst>
          </p:cNvPr>
          <p:cNvSpPr txBox="1">
            <a:spLocks/>
          </p:cNvSpPr>
          <p:nvPr/>
        </p:nvSpPr>
        <p:spPr>
          <a:xfrm>
            <a:off x="5453147" y="3702246"/>
            <a:ext cx="5736759" cy="1079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t>Shows that the Decision Tree would be the best method for this task</a:t>
            </a:r>
          </a:p>
        </p:txBody>
      </p:sp>
      <p:pic>
        <p:nvPicPr>
          <p:cNvPr id="6" name="图片 5">
            <a:extLst>
              <a:ext uri="{FF2B5EF4-FFF2-40B4-BE49-F238E27FC236}">
                <a16:creationId xmlns:a16="http://schemas.microsoft.com/office/drawing/2014/main" id="{E1DC9A3B-BB8D-8616-BCB0-34313759F0EF}"/>
              </a:ext>
            </a:extLst>
          </p:cNvPr>
          <p:cNvPicPr>
            <a:picLocks noChangeAspect="1"/>
          </p:cNvPicPr>
          <p:nvPr/>
        </p:nvPicPr>
        <p:blipFill>
          <a:blip r:embed="rId3"/>
          <a:stretch>
            <a:fillRect/>
          </a:stretch>
        </p:blipFill>
        <p:spPr>
          <a:xfrm>
            <a:off x="526426" y="2327564"/>
            <a:ext cx="4972050" cy="3438525"/>
          </a:xfrm>
          <a:prstGeom prst="rect">
            <a:avLst/>
          </a:prstGeom>
        </p:spPr>
      </p:pic>
    </p:spTree>
    <p:extLst>
      <p:ext uri="{BB962C8B-B14F-4D97-AF65-F5344CB8AC3E}">
        <p14:creationId xmlns:p14="http://schemas.microsoft.com/office/powerpoint/2010/main" val="371892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Entire process of data analysis for a specific case related to the business.</a:t>
            </a:r>
          </a:p>
          <a:p>
            <a:r>
              <a:rPr lang="en-US" dirty="0"/>
              <a:t>Learning, reviewing the fundamental skills of </a:t>
            </a:r>
            <a:r>
              <a:rPr lang="en-US"/>
              <a:t>data analysis.</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10" name="内容占位符 9">
            <a:extLst>
              <a:ext uri="{FF2B5EF4-FFF2-40B4-BE49-F238E27FC236}">
                <a16:creationId xmlns:a16="http://schemas.microsoft.com/office/drawing/2014/main" id="{69FC3703-913D-F659-5B1E-A8F334DDB1A1}"/>
              </a:ext>
            </a:extLst>
          </p:cNvPr>
          <p:cNvSpPr>
            <a:spLocks noGrp="1"/>
          </p:cNvSpPr>
          <p:nvPr>
            <p:ph sz="half" idx="2"/>
          </p:nvPr>
        </p:nvSpPr>
        <p:spPr/>
        <p:txBody>
          <a:bodyPr/>
          <a:lstStyle/>
          <a:p>
            <a:endParaRPr lang="en-CA"/>
          </a:p>
        </p:txBody>
      </p:sp>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918700"/>
            <a:ext cx="7068725" cy="1432583"/>
          </a:xfrm>
        </p:spPr>
        <p:txBody>
          <a:bodyPr>
            <a:normAutofit/>
          </a:bodyPr>
          <a:lstStyle/>
          <a:p>
            <a:r>
              <a:rPr lang="en-US" sz="2000" dirty="0"/>
              <a:t>This is a comprehensive program focused on data collection, processing and visualization. Based on the SpaceX Falcon 9 dataset, we experienced the entire process of treatment in different ways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CA" sz="2200" dirty="0"/>
          </a:p>
          <a:p>
            <a:r>
              <a:rPr lang="en-CA" sz="2200" dirty="0"/>
              <a:t>This presentation is geared towards my fellow data scientists. We're going to dive into the dataset of SpaceX rocket that's packed with the kind of technical details we thrive on. It's not just about learning new tricks; it's about enhancing our skills and staying at the top of our game in the ever-evolving world of data science, which include:</a:t>
            </a:r>
          </a:p>
          <a:p>
            <a:r>
              <a:rPr lang="en-CA" sz="2200" dirty="0"/>
              <a:t>Data Collection</a:t>
            </a:r>
          </a:p>
          <a:p>
            <a:r>
              <a:rPr lang="en-CA" sz="2200" dirty="0"/>
              <a:t>Data Wrangling</a:t>
            </a:r>
          </a:p>
          <a:p>
            <a:r>
              <a:rPr lang="en-CA" sz="2200" dirty="0"/>
              <a:t>EDA (Exploratory Data Analysis)</a:t>
            </a:r>
          </a:p>
          <a:p>
            <a:r>
              <a:rPr lang="en-CA" sz="2200" dirty="0"/>
              <a:t>Data Visualization</a:t>
            </a:r>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lnSpcReduction="10000"/>
          </a:bodyPr>
          <a:lstStyle/>
          <a:p>
            <a:r>
              <a:rPr lang="en-US" sz="2200" dirty="0"/>
              <a:t>Data Collection:</a:t>
            </a:r>
          </a:p>
          <a:p>
            <a:pPr lvl="1"/>
            <a:r>
              <a:rPr lang="en-US" sz="1800" dirty="0"/>
              <a:t>Rest API Lab (URL technique)</a:t>
            </a:r>
            <a:endParaRPr lang="en-US" sz="1800" b="1" dirty="0"/>
          </a:p>
          <a:p>
            <a:r>
              <a:rPr lang="en-US" sz="2200" dirty="0"/>
              <a:t>Data Wrangling</a:t>
            </a:r>
          </a:p>
          <a:p>
            <a:pPr lvl="1"/>
            <a:r>
              <a:rPr lang="en-US" sz="1800" dirty="0"/>
              <a:t>Remove duplicate, missing value</a:t>
            </a:r>
          </a:p>
          <a:p>
            <a:pPr lvl="1"/>
            <a:r>
              <a:rPr lang="en-US" sz="1800" dirty="0"/>
              <a:t>Normalization</a:t>
            </a:r>
          </a:p>
          <a:p>
            <a:r>
              <a:rPr lang="en-US" sz="2200" dirty="0"/>
              <a:t>EDA</a:t>
            </a:r>
          </a:p>
          <a:p>
            <a:pPr lvl="1"/>
            <a:r>
              <a:rPr lang="en-US" sz="1800" dirty="0"/>
              <a:t>Distribution, Outlier, Correlation</a:t>
            </a:r>
          </a:p>
          <a:p>
            <a:pPr lvl="1"/>
            <a:r>
              <a:rPr lang="en-US" sz="1800" dirty="0"/>
              <a:t>Using Data Visualization or SQL</a:t>
            </a:r>
          </a:p>
          <a:p>
            <a:r>
              <a:rPr lang="en-US" sz="2200" dirty="0"/>
              <a:t>Data Visualization</a:t>
            </a:r>
          </a:p>
          <a:p>
            <a:pPr lvl="1"/>
            <a:r>
              <a:rPr lang="en-US" sz="1800" dirty="0"/>
              <a:t>Chart (histogram, boxplot, scatter plot, bar, line, pie, </a:t>
            </a:r>
            <a:r>
              <a:rPr lang="en-US" sz="1800" dirty="0" err="1"/>
              <a:t>etc</a:t>
            </a:r>
            <a:r>
              <a:rPr lang="en-US" sz="1800" dirty="0"/>
              <a:t>)</a:t>
            </a:r>
          </a:p>
          <a:p>
            <a:r>
              <a:rPr lang="en-US" sz="2200" dirty="0"/>
              <a:t>Prediction</a:t>
            </a:r>
          </a:p>
          <a:p>
            <a:pPr lvl="1"/>
            <a:r>
              <a:rPr lang="en-US" sz="1800" dirty="0" err="1"/>
              <a:t>Regreesion</a:t>
            </a:r>
            <a:endParaRPr lang="en-US" sz="1800" dirty="0"/>
          </a:p>
          <a:p>
            <a:pPr lvl="1"/>
            <a:r>
              <a:rPr lang="en-US" sz="1800" dirty="0"/>
              <a:t>Cross-validation</a:t>
            </a:r>
          </a:p>
          <a:p>
            <a:pPr marL="457200" lvl="1" indent="0">
              <a:buNone/>
            </a:pPr>
            <a:endParaRPr lang="en-US" sz="1800" dirty="0"/>
          </a:p>
          <a:p>
            <a:pPr marL="457200" lvl="1" indent="0">
              <a:buNone/>
            </a:pPr>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EDA with Data Visualization</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5" y="1825625"/>
            <a:ext cx="10663481" cy="501939"/>
          </a:xfrm>
        </p:spPr>
        <p:txBody>
          <a:bodyPr/>
          <a:lstStyle/>
          <a:p>
            <a:pPr marL="0" indent="0">
              <a:buNone/>
            </a:pPr>
            <a:r>
              <a:rPr lang="en-US" dirty="0"/>
              <a:t>Usually prefer scatter plots or bar plots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4" name="图片 13">
            <a:extLst>
              <a:ext uri="{FF2B5EF4-FFF2-40B4-BE49-F238E27FC236}">
                <a16:creationId xmlns:a16="http://schemas.microsoft.com/office/drawing/2014/main" id="{43AB4A0E-BE36-520E-3121-CEEEE109EEFB}"/>
              </a:ext>
            </a:extLst>
          </p:cNvPr>
          <p:cNvPicPr>
            <a:picLocks noChangeAspect="1"/>
          </p:cNvPicPr>
          <p:nvPr/>
        </p:nvPicPr>
        <p:blipFill>
          <a:blip r:embed="rId3"/>
          <a:stretch>
            <a:fillRect/>
          </a:stretch>
        </p:blipFill>
        <p:spPr>
          <a:xfrm>
            <a:off x="690562" y="2357437"/>
            <a:ext cx="10810875" cy="2143125"/>
          </a:xfrm>
          <a:prstGeom prst="rect">
            <a:avLst/>
          </a:prstGeom>
        </p:spPr>
      </p:pic>
      <p:pic>
        <p:nvPicPr>
          <p:cNvPr id="5" name="图片 4">
            <a:extLst>
              <a:ext uri="{FF2B5EF4-FFF2-40B4-BE49-F238E27FC236}">
                <a16:creationId xmlns:a16="http://schemas.microsoft.com/office/drawing/2014/main" id="{6846365A-4074-D8D6-8996-B283A1578D6D}"/>
              </a:ext>
            </a:extLst>
          </p:cNvPr>
          <p:cNvPicPr>
            <a:picLocks noChangeAspect="1"/>
          </p:cNvPicPr>
          <p:nvPr/>
        </p:nvPicPr>
        <p:blipFill>
          <a:blip r:embed="rId4"/>
          <a:stretch>
            <a:fillRect/>
          </a:stretch>
        </p:blipFill>
        <p:spPr>
          <a:xfrm>
            <a:off x="944369" y="4296883"/>
            <a:ext cx="10303259" cy="197172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EDA with Data Visualization</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5" y="1825625"/>
            <a:ext cx="10663481" cy="501939"/>
          </a:xfrm>
        </p:spPr>
        <p:txBody>
          <a:bodyPr/>
          <a:lstStyle/>
          <a:p>
            <a:pPr marL="0" indent="0">
              <a:buNone/>
            </a:pPr>
            <a:r>
              <a:rPr lang="en-US" dirty="0"/>
              <a:t>Usually prefer scatter plots or bar plots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图片 5">
            <a:extLst>
              <a:ext uri="{FF2B5EF4-FFF2-40B4-BE49-F238E27FC236}">
                <a16:creationId xmlns:a16="http://schemas.microsoft.com/office/drawing/2014/main" id="{441ACB66-4696-8FEB-9163-06A81F10707F}"/>
              </a:ext>
            </a:extLst>
          </p:cNvPr>
          <p:cNvPicPr>
            <a:picLocks noChangeAspect="1"/>
          </p:cNvPicPr>
          <p:nvPr/>
        </p:nvPicPr>
        <p:blipFill>
          <a:blip r:embed="rId3"/>
          <a:stretch>
            <a:fillRect/>
          </a:stretch>
        </p:blipFill>
        <p:spPr>
          <a:xfrm>
            <a:off x="838200" y="2277582"/>
            <a:ext cx="10409428" cy="1927660"/>
          </a:xfrm>
          <a:prstGeom prst="rect">
            <a:avLst/>
          </a:prstGeom>
        </p:spPr>
      </p:pic>
      <p:pic>
        <p:nvPicPr>
          <p:cNvPr id="9" name="图片 8">
            <a:extLst>
              <a:ext uri="{FF2B5EF4-FFF2-40B4-BE49-F238E27FC236}">
                <a16:creationId xmlns:a16="http://schemas.microsoft.com/office/drawing/2014/main" id="{71EC1E01-CF03-EFD9-E7AF-C4B5B487CE49}"/>
              </a:ext>
            </a:extLst>
          </p:cNvPr>
          <p:cNvPicPr>
            <a:picLocks noChangeAspect="1"/>
          </p:cNvPicPr>
          <p:nvPr/>
        </p:nvPicPr>
        <p:blipFill>
          <a:blip r:embed="rId4"/>
          <a:stretch>
            <a:fillRect/>
          </a:stretch>
        </p:blipFill>
        <p:spPr>
          <a:xfrm>
            <a:off x="1307717" y="4384339"/>
            <a:ext cx="2055594" cy="1681301"/>
          </a:xfrm>
          <a:prstGeom prst="rect">
            <a:avLst/>
          </a:prstGeom>
        </p:spPr>
      </p:pic>
    </p:spTree>
    <p:extLst>
      <p:ext uri="{BB962C8B-B14F-4D97-AF65-F5344CB8AC3E}">
        <p14:creationId xmlns:p14="http://schemas.microsoft.com/office/powerpoint/2010/main" val="150002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EDA with Data Visualization</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5" y="1825625"/>
            <a:ext cx="10663481" cy="501939"/>
          </a:xfrm>
        </p:spPr>
        <p:txBody>
          <a:bodyPr/>
          <a:lstStyle/>
          <a:p>
            <a:pPr marL="0" indent="0">
              <a:buNone/>
            </a:pPr>
            <a:r>
              <a:rPr lang="en-US" dirty="0"/>
              <a:t>Usually prefer scatter plots or bar plots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图片 5">
            <a:extLst>
              <a:ext uri="{FF2B5EF4-FFF2-40B4-BE49-F238E27FC236}">
                <a16:creationId xmlns:a16="http://schemas.microsoft.com/office/drawing/2014/main" id="{45398C69-F73B-9597-C10B-DB97D07991C6}"/>
              </a:ext>
            </a:extLst>
          </p:cNvPr>
          <p:cNvPicPr>
            <a:picLocks noChangeAspect="1"/>
          </p:cNvPicPr>
          <p:nvPr/>
        </p:nvPicPr>
        <p:blipFill>
          <a:blip r:embed="rId3"/>
          <a:stretch>
            <a:fillRect/>
          </a:stretch>
        </p:blipFill>
        <p:spPr>
          <a:xfrm>
            <a:off x="944368" y="2297120"/>
            <a:ext cx="10303259" cy="1990202"/>
          </a:xfrm>
          <a:prstGeom prst="rect">
            <a:avLst/>
          </a:prstGeom>
        </p:spPr>
      </p:pic>
      <p:pic>
        <p:nvPicPr>
          <p:cNvPr id="9" name="图片 8">
            <a:extLst>
              <a:ext uri="{FF2B5EF4-FFF2-40B4-BE49-F238E27FC236}">
                <a16:creationId xmlns:a16="http://schemas.microsoft.com/office/drawing/2014/main" id="{BAD0464A-7FBE-DC7F-F708-556D17935365}"/>
              </a:ext>
            </a:extLst>
          </p:cNvPr>
          <p:cNvPicPr>
            <a:picLocks noChangeAspect="1"/>
          </p:cNvPicPr>
          <p:nvPr/>
        </p:nvPicPr>
        <p:blipFill>
          <a:blip r:embed="rId4"/>
          <a:stretch>
            <a:fillRect/>
          </a:stretch>
        </p:blipFill>
        <p:spPr>
          <a:xfrm>
            <a:off x="944368" y="4252589"/>
            <a:ext cx="10409432" cy="1982184"/>
          </a:xfrm>
          <a:prstGeom prst="rect">
            <a:avLst/>
          </a:prstGeom>
        </p:spPr>
      </p:pic>
    </p:spTree>
    <p:extLst>
      <p:ext uri="{BB962C8B-B14F-4D97-AF65-F5344CB8AC3E}">
        <p14:creationId xmlns:p14="http://schemas.microsoft.com/office/powerpoint/2010/main" val="25733442"/>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9073</TotalTime>
  <Words>421</Words>
  <Application>Microsoft Office PowerPoint</Application>
  <PresentationFormat>宽屏</PresentationFormat>
  <Paragraphs>78</Paragraphs>
  <Slides>16</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Helv</vt:lpstr>
      <vt:lpstr>IBM Plex Mono Text</vt:lpstr>
      <vt:lpstr>Arial</vt:lpstr>
      <vt:lpstr>Calibri</vt:lpstr>
      <vt:lpstr>IBM Plex Mono SemiBold</vt:lpstr>
      <vt:lpstr>SLIDE_TEMPLATE_skill_network</vt:lpstr>
      <vt:lpstr>Self-development Data Science Professional</vt:lpstr>
      <vt:lpstr>OUTLINE</vt:lpstr>
      <vt:lpstr>EXECUTIVE SUMMARY</vt:lpstr>
      <vt:lpstr>INTRODUCTION</vt:lpstr>
      <vt:lpstr>METHODOLOGY</vt:lpstr>
      <vt:lpstr>RESULTS</vt:lpstr>
      <vt:lpstr>EDA with Data Visualization</vt:lpstr>
      <vt:lpstr>EDA with Data Visualization</vt:lpstr>
      <vt:lpstr>EDA with Data Visualization</vt:lpstr>
      <vt:lpstr>EDA with SQL</vt:lpstr>
      <vt:lpstr>EDA with SQL</vt:lpstr>
      <vt:lpstr>Interactive map with Folium</vt:lpstr>
      <vt:lpstr>Interactive map with Folium</vt:lpstr>
      <vt:lpstr>Predictive Analysis (Classification)</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fengyuan</cp:lastModifiedBy>
  <cp:revision>24</cp:revision>
  <dcterms:created xsi:type="dcterms:W3CDTF">2020-10-28T18:29:43Z</dcterms:created>
  <dcterms:modified xsi:type="dcterms:W3CDTF">2023-12-24T16:41:02Z</dcterms:modified>
</cp:coreProperties>
</file>