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Sustainable Cities Index </a:t>
            </a:r>
            <a:endParaRPr/>
          </a:p>
          <a:p>
            <a:pPr indent="0" lvl="0" marL="0" rtl="0" algn="l">
              <a:lnSpc>
                <a:spcPct val="100000"/>
              </a:lnSpc>
              <a:spcBef>
                <a:spcPts val="0"/>
              </a:spcBef>
              <a:spcAft>
                <a:spcPts val="0"/>
              </a:spcAft>
              <a:buClr>
                <a:schemeClr val="dk1"/>
              </a:buClr>
              <a:buSzPts val="1100"/>
              <a:buFont typeface="Arial"/>
              <a:buNone/>
            </a:pPr>
            <a:r>
              <a:rPr lang="en"/>
              <a:t>Ranks on three pillars of sustainability: People, Planet, and Profit</a:t>
            </a:r>
            <a:endParaRPr/>
          </a:p>
          <a:p>
            <a:pPr indent="0" lvl="0" marL="0" rtl="0" algn="l">
              <a:lnSpc>
                <a:spcPct val="100000"/>
              </a:lnSpc>
              <a:spcBef>
                <a:spcPts val="0"/>
              </a:spcBef>
              <a:spcAft>
                <a:spcPts val="0"/>
              </a:spcAft>
              <a:buClr>
                <a:schemeClr val="dk1"/>
              </a:buClr>
              <a:buSzPts val="1100"/>
              <a:buFont typeface="Arial"/>
              <a:buNone/>
            </a:pPr>
            <a:r>
              <a:rPr lang="en"/>
              <a:t>Three pillars closely aligned to the UN Sustainable Development Goals (SDGs) and track progress against UN SDG commitments.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from Arcadis, Design &amp; Consulting for natural and built assets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50">
              <a:solidFill>
                <a:srgbClr val="333333"/>
              </a:solidFill>
              <a:highlight>
                <a:srgbClr val="FFFFFF"/>
              </a:highlight>
              <a:latin typeface="Georgia"/>
              <a:ea typeface="Georgia"/>
              <a:cs typeface="Georgia"/>
              <a:sym typeface="Georgia"/>
            </a:endParaRPr>
          </a:p>
          <a:p>
            <a:pPr indent="-320675" lvl="0" marL="457200" rtl="0" algn="l">
              <a:lnSpc>
                <a:spcPct val="115000"/>
              </a:lnSpc>
              <a:spcBef>
                <a:spcPts val="0"/>
              </a:spcBef>
              <a:spcAft>
                <a:spcPts val="0"/>
              </a:spcAft>
              <a:buClr>
                <a:srgbClr val="333333"/>
              </a:buClr>
              <a:buSzPts val="1450"/>
              <a:buFont typeface="Georgia"/>
              <a:buChar char="●"/>
            </a:pPr>
            <a:r>
              <a:rPr lang="en" sz="1450">
                <a:solidFill>
                  <a:srgbClr val="333333"/>
                </a:solidFill>
                <a:highlight>
                  <a:srgbClr val="FFFFFF"/>
                </a:highlight>
                <a:latin typeface="Georgia"/>
                <a:ea typeface="Georgia"/>
                <a:cs typeface="Georgia"/>
                <a:sym typeface="Georgia"/>
              </a:rPr>
              <a:t>We classify cities globally using their ability to take positive climate action. </a:t>
            </a:r>
            <a:endParaRPr sz="1450">
              <a:solidFill>
                <a:srgbClr val="333333"/>
              </a:solidFill>
              <a:highlight>
                <a:srgbClr val="FFFFFF"/>
              </a:highlight>
              <a:latin typeface="Georgia"/>
              <a:ea typeface="Georgia"/>
              <a:cs typeface="Georgia"/>
              <a:sym typeface="Georgia"/>
            </a:endParaRPr>
          </a:p>
          <a:p>
            <a:pPr indent="-320675" lvl="0" marL="457200" rtl="0" algn="l">
              <a:lnSpc>
                <a:spcPct val="115000"/>
              </a:lnSpc>
              <a:spcBef>
                <a:spcPts val="0"/>
              </a:spcBef>
              <a:spcAft>
                <a:spcPts val="0"/>
              </a:spcAft>
              <a:buClr>
                <a:srgbClr val="333333"/>
              </a:buClr>
              <a:buSzPts val="1450"/>
              <a:buFont typeface="Georgia"/>
              <a:buChar char="●"/>
            </a:pPr>
            <a:r>
              <a:rPr lang="en" sz="1450">
                <a:solidFill>
                  <a:srgbClr val="333333"/>
                </a:solidFill>
                <a:highlight>
                  <a:srgbClr val="FFFFFF"/>
                </a:highlight>
                <a:latin typeface="Georgia"/>
                <a:ea typeface="Georgia"/>
                <a:cs typeface="Georgia"/>
                <a:sym typeface="Georgia"/>
              </a:rPr>
              <a:t>We create clusters using the GDP per capita, Population density and Total Population of the cities--which are our chosen m</a:t>
            </a:r>
            <a:endParaRPr sz="1400">
              <a:solidFill>
                <a:schemeClr val="dk1"/>
              </a:solidFill>
            </a:endParaRPr>
          </a:p>
          <a:p>
            <a:pPr indent="-320675" lvl="0" marL="457200" rtl="0" algn="l">
              <a:lnSpc>
                <a:spcPct val="115000"/>
              </a:lnSpc>
              <a:spcBef>
                <a:spcPts val="0"/>
              </a:spcBef>
              <a:spcAft>
                <a:spcPts val="0"/>
              </a:spcAft>
              <a:buClr>
                <a:srgbClr val="333333"/>
              </a:buClr>
              <a:buSzPts val="1450"/>
              <a:buFont typeface="Georgia"/>
              <a:buChar char="●"/>
            </a:pPr>
            <a:r>
              <a:t/>
            </a:r>
            <a:endParaRPr sz="1450">
              <a:solidFill>
                <a:srgbClr val="333333"/>
              </a:solidFill>
              <a:highlight>
                <a:srgbClr val="FFFFFF"/>
              </a:highlight>
              <a:latin typeface="Georgia"/>
              <a:ea typeface="Georgia"/>
              <a:cs typeface="Georgia"/>
              <a:sym typeface="Georgi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Sustainable Cities Index </a:t>
            </a:r>
            <a:endParaRPr/>
          </a:p>
          <a:p>
            <a:pPr indent="0" lvl="0" marL="0" rtl="0" algn="l">
              <a:lnSpc>
                <a:spcPct val="100000"/>
              </a:lnSpc>
              <a:spcBef>
                <a:spcPts val="0"/>
              </a:spcBef>
              <a:spcAft>
                <a:spcPts val="0"/>
              </a:spcAft>
              <a:buClr>
                <a:schemeClr val="dk1"/>
              </a:buClr>
              <a:buSzPts val="1100"/>
              <a:buFont typeface="Arial"/>
              <a:buNone/>
            </a:pPr>
            <a:r>
              <a:rPr lang="en"/>
              <a:t>Ranks on three pillars of sustainability: People, Planet, and Profit</a:t>
            </a:r>
            <a:endParaRPr/>
          </a:p>
          <a:p>
            <a:pPr indent="0" lvl="0" marL="0" rtl="0" algn="l">
              <a:lnSpc>
                <a:spcPct val="100000"/>
              </a:lnSpc>
              <a:spcBef>
                <a:spcPts val="0"/>
              </a:spcBef>
              <a:spcAft>
                <a:spcPts val="0"/>
              </a:spcAft>
              <a:buClr>
                <a:schemeClr val="dk1"/>
              </a:buClr>
              <a:buSzPts val="1100"/>
              <a:buFont typeface="Arial"/>
              <a:buNone/>
            </a:pPr>
            <a:r>
              <a:rPr lang="en"/>
              <a:t>Three pillars closely aligned to the UN Sustainable Development Goals (SDGs) and track progress against UN SDG commitments.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from Arcadis, Design &amp; Consulting for natural and built assets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SzPts val="1800"/>
              <a:buNone/>
              <a:defRPr/>
            </a:lvl1pPr>
          </a:lstStyle>
          <a:p/>
        </p:txBody>
      </p:sp>
      <p:sp>
        <p:nvSpPr>
          <p:cNvPr id="45" name="Google Shape;4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 name="Shape 13"/>
        <p:cNvGrpSpPr/>
        <p:nvPr/>
      </p:nvGrpSpPr>
      <p:grpSpPr>
        <a:xfrm>
          <a:off x="0" y="0"/>
          <a:ext cx="0" cy="0"/>
          <a:chOff x="0" y="0"/>
          <a:chExt cx="0" cy="0"/>
        </a:xfrm>
      </p:grpSpPr>
      <p:sp>
        <p:nvSpPr>
          <p:cNvPr id="14" name="Google Shape;1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1" name="Google Shape;2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Google Shape;31;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4" name="Shape 34"/>
        <p:cNvGrpSpPr/>
        <p:nvPr/>
      </p:nvGrpSpPr>
      <p:grpSpPr>
        <a:xfrm>
          <a:off x="0" y="0"/>
          <a:ext cx="0" cy="0"/>
          <a:chOff x="0" y="0"/>
          <a:chExt cx="0" cy="0"/>
        </a:xfrm>
      </p:grpSpPr>
      <p:sp>
        <p:nvSpPr>
          <p:cNvPr id="35" name="Google Shape;35;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777450" y="3165000"/>
            <a:ext cx="7589100" cy="1902300"/>
          </a:xfrm>
          <a:prstGeom prst="rect">
            <a:avLst/>
          </a:prstGeom>
          <a:noFill/>
          <a:ln cap="flat" cmpd="sng" w="9525">
            <a:solidFill>
              <a:schemeClr val="lt1"/>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 sz="6000">
                <a:solidFill>
                  <a:schemeClr val="lt1"/>
                </a:solidFill>
                <a:latin typeface="Avenir"/>
                <a:ea typeface="Avenir"/>
                <a:cs typeface="Avenir"/>
                <a:sym typeface="Avenir"/>
              </a:rPr>
              <a:t>Urban cities and climate action</a:t>
            </a:r>
            <a:endParaRPr b="1" sz="6000">
              <a:solidFill>
                <a:schemeClr val="lt1"/>
              </a:solidFill>
              <a:latin typeface="Avenir"/>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nvSpPr>
        <p:spPr>
          <a:xfrm>
            <a:off x="0" y="1291450"/>
            <a:ext cx="9144000" cy="1142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0" i="0" lang="en" sz="3200" u="none" cap="none" strike="noStrike">
                <a:solidFill>
                  <a:srgbClr val="000000"/>
                </a:solidFill>
                <a:latin typeface="Avenir"/>
                <a:ea typeface="Avenir"/>
                <a:cs typeface="Avenir"/>
                <a:sym typeface="Avenir"/>
              </a:rPr>
              <a:t>Future Possibilities </a:t>
            </a:r>
            <a:endParaRPr b="0" i="0" sz="3200" u="none" cap="none" strike="noStrike">
              <a:solidFill>
                <a:srgbClr val="000000"/>
              </a:solidFill>
              <a:latin typeface="Avenir"/>
              <a:ea typeface="Avenir"/>
              <a:cs typeface="Avenir"/>
              <a:sym typeface="Avenir"/>
            </a:endParaRPr>
          </a:p>
        </p:txBody>
      </p:sp>
      <p:sp>
        <p:nvSpPr>
          <p:cNvPr id="129" name="Google Shape;129;p22"/>
          <p:cNvSpPr txBox="1"/>
          <p:nvPr/>
        </p:nvSpPr>
        <p:spPr>
          <a:xfrm>
            <a:off x="3348750" y="2332700"/>
            <a:ext cx="2446500" cy="1903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0" i="0" lang="en" sz="1400" u="none" cap="none" strike="noStrike">
                <a:solidFill>
                  <a:schemeClr val="dk1"/>
                </a:solidFill>
                <a:latin typeface="Avenir"/>
                <a:ea typeface="Avenir"/>
                <a:cs typeface="Avenir"/>
                <a:sym typeface="Avenir"/>
              </a:rPr>
              <a:t>More cities</a:t>
            </a:r>
            <a:endParaRPr b="0" i="0" sz="1400" u="none" cap="none" strike="noStrike">
              <a:solidFill>
                <a:schemeClr val="dk1"/>
              </a:solidFill>
              <a:latin typeface="Avenir"/>
              <a:ea typeface="Avenir"/>
              <a:cs typeface="Avenir"/>
              <a:sym typeface="Avenir"/>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venir"/>
              <a:ea typeface="Avenir"/>
              <a:cs typeface="Avenir"/>
              <a:sym typeface="Avenir"/>
            </a:endParaRPr>
          </a:p>
          <a:p>
            <a:pPr indent="0" lvl="0" marL="0" marR="0" rtl="0" algn="ctr">
              <a:lnSpc>
                <a:spcPct val="115000"/>
              </a:lnSpc>
              <a:spcBef>
                <a:spcPts val="0"/>
              </a:spcBef>
              <a:spcAft>
                <a:spcPts val="0"/>
              </a:spcAft>
              <a:buClr>
                <a:srgbClr val="000000"/>
              </a:buClr>
              <a:buSzPts val="1400"/>
              <a:buFont typeface="Arial"/>
              <a:buNone/>
            </a:pPr>
            <a:r>
              <a:rPr b="0" i="0" lang="en" sz="1400" u="none" cap="none" strike="noStrike">
                <a:solidFill>
                  <a:schemeClr val="dk1"/>
                </a:solidFill>
                <a:latin typeface="Avenir"/>
                <a:ea typeface="Avenir"/>
                <a:cs typeface="Avenir"/>
                <a:sym typeface="Avenir"/>
              </a:rPr>
              <a:t>Closer peers</a:t>
            </a:r>
            <a:endParaRPr b="0" i="0" sz="1400" u="none" cap="none" strike="noStrike">
              <a:solidFill>
                <a:schemeClr val="dk1"/>
              </a:solidFill>
              <a:latin typeface="Avenir"/>
              <a:ea typeface="Avenir"/>
              <a:cs typeface="Avenir"/>
              <a:sym typeface="Avenir"/>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venir"/>
              <a:ea typeface="Avenir"/>
              <a:cs typeface="Avenir"/>
              <a:sym typeface="Avenir"/>
            </a:endParaRPr>
          </a:p>
          <a:p>
            <a:pPr indent="0" lvl="0" marL="0" marR="0" rtl="0" algn="ctr">
              <a:lnSpc>
                <a:spcPct val="115000"/>
              </a:lnSpc>
              <a:spcBef>
                <a:spcPts val="0"/>
              </a:spcBef>
              <a:spcAft>
                <a:spcPts val="0"/>
              </a:spcAft>
              <a:buClr>
                <a:srgbClr val="000000"/>
              </a:buClr>
              <a:buSzPts val="1400"/>
              <a:buFont typeface="Arial"/>
              <a:buNone/>
            </a:pPr>
            <a:r>
              <a:rPr b="0" i="0" lang="en" sz="1400" u="none" cap="none" strike="noStrike">
                <a:solidFill>
                  <a:schemeClr val="dk1"/>
                </a:solidFill>
                <a:latin typeface="Avenir"/>
                <a:ea typeface="Avenir"/>
                <a:cs typeface="Avenir"/>
                <a:sym typeface="Avenir"/>
              </a:rPr>
              <a:t> Increased Action</a:t>
            </a:r>
            <a:endParaRPr b="0" i="0" sz="1400" u="none" cap="none" strike="noStrike">
              <a:solidFill>
                <a:schemeClr val="dk1"/>
              </a:solidFill>
              <a:latin typeface="Avenir"/>
              <a:ea typeface="Avenir"/>
              <a:cs typeface="Avenir"/>
              <a:sym typeface="Avenir"/>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venir"/>
              <a:ea typeface="Avenir"/>
              <a:cs typeface="Avenir"/>
              <a:sym typeface="Aveni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p23"/>
          <p:cNvPicPr preferRelativeResize="0"/>
          <p:nvPr/>
        </p:nvPicPr>
        <p:blipFill rotWithShape="1">
          <a:blip r:embed="rId3">
            <a:alphaModFix/>
          </a:blip>
          <a:srcRect b="0" l="0" r="0" t="0"/>
          <a:stretch/>
        </p:blipFill>
        <p:spPr>
          <a:xfrm>
            <a:off x="1463675" y="116825"/>
            <a:ext cx="6432776" cy="3830425"/>
          </a:xfrm>
          <a:prstGeom prst="rect">
            <a:avLst/>
          </a:prstGeom>
          <a:noFill/>
          <a:ln>
            <a:noFill/>
          </a:ln>
        </p:spPr>
      </p:pic>
      <p:sp>
        <p:nvSpPr>
          <p:cNvPr id="135" name="Google Shape;135;p23"/>
          <p:cNvSpPr txBox="1"/>
          <p:nvPr/>
        </p:nvSpPr>
        <p:spPr>
          <a:xfrm>
            <a:off x="2876325" y="667000"/>
            <a:ext cx="3096900" cy="118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rgbClr val="000000"/>
              </a:solidFill>
              <a:latin typeface="Roboto"/>
              <a:ea typeface="Roboto"/>
              <a:cs typeface="Roboto"/>
              <a:sym typeface="Roboto"/>
            </a:endParaRPr>
          </a:p>
        </p:txBody>
      </p:sp>
      <p:sp>
        <p:nvSpPr>
          <p:cNvPr id="136" name="Google Shape;136;p23"/>
          <p:cNvSpPr txBox="1"/>
          <p:nvPr/>
        </p:nvSpPr>
        <p:spPr>
          <a:xfrm>
            <a:off x="3652713" y="4094975"/>
            <a:ext cx="2054700" cy="85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dk1"/>
                </a:solidFill>
                <a:latin typeface="Avenir"/>
                <a:ea typeface="Avenir"/>
                <a:cs typeface="Avenir"/>
                <a:sym typeface="Avenir"/>
              </a:rPr>
              <a:t>Thank You</a:t>
            </a:r>
            <a:endParaRPr b="0" i="0" sz="3000" u="none" cap="none" strike="noStrike">
              <a:solidFill>
                <a:schemeClr val="dk1"/>
              </a:solidFill>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pic>
        <p:nvPicPr>
          <p:cNvPr id="59" name="Google Shape;59;p14"/>
          <p:cNvPicPr preferRelativeResize="0"/>
          <p:nvPr/>
        </p:nvPicPr>
        <p:blipFill/>
        <p:spPr>
          <a:xfrm>
            <a:off x="304800" y="152400"/>
            <a:ext cx="8518723" cy="4838700"/>
          </a:xfrm>
          <a:prstGeom prst="rect">
            <a:avLst/>
          </a:prstGeom>
          <a:solidFill>
            <a:srgbClr val="FFFFFF"/>
          </a:solidFill>
          <a:ln>
            <a:noFill/>
          </a:ln>
        </p:spPr>
      </p:pic>
      <p:sp>
        <p:nvSpPr>
          <p:cNvPr id="60" name="Google Shape;60;p14"/>
          <p:cNvSpPr txBox="1"/>
          <p:nvPr/>
        </p:nvSpPr>
        <p:spPr>
          <a:xfrm>
            <a:off x="388800" y="259650"/>
            <a:ext cx="3000000" cy="3667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333333"/>
                </a:solidFill>
                <a:highlight>
                  <a:srgbClr val="FFFFFF"/>
                </a:highlight>
                <a:latin typeface="Georgia"/>
                <a:ea typeface="Georgia"/>
                <a:cs typeface="Georgia"/>
                <a:sym typeface="Georgia"/>
              </a:rPr>
              <a:t>"Even as we witness devastating climate impacts causing havoc across the world, we are still not doing enough, nor moving fast enough, to prevent irreversible and catastrophic climate disruption,"United Nations Secretary-General Antonio Guterres. </a:t>
            </a:r>
            <a:endParaRPr b="0" i="0" sz="1800" u="none" cap="none" strike="noStrike">
              <a:solidFill>
                <a:srgbClr val="333333"/>
              </a:solidFill>
              <a:highlight>
                <a:srgbClr val="FFFFFF"/>
              </a:highlight>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nvSpPr>
        <p:spPr>
          <a:xfrm>
            <a:off x="2671975" y="72525"/>
            <a:ext cx="3773100" cy="674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0" i="0" lang="en" sz="2400" u="none" cap="none" strike="noStrike">
                <a:solidFill>
                  <a:schemeClr val="dk1"/>
                </a:solidFill>
                <a:latin typeface="Avenir"/>
                <a:ea typeface="Avenir"/>
                <a:cs typeface="Avenir"/>
                <a:sym typeface="Avenir"/>
              </a:rPr>
              <a:t>Working Together is Hard</a:t>
            </a:r>
            <a:endParaRPr b="0" i="0" sz="2400" u="none" cap="none" strike="noStrike">
              <a:solidFill>
                <a:srgbClr val="000000"/>
              </a:solidFill>
              <a:latin typeface="Avenir"/>
              <a:ea typeface="Avenir"/>
              <a:cs typeface="Avenir"/>
              <a:sym typeface="Avenir"/>
            </a:endParaRPr>
          </a:p>
        </p:txBody>
      </p:sp>
      <p:pic>
        <p:nvPicPr>
          <p:cNvPr id="66" name="Google Shape;66;p15"/>
          <p:cNvPicPr preferRelativeResize="0"/>
          <p:nvPr/>
        </p:nvPicPr>
        <p:blipFill rotWithShape="1">
          <a:blip r:embed="rId3">
            <a:alphaModFix/>
          </a:blip>
          <a:srcRect b="0" l="0" r="0" t="0"/>
          <a:stretch/>
        </p:blipFill>
        <p:spPr>
          <a:xfrm>
            <a:off x="1332875" y="670725"/>
            <a:ext cx="6451288" cy="4298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nvSpPr>
        <p:spPr>
          <a:xfrm>
            <a:off x="0" y="382575"/>
            <a:ext cx="9144000" cy="5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venir"/>
                <a:ea typeface="Avenir"/>
                <a:cs typeface="Avenir"/>
                <a:sym typeface="Avenir"/>
              </a:rPr>
              <a:t>The Central Idea</a:t>
            </a:r>
            <a:endParaRPr b="0" i="0" sz="1800" u="none" cap="none" strike="noStrike">
              <a:solidFill>
                <a:srgbClr val="000000"/>
              </a:solidFill>
              <a:latin typeface="Avenir"/>
              <a:ea typeface="Avenir"/>
              <a:cs typeface="Avenir"/>
              <a:sym typeface="Avenir"/>
            </a:endParaRPr>
          </a:p>
        </p:txBody>
      </p:sp>
      <p:sp>
        <p:nvSpPr>
          <p:cNvPr id="72" name="Google Shape;72;p16"/>
          <p:cNvSpPr txBox="1"/>
          <p:nvPr/>
        </p:nvSpPr>
        <p:spPr>
          <a:xfrm>
            <a:off x="864325" y="1176050"/>
            <a:ext cx="7383300" cy="2522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000000"/>
              </a:buClr>
              <a:buSzPts val="1400"/>
              <a:buFont typeface="Avenir"/>
              <a:buAutoNum type="arabicPeriod"/>
            </a:pPr>
            <a:r>
              <a:rPr b="0" i="0" lang="en" sz="1400" u="none" cap="none" strike="noStrike">
                <a:solidFill>
                  <a:srgbClr val="000000"/>
                </a:solidFill>
                <a:latin typeface="Avenir"/>
                <a:ea typeface="Avenir"/>
                <a:cs typeface="Avenir"/>
                <a:sym typeface="Avenir"/>
              </a:rPr>
              <a:t>As the population and the energy demands of urban cities increase with time, we see them become substantial centres of emissions. Climate action is hampered by the complacency of cities over their climate responsibility. The oft-repeated rhetoric is that each region is doing more than it’s part in taking climate action given its unique concerns of juggling growth. </a:t>
            </a:r>
            <a:endParaRPr b="0" i="0" sz="1400" u="none" cap="none" strike="noStrike">
              <a:solidFill>
                <a:srgbClr val="000000"/>
              </a:solidFill>
              <a:latin typeface="Avenir"/>
              <a:ea typeface="Avenir"/>
              <a:cs typeface="Avenir"/>
              <a:sym typeface="Avenir"/>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venir"/>
              <a:ea typeface="Avenir"/>
              <a:cs typeface="Avenir"/>
              <a:sym typeface="Avenir"/>
            </a:endParaRPr>
          </a:p>
          <a:p>
            <a:pPr indent="-317500" lvl="0" marL="457200" marR="0" rtl="0" algn="l">
              <a:lnSpc>
                <a:spcPct val="115000"/>
              </a:lnSpc>
              <a:spcBef>
                <a:spcPts val="0"/>
              </a:spcBef>
              <a:spcAft>
                <a:spcPts val="0"/>
              </a:spcAft>
              <a:buClr>
                <a:srgbClr val="000000"/>
              </a:buClr>
              <a:buSzPts val="1400"/>
              <a:buFont typeface="Avenir"/>
              <a:buAutoNum type="arabicPeriod"/>
            </a:pPr>
            <a:r>
              <a:rPr b="0" i="0" lang="en" sz="1400" u="none" cap="none" strike="noStrike">
                <a:solidFill>
                  <a:srgbClr val="000000"/>
                </a:solidFill>
                <a:latin typeface="Avenir"/>
                <a:ea typeface="Avenir"/>
                <a:cs typeface="Avenir"/>
                <a:sym typeface="Avenir"/>
              </a:rPr>
              <a:t>Using a k-means cluster analysis, we provide a way for different cities to compare themselves. Additionally, this could provide an avenue for cities to reach out to the leading members of their peer groups, for knowledge sharing. </a:t>
            </a:r>
            <a:endParaRPr b="0" i="0" sz="1400" u="none" cap="none" strike="noStrike">
              <a:solidFill>
                <a:srgbClr val="000000"/>
              </a:solidFill>
              <a:latin typeface="Avenir"/>
              <a:ea typeface="Avenir"/>
              <a:cs typeface="Avenir"/>
              <a:sym typeface="Avenir"/>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venir"/>
              <a:ea typeface="Avenir"/>
              <a:cs typeface="Avenir"/>
              <a:sym typeface="Avenir"/>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venir"/>
              <a:ea typeface="Avenir"/>
              <a:cs typeface="Avenir"/>
              <a:sym typeface="Aveni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p:nvPr/>
        </p:nvSpPr>
        <p:spPr>
          <a:xfrm>
            <a:off x="2944084" y="812078"/>
            <a:ext cx="3501300" cy="3501300"/>
          </a:xfrm>
          <a:prstGeom prst="ellipse">
            <a:avLst/>
          </a:prstGeom>
          <a:solidFill>
            <a:srgbClr val="EDA2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 name="Google Shape;78;p17"/>
          <p:cNvGrpSpPr/>
          <p:nvPr/>
        </p:nvGrpSpPr>
        <p:grpSpPr>
          <a:xfrm>
            <a:off x="3611776" y="414352"/>
            <a:ext cx="2166000" cy="2166000"/>
            <a:chOff x="3611776" y="414352"/>
            <a:chExt cx="2166000" cy="2166000"/>
          </a:xfrm>
        </p:grpSpPr>
        <p:sp>
          <p:nvSpPr>
            <p:cNvPr id="79" name="Google Shape;79;p17"/>
            <p:cNvSpPr/>
            <p:nvPr/>
          </p:nvSpPr>
          <p:spPr>
            <a:xfrm>
              <a:off x="3611776" y="414352"/>
              <a:ext cx="2166000" cy="2166000"/>
            </a:xfrm>
            <a:prstGeom prst="ellipse">
              <a:avLst/>
            </a:prstGeom>
            <a:solidFill>
              <a:srgbClr val="D838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7"/>
            <p:cNvSpPr txBox="1"/>
            <p:nvPr/>
          </p:nvSpPr>
          <p:spPr>
            <a:xfrm>
              <a:off x="3967546" y="1027503"/>
              <a:ext cx="1496100" cy="702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FFFFFF"/>
                  </a:solidFill>
                  <a:latin typeface="Roboto"/>
                  <a:ea typeface="Roboto"/>
                  <a:cs typeface="Roboto"/>
                  <a:sym typeface="Roboto"/>
                </a:rPr>
                <a:t>GDP per Capita </a:t>
              </a:r>
              <a:endParaRPr b="0" i="0" sz="1600" u="none" cap="none" strike="noStrike">
                <a:solidFill>
                  <a:srgbClr val="FFFFFF"/>
                </a:solidFill>
                <a:latin typeface="Roboto"/>
                <a:ea typeface="Roboto"/>
                <a:cs typeface="Roboto"/>
                <a:sym typeface="Roboto"/>
              </a:endParaRPr>
            </a:p>
          </p:txBody>
        </p:sp>
      </p:grpSp>
      <p:grpSp>
        <p:nvGrpSpPr>
          <p:cNvPr id="81" name="Google Shape;81;p17"/>
          <p:cNvGrpSpPr/>
          <p:nvPr/>
        </p:nvGrpSpPr>
        <p:grpSpPr>
          <a:xfrm>
            <a:off x="4562258" y="2032864"/>
            <a:ext cx="2166000" cy="2166000"/>
            <a:chOff x="4562258" y="2032864"/>
            <a:chExt cx="2166000" cy="2166000"/>
          </a:xfrm>
        </p:grpSpPr>
        <p:sp>
          <p:nvSpPr>
            <p:cNvPr id="82" name="Google Shape;82;p17"/>
            <p:cNvSpPr/>
            <p:nvPr/>
          </p:nvSpPr>
          <p:spPr>
            <a:xfrm>
              <a:off x="4562258" y="2032864"/>
              <a:ext cx="2166000" cy="2166000"/>
            </a:xfrm>
            <a:prstGeom prst="ellipse">
              <a:avLst/>
            </a:prstGeom>
            <a:solidFill>
              <a:srgbClr val="B02C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7"/>
            <p:cNvSpPr txBox="1"/>
            <p:nvPr/>
          </p:nvSpPr>
          <p:spPr>
            <a:xfrm>
              <a:off x="5079846" y="2834728"/>
              <a:ext cx="1496100" cy="702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FFFFFF"/>
                  </a:solidFill>
                  <a:latin typeface="Roboto"/>
                  <a:ea typeface="Roboto"/>
                  <a:cs typeface="Roboto"/>
                  <a:sym typeface="Roboto"/>
                </a:rPr>
                <a:t>Population Density </a:t>
              </a:r>
              <a:endParaRPr b="0" i="0" sz="1600" u="none" cap="none" strike="noStrike">
                <a:solidFill>
                  <a:srgbClr val="FFFFFF"/>
                </a:solidFill>
                <a:latin typeface="Roboto"/>
                <a:ea typeface="Roboto"/>
                <a:cs typeface="Roboto"/>
                <a:sym typeface="Roboto"/>
              </a:endParaRPr>
            </a:p>
          </p:txBody>
        </p:sp>
      </p:grpSp>
      <p:grpSp>
        <p:nvGrpSpPr>
          <p:cNvPr id="84" name="Google Shape;84;p17"/>
          <p:cNvGrpSpPr/>
          <p:nvPr/>
        </p:nvGrpSpPr>
        <p:grpSpPr>
          <a:xfrm>
            <a:off x="2702876" y="2032864"/>
            <a:ext cx="2166000" cy="2166000"/>
            <a:chOff x="2702876" y="2032864"/>
            <a:chExt cx="2166000" cy="2166000"/>
          </a:xfrm>
        </p:grpSpPr>
        <p:sp>
          <p:nvSpPr>
            <p:cNvPr id="85" name="Google Shape;85;p17"/>
            <p:cNvSpPr/>
            <p:nvPr/>
          </p:nvSpPr>
          <p:spPr>
            <a:xfrm>
              <a:off x="2702876" y="2032864"/>
              <a:ext cx="2166000" cy="2166000"/>
            </a:xfrm>
            <a:prstGeom prst="ellipse">
              <a:avLst/>
            </a:prstGeom>
            <a:solidFill>
              <a:srgbClr val="8020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7"/>
            <p:cNvSpPr txBox="1"/>
            <p:nvPr/>
          </p:nvSpPr>
          <p:spPr>
            <a:xfrm>
              <a:off x="2857481" y="2820678"/>
              <a:ext cx="1496100" cy="702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Roboto"/>
                  <a:ea typeface="Roboto"/>
                  <a:cs typeface="Roboto"/>
                  <a:sym typeface="Roboto"/>
                </a:rPr>
                <a:t>Total Population</a:t>
              </a:r>
              <a:endParaRPr b="0" i="0" sz="1600" u="none" cap="none" strike="noStrike">
                <a:solidFill>
                  <a:srgbClr val="000000"/>
                </a:solidFill>
                <a:latin typeface="Roboto"/>
                <a:ea typeface="Roboto"/>
                <a:cs typeface="Roboto"/>
                <a:sym typeface="Roboto"/>
              </a:endParaRPr>
            </a:p>
          </p:txBody>
        </p:sp>
      </p:grpSp>
      <p:sp>
        <p:nvSpPr>
          <p:cNvPr id="87" name="Google Shape;87;p17"/>
          <p:cNvSpPr/>
          <p:nvPr/>
        </p:nvSpPr>
        <p:spPr>
          <a:xfrm>
            <a:off x="4084675" y="1946250"/>
            <a:ext cx="1269600" cy="1225800"/>
          </a:xfrm>
          <a:prstGeom prst="ellipse">
            <a:avLst/>
          </a:prstGeom>
          <a:solidFill>
            <a:srgbClr val="EDA2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Roboto"/>
                <a:ea typeface="Roboto"/>
                <a:cs typeface="Roboto"/>
                <a:sym typeface="Roboto"/>
              </a:rPr>
              <a:t>Climate Action</a:t>
            </a:r>
            <a:endParaRPr b="0" i="0" sz="1600" u="none" cap="none" strike="noStrike">
              <a:solidFill>
                <a:srgbClr val="000000"/>
              </a:solidFill>
              <a:latin typeface="Roboto"/>
              <a:ea typeface="Roboto"/>
              <a:cs typeface="Roboto"/>
              <a:sym typeface="Roboto"/>
            </a:endParaRPr>
          </a:p>
        </p:txBody>
      </p:sp>
      <p:sp>
        <p:nvSpPr>
          <p:cNvPr id="88" name="Google Shape;88;p17"/>
          <p:cNvSpPr/>
          <p:nvPr/>
        </p:nvSpPr>
        <p:spPr>
          <a:xfrm>
            <a:off x="2944084" y="812078"/>
            <a:ext cx="3501300" cy="3501300"/>
          </a:xfrm>
          <a:prstGeom prst="ellipse">
            <a:avLst/>
          </a:prstGeom>
          <a:solidFill>
            <a:srgbClr val="65F0A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9" name="Google Shape;89;p17"/>
          <p:cNvGrpSpPr/>
          <p:nvPr/>
        </p:nvGrpSpPr>
        <p:grpSpPr>
          <a:xfrm>
            <a:off x="3611776" y="414352"/>
            <a:ext cx="2166000" cy="2166000"/>
            <a:chOff x="3611776" y="414352"/>
            <a:chExt cx="2166000" cy="2166000"/>
          </a:xfrm>
        </p:grpSpPr>
        <p:sp>
          <p:nvSpPr>
            <p:cNvPr id="90" name="Google Shape;90;p17"/>
            <p:cNvSpPr/>
            <p:nvPr/>
          </p:nvSpPr>
          <p:spPr>
            <a:xfrm>
              <a:off x="3611776" y="414352"/>
              <a:ext cx="2166000" cy="2166000"/>
            </a:xfrm>
            <a:prstGeom prst="ellipse">
              <a:avLst/>
            </a:prstGeom>
            <a:solidFill>
              <a:srgbClr val="0E9453"/>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7"/>
            <p:cNvSpPr txBox="1"/>
            <p:nvPr/>
          </p:nvSpPr>
          <p:spPr>
            <a:xfrm>
              <a:off x="3967546" y="1027503"/>
              <a:ext cx="1496100" cy="702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FFFFFF"/>
                  </a:solidFill>
                  <a:latin typeface="Roboto"/>
                  <a:ea typeface="Roboto"/>
                  <a:cs typeface="Roboto"/>
                  <a:sym typeface="Roboto"/>
                </a:rPr>
                <a:t>GDP per Capita</a:t>
              </a:r>
              <a:endParaRPr b="0" i="0" sz="1600" u="none" cap="none" strike="noStrike">
                <a:solidFill>
                  <a:srgbClr val="FFFFFF"/>
                </a:solidFill>
                <a:latin typeface="Roboto"/>
                <a:ea typeface="Roboto"/>
                <a:cs typeface="Roboto"/>
                <a:sym typeface="Roboto"/>
              </a:endParaRPr>
            </a:p>
          </p:txBody>
        </p:sp>
      </p:grpSp>
      <p:grpSp>
        <p:nvGrpSpPr>
          <p:cNvPr id="92" name="Google Shape;92;p17"/>
          <p:cNvGrpSpPr/>
          <p:nvPr/>
        </p:nvGrpSpPr>
        <p:grpSpPr>
          <a:xfrm>
            <a:off x="4562258" y="2032864"/>
            <a:ext cx="2166000" cy="2166000"/>
            <a:chOff x="4562258" y="2032864"/>
            <a:chExt cx="2166000" cy="2166000"/>
          </a:xfrm>
        </p:grpSpPr>
        <p:sp>
          <p:nvSpPr>
            <p:cNvPr id="93" name="Google Shape;93;p17"/>
            <p:cNvSpPr/>
            <p:nvPr/>
          </p:nvSpPr>
          <p:spPr>
            <a:xfrm>
              <a:off x="4562258" y="2032864"/>
              <a:ext cx="2166000" cy="2166000"/>
            </a:xfrm>
            <a:prstGeom prst="ellipse">
              <a:avLst/>
            </a:prstGeom>
            <a:solidFill>
              <a:srgbClr val="0B774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7"/>
            <p:cNvSpPr txBox="1"/>
            <p:nvPr/>
          </p:nvSpPr>
          <p:spPr>
            <a:xfrm>
              <a:off x="5079846" y="2834728"/>
              <a:ext cx="1496100" cy="702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FFFFFF"/>
                  </a:solidFill>
                  <a:latin typeface="Roboto"/>
                  <a:ea typeface="Roboto"/>
                  <a:cs typeface="Roboto"/>
                  <a:sym typeface="Roboto"/>
                </a:rPr>
                <a:t>Population Density </a:t>
              </a:r>
              <a:r>
                <a:rPr b="0" i="0" lang="en" sz="1000" u="none" cap="none" strike="noStrike">
                  <a:solidFill>
                    <a:srgbClr val="FFFFFF"/>
                  </a:solidFill>
                  <a:latin typeface="Roboto"/>
                  <a:ea typeface="Roboto"/>
                  <a:cs typeface="Roboto"/>
                  <a:sym typeface="Roboto"/>
                </a:rPr>
                <a:t> </a:t>
              </a:r>
              <a:endParaRPr b="0" i="0" sz="1000" u="none" cap="none" strike="noStrike">
                <a:solidFill>
                  <a:srgbClr val="FFFFFF"/>
                </a:solidFill>
                <a:latin typeface="Roboto"/>
                <a:ea typeface="Roboto"/>
                <a:cs typeface="Roboto"/>
                <a:sym typeface="Roboto"/>
              </a:endParaRPr>
            </a:p>
          </p:txBody>
        </p:sp>
      </p:grpSp>
      <p:grpSp>
        <p:nvGrpSpPr>
          <p:cNvPr id="95" name="Google Shape;95;p17"/>
          <p:cNvGrpSpPr/>
          <p:nvPr/>
        </p:nvGrpSpPr>
        <p:grpSpPr>
          <a:xfrm>
            <a:off x="2702876" y="2032864"/>
            <a:ext cx="2166000" cy="2166000"/>
            <a:chOff x="2702876" y="2032864"/>
            <a:chExt cx="2166000" cy="2166000"/>
          </a:xfrm>
        </p:grpSpPr>
        <p:sp>
          <p:nvSpPr>
            <p:cNvPr id="96" name="Google Shape;96;p17"/>
            <p:cNvSpPr/>
            <p:nvPr/>
          </p:nvSpPr>
          <p:spPr>
            <a:xfrm>
              <a:off x="2702876" y="2032864"/>
              <a:ext cx="2166000" cy="2166000"/>
            </a:xfrm>
            <a:prstGeom prst="ellipse">
              <a:avLst/>
            </a:prstGeom>
            <a:solidFill>
              <a:srgbClr val="08563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7"/>
            <p:cNvSpPr txBox="1"/>
            <p:nvPr/>
          </p:nvSpPr>
          <p:spPr>
            <a:xfrm>
              <a:off x="2855281" y="2834728"/>
              <a:ext cx="1496100" cy="702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FFFFFF"/>
                  </a:solidFill>
                  <a:latin typeface="Roboto"/>
                  <a:ea typeface="Roboto"/>
                  <a:cs typeface="Roboto"/>
                  <a:sym typeface="Roboto"/>
                </a:rPr>
                <a:t>Total Population</a:t>
              </a:r>
              <a:endParaRPr b="0" i="0" sz="1600" u="none" cap="none" strike="noStrike">
                <a:solidFill>
                  <a:srgbClr val="FFFFFF"/>
                </a:solidFill>
                <a:latin typeface="Roboto"/>
                <a:ea typeface="Roboto"/>
                <a:cs typeface="Roboto"/>
                <a:sym typeface="Roboto"/>
              </a:endParaRPr>
            </a:p>
          </p:txBody>
        </p:sp>
      </p:grpSp>
      <p:sp>
        <p:nvSpPr>
          <p:cNvPr id="98" name="Google Shape;98;p17"/>
          <p:cNvSpPr/>
          <p:nvPr/>
        </p:nvSpPr>
        <p:spPr>
          <a:xfrm>
            <a:off x="4040875" y="1946250"/>
            <a:ext cx="1269600" cy="1225800"/>
          </a:xfrm>
          <a:prstGeom prst="ellipse">
            <a:avLst/>
          </a:prstGeom>
          <a:solidFill>
            <a:srgbClr val="409F4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lt1"/>
                </a:solidFill>
                <a:latin typeface="Roboto"/>
                <a:ea typeface="Roboto"/>
                <a:cs typeface="Roboto"/>
                <a:sym typeface="Roboto"/>
              </a:rPr>
              <a:t>Climate Action Ability </a:t>
            </a:r>
            <a:endParaRPr b="0" i="0" sz="1600" u="none" cap="none" strike="noStrike">
              <a:solidFill>
                <a:schemeClr val="lt1"/>
              </a:solidFill>
              <a:latin typeface="Roboto"/>
              <a:ea typeface="Roboto"/>
              <a:cs typeface="Roboto"/>
              <a:sym typeface="Roboto"/>
            </a:endParaRPr>
          </a:p>
        </p:txBody>
      </p:sp>
      <p:sp>
        <p:nvSpPr>
          <p:cNvPr id="99" name="Google Shape;99;p17"/>
          <p:cNvSpPr txBox="1"/>
          <p:nvPr/>
        </p:nvSpPr>
        <p:spPr>
          <a:xfrm>
            <a:off x="98375" y="716725"/>
            <a:ext cx="30000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K-means Clustering was used to cluster 91 global cities in to clusters based on their GDP per capita,  total population and population density. </a:t>
            </a:r>
            <a:endParaRPr b="0" i="0" sz="1600" u="none" cap="none" strike="noStrike">
              <a:solidFill>
                <a:srgbClr val="000000"/>
              </a:solidFill>
              <a:latin typeface="Roboto"/>
              <a:ea typeface="Roboto"/>
              <a:cs typeface="Roboto"/>
              <a:sym typeface="Roboto"/>
            </a:endParaRPr>
          </a:p>
        </p:txBody>
      </p:sp>
      <p:sp>
        <p:nvSpPr>
          <p:cNvPr id="100" name="Google Shape;100;p17"/>
          <p:cNvSpPr txBox="1"/>
          <p:nvPr/>
        </p:nvSpPr>
        <p:spPr>
          <a:xfrm>
            <a:off x="6998525" y="3372775"/>
            <a:ext cx="2079900" cy="127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Roboto"/>
                <a:ea typeface="Roboto"/>
                <a:cs typeface="Roboto"/>
                <a:sym typeface="Roboto"/>
              </a:rPr>
              <a:t>These were taken as the metrics of climate action ability </a:t>
            </a:r>
            <a:endParaRPr b="0" i="0" sz="1600" u="none" cap="none" strike="noStrike">
              <a:solidFill>
                <a:srgbClr val="00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Google Shape;105;p18"/>
          <p:cNvPicPr preferRelativeResize="0"/>
          <p:nvPr/>
        </p:nvPicPr>
        <p:blipFill rotWithShape="1">
          <a:blip r:embed="rId3">
            <a:alphaModFix/>
          </a:blip>
          <a:srcRect b="0" l="0" r="0" t="0"/>
          <a:stretch/>
        </p:blipFill>
        <p:spPr>
          <a:xfrm>
            <a:off x="152400" y="152400"/>
            <a:ext cx="8839199" cy="45186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nvSpPr>
        <p:spPr>
          <a:xfrm>
            <a:off x="913475" y="604300"/>
            <a:ext cx="7574700" cy="150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1" name="Google Shape;111;p19"/>
          <p:cNvPicPr preferRelativeResize="0"/>
          <p:nvPr/>
        </p:nvPicPr>
        <p:blipFill rotWithShape="1">
          <a:blip r:embed="rId3">
            <a:alphaModFix/>
          </a:blip>
          <a:srcRect b="0" l="0" r="0" t="0"/>
          <a:stretch/>
        </p:blipFill>
        <p:spPr>
          <a:xfrm>
            <a:off x="1211813" y="0"/>
            <a:ext cx="6720384" cy="4991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id="116" name="Google Shape;116;p20"/>
          <p:cNvPicPr preferRelativeResize="0"/>
          <p:nvPr/>
        </p:nvPicPr>
        <p:blipFill rotWithShape="1">
          <a:blip r:embed="rId3">
            <a:alphaModFix/>
          </a:blip>
          <a:srcRect b="0" l="0" r="0" t="0"/>
          <a:stretch/>
        </p:blipFill>
        <p:spPr>
          <a:xfrm>
            <a:off x="2152650" y="152400"/>
            <a:ext cx="4838700"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pic>
        <p:nvPicPr>
          <p:cNvPr id="121" name="Google Shape;121;p21"/>
          <p:cNvPicPr preferRelativeResize="0"/>
          <p:nvPr/>
        </p:nvPicPr>
        <p:blipFill rotWithShape="1">
          <a:blip r:embed="rId3">
            <a:alphaModFix/>
          </a:blip>
          <a:srcRect b="0" l="0" r="0" t="0"/>
          <a:stretch/>
        </p:blipFill>
        <p:spPr>
          <a:xfrm>
            <a:off x="308550" y="474999"/>
            <a:ext cx="5409524" cy="4193500"/>
          </a:xfrm>
          <a:prstGeom prst="rect">
            <a:avLst/>
          </a:prstGeom>
          <a:noFill/>
          <a:ln>
            <a:noFill/>
          </a:ln>
        </p:spPr>
      </p:pic>
      <p:sp>
        <p:nvSpPr>
          <p:cNvPr id="122" name="Google Shape;122;p21"/>
          <p:cNvSpPr txBox="1"/>
          <p:nvPr/>
        </p:nvSpPr>
        <p:spPr>
          <a:xfrm>
            <a:off x="6214050" y="1007725"/>
            <a:ext cx="2733300" cy="114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venir"/>
                <a:ea typeface="Avenir"/>
                <a:cs typeface="Avenir"/>
                <a:sym typeface="Avenir"/>
              </a:rPr>
              <a:t>Cities (within clusters) and the Sustainable Cities Index</a:t>
            </a:r>
            <a:endParaRPr b="0" i="0" sz="1800" u="none" cap="none" strike="noStrike">
              <a:solidFill>
                <a:srgbClr val="000000"/>
              </a:solidFill>
              <a:latin typeface="Avenir"/>
              <a:ea typeface="Avenir"/>
              <a:cs typeface="Avenir"/>
              <a:sym typeface="Avenir"/>
            </a:endParaRPr>
          </a:p>
        </p:txBody>
      </p:sp>
      <p:sp>
        <p:nvSpPr>
          <p:cNvPr id="123" name="Google Shape;123;p21"/>
          <p:cNvSpPr txBox="1"/>
          <p:nvPr/>
        </p:nvSpPr>
        <p:spPr>
          <a:xfrm>
            <a:off x="6214050" y="2628050"/>
            <a:ext cx="2446500" cy="741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0" i="0" lang="en" sz="1400" u="none" cap="none" strike="noStrike">
                <a:solidFill>
                  <a:schemeClr val="dk1"/>
                </a:solidFill>
                <a:latin typeface="Avenir"/>
                <a:ea typeface="Avenir"/>
                <a:cs typeface="Avenir"/>
                <a:sym typeface="Avenir"/>
              </a:rPr>
              <a:t>A metric for comparison among peer cities</a:t>
            </a:r>
            <a:endParaRPr b="0" i="0" sz="1400" u="none" cap="none" strike="noStrike">
              <a:solidFill>
                <a:schemeClr val="dk1"/>
              </a:solidFill>
              <a:latin typeface="Avenir"/>
              <a:ea typeface="Avenir"/>
              <a:cs typeface="Avenir"/>
              <a:sym typeface="Aveni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