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A0CE9-A61E-4D4D-91DC-5C9E68325F59}" v="5079" dt="2020-01-09T21:11:53.133"/>
    <p1510:client id="{98C51F05-D5D6-4AE5-A77C-30AF134ACC7C}" v="3890" dt="2020-01-09T22:58:57.546"/>
    <p1510:client id="{C4E0DA97-88EC-42ED-8510-5FB8A66B8187}" v="26" dt="2020-01-09T21:20:33.042"/>
    <p1510:client id="{D3BF2305-49E6-49CE-8CA6-36E0D5E3B3A0}" v="157" dt="2020-01-09T23:10:01.282"/>
    <p1510:client id="{EB9AA362-A18A-494F-B43E-09E4D047B0F2}" v="506" dt="2020-01-09T21:35:41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9" r:id="rId5"/>
    <p:sldLayoutId id="2147483723" r:id="rId6"/>
    <p:sldLayoutId id="2147483724" r:id="rId7"/>
    <p:sldLayoutId id="2147483725" r:id="rId8"/>
    <p:sldLayoutId id="2147483728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ink.com/" TargetMode="External"/><Relationship Id="rId2" Type="http://schemas.openxmlformats.org/officeDocument/2006/relationships/hyperlink" Target="https://www.biorxiv.org/content/10.1101/787101v2.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istant.google.com/" TargetMode="External"/><Relationship Id="rId5" Type="http://schemas.openxmlformats.org/officeDocument/2006/relationships/hyperlink" Target="https://talktotransformer.com/" TargetMode="External"/><Relationship Id="rId4" Type="http://schemas.openxmlformats.org/officeDocument/2006/relationships/hyperlink" Target="https://github.com/openai/gpt-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iljenko.suflaj@fer.hr" TargetMode="External"/><Relationship Id="rId2" Type="http://schemas.openxmlformats.org/officeDocument/2006/relationships/hyperlink" Target="https://github.com/Yalfoosh/EJU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50144@fer.h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ljenko.suflaj@fer.hr" TargetMode="External"/><Relationship Id="rId2" Type="http://schemas.openxmlformats.org/officeDocument/2006/relationships/hyperlink" Target="https://github.com/Yalfoo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50144@fer.h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0DCF1-C5F2-4EA0-9267-908DD6629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240" r="-2" b="53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 human as humans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B8A049-9EB2-4B21-85A6-F5387370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6" y="-1511"/>
            <a:ext cx="12265179" cy="638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68B37-589D-4ECC-AA74-2605B2369802}"/>
              </a:ext>
            </a:extLst>
          </p:cNvPr>
          <p:cNvSpPr txBox="1"/>
          <p:nvPr/>
        </p:nvSpPr>
        <p:spPr>
          <a:xfrm>
            <a:off x="-7088" y="6452191"/>
            <a:ext cx="1218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Figure 4: Named Entity Recognition        </a:t>
            </a:r>
            <a:r>
              <a:rPr lang="en-US" sz="1100">
                <a:solidFill>
                  <a:schemeClr val="bg1"/>
                </a:solidFill>
              </a:rPr>
              <a:t>https</a:t>
            </a: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://medium.com/@ncaldwellgatsos/the-chicken-and-the-egg-paradox-of-named-entity-recognition-and-how-to-solve-it-f4a31528d78d</a:t>
            </a: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EB6-3BA1-4329-AED6-65D94638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good, but could be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C7B3-A21D-45AF-9B6F-B9E27423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Market prediction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generally proven to work, but models lack the capacity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today's economy is </a:t>
            </a:r>
            <a:r>
              <a:rPr lang="en-US" b="1"/>
              <a:t>hard</a:t>
            </a:r>
            <a:r>
              <a:rPr lang="en-US"/>
              <a:t>: cryptocurrencies, US tensions, EU instability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markets are volatile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 b="1"/>
              <a:t>Acoustics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solid detection, classification, prediction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u="sng"/>
              <a:t>clunky</a:t>
            </a:r>
            <a:r>
              <a:rPr lang="en-US"/>
              <a:t> music generation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almost no, if any art comprehension; neural networks find it hard to remember complex structures</a:t>
            </a:r>
            <a:r>
              <a:rPr lang="en-US" b="1"/>
              <a:t>*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low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E5CC1-D979-4297-9B13-1544AD97C942}"/>
              </a:ext>
            </a:extLst>
          </p:cNvPr>
          <p:cNvSpPr txBox="1"/>
          <p:nvPr/>
        </p:nvSpPr>
        <p:spPr>
          <a:xfrm>
            <a:off x="1774" y="6443330"/>
            <a:ext cx="12158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*Differentiable Neural Computer begs to differ: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                https://en.wikipedia.org/wiki/Differentiable_neural_computer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393B-F924-4711-B5EF-7444BA6B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C792-FF57-437C-99A0-BE1129C1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You can find scholarly articles on </a:t>
            </a:r>
            <a:r>
              <a:rPr lang="en-US" u="sng"/>
              <a:t>price prediction</a:t>
            </a:r>
            <a:r>
              <a:rPr lang="en-US"/>
              <a:t> almost anywhere</a:t>
            </a:r>
          </a:p>
          <a:p>
            <a:pPr marL="0" indent="0">
              <a:buNone/>
            </a:pPr>
            <a:r>
              <a:rPr lang="en-US" b="1"/>
              <a:t>My recommendations: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err="1"/>
              <a:t>Kopernio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err="1"/>
              <a:t>ArXiv</a:t>
            </a:r>
            <a:r>
              <a:rPr lang="en-US"/>
              <a:t> Sanity Preserver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 b="1"/>
              <a:t>Acoustics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Performance RNN</a:t>
            </a:r>
            <a:r>
              <a:rPr lang="en-US" b="1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ABB19-F4F3-40F3-8AC8-FB0F427BA77E}"/>
              </a:ext>
            </a:extLst>
          </p:cNvPr>
          <p:cNvSpPr txBox="1"/>
          <p:nvPr/>
        </p:nvSpPr>
        <p:spPr>
          <a:xfrm>
            <a:off x="1772" y="6452191"/>
            <a:ext cx="12113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*Performance RNN:                                                   https://magenta.tensorflow.org/demos/performance_rnn/index.html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687-4FF3-486A-B9E2-D30FEC9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worse than you might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FD2B-FB9D-412A-9DA0-F9758BE4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9379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Mechanics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knowledge is too specific to be good for neural networks, too vast for rule based controllers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difficulties punish the AI system greatly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b="1"/>
              <a:t>big </a:t>
            </a:r>
            <a:r>
              <a:rPr lang="en-US"/>
              <a:t>industry focus (cars, n-pedal robots, transhumanism)</a:t>
            </a:r>
          </a:p>
          <a:p>
            <a:pPr marL="0" indent="0">
              <a:buNone/>
            </a:pPr>
            <a:r>
              <a:rPr lang="en-US" b="1"/>
              <a:t>Game playing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too difficult to emulate a human with current resources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experienced players can exploit machines</a:t>
            </a:r>
            <a:r>
              <a:rPr lang="en-US" b="1"/>
              <a:t> easily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interesting games have deep, hidden rules not even humans understand</a:t>
            </a:r>
          </a:p>
          <a:p>
            <a:pPr marL="0" indent="0">
              <a:buNone/>
            </a:pPr>
            <a:r>
              <a:rPr lang="en-US" b="1"/>
              <a:t>Medicine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useful but not nearly enough resources to unleash the full potential</a:t>
            </a:r>
          </a:p>
        </p:txBody>
      </p:sp>
    </p:spTree>
    <p:extLst>
      <p:ext uri="{BB962C8B-B14F-4D97-AF65-F5344CB8AC3E}">
        <p14:creationId xmlns:p14="http://schemas.microsoft.com/office/powerpoint/2010/main" val="4359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863-CDAF-49D0-A408-3AF88F1D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 –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5C2D-D45B-48EB-B30B-7D4F863A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Skynet</a:t>
            </a:r>
          </a:p>
          <a:p>
            <a:pPr marL="0" indent="0">
              <a:buNone/>
            </a:pPr>
            <a:r>
              <a:rPr lang="en-US"/>
              <a:t>Slaves (both ways)</a:t>
            </a:r>
          </a:p>
          <a:p>
            <a:pPr marL="0" indent="0">
              <a:buNone/>
            </a:pPr>
            <a:r>
              <a:rPr lang="en-US" err="1"/>
              <a:t>Omnisentience</a:t>
            </a:r>
            <a:endParaRPr lang="en-US"/>
          </a:p>
          <a:p>
            <a:pPr marL="0" indent="0">
              <a:buNone/>
            </a:pPr>
            <a:r>
              <a:rPr lang="en-US"/>
              <a:t>Androids</a:t>
            </a:r>
          </a:p>
          <a:p>
            <a:pPr marL="0" indent="0">
              <a:buNone/>
            </a:pPr>
            <a:r>
              <a:rPr lang="en-US"/>
              <a:t>AI – a race different from ours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13FB-FB91-4FDA-88BF-B5B6000D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real </a:t>
            </a:r>
            <a:r>
              <a:rPr lang="en-US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BCB1-15F9-47C4-BBC7-5444337D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Brain-wave image reconstruction – </a:t>
            </a:r>
            <a:r>
              <a:rPr lang="en-US">
                <a:hlinkClick r:id="rId2"/>
              </a:rPr>
              <a:t>preprint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Brain-machine interface – </a:t>
            </a:r>
            <a:r>
              <a:rPr lang="en-US">
                <a:hlinkClick r:id="rId3"/>
              </a:rPr>
              <a:t>Neuralink</a:t>
            </a:r>
            <a:r>
              <a:rPr lang="en-US"/>
              <a:t> - human trials beginning in a few months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Seamless text generation – </a:t>
            </a:r>
            <a:r>
              <a:rPr lang="en-US">
                <a:hlinkClick r:id="rId4"/>
              </a:rPr>
              <a:t>GPT-2</a:t>
            </a:r>
            <a:r>
              <a:rPr lang="en-US"/>
              <a:t> – available to the general public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you can check it out </a:t>
            </a:r>
            <a:r>
              <a:rPr lang="en-US">
                <a:hlinkClick r:id="rId5"/>
              </a:rPr>
              <a:t>here</a:t>
            </a:r>
            <a:r>
              <a:rPr lang="en-US"/>
              <a:t> (</a:t>
            </a:r>
            <a:r>
              <a:rPr lang="en-US">
                <a:ea typeface="+mn-lt"/>
                <a:cs typeface="+mn-lt"/>
                <a:hlinkClick r:id="rId5"/>
              </a:rPr>
              <a:t>https://talktotransformer.com/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Real time translation (for all languages) - </a:t>
            </a:r>
            <a:r>
              <a:rPr lang="en-US">
                <a:hlinkClick r:id="rId6"/>
              </a:rPr>
              <a:t>Google Assistant</a:t>
            </a:r>
            <a:r>
              <a:rPr lang="en-US"/>
              <a:t> – available to the general public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hoto, woman, different, man&#10;&#10;Description generated with very high confidence">
            <a:extLst>
              <a:ext uri="{FF2B5EF4-FFF2-40B4-BE49-F238E27FC236}">
                <a16:creationId xmlns:a16="http://schemas.microsoft.com/office/drawing/2014/main" id="{E0B22517-7F83-41E2-A9D4-77F7FA2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797"/>
            <a:ext cx="12184563" cy="6398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57CDC-B2DF-42BA-A19C-4945588A8F61}"/>
              </a:ext>
            </a:extLst>
          </p:cNvPr>
          <p:cNvSpPr txBox="1"/>
          <p:nvPr/>
        </p:nvSpPr>
        <p:spPr>
          <a:xfrm>
            <a:off x="1773" y="6425609"/>
            <a:ext cx="1218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5: Brain-wave image reconstruction                                 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https://www.biorxiv.org/content/10.1101/787101v2.full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4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night, lit, clock, standing&#10;&#10;Description generated with very high confidence">
            <a:extLst>
              <a:ext uri="{FF2B5EF4-FFF2-40B4-BE49-F238E27FC236}">
                <a16:creationId xmlns:a16="http://schemas.microsoft.com/office/drawing/2014/main" id="{F6E197A5-F8A9-42E3-ADC6-32AA1B1A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" y="-664"/>
            <a:ext cx="12189318" cy="6416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E3237-6C76-4224-94BF-23131428DC59}"/>
              </a:ext>
            </a:extLst>
          </p:cNvPr>
          <p:cNvSpPr txBox="1"/>
          <p:nvPr/>
        </p:nvSpPr>
        <p:spPr>
          <a:xfrm>
            <a:off x="1772" y="6452191"/>
            <a:ext cx="1218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Figure 6: Decoding brain waves   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                                                      https://www.youtube.com/watch?v=r-vbh3t7WVI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5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1DC7-91D6-4394-BA18-DFED5F09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participating!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B94E-153F-47EB-B014-4AB123D3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algn="ctr"/>
            <a:r>
              <a:rPr lang="en-US" dirty="0"/>
              <a:t>For anyone interested, the presentation can be found at </a:t>
            </a:r>
            <a:r>
              <a:rPr lang="en-US" dirty="0">
                <a:ea typeface="+mn-lt"/>
                <a:cs typeface="+mn-lt"/>
                <a:hlinkClick r:id="rId2"/>
              </a:rPr>
              <a:t>https://github.com/Yalfoosh/EJUIP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dirty="0"/>
              <a:t>If you have any questions, contact me at </a:t>
            </a:r>
            <a:r>
              <a:rPr lang="en-US" dirty="0">
                <a:hlinkClick r:id="rId3"/>
              </a:rPr>
              <a:t>miljenko.suflaj@fer.hr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ms50144@fer.hr</a:t>
            </a:r>
            <a:r>
              <a:rPr lang="en-US" dirty="0"/>
              <a:t> and I'll do my best to get back to you as quickly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3846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2D74-C831-471C-BBB9-8E907A96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dis </a:t>
            </a:r>
            <a:r>
              <a:rPr lang="en-US" err="1"/>
              <a:t>boi</a:t>
            </a:r>
            <a:r>
              <a:rPr lang="en-US"/>
              <a:t> 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439F-0EAD-4CBB-A1F0-FA9F8825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Miljenko</a:t>
            </a:r>
            <a:r>
              <a:rPr lang="en-US" b="1" dirty="0"/>
              <a:t> </a:t>
            </a:r>
            <a:r>
              <a:rPr lang="en-US" b="1" dirty="0" err="1"/>
              <a:t>Šuflaj</a:t>
            </a:r>
            <a:endParaRPr lang="en-US" b="1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1st year computer science graduate student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Department of </a:t>
            </a:r>
            <a:r>
              <a:rPr lang="en-US" b="1" dirty="0"/>
              <a:t>Electronical Systems </a:t>
            </a:r>
            <a:r>
              <a:rPr lang="en-US" dirty="0"/>
              <a:t>and</a:t>
            </a:r>
            <a:r>
              <a:rPr lang="en-US" b="1" dirty="0"/>
              <a:t> Information Processing (ZESOI)</a:t>
            </a:r>
          </a:p>
          <a:p>
            <a:pPr>
              <a:buFont typeface="Arial" panose="020F0502020204030204" pitchFamily="34" charset="0"/>
              <a:buChar char="•"/>
            </a:pPr>
            <a:endParaRPr lang="en-US" b="1"/>
          </a:p>
          <a:p>
            <a:pPr marL="0" indent="0">
              <a:buNone/>
            </a:pPr>
            <a:r>
              <a:rPr lang="en-US" b="1" dirty="0"/>
              <a:t>Contact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hlinkClick r:id="rId2"/>
              </a:rPr>
              <a:t>https://github.com/Yalfoosh</a:t>
            </a: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hlinkClick r:id="rId3"/>
              </a:rPr>
              <a:t>miljenko.suflaj@fer.hr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ms50144@fer.hr</a:t>
            </a:r>
            <a:r>
              <a:rPr lang="en-US" dirty="0"/>
              <a:t> if you like numbers)</a:t>
            </a:r>
          </a:p>
        </p:txBody>
      </p:sp>
    </p:spTree>
    <p:extLst>
      <p:ext uri="{BB962C8B-B14F-4D97-AF65-F5344CB8AC3E}">
        <p14:creationId xmlns:p14="http://schemas.microsoft.com/office/powerpoint/2010/main" val="20777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F842-EF86-48BC-B185-3BFC8DA7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1407-9455-40B0-B343-699095D5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Why even start?</a:t>
            </a:r>
            <a:endParaRPr lang="en-US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Why not something else?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800"/>
          </a:p>
          <a:p>
            <a:pPr marL="0" indent="0">
              <a:buNone/>
            </a:pPr>
            <a:r>
              <a:rPr lang="en-US" sz="2800"/>
              <a:t>Why is it worth it?</a:t>
            </a:r>
          </a:p>
        </p:txBody>
      </p:sp>
    </p:spTree>
    <p:extLst>
      <p:ext uri="{BB962C8B-B14F-4D97-AF65-F5344CB8AC3E}">
        <p14:creationId xmlns:p14="http://schemas.microsoft.com/office/powerpoint/2010/main" val="40672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6A0D-63D7-403A-A4B3-D5C683A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humble beginnings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86D2-B9AF-4DAE-A3FB-01B0431E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4577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Input and output – how do </a:t>
            </a:r>
            <a:r>
              <a:rPr lang="en-US" b="1"/>
              <a:t>we</a:t>
            </a:r>
            <a:r>
              <a:rPr lang="en-US"/>
              <a:t> do it?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Imitate humans using computers – but what </a:t>
            </a:r>
            <a:r>
              <a:rPr lang="en-US" b="1"/>
              <a:t>is</a:t>
            </a:r>
            <a:r>
              <a:rPr lang="en-US"/>
              <a:t> a human?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DDF6048-5242-4C35-A3E2-EBFA1CB4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91" y="3471979"/>
            <a:ext cx="4438417" cy="2896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E6B23-25AD-4C40-A5E6-92CE9BE1CC62}"/>
              </a:ext>
            </a:extLst>
          </p:cNvPr>
          <p:cNvSpPr txBox="1"/>
          <p:nvPr/>
        </p:nvSpPr>
        <p:spPr>
          <a:xfrm>
            <a:off x="33588" y="6443873"/>
            <a:ext cx="12110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Figure 1: Perceptron        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https://medium.com/@jaschaephraim/elementary-neural-networks-with-tensorflow-c2593ad3d60b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C378-4DA0-4AA7-9540-7DFA3C8C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2949-08B8-441D-B87E-BFE65D01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4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Computers </a:t>
            </a:r>
            <a:r>
              <a:rPr lang="en-US" b="1"/>
              <a:t>can</a:t>
            </a:r>
            <a:r>
              <a:rPr lang="en-US"/>
              <a:t> learn!</a:t>
            </a:r>
          </a:p>
          <a:p>
            <a:pPr marL="0" indent="0">
              <a:buNone/>
            </a:pPr>
            <a:r>
              <a:rPr lang="en-US"/>
              <a:t>Very limited power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a lot of prerequisites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modest capabilities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limited by computational capability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Still a big step forward, humanity keeps working on it</a:t>
            </a:r>
          </a:p>
        </p:txBody>
      </p:sp>
    </p:spTree>
    <p:extLst>
      <p:ext uri="{BB962C8B-B14F-4D97-AF65-F5344CB8AC3E}">
        <p14:creationId xmlns:p14="http://schemas.microsoft.com/office/powerpoint/2010/main" val="24281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3ED0-E956-468F-A213-73D8A60B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Turning the tides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9EEE-7A16-40A4-8FDB-47D440B1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End of the </a:t>
            </a:r>
            <a:r>
              <a:rPr lang="en-US" b="1"/>
              <a:t>2010's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Moore's law causes sufficiently powerful hardware to be available for low prices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internet provides free knowledge to a large amount of people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bigger number of researchers gain access to machine learning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lots of unapplied research is available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investments from large companies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Beginning of </a:t>
            </a:r>
            <a:r>
              <a:rPr lang="en-US" b="1"/>
              <a:t>2020's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most popular algorithms become available to the general public, consumers have almost full access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B44B-6A11-4482-89BC-CE6E4E2D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currently don't suck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B393-1D62-4999-82CA-0A6B57EB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Image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almost perfect detection of objects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90-95% accuracy on </a:t>
            </a:r>
            <a:r>
              <a:rPr lang="en-US" u="sng"/>
              <a:t>non-exotic</a:t>
            </a:r>
            <a:r>
              <a:rPr lang="en-US"/>
              <a:t> classification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promising visual generation results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 b="1"/>
              <a:t>Text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near-perfect artifact detection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respectable semantic comprehension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promising text comprehension and generation</a:t>
            </a:r>
          </a:p>
        </p:txBody>
      </p:sp>
    </p:spTree>
    <p:extLst>
      <p:ext uri="{BB962C8B-B14F-4D97-AF65-F5344CB8AC3E}">
        <p14:creationId xmlns:p14="http://schemas.microsoft.com/office/powerpoint/2010/main" val="28248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9FA92-EFD7-4F9D-935B-89D358620657}"/>
              </a:ext>
            </a:extLst>
          </p:cNvPr>
          <p:cNvSpPr txBox="1"/>
          <p:nvPr/>
        </p:nvSpPr>
        <p:spPr>
          <a:xfrm>
            <a:off x="1772" y="6443330"/>
            <a:ext cx="1218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Figure 2: Mask R-CNN                            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https://towardsdatascience.com/mask-r-cnn-for-self-driving-cars-7d254f3c7b3a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erson walking down the street&#10;&#10;Description generated with high confidence">
            <a:extLst>
              <a:ext uri="{FF2B5EF4-FFF2-40B4-BE49-F238E27FC236}">
                <a16:creationId xmlns:a16="http://schemas.microsoft.com/office/drawing/2014/main" id="{5D796D2E-B184-4733-9206-17596A88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" y="131"/>
            <a:ext cx="12188453" cy="64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8975F-848A-4C22-AAC4-19F1D080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1240197"/>
            <a:ext cx="12184565" cy="4089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2A615-AA8F-4262-A012-684C9AE1AB79}"/>
              </a:ext>
            </a:extLst>
          </p:cNvPr>
          <p:cNvSpPr txBox="1"/>
          <p:nvPr/>
        </p:nvSpPr>
        <p:spPr>
          <a:xfrm>
            <a:off x="1773" y="6452191"/>
            <a:ext cx="1218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Figure 3: Progress on COCO                                           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https://paperswithcode.com/sota/object-detection-on-coco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62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RetrospectVTI</vt:lpstr>
      <vt:lpstr>Artificial Intelligence</vt:lpstr>
      <vt:lpstr>Who dis boi 😂</vt:lpstr>
      <vt:lpstr>Overview</vt:lpstr>
      <vt:lpstr>The humble beginnings</vt:lpstr>
      <vt:lpstr>Achievements</vt:lpstr>
      <vt:lpstr>Turning the tides</vt:lpstr>
      <vt:lpstr>What we currently don't suck in</vt:lpstr>
      <vt:lpstr>PowerPoint Presentation</vt:lpstr>
      <vt:lpstr>PowerPoint Presentation</vt:lpstr>
      <vt:lpstr>PowerPoint Presentation</vt:lpstr>
      <vt:lpstr>What is good, but could be better</vt:lpstr>
      <vt:lpstr>Interested?</vt:lpstr>
      <vt:lpstr>What is worse than you might think</vt:lpstr>
      <vt:lpstr>The future – not</vt:lpstr>
      <vt:lpstr>The real future</vt:lpstr>
      <vt:lpstr>PowerPoint Presentation</vt:lpstr>
      <vt:lpstr>PowerPoint Presentation</vt:lpstr>
      <vt:lpstr>Thank you for participating!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</cp:revision>
  <dcterms:created xsi:type="dcterms:W3CDTF">2020-01-09T20:37:06Z</dcterms:created>
  <dcterms:modified xsi:type="dcterms:W3CDTF">2020-01-09T23:15:34Z</dcterms:modified>
</cp:coreProperties>
</file>