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103" autoAdjust="0"/>
  </p:normalViewPr>
  <p:slideViewPr>
    <p:cSldViewPr>
      <p:cViewPr varScale="1">
        <p:scale>
          <a:sx n="70" d="100"/>
          <a:sy n="70" d="100"/>
        </p:scale>
        <p:origin x="53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9BAD2-05C4-4607-82FA-3A0F7D7BF3C0}" type="datetimeFigureOut">
              <a:rPr lang="zh-CN" altLang="en-US" smtClean="0"/>
              <a:t>2020/11/24/Tue</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D79D6-7D45-4E58-A4D3-196108FB3B79}" type="slidenum">
              <a:rPr lang="zh-CN" altLang="en-US" smtClean="0"/>
              <a:t>‹#›</a:t>
            </a:fld>
            <a:endParaRPr lang="zh-CN" altLang="en-US"/>
          </a:p>
        </p:txBody>
      </p:sp>
    </p:spTree>
    <p:extLst>
      <p:ext uri="{BB962C8B-B14F-4D97-AF65-F5344CB8AC3E}">
        <p14:creationId xmlns:p14="http://schemas.microsoft.com/office/powerpoint/2010/main" val="2908176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8D79D6-7D45-4E58-A4D3-196108FB3B79}" type="slidenum">
              <a:rPr lang="zh-CN" altLang="en-US" smtClean="0"/>
              <a:t>1</a:t>
            </a:fld>
            <a:endParaRPr lang="zh-CN" altLang="en-US"/>
          </a:p>
        </p:txBody>
      </p:sp>
    </p:spTree>
    <p:extLst>
      <p:ext uri="{BB962C8B-B14F-4D97-AF65-F5344CB8AC3E}">
        <p14:creationId xmlns:p14="http://schemas.microsoft.com/office/powerpoint/2010/main" val="261582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43"/>
            <a:ext cx="10363200" cy="869603"/>
          </a:xfrm>
        </p:spPr>
        <p:txBody>
          <a:bodyPr/>
          <a:lstStyle/>
          <a:p>
            <a:r>
              <a:rPr lang="en-US" altLang="zh-CN" b="1" dirty="0"/>
              <a:t>The exploration and research of obesity</a:t>
            </a:r>
            <a:endParaRPr lang="zh-CN" altLang="en-US" dirty="0"/>
          </a:p>
        </p:txBody>
      </p:sp>
      <p:sp>
        <p:nvSpPr>
          <p:cNvPr id="4" name="Rectangle 3"/>
          <p:cNvSpPr/>
          <p:nvPr/>
        </p:nvSpPr>
        <p:spPr>
          <a:xfrm>
            <a:off x="0" y="990600"/>
            <a:ext cx="8077200" cy="6124754"/>
          </a:xfrm>
          <a:prstGeom prst="rect">
            <a:avLst/>
          </a:prstGeom>
          <a:noFill/>
        </p:spPr>
        <p:txBody>
          <a:bodyPr wrap="square">
            <a:spAutoFit/>
          </a:bodyPr>
          <a:lstStyle/>
          <a:p>
            <a:pPr>
              <a:lnSpc>
                <a:spcPct val="200000"/>
              </a:lnSpc>
            </a:pPr>
            <a:r>
              <a:rPr lang="en-US" altLang="zh-CN" sz="2000" b="1" dirty="0" smtClean="0">
                <a:latin typeface="Times New Roman" panose="02020603050405020304" pitchFamily="18" charset="0"/>
                <a:ea typeface="SimSun" panose="02010600030101010101" pitchFamily="2" charset="-122"/>
                <a:cs typeface="SimSun" panose="02010600030101010101" pitchFamily="2" charset="-122"/>
              </a:rPr>
              <a:t>Project </a:t>
            </a:r>
            <a:r>
              <a:rPr lang="en-US" altLang="zh-CN" sz="2000" b="1" dirty="0">
                <a:latin typeface="Times New Roman" panose="02020603050405020304" pitchFamily="18" charset="0"/>
                <a:ea typeface="SimSun" panose="02010600030101010101" pitchFamily="2" charset="-122"/>
                <a:cs typeface="SimSun" panose="02010600030101010101" pitchFamily="2" charset="-122"/>
              </a:rPr>
              <a:t>Information:</a:t>
            </a:r>
            <a:endParaRPr lang="zh-CN" altLang="zh-CN" dirty="0">
              <a:latin typeface="SimSun" panose="02010600030101010101" pitchFamily="2" charset="-122"/>
              <a:ea typeface="SimSun" panose="02010600030101010101" pitchFamily="2" charset="-122"/>
              <a:cs typeface="SimSun" panose="02010600030101010101" pitchFamily="2" charset="-122"/>
            </a:endParaRPr>
          </a:p>
          <a:p>
            <a:pPr>
              <a:lnSpc>
                <a:spcPct val="200000"/>
              </a:lnSpc>
            </a:pPr>
            <a:r>
              <a:rPr lang="en-US" altLang="zh-CN" sz="1600" dirty="0">
                <a:latin typeface="Times New Roman" panose="02020603050405020304" pitchFamily="18" charset="0"/>
                <a:ea typeface="SimSun" panose="02010600030101010101" pitchFamily="2" charset="-122"/>
                <a:cs typeface="SimSun" panose="02010600030101010101" pitchFamily="2" charset="-122"/>
              </a:rPr>
              <a:t>We are Obesity Canada, which is Canada’s leading obesity charity, made up of healthcare professionals, researchers, policy makers and people with an interest in obesity.  As A growing number of people are suffering from obesity. Our organization decide to find the major causes of obesity through data research and provide some health advice for individuals and help them manage and overcome obesity.</a:t>
            </a:r>
            <a:endParaRPr lang="zh-CN" altLang="zh-CN" sz="1600" dirty="0">
              <a:latin typeface="SimSun" panose="02010600030101010101" pitchFamily="2" charset="-122"/>
              <a:ea typeface="SimSun" panose="02010600030101010101" pitchFamily="2" charset="-122"/>
              <a:cs typeface="SimSun" panose="02010600030101010101" pitchFamily="2" charset="-122"/>
            </a:endParaRPr>
          </a:p>
          <a:p>
            <a:pPr>
              <a:lnSpc>
                <a:spcPct val="200000"/>
              </a:lnSpc>
            </a:pPr>
            <a:r>
              <a:rPr lang="en-US" altLang="zh-CN" sz="2000" b="1" dirty="0" smtClean="0">
                <a:latin typeface="Times New Roman" panose="02020603050405020304" pitchFamily="18" charset="0"/>
                <a:ea typeface="SimSun" panose="02010600030101010101" pitchFamily="2" charset="-122"/>
                <a:cs typeface="SimSun" panose="02010600030101010101" pitchFamily="2" charset="-122"/>
              </a:rPr>
              <a:t>Project Object:</a:t>
            </a:r>
            <a:endParaRPr lang="zh-CN" altLang="zh-CN" dirty="0" smtClean="0">
              <a:latin typeface="SimSun" panose="02010600030101010101" pitchFamily="2" charset="-122"/>
              <a:ea typeface="SimSun" panose="02010600030101010101" pitchFamily="2" charset="-122"/>
              <a:cs typeface="SimSun" panose="02010600030101010101" pitchFamily="2" charset="-122"/>
            </a:endParaRPr>
          </a:p>
          <a:p>
            <a:pPr>
              <a:lnSpc>
                <a:spcPct val="200000"/>
              </a:lnSpc>
            </a:pPr>
            <a:r>
              <a:rPr lang="en-US" altLang="zh-CN" sz="1600" dirty="0" smtClean="0">
                <a:latin typeface="Times New Roman" panose="02020603050405020304" pitchFamily="18" charset="0"/>
                <a:ea typeface="SimSun" panose="02010600030101010101" pitchFamily="2" charset="-122"/>
                <a:cs typeface="SimSun" panose="02010600030101010101" pitchFamily="2" charset="-122"/>
              </a:rPr>
              <a:t>The </a:t>
            </a:r>
            <a:r>
              <a:rPr lang="en-US" altLang="zh-CN" sz="1600" dirty="0">
                <a:latin typeface="Times New Roman" panose="02020603050405020304" pitchFamily="18" charset="0"/>
                <a:ea typeface="SimSun" panose="02010600030101010101" pitchFamily="2" charset="-122"/>
                <a:cs typeface="SimSun" panose="02010600030101010101" pitchFamily="2" charset="-122"/>
              </a:rPr>
              <a:t>project will analyze the dataset through the data visualization tool named Tableau. Identify </a:t>
            </a:r>
            <a:r>
              <a:rPr lang="en-US" altLang="zh-CN" sz="1600" dirty="0" smtClean="0">
                <a:latin typeface="Times New Roman" panose="02020603050405020304" pitchFamily="18" charset="0"/>
                <a:ea typeface="SimSun" panose="02010600030101010101" pitchFamily="2" charset="-122"/>
                <a:cs typeface="SimSun" panose="02010600030101010101" pitchFamily="2" charset="-122"/>
              </a:rPr>
              <a:t>the status and the </a:t>
            </a:r>
            <a:r>
              <a:rPr lang="en-US" altLang="zh-CN" sz="1600" dirty="0">
                <a:latin typeface="Times New Roman" panose="02020603050405020304" pitchFamily="18" charset="0"/>
                <a:ea typeface="SimSun" panose="02010600030101010101" pitchFamily="2" charset="-122"/>
                <a:cs typeface="SimSun" panose="02010600030101010101" pitchFamily="2" charset="-122"/>
              </a:rPr>
              <a:t>main causes of </a:t>
            </a:r>
            <a:r>
              <a:rPr lang="en-US" altLang="zh-CN" sz="1600" dirty="0" smtClean="0">
                <a:latin typeface="Times New Roman" panose="02020603050405020304" pitchFamily="18" charset="0"/>
                <a:ea typeface="SimSun" panose="02010600030101010101" pitchFamily="2" charset="-122"/>
                <a:cs typeface="SimSun" panose="02010600030101010101" pitchFamily="2" charset="-122"/>
              </a:rPr>
              <a:t>obesity. Finally produce </a:t>
            </a:r>
            <a:r>
              <a:rPr lang="en-US" altLang="zh-CN" sz="1600" dirty="0">
                <a:latin typeface="Times New Roman" panose="02020603050405020304" pitchFamily="18" charset="0"/>
                <a:ea typeface="SimSun" panose="02010600030101010101" pitchFamily="2" charset="-122"/>
                <a:cs typeface="SimSun" panose="02010600030101010101" pitchFamily="2" charset="-122"/>
              </a:rPr>
              <a:t>health advises for individuals</a:t>
            </a:r>
            <a:r>
              <a:rPr lang="en-US" altLang="zh-CN" sz="1600" dirty="0" smtClean="0">
                <a:latin typeface="Times New Roman" panose="02020603050405020304" pitchFamily="18" charset="0"/>
                <a:ea typeface="SimSun" panose="02010600030101010101" pitchFamily="2" charset="-122"/>
                <a:cs typeface="SimSun" panose="02010600030101010101" pitchFamily="2" charset="-122"/>
              </a:rPr>
              <a:t>.</a:t>
            </a:r>
          </a:p>
          <a:p>
            <a:pPr>
              <a:lnSpc>
                <a:spcPct val="200000"/>
              </a:lnSpc>
            </a:pPr>
            <a:r>
              <a:rPr lang="en-US" altLang="zh-CN" sz="2000" b="1" dirty="0">
                <a:latin typeface="Times New Roman" panose="02020603050405020304" pitchFamily="18" charset="0"/>
                <a:ea typeface="SimSun" panose="02010600030101010101" pitchFamily="2" charset="-122"/>
                <a:cs typeface="SimSun" panose="02010600030101010101" pitchFamily="2" charset="-122"/>
              </a:rPr>
              <a:t>Data Set </a:t>
            </a:r>
            <a:r>
              <a:rPr lang="en-US" altLang="zh-CN" sz="2000" b="1" dirty="0" smtClean="0">
                <a:latin typeface="Times New Roman" panose="02020603050405020304" pitchFamily="18" charset="0"/>
                <a:ea typeface="SimSun" panose="02010600030101010101" pitchFamily="2" charset="-122"/>
                <a:cs typeface="SimSun" panose="02010600030101010101" pitchFamily="2" charset="-122"/>
              </a:rPr>
              <a:t>:</a:t>
            </a:r>
            <a:endParaRPr lang="zh-CN" altLang="zh-CN" sz="2000" b="1" dirty="0">
              <a:latin typeface="Times New Roman" panose="02020603050405020304" pitchFamily="18" charset="0"/>
              <a:ea typeface="SimSun" panose="02010600030101010101" pitchFamily="2" charset="-122"/>
              <a:cs typeface="SimSun" panose="02010600030101010101" pitchFamily="2" charset="-122"/>
            </a:endParaRPr>
          </a:p>
          <a:p>
            <a:r>
              <a:rPr lang="en-US" altLang="zh-CN" sz="1600" dirty="0">
                <a:latin typeface="Times New Roman" panose="02020603050405020304" pitchFamily="18" charset="0"/>
                <a:ea typeface="SimSun" panose="02010600030101010101" pitchFamily="2" charset="-122"/>
                <a:cs typeface="SimSun" panose="02010600030101010101" pitchFamily="2" charset="-122"/>
              </a:rPr>
              <a:t>Dataset: ObesityDataSet_raw_and_data_sinthetic.csv</a:t>
            </a:r>
            <a:endParaRPr lang="zh-CN" altLang="zh-CN" sz="1600" dirty="0">
              <a:latin typeface="Times New Roman" panose="02020603050405020304" pitchFamily="18" charset="0"/>
              <a:ea typeface="SimSun" panose="02010600030101010101" pitchFamily="2" charset="-122"/>
              <a:cs typeface="SimSun" panose="02010600030101010101" pitchFamily="2" charset="-122"/>
            </a:endParaRPr>
          </a:p>
          <a:p>
            <a:pPr>
              <a:lnSpc>
                <a:spcPct val="200000"/>
              </a:lnSpc>
            </a:pPr>
            <a:endParaRPr lang="zh-CN" altLang="zh-CN" sz="1600" dirty="0">
              <a:solidFill>
                <a:schemeClr val="accent1">
                  <a:lumMod val="75000"/>
                </a:schemeClr>
              </a:solidFill>
              <a:latin typeface="SimSun" panose="02010600030101010101" pitchFamily="2" charset="-122"/>
              <a:ea typeface="SimSun" panose="02010600030101010101" pitchFamily="2" charset="-122"/>
              <a:cs typeface="SimSun" panose="02010600030101010101" pitchFamily="2" charset="-12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860" y="2057400"/>
            <a:ext cx="4378739" cy="4953000"/>
          </a:xfrm>
          <a:prstGeom prst="rect">
            <a:avLst/>
          </a:prstGeom>
        </p:spPr>
      </p:pic>
    </p:spTree>
    <p:extLst>
      <p:ext uri="{BB962C8B-B14F-4D97-AF65-F5344CB8AC3E}">
        <p14:creationId xmlns:p14="http://schemas.microsoft.com/office/powerpoint/2010/main" val="257573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947" y="673247"/>
            <a:ext cx="3547583" cy="2159096"/>
          </a:xfrm>
          <a:prstGeom prst="rect">
            <a:avLst/>
          </a:prstGeom>
        </p:spPr>
      </p:pic>
      <p:pic>
        <p:nvPicPr>
          <p:cNvPr id="5" name="Picture 4"/>
          <p:cNvPicPr>
            <a:picLocks noChangeAspect="1"/>
          </p:cNvPicPr>
          <p:nvPr/>
        </p:nvPicPr>
        <p:blipFill>
          <a:blip r:embed="rId3"/>
          <a:stretch>
            <a:fillRect/>
          </a:stretch>
        </p:blipFill>
        <p:spPr>
          <a:xfrm>
            <a:off x="4205089" y="760113"/>
            <a:ext cx="3216659" cy="2089887"/>
          </a:xfrm>
          <a:prstGeom prst="rect">
            <a:avLst/>
          </a:prstGeom>
        </p:spPr>
      </p:pic>
      <p:pic>
        <p:nvPicPr>
          <p:cNvPr id="6" name="Picture 5"/>
          <p:cNvPicPr>
            <a:picLocks noChangeAspect="1"/>
          </p:cNvPicPr>
          <p:nvPr/>
        </p:nvPicPr>
        <p:blipFill>
          <a:blip r:embed="rId4"/>
          <a:stretch>
            <a:fillRect/>
          </a:stretch>
        </p:blipFill>
        <p:spPr>
          <a:xfrm>
            <a:off x="7859618" y="769257"/>
            <a:ext cx="3819448" cy="2117405"/>
          </a:xfrm>
          <a:prstGeom prst="rect">
            <a:avLst/>
          </a:prstGeom>
        </p:spPr>
      </p:pic>
      <p:sp>
        <p:nvSpPr>
          <p:cNvPr id="7" name="Rectangle 6"/>
          <p:cNvSpPr/>
          <p:nvPr/>
        </p:nvSpPr>
        <p:spPr>
          <a:xfrm>
            <a:off x="58552" y="2856963"/>
            <a:ext cx="4038600" cy="338554"/>
          </a:xfrm>
          <a:prstGeom prst="rect">
            <a:avLst/>
          </a:prstGeom>
        </p:spPr>
        <p:txBody>
          <a:bodyPr wrap="square">
            <a:spAutoFit/>
          </a:bodyPr>
          <a:lstStyle/>
          <a:p>
            <a:r>
              <a:rPr lang="en-CA" altLang="zh-CN" sz="1600" dirty="0">
                <a:solidFill>
                  <a:srgbClr val="FF0000"/>
                </a:solidFill>
                <a:latin typeface="Helvetica Neue"/>
              </a:rPr>
              <a:t>46% are obese,27.5% are </a:t>
            </a:r>
            <a:r>
              <a:rPr lang="en-CA" altLang="zh-CN" sz="1600" dirty="0" smtClean="0">
                <a:solidFill>
                  <a:srgbClr val="FF0000"/>
                </a:solidFill>
                <a:latin typeface="Helvetica Neue"/>
              </a:rPr>
              <a:t>overweight</a:t>
            </a:r>
            <a:endParaRPr lang="zh-CN" altLang="en-US" sz="1600" dirty="0">
              <a:solidFill>
                <a:srgbClr val="FF0000"/>
              </a:solidFill>
            </a:endParaRPr>
          </a:p>
        </p:txBody>
      </p:sp>
      <p:sp>
        <p:nvSpPr>
          <p:cNvPr id="8" name="Rectangle 7"/>
          <p:cNvSpPr/>
          <p:nvPr/>
        </p:nvSpPr>
        <p:spPr>
          <a:xfrm>
            <a:off x="4128836" y="2849322"/>
            <a:ext cx="3515706" cy="338554"/>
          </a:xfrm>
          <a:prstGeom prst="rect">
            <a:avLst/>
          </a:prstGeom>
        </p:spPr>
        <p:txBody>
          <a:bodyPr wrap="none">
            <a:spAutoFit/>
          </a:bodyPr>
          <a:lstStyle/>
          <a:p>
            <a:r>
              <a:rPr lang="en-US" altLang="zh-CN" sz="1600" dirty="0">
                <a:solidFill>
                  <a:srgbClr val="FF0000"/>
                </a:solidFill>
                <a:latin typeface="Helvetica Neue"/>
              </a:rPr>
              <a:t>Many youth are struggle with obesity</a:t>
            </a:r>
            <a:endParaRPr lang="zh-CN" altLang="en-US" sz="1600" dirty="0">
              <a:solidFill>
                <a:srgbClr val="FF0000"/>
              </a:solidFill>
              <a:latin typeface="Helvetica Neue"/>
            </a:endParaRPr>
          </a:p>
        </p:txBody>
      </p:sp>
      <p:sp>
        <p:nvSpPr>
          <p:cNvPr id="9" name="Rectangle 8"/>
          <p:cNvSpPr/>
          <p:nvPr/>
        </p:nvSpPr>
        <p:spPr>
          <a:xfrm>
            <a:off x="7676226" y="2832343"/>
            <a:ext cx="4847289" cy="338554"/>
          </a:xfrm>
          <a:prstGeom prst="rect">
            <a:avLst/>
          </a:prstGeom>
        </p:spPr>
        <p:txBody>
          <a:bodyPr wrap="none">
            <a:spAutoFit/>
          </a:bodyPr>
          <a:lstStyle/>
          <a:p>
            <a:r>
              <a:rPr lang="en-US" altLang="zh-CN" sz="1600" dirty="0">
                <a:solidFill>
                  <a:srgbClr val="FF0000"/>
                </a:solidFill>
                <a:latin typeface="Helvetica Neue"/>
              </a:rPr>
              <a:t>Obesity and overweight can affect next generations</a:t>
            </a:r>
            <a:endParaRPr lang="zh-CN" altLang="en-US" sz="1600" dirty="0">
              <a:solidFill>
                <a:srgbClr val="FF0000"/>
              </a:solidFill>
              <a:latin typeface="Helvetica Neue"/>
            </a:endParaRPr>
          </a:p>
        </p:txBody>
      </p:sp>
      <p:sp>
        <p:nvSpPr>
          <p:cNvPr id="12" name="Rectangle 11"/>
          <p:cNvSpPr/>
          <p:nvPr/>
        </p:nvSpPr>
        <p:spPr>
          <a:xfrm>
            <a:off x="873257" y="9741"/>
            <a:ext cx="10629320" cy="369332"/>
          </a:xfrm>
          <a:prstGeom prst="rect">
            <a:avLst/>
          </a:prstGeom>
        </p:spPr>
        <p:txBody>
          <a:bodyPr wrap="none">
            <a:spAutoFit/>
          </a:bodyPr>
          <a:lstStyle/>
          <a:p>
            <a:r>
              <a:rPr lang="en-US" altLang="zh-CN" dirty="0" smtClean="0">
                <a:solidFill>
                  <a:srgbClr val="FF0000"/>
                </a:solidFill>
              </a:rPr>
              <a:t>We are facing serious overweight and obesity problem, we need to find main causes and take actions right now!</a:t>
            </a:r>
            <a:endParaRPr lang="zh-CN" altLang="en-US" dirty="0">
              <a:solidFill>
                <a:srgbClr val="FF0000"/>
              </a:solidFill>
            </a:endParaRPr>
          </a:p>
        </p:txBody>
      </p:sp>
      <p:sp>
        <p:nvSpPr>
          <p:cNvPr id="13" name="Double Brace 12"/>
          <p:cNvSpPr/>
          <p:nvPr/>
        </p:nvSpPr>
        <p:spPr>
          <a:xfrm rot="5400000">
            <a:off x="4533474" y="-3834376"/>
            <a:ext cx="3231701" cy="116586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 name="Picture 1"/>
          <p:cNvPicPr>
            <a:picLocks noChangeAspect="1"/>
          </p:cNvPicPr>
          <p:nvPr/>
        </p:nvPicPr>
        <p:blipFill>
          <a:blip r:embed="rId5"/>
          <a:stretch>
            <a:fillRect/>
          </a:stretch>
        </p:blipFill>
        <p:spPr>
          <a:xfrm>
            <a:off x="349473" y="4018226"/>
            <a:ext cx="3168934" cy="2693104"/>
          </a:xfrm>
          <a:prstGeom prst="rect">
            <a:avLst/>
          </a:prstGeom>
        </p:spPr>
      </p:pic>
      <p:sp>
        <p:nvSpPr>
          <p:cNvPr id="11" name="Rectangle 10"/>
          <p:cNvSpPr/>
          <p:nvPr/>
        </p:nvSpPr>
        <p:spPr>
          <a:xfrm>
            <a:off x="358617" y="3481956"/>
            <a:ext cx="3559932" cy="584775"/>
          </a:xfrm>
          <a:prstGeom prst="rect">
            <a:avLst/>
          </a:prstGeom>
        </p:spPr>
        <p:txBody>
          <a:bodyPr wrap="square">
            <a:spAutoFit/>
          </a:bodyPr>
          <a:lstStyle/>
          <a:p>
            <a:r>
              <a:rPr lang="en-US" altLang="zh-CN" sz="1600" dirty="0" smtClean="0">
                <a:solidFill>
                  <a:srgbClr val="FF0000"/>
                </a:solidFill>
              </a:rPr>
              <a:t>High frequent of consumption high caloric food, high risk of obesity</a:t>
            </a:r>
            <a:endParaRPr lang="zh-CN" altLang="en-US" sz="1600" dirty="0">
              <a:solidFill>
                <a:srgbClr val="FF0000"/>
              </a:solidFill>
            </a:endParaRPr>
          </a:p>
        </p:txBody>
      </p:sp>
      <p:pic>
        <p:nvPicPr>
          <p:cNvPr id="14" name="Picture 13"/>
          <p:cNvPicPr>
            <a:picLocks noChangeAspect="1"/>
          </p:cNvPicPr>
          <p:nvPr/>
        </p:nvPicPr>
        <p:blipFill>
          <a:blip r:embed="rId6"/>
          <a:stretch>
            <a:fillRect/>
          </a:stretch>
        </p:blipFill>
        <p:spPr>
          <a:xfrm>
            <a:off x="3680611" y="3852248"/>
            <a:ext cx="3632425" cy="2207043"/>
          </a:xfrm>
          <a:prstGeom prst="rect">
            <a:avLst/>
          </a:prstGeom>
        </p:spPr>
      </p:pic>
      <p:sp>
        <p:nvSpPr>
          <p:cNvPr id="15" name="Rectangle 14"/>
          <p:cNvSpPr/>
          <p:nvPr/>
        </p:nvSpPr>
        <p:spPr>
          <a:xfrm>
            <a:off x="3548887" y="3562192"/>
            <a:ext cx="5943600" cy="338554"/>
          </a:xfrm>
          <a:prstGeom prst="rect">
            <a:avLst/>
          </a:prstGeom>
        </p:spPr>
        <p:txBody>
          <a:bodyPr wrap="square">
            <a:spAutoFit/>
          </a:bodyPr>
          <a:lstStyle/>
          <a:p>
            <a:r>
              <a:rPr lang="en-US" altLang="zh-CN" sz="1600" dirty="0" smtClean="0">
                <a:solidFill>
                  <a:srgbClr val="FF0000"/>
                </a:solidFill>
              </a:rPr>
              <a:t>People who suffer obesity has low physical activity frequency</a:t>
            </a:r>
            <a:endParaRPr lang="zh-CN" altLang="en-US" sz="1600" dirty="0">
              <a:solidFill>
                <a:srgbClr val="FF0000"/>
              </a:solidFill>
            </a:endParaRPr>
          </a:p>
        </p:txBody>
      </p:sp>
      <p:sp>
        <p:nvSpPr>
          <p:cNvPr id="16" name="Double Brace 15"/>
          <p:cNvSpPr/>
          <p:nvPr/>
        </p:nvSpPr>
        <p:spPr>
          <a:xfrm rot="5400000">
            <a:off x="4160293" y="-763479"/>
            <a:ext cx="3978063" cy="1150826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85129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1143000"/>
          </a:xfrm>
        </p:spPr>
        <p:txBody>
          <a:bodyPr/>
          <a:lstStyle/>
          <a:p>
            <a:r>
              <a:rPr lang="en-US" altLang="zh-CN" dirty="0" smtClean="0"/>
              <a:t>Insights from the research</a:t>
            </a:r>
            <a:endParaRPr lang="zh-CN" altLang="en-US" dirty="0"/>
          </a:p>
        </p:txBody>
      </p:sp>
      <p:sp>
        <p:nvSpPr>
          <p:cNvPr id="4" name="Rectangle 3"/>
          <p:cNvSpPr/>
          <p:nvPr/>
        </p:nvSpPr>
        <p:spPr>
          <a:xfrm>
            <a:off x="76200" y="1066800"/>
            <a:ext cx="12192000" cy="6001643"/>
          </a:xfrm>
          <a:prstGeom prst="rect">
            <a:avLst/>
          </a:prstGeom>
        </p:spPr>
        <p:txBody>
          <a:bodyPr wrap="square">
            <a:spAutoFit/>
          </a:bodyPr>
          <a:lstStyle/>
          <a:p>
            <a:pPr>
              <a:lnSpc>
                <a:spcPct val="200000"/>
              </a:lnSpc>
            </a:pPr>
            <a:r>
              <a:rPr lang="en-US" altLang="zh-CN" sz="2400" b="1" dirty="0" smtClean="0">
                <a:latin typeface="Times New Roman" panose="02020603050405020304" pitchFamily="18" charset="0"/>
                <a:ea typeface="SimSun" panose="02010600030101010101" pitchFamily="2" charset="-122"/>
                <a:cs typeface="SimSun" panose="02010600030101010101" pitchFamily="2" charset="-122"/>
              </a:rPr>
              <a:t>Problems:</a:t>
            </a:r>
            <a:endParaRPr lang="zh-CN" altLang="zh-CN" dirty="0">
              <a:latin typeface="SimSun" panose="02010600030101010101" pitchFamily="2" charset="-122"/>
              <a:ea typeface="SimSun" panose="02010600030101010101" pitchFamily="2" charset="-122"/>
              <a:cs typeface="SimSun" panose="02010600030101010101" pitchFamily="2" charset="-122"/>
            </a:endParaRPr>
          </a:p>
          <a:p>
            <a:pPr>
              <a:lnSpc>
                <a:spcPct val="200000"/>
              </a:lnSpc>
            </a:pPr>
            <a:r>
              <a:rPr lang="en-US" altLang="zh-CN" dirty="0" smtClean="0"/>
              <a:t>Through the research, we can see people </a:t>
            </a:r>
            <a:r>
              <a:rPr lang="en-US" altLang="zh-CN" dirty="0"/>
              <a:t>are facing serious overweight and obesity </a:t>
            </a:r>
            <a:r>
              <a:rPr lang="en-US" altLang="zh-CN" dirty="0" smtClean="0"/>
              <a:t>problem, especially youth.</a:t>
            </a:r>
          </a:p>
          <a:p>
            <a:pPr>
              <a:lnSpc>
                <a:spcPct val="200000"/>
              </a:lnSpc>
            </a:pPr>
            <a:r>
              <a:rPr lang="en-US" altLang="zh-CN" dirty="0" smtClean="0"/>
              <a:t>Not only the high present of people are suffering from obesity, but also can affect the next generation.</a:t>
            </a:r>
          </a:p>
          <a:p>
            <a:pPr>
              <a:lnSpc>
                <a:spcPct val="200000"/>
              </a:lnSpc>
            </a:pPr>
            <a:r>
              <a:rPr lang="en-US" altLang="zh-CN" dirty="0" smtClean="0"/>
              <a:t> Obesity has high correlation with </a:t>
            </a:r>
            <a:r>
              <a:rPr lang="en-US" altLang="zh-CN" dirty="0"/>
              <a:t>frequent of consumption high caloric food </a:t>
            </a:r>
            <a:r>
              <a:rPr lang="en-US" altLang="zh-CN" dirty="0" smtClean="0"/>
              <a:t> and physical </a:t>
            </a:r>
            <a:r>
              <a:rPr lang="en-US" altLang="zh-CN" dirty="0"/>
              <a:t>activity </a:t>
            </a:r>
            <a:r>
              <a:rPr lang="en-US" altLang="zh-CN" dirty="0" smtClean="0"/>
              <a:t>frequency.</a:t>
            </a:r>
            <a:endParaRPr lang="zh-CN" altLang="en-US" dirty="0"/>
          </a:p>
          <a:p>
            <a:pPr>
              <a:lnSpc>
                <a:spcPct val="200000"/>
              </a:lnSpc>
            </a:pPr>
            <a:endParaRPr lang="en-US" altLang="zh-CN" dirty="0" smtClean="0"/>
          </a:p>
          <a:p>
            <a:pPr>
              <a:lnSpc>
                <a:spcPct val="200000"/>
              </a:lnSpc>
            </a:pPr>
            <a:r>
              <a:rPr lang="en-US" altLang="zh-CN" sz="2400" b="1" dirty="0" smtClean="0">
                <a:latin typeface="Times New Roman" panose="02020603050405020304" pitchFamily="18" charset="0"/>
                <a:ea typeface="SimSun" panose="02010600030101010101" pitchFamily="2" charset="-122"/>
                <a:cs typeface="SimSun" panose="02010600030101010101" pitchFamily="2" charset="-122"/>
              </a:rPr>
              <a:t>Suggestions:</a:t>
            </a:r>
          </a:p>
          <a:p>
            <a:pPr>
              <a:lnSpc>
                <a:spcPct val="200000"/>
              </a:lnSpc>
            </a:pPr>
            <a:r>
              <a:rPr lang="en-US" altLang="zh-CN" dirty="0" smtClean="0"/>
              <a:t>Pay more attention from youth.</a:t>
            </a:r>
          </a:p>
          <a:p>
            <a:pPr>
              <a:lnSpc>
                <a:spcPct val="200000"/>
              </a:lnSpc>
            </a:pPr>
            <a:r>
              <a:rPr lang="en-US" altLang="zh-CN" dirty="0" smtClean="0"/>
              <a:t>Reduce of frequency of consumption </a:t>
            </a:r>
            <a:r>
              <a:rPr lang="en-US" altLang="zh-CN" dirty="0"/>
              <a:t>high caloric </a:t>
            </a:r>
            <a:r>
              <a:rPr lang="en-US" altLang="zh-CN" dirty="0" smtClean="0"/>
              <a:t>food</a:t>
            </a:r>
          </a:p>
          <a:p>
            <a:pPr>
              <a:lnSpc>
                <a:spcPct val="200000"/>
              </a:lnSpc>
            </a:pPr>
            <a:r>
              <a:rPr lang="en-US" altLang="zh-CN" dirty="0" smtClean="0"/>
              <a:t>Take more physical activity.</a:t>
            </a:r>
            <a:endParaRPr lang="zh-CN" altLang="en-US" dirty="0"/>
          </a:p>
          <a:p>
            <a:pPr>
              <a:lnSpc>
                <a:spcPct val="200000"/>
              </a:lnSpc>
            </a:pPr>
            <a:endParaRPr lang="zh-CN" altLang="zh-CN" dirty="0">
              <a:latin typeface="SimSun" panose="02010600030101010101" pitchFamily="2" charset="-122"/>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62480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264</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Helvetica Neue</vt:lpstr>
      <vt:lpstr>SimSun</vt:lpstr>
      <vt:lpstr>SimSun</vt:lpstr>
      <vt:lpstr>Arial</vt:lpstr>
      <vt:lpstr>Calibri</vt:lpstr>
      <vt:lpstr>Times New Roman</vt:lpstr>
      <vt:lpstr>Office Theme</vt:lpstr>
      <vt:lpstr>The exploration and research of obesity</vt:lpstr>
      <vt:lpstr>PowerPoint Presentation</vt:lpstr>
      <vt:lpstr>Insights from the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23</cp:revision>
  <dcterms:created xsi:type="dcterms:W3CDTF">2006-08-16T00:00:00Z</dcterms:created>
  <dcterms:modified xsi:type="dcterms:W3CDTF">2020-11-24T17:06:57Z</dcterms:modified>
</cp:coreProperties>
</file>