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trictFirstAndLastChars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+e91ya7tT0giLp9xfThvg6E4H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EE5BF-5B8E-473E-A518-2D71685C2B8A}">
  <a:tblStyle styleId="{C0EEE5BF-5B8E-473E-A518-2D71685C2B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type="none" w="sm"/>
              <a:tailEnd len="sm" type="none" w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d="100" n="61"/>
          <a:sy d="100" n="61"/>
        </p:scale>
        <p:origin x="28" y="-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32" Target="metadata" Type="http://customschemas.google.com/relationships/presentationmetadata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2" Target="../slides/slide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02" name="Google Shape;202;p1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2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20" name="Google Shape;220;p1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4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16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17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8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71" name="Google Shape;271;p19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20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87" name="Google Shape;287;p21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831396d7_0_7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295" name="Google Shape;295;g5f831396d7_0_7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2:notes"/>
          <p:cNvSpPr>
            <a:spLocks noChangeAspect="1" noGrp="1" noRot="1"/>
          </p:cNvSpPr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310" name="Google Shape;310;p23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6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0" wrap="square">
            <a:noAutofit/>
          </a:bodyPr>
          <a:lstStyle>
            <a:lvl1pPr algn="r" lv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algn="ctr"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algn="ctr"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algn="ctr" lvl="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algn="ctr" lvl="4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algn="ctr" lvl="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algn="ctr" lvl="6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algn="ctr" lvl="7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algn="ctr" lvl="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i="0" lang="en-US" strike="noStrike" sz="24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24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5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6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6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idx="1" type="body"/>
          </p:nvPr>
        </p:nvSpPr>
        <p:spPr>
          <a:xfrm rot="5400000">
            <a:off x="3302434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0" wrap="square">
            <a:noAutofit/>
          </a:bodyPr>
          <a:lstStyle>
            <a:lvl1pPr algn="r" indent="-22860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algn="l" indent="-228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algn="l" indent="-228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algn="l" indent="-228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algn="l" indent="-228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algn="l" indent="-228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algn="l" indent="-228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algn="l" indent="-228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algn="l" indent="-2286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0" cap="none" sz="2200">
                <a:solidFill>
                  <a:schemeClr val="accent6"/>
                </a:solidFill>
              </a:defRPr>
            </a:lvl1pPr>
            <a:lvl2pPr algn="l" indent="-228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algn="l" indent="-228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algn="l" indent="-228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algn="l" indent="-228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algn="l" indent="-228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algn="l" indent="-228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algn="l" indent="-228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algn="l" indent="-2286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0" cap="none" sz="2200">
                <a:solidFill>
                  <a:schemeClr val="accent6"/>
                </a:solidFill>
              </a:defRPr>
            </a:lvl1pPr>
            <a:lvl2pPr algn="l" indent="-228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algn="l" indent="-228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algn="l" indent="-228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algn="l" indent="-228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algn="l" indent="-228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algn="l" indent="-228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algn="l" indent="-228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algn="l" indent="-2286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1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3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indent="-33147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1pPr>
            <a:lvl2pPr algn="l" indent="-331469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algn="l" indent="-331469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algn="l" indent="-331469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algn="l" indent="-33147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algn="l" indent="-33147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algn="l" indent="-33147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algn="l" indent="-33147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algn="l" indent="-33147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600"/>
            </a:lvl1pPr>
            <a:lvl2pPr algn="l" indent="-228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algn="l" indent="-228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algn="l" indent="-228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algn="l" indent="-228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algn="l" indent="-228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algn="l" indent="-228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algn="l" indent="-228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algn="l" indent="-2286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4"/>
          <p:cNvSpPr>
            <a:spLocks noGrp="1"/>
          </p:cNvSpPr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019"/>
            </a:schemeClr>
          </a:solidFill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ctr" lvl="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cap="none" i="0" strike="noStrike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cap="none" i="0" strike="noStrike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cap="none" i="0" strike="noStrike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34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cap="none" i="0" strike="noStrike" sz="1000" u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2000"/>
            </a:lvl1pPr>
            <a:lvl2pPr algn="l" indent="-228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algn="l" indent="-228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algn="l" indent="-228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algn="l" indent="-228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algn="l" indent="-228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algn="l" indent="-228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algn="l" indent="-228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algn="l" indent="-2286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5" Target="../slideLayouts/slideLayout11.xml" Type="http://schemas.openxmlformats.org/officeDocument/2006/relationships/slideLayout"/><Relationship Id="rId14" Target="../slideLayouts/slideLayout10.xml" Type="http://schemas.openxmlformats.org/officeDocument/2006/relationships/slideLayout"/><Relationship Id="rId13" Target="../slideLayouts/slideLayout9.xml" Type="http://schemas.openxmlformats.org/officeDocument/2006/relationships/slideLayout"/><Relationship Id="rId12" Target="../slideLayouts/slideLayout8.xml" Type="http://schemas.openxmlformats.org/officeDocument/2006/relationships/slideLayout"/><Relationship Id="rId11" Target="../slideLayouts/slideLayout7.xml" Type="http://schemas.openxmlformats.org/officeDocument/2006/relationships/slideLayout"/><Relationship Id="rId9" Target="../slideLayouts/slideLayout5.xml" Type="http://schemas.openxmlformats.org/officeDocument/2006/relationships/slideLayout"/><Relationship Id="rId10" Target="../slideLayouts/slideLayout6.xml" Type="http://schemas.openxmlformats.org/officeDocument/2006/relationships/slideLayout"/><Relationship Id="rId8" Target="../slideLayouts/slideLayout4.xml" Type="http://schemas.openxmlformats.org/officeDocument/2006/relationships/slideLayout"/><Relationship Id="rId7" Target="../slideLayouts/slideLayout3.xml" Type="http://schemas.openxmlformats.org/officeDocument/2006/relationships/slideLayout"/><Relationship Id="rId6" Target="../slideLayouts/slideLayout2.xml" Type="http://schemas.openxmlformats.org/officeDocument/2006/relationships/slideLayout"/><Relationship Id="rId5" Target="../slideLayouts/slideLayout1.xml" Type="http://schemas.openxmlformats.org/officeDocument/2006/relationships/slideLayout"/><Relationship Id="rId4" Target="../media/image3.png" Type="http://schemas.openxmlformats.org/officeDocument/2006/relationships/image"/><Relationship Id="rId3" Target="../media/image2.png" Type="http://schemas.openxmlformats.org/officeDocument/2006/relationships/image"/><Relationship Id="rId2" Target="../media/image1.jp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5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cap="none" i="0" strike="noStrike" sz="3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342900" lvl="0" marL="457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cap="none" i="0" strike="noStrike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1469" lvl="1" marL="9144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20039" lvl="2" marL="13716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cap="none" i="0" strike="noStrike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08610" lvl="3" marL="18288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cap="none" i="0" strike="noStrike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7179" lvl="4" marL="22860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cap="none" i="0" strike="noStrike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7179" lvl="5" marL="27432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cap="none" i="0" strike="noStrike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7179" lvl="6" marL="32004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cap="none" i="0" strike="noStrike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7179" lvl="7" marL="3657600" marR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cap="none" i="0" strike="noStrike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7179" lvl="8" marL="4114800" marR="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cap="none" i="0" strike="noStrike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18275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="b" anchorCtr="0" bIns="18275" lIns="91425" numCol="1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cap="none" i="0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8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9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1.jp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10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4" Target="../media/image11.png" Type="http://schemas.openxmlformats.org/officeDocument/2006/relationships/image"/><Relationship Id="rId3" Target="../media/image4.jp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4" Target="../media/image11.png" Type="http://schemas.openxmlformats.org/officeDocument/2006/relationships/image"/><Relationship Id="rId3" Target="../media/image4.jp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4" Target="../media/image12.png" Type="http://schemas.openxmlformats.org/officeDocument/2006/relationships/image"/><Relationship Id="rId3" Target="../media/image4.jp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4" Target="../media/image12.png" Type="http://schemas.openxmlformats.org/officeDocument/2006/relationships/image"/><Relationship Id="rId3" Target="../media/image4.jp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4.jp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5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6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4" Target="../media/image4.jpg" Type="http://schemas.openxmlformats.org/officeDocument/2006/relationships/image"/><Relationship Id="rId3" Target="../media/image7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-1" l="30884" r="10478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285775" y="1212475"/>
            <a:ext cx="9146700" cy="28890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1" lang="en-US" sz="2400"/>
            </a:br>
            <a:r>
              <a:rPr b="1" lang="en-US" sz="4000"/>
              <a:t>Go Fish! The Important Factors in Population Management for Atlantic Cod in the Northeast Continental Shelf</a:t>
            </a:r>
            <a:br>
              <a:rPr b="0" lang="en-US" sz="3600"/>
            </a:br>
            <a:br>
              <a:rPr lang="en-US" sz="2400"/>
            </a:br>
            <a:endParaRPr sz="2400"/>
          </a:p>
        </p:txBody>
      </p:sp>
      <p:sp>
        <p:nvSpPr>
          <p:cNvPr id="122" name="Google Shape;122;p1"/>
          <p:cNvSpPr txBox="1">
            <a:spLocks noGrp="1"/>
          </p:cNvSpPr>
          <p:nvPr>
            <p:ph idx="1" type="subTitle"/>
          </p:nvPr>
        </p:nvSpPr>
        <p:spPr>
          <a:xfrm>
            <a:off x="5633375" y="5485675"/>
            <a:ext cx="6411600" cy="1147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0" wrap="square">
            <a:noAutofit/>
          </a:bodyPr>
          <a:lstStyle/>
          <a:p>
            <a:pPr algn="ctr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en-US" sz="2400"/>
              <a:t>MSBA 6120 - Statistics for Data Science</a:t>
            </a:r>
            <a:endParaRPr b="1" sz="2400"/>
          </a:p>
          <a:p>
            <a:pPr algn="ctr" indent="0" lvl="0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en-US" sz="2400"/>
              <a:t>Yali (Lydia) Li, Dimo Liao,</a:t>
            </a:r>
            <a:endParaRPr b="1" sz="2400"/>
          </a:p>
          <a:p>
            <a:pPr algn="ctr" indent="0" lvl="0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en-US" sz="2400"/>
              <a:t>Lauren Moore, Anupam Shandilya</a:t>
            </a:r>
            <a:endParaRPr b="1" sz="2400"/>
          </a:p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b="1" sz="2400"/>
          </a:p>
          <a:p>
            <a:pPr algn="l"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30"/>
              <a:buNone/>
            </a:pPr>
            <a:br>
              <a:rPr lang="en-US" sz="1700"/>
            </a:b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2611808" y="4793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4800"/>
              <a:t>Data Provided</a:t>
            </a:r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idx="1" type="body"/>
          </p:nvPr>
        </p:nvSpPr>
        <p:spPr>
          <a:xfrm>
            <a:off x="1145375" y="1713213"/>
            <a:ext cx="5141100" cy="38259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-190308" lvl="0" marL="344487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31"/>
              <a:buFont typeface="Arial"/>
              <a:buNone/>
            </a:pPr>
            <a:endParaRPr sz="2590"/>
          </a:p>
          <a:p>
            <a:pPr algn="l" indent="-344487" lvl="0" marL="34448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From 1968 to 2013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640 different stations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Data Measured: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Biomass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Temperature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Depth of trawl</a:t>
            </a:r>
            <a:endParaRPr/>
          </a:p>
        </p:txBody>
      </p:sp>
      <p:pic>
        <p:nvPicPr>
          <p:cNvPr descr="A close up of a map  Description automatically generated" id="197" name="Google Shape;197;p10"/>
          <p:cNvPicPr preferRelativeResize="0"/>
          <p:nvPr/>
        </p:nvPicPr>
        <p:blipFill rotWithShape="1">
          <a:blip r:embed="rId3">
            <a:alphaModFix/>
          </a:blip>
          <a:srcRect r="-3080"/>
          <a:stretch/>
        </p:blipFill>
        <p:spPr>
          <a:xfrm>
            <a:off x="6546107" y="1754225"/>
            <a:ext cx="4321893" cy="41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0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Data Collection</a:t>
            </a:r>
            <a:endParaRPr sz="4800"/>
          </a:p>
        </p:txBody>
      </p:sp>
      <p:sp>
        <p:nvSpPr>
          <p:cNvPr id="205" name="Google Shape;205;p11"/>
          <p:cNvSpPr txBox="1">
            <a:spLocks noGrp="1"/>
          </p:cNvSpPr>
          <p:nvPr>
            <p:ph idx="1" type="body"/>
          </p:nvPr>
        </p:nvSpPr>
        <p:spPr>
          <a:xfrm>
            <a:off x="6653275" y="2052125"/>
            <a:ext cx="3916800" cy="3997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 sz="3000"/>
              <a:t>Bottom Trawl Survey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Collects data every 6 months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Goes to a randomly selected strata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Drag net for 20 min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Sort fish by species</a:t>
            </a:r>
            <a:endParaRPr sz="3000"/>
          </a:p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Collect data</a:t>
            </a:r>
            <a:endParaRPr sz="3000"/>
          </a:p>
          <a:p>
            <a:pPr algn="l" indent="0" lvl="0" marL="0" rtl="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SzPts val="1620"/>
              <a:buNone/>
            </a:pPr>
            <a:endParaRPr sz="2400"/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525" y="1792100"/>
            <a:ext cx="5041400" cy="378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8" name="Google Shape;208;p11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2611808" y="808057"/>
            <a:ext cx="7958331" cy="53974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Arial"/>
              <a:buNone/>
            </a:pPr>
            <a:r>
              <a:rPr lang="en-US" sz="4800"/>
              <a:t>Data Provided</a:t>
            </a:r>
            <a:endParaRPr sz="4800"/>
          </a:p>
        </p:txBody>
      </p:sp>
      <p:sp>
        <p:nvSpPr>
          <p:cNvPr id="214" name="Google Shape;214;p12"/>
          <p:cNvSpPr/>
          <p:nvPr/>
        </p:nvSpPr>
        <p:spPr>
          <a:xfrm>
            <a:off x="-59060819" y="-271537"/>
            <a:ext cx="99003777" cy="1000274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br>
              <a:rPr b="0" cap="none" i="0" lang="en-US" strike="noStrike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cap="none" i="0" strike="noStrike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12"/>
          <p:cNvGraphicFramePr/>
          <p:nvPr/>
        </p:nvGraphicFramePr>
        <p:xfrm>
          <a:off x="1768875" y="1782250"/>
          <a:ext cx="9082875" cy="4841725"/>
        </p:xfrm>
        <a:graphic>
          <a:graphicData uri="http://schemas.openxmlformats.org/drawingml/2006/table">
            <a:tbl>
              <a:tblPr>
                <a:noFill/>
                <a:tableStyleId>{C0EEE5BF-5B8E-473E-A518-2D71685C2B8A}</a:tableStyleId>
              </a:tblPr>
              <a:tblGrid>
                <a:gridCol w="20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mass_c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Total biomass of cod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Kilograms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mass_h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Total biomass of herring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Kilograms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50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chemeClr val="lt1"/>
                          </a:solidFill>
                        </a:rPr>
                        <a:t>mass_ha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chemeClr val="lt1"/>
                          </a:solidFill>
                        </a:rPr>
                        <a:t>Total biomass of silver hake</a:t>
                      </a:r>
                      <a:endParaRPr cap="none" strike="noStrike" sz="3000" u="none">
                        <a:solidFill>
                          <a:schemeClr val="lt1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chemeClr val="lt1"/>
                          </a:solidFill>
                        </a:rPr>
                        <a:t>Kilograms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650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b_temp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Temperature of ocean at depth of trawl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Celsius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650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s_temp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Temperature of ocean surface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Celsius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depth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Depth of trawl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Meters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12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idx="12" type="sldNum"/>
          </p:nvPr>
        </p:nvSpPr>
        <p:spPr>
          <a:xfrm>
            <a:off x="158407" y="164592"/>
            <a:ext cx="6366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526" y="369300"/>
            <a:ext cx="6656625" cy="52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2554738" y="5775875"/>
            <a:ext cx="7276200" cy="571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1" lang="en-US" strike="noStrike" sz="3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1980 through 2000 in Georges Bank</a:t>
            </a:r>
            <a:endParaRPr b="0" cap="none" i="1" strike="noStrike" sz="30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Regression Analysis</a:t>
            </a:r>
            <a:endParaRPr/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893992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2" name="Google Shape;232;p14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4800"/>
              <a:t>Full Model</a:t>
            </a:r>
            <a:endParaRPr sz="4800"/>
          </a:p>
        </p:txBody>
      </p:sp>
      <p:sp>
        <p:nvSpPr>
          <p:cNvPr id="238" name="Google Shape;238;p15"/>
          <p:cNvSpPr txBox="1"/>
          <p:nvPr/>
        </p:nvSpPr>
        <p:spPr>
          <a:xfrm>
            <a:off x="1166550" y="3347350"/>
            <a:ext cx="10063200" cy="320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44487" lvl="0" marL="34448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predictors are meaningful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44487" lvl="0" marL="34448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value: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small chance of obtaining a sample more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 than the actual sample value, given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is no relationship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0" name="Google Shape;240;p15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4549" y="1885274"/>
            <a:ext cx="9867200" cy="11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4800"/>
              <a:t>Full Model</a:t>
            </a:r>
            <a:endParaRPr sz="4800"/>
          </a:p>
        </p:txBody>
      </p:sp>
      <p:sp>
        <p:nvSpPr>
          <p:cNvPr id="247" name="Google Shape;247;p16"/>
          <p:cNvSpPr txBox="1"/>
          <p:nvPr/>
        </p:nvSpPr>
        <p:spPr>
          <a:xfrm>
            <a:off x="1166550" y="3347350"/>
            <a:ext cx="10063200" cy="320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44487" lvl="0" marL="34448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practical value: 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9.581% of the variation is explained by the model.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44487" lvl="0" marL="34448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a simple model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9" name="Google Shape;249;p16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4549" y="1885274"/>
            <a:ext cx="9867200" cy="11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4800"/>
              <a:t>Simplified Model</a:t>
            </a:r>
            <a:endParaRPr sz="4800"/>
          </a:p>
        </p:txBody>
      </p:sp>
      <p:sp>
        <p:nvSpPr>
          <p:cNvPr id="256" name="Google Shape;256;p17"/>
          <p:cNvSpPr txBox="1"/>
          <p:nvPr/>
        </p:nvSpPr>
        <p:spPr>
          <a:xfrm>
            <a:off x="1166550" y="3347350"/>
            <a:ext cx="10063200" cy="320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4191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predictors are meaningful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4191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value: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small chance of obtaining a sample more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 than the actual sample value, given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is no relationship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8" name="Google Shape;258;p17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050" y="2037685"/>
            <a:ext cx="5963129" cy="115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 sz="4800"/>
              <a:t>Simplified Model</a:t>
            </a:r>
            <a:endParaRPr sz="4800"/>
          </a:p>
        </p:txBody>
      </p:sp>
      <p:sp>
        <p:nvSpPr>
          <p:cNvPr id="265" name="Google Shape;265;p18"/>
          <p:cNvSpPr txBox="1"/>
          <p:nvPr/>
        </p:nvSpPr>
        <p:spPr>
          <a:xfrm>
            <a:off x="1166550" y="3347350"/>
            <a:ext cx="10063200" cy="320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4191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b="0" cap="none" i="0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practical value: </a:t>
            </a: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1" lang="en-US" strike="noStrike" sz="3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8.721% of the variation is explained by the model.</a:t>
            </a:r>
            <a:endParaRPr b="0" cap="none" i="1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b="0" cap="none" i="0" strike="noStrike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7" name="Google Shape;267;p18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6050" y="2037685"/>
            <a:ext cx="5963129" cy="115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Comparing the Models</a:t>
            </a:r>
            <a:endParaRPr sz="4800"/>
          </a:p>
        </p:txBody>
      </p:sp>
      <p:pic>
        <p:nvPicPr>
          <p:cNvPr id="274" name="Google Shape;274;p19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5" name="Google Shape;275;p19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1768875" y="1782250"/>
          <a:ext cx="8062325" cy="3287275"/>
        </p:xfrm>
        <a:graphic>
          <a:graphicData uri="http://schemas.openxmlformats.org/drawingml/2006/table">
            <a:tbl>
              <a:tblPr>
                <a:noFill/>
                <a:tableStyleId>{C0EEE5BF-5B8E-473E-A518-2D71685C2B8A}</a:tableStyleId>
              </a:tblPr>
              <a:tblGrid>
                <a:gridCol w="205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Full Model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Simplified Model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mass_h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0.366996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0.368004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50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b_temp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-0.227014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-0.671580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depth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-0.011407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-0.024012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75">
                <a:tc>
                  <a:txBody>
                    <a:bodyPr numCol="1"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i="1" lang="en-US" strike="noStrike" sz="3000" u="none">
                          <a:solidFill>
                            <a:srgbClr val="FFFFFF"/>
                          </a:solidFill>
                        </a:rPr>
                        <a:t>R^2</a:t>
                      </a:r>
                      <a:endParaRPr cap="none" i="1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0.09581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 numCol="1"/>
                    <a:lstStyle/>
                    <a:p>
                      <a:pPr algn="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cap="none" lang="en-US" strike="noStrike" sz="3000" u="none">
                          <a:solidFill>
                            <a:srgbClr val="FFFFFF"/>
                          </a:solidFill>
                        </a:rPr>
                        <a:t>0.08721</a:t>
                      </a:r>
                      <a:endParaRPr cap="none" strike="noStrike" sz="3000" u="none">
                        <a:solidFill>
                          <a:srgbClr val="FFFFFF"/>
                        </a:solidFill>
                      </a:endParaRPr>
                    </a:p>
                  </a:txBody>
                  <a:tcPr marB="91425" marL="91425" marR="91425" marT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" name="Google Shape;277;p19"/>
          <p:cNvSpPr txBox="1"/>
          <p:nvPr/>
        </p:nvSpPr>
        <p:spPr>
          <a:xfrm>
            <a:off x="1857275" y="5742225"/>
            <a:ext cx="8062200" cy="714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i="0" lang="en-US" strike="noStrike" sz="3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significant difference between the models</a:t>
            </a:r>
            <a:endParaRPr b="0" cap="none" i="0" strike="noStrike" sz="30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Agenda</a:t>
            </a:r>
            <a:endParaRPr sz="4800"/>
          </a:p>
        </p:txBody>
      </p:sp>
      <p:sp>
        <p:nvSpPr>
          <p:cNvPr id="135" name="Google Shape;135;p3"/>
          <p:cNvSpPr txBox="1">
            <a:spLocks noGrp="1"/>
          </p:cNvSpPr>
          <p:nvPr>
            <p:ph idx="1" type="body"/>
          </p:nvPr>
        </p:nvSpPr>
        <p:spPr>
          <a:xfrm>
            <a:off x="1382550" y="2480750"/>
            <a:ext cx="9426900" cy="4377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-419100" lvl="0" marL="4572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▪"/>
            </a:pPr>
            <a:r>
              <a:rPr lang="en-US" sz="3000"/>
              <a:t>Introduction</a:t>
            </a:r>
            <a:endParaRPr sz="3000"/>
          </a:p>
          <a:p>
            <a:pPr algn="l" indent="-419098" lvl="1" marL="9144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Motivation</a:t>
            </a:r>
            <a:endParaRPr sz="3000"/>
          </a:p>
          <a:p>
            <a:pPr algn="l" indent="-419098" lvl="1" marL="9144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Project Goal</a:t>
            </a:r>
            <a:endParaRPr sz="3000"/>
          </a:p>
          <a:p>
            <a:pPr algn="l" indent="-419098" lvl="1" marL="9144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Meet the Fish</a:t>
            </a:r>
            <a:endParaRPr sz="3000"/>
          </a:p>
          <a:p>
            <a:pPr algn="l" indent="-419098" lvl="1" marL="9144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Data Used</a:t>
            </a:r>
            <a:endParaRPr sz="3000"/>
          </a:p>
          <a:p>
            <a:pPr algn="l" indent="-419100" lvl="0" marL="4572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Regression Analysis</a:t>
            </a:r>
            <a:endParaRPr sz="3000"/>
          </a:p>
          <a:p>
            <a:pPr algn="l" indent="-419100" lvl="0" marL="457200" marR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Final Thoughts</a:t>
            </a:r>
            <a:endParaRPr sz="3000"/>
          </a:p>
          <a:p>
            <a:pPr algn="l" indent="0" lvl="0" mar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algn="l" indent="0" lvl="0" marL="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None/>
            </a:pPr>
            <a:endParaRPr/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3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ctrTitle"/>
          </p:nvPr>
        </p:nvSpPr>
        <p:spPr>
          <a:xfrm>
            <a:off x="2611799" y="3429000"/>
            <a:ext cx="6042300" cy="2268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Final Thoughts</a:t>
            </a:r>
            <a:endParaRPr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893992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Key Takeaways</a:t>
            </a:r>
            <a:endParaRPr sz="4800"/>
          </a:p>
        </p:txBody>
      </p:sp>
      <p:sp>
        <p:nvSpPr>
          <p:cNvPr id="290" name="Google Shape;290;p21"/>
          <p:cNvSpPr txBox="1">
            <a:spLocks noGrp="1"/>
          </p:cNvSpPr>
          <p:nvPr>
            <p:ph idx="1" type="body"/>
          </p:nvPr>
        </p:nvSpPr>
        <p:spPr>
          <a:xfrm>
            <a:off x="1978150" y="1728963"/>
            <a:ext cx="8592000" cy="379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Models provided evidence of a relationship between the biomass of Atlantic cod and -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Atlantic herring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Bottom temperature at time of trawl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The depth of trawl</a:t>
            </a:r>
            <a:endParaRPr sz="3000"/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2" name="Google Shape;292;p21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831396d7_0_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Key Takeaways</a:t>
            </a:r>
            <a:endParaRPr sz="4800"/>
          </a:p>
        </p:txBody>
      </p:sp>
      <p:sp>
        <p:nvSpPr>
          <p:cNvPr id="298" name="Google Shape;298;g5f831396d7_0_7"/>
          <p:cNvSpPr txBox="1">
            <a:spLocks noGrp="1"/>
          </p:cNvSpPr>
          <p:nvPr>
            <p:ph idx="1" type="body"/>
          </p:nvPr>
        </p:nvSpPr>
        <p:spPr>
          <a:xfrm>
            <a:off x="1978200" y="1728963"/>
            <a:ext cx="8592000" cy="379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Normality assumptions do not hold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Other models such as Lotka-Volterra</a:t>
            </a:r>
            <a:endParaRPr sz="3000"/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(predator - prey model) may be better for predicting the biomass of Atlantic cod</a:t>
            </a:r>
            <a:endParaRPr sz="3000"/>
          </a:p>
        </p:txBody>
      </p:sp>
      <p:pic>
        <p:nvPicPr>
          <p:cNvPr id="299" name="Google Shape;299;g5f831396d7_0_7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0" name="Google Shape;300;g5f831396d7_0_7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200" cy="2268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Thanks!</a:t>
            </a:r>
            <a:endParaRPr/>
          </a:p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3000"/>
              <a:t>Questions?</a:t>
            </a:r>
            <a:endParaRPr sz="3000"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893992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7" name="Google Shape;307;p22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Sources</a:t>
            </a:r>
            <a:endParaRPr sz="4800"/>
          </a:p>
        </p:txBody>
      </p:sp>
      <p:sp>
        <p:nvSpPr>
          <p:cNvPr id="313" name="Google Shape;313;p23"/>
          <p:cNvSpPr txBox="1">
            <a:spLocks noGrp="1"/>
          </p:cNvSpPr>
          <p:nvPr>
            <p:ph idx="1" type="body"/>
          </p:nvPr>
        </p:nvSpPr>
        <p:spPr>
          <a:xfrm>
            <a:off x="1446900" y="1603102"/>
            <a:ext cx="9656400" cy="4957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</a:pPr>
            <a:r>
              <a:rPr lang="en-US"/>
              <a:t>[0] S. Amato, L. Moore, K. Ragosta, and S. Stowe, “Modeling the Spatio-Temporal Dynamics of Interacting Fish Species in the Northeast Continental Shelf,” pp. 1 - 7, 2018. (In process of being published).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[1]  J. Beddington, D. Agnew, and C. Clark, “Current Problems in the Management of Marine Fisheries,” Science, vol. 316, no. 5832, pp. 1713 – 1716, 2007. 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[2]  “Atlantic Cod,” https://www.fisheries.noaa.gov/species/atlantic-cod, 2018. 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[3]  A. Myers, N. Hutchings, and N. Barrowman, “Hypotheses for the decline of cod in the North  Atlantic,” Marine Ecology Progress Series, vol. 138, no. 293-308, 1996. 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</a:pPr>
            <a:r>
              <a:rPr lang="en-US"/>
              <a:t>[4] “Silver Hake,” https://www.fisheries.noaa.gov/species/silver-hake, 2019</a:t>
            </a:r>
            <a:endParaRPr/>
          </a:p>
          <a:p>
            <a:pPr algn="l" indent="0" lvl="0" marL="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None/>
            </a:pP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23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Sources</a:t>
            </a:r>
            <a:endParaRPr sz="4800"/>
          </a:p>
        </p:txBody>
      </p:sp>
      <p:sp>
        <p:nvSpPr>
          <p:cNvPr id="321" name="Google Shape;321;p24"/>
          <p:cNvSpPr txBox="1">
            <a:spLocks noGrp="1"/>
          </p:cNvSpPr>
          <p:nvPr>
            <p:ph idx="1" type="body"/>
          </p:nvPr>
        </p:nvSpPr>
        <p:spPr>
          <a:xfrm>
            <a:off x="1446900" y="1603102"/>
            <a:ext cx="9656400" cy="4957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[5] “Atlantic Herring,” https://www.fisheries.noaa.gov/species/atlantic-herring, 2019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[6] P. Politics, J. Galbraith, P. Kostovick, and R. Brown, “Northeast Fisheries Science Center Bottom Trawl Survey Protocols for the NOAA Ship Henry B. Bigelow,” 2014, Northeast Fisheries Science Center Reference Document. 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[7]  H. Bigelow and W. Schroeder, Fishes of the Gulf of Maine. US Government Printing Office, 1953, vol. 53. </a:t>
            </a:r>
            <a:endParaRPr/>
          </a:p>
          <a:p>
            <a:pPr algn="l" indent="0" lvl="0" mar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[8]  M. Morin, “Movement of Atlantic Cod in And Among the Western Gulf of Maine Rolling Closures as Determined Through Mark and Recapture,” Master’s thesis, University of New Hampshire, 2000. </a:t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3" name="Google Shape;323;p24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893992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9" name="Google Shape;129;p2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Motivation</a:t>
            </a:r>
            <a:endParaRPr sz="4800"/>
          </a:p>
        </p:txBody>
      </p:sp>
      <p:sp>
        <p:nvSpPr>
          <p:cNvPr id="143" name="Google Shape;143;p4"/>
          <p:cNvSpPr txBox="1">
            <a:spLocks noGrp="1"/>
          </p:cNvSpPr>
          <p:nvPr>
            <p:ph idx="1" type="body"/>
          </p:nvPr>
        </p:nvSpPr>
        <p:spPr>
          <a:xfrm>
            <a:off x="1382550" y="2480750"/>
            <a:ext cx="9426900" cy="4377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</a:pPr>
            <a:endParaRPr dirty="0"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dirty="0" lang="en-US" sz="3000"/>
              <a:t>The FAO estimated that from 1990 to 2007, about 1/4 of ﬁsh stocks were overexploited, depleted, or recovering from depletion</a:t>
            </a:r>
            <a:endParaRPr dirty="0" sz="3000"/>
          </a:p>
          <a:p>
            <a:pPr algn="l"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dirty="0" lang="en-US" sz="3000"/>
              <a:t>In 1852 the biomass of Atlantic cod was about 1,260,000 metric tons</a:t>
            </a:r>
            <a:endParaRPr dirty="0" sz="3000"/>
          </a:p>
          <a:p>
            <a:pPr algn="l"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dirty="0" lang="en-US" sz="3000"/>
              <a:t>As of 2005, the biomass of Atlantic cod has been estimated to be 50,000 metric tons</a:t>
            </a:r>
            <a:endParaRPr dirty="0" sz="3000"/>
          </a:p>
          <a:p>
            <a:pPr algn="l" indent="0" lvl="0" marL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algn="l" indent="0" lvl="0" marL="0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None/>
            </a:pPr>
            <a:endParaRPr dirty="0"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5" name="Google Shape;145;p4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Motivation</a:t>
            </a:r>
            <a:endParaRPr sz="4800"/>
          </a:p>
        </p:txBody>
      </p:sp>
      <p:sp>
        <p:nvSpPr>
          <p:cNvPr id="151" name="Google Shape;151;p5"/>
          <p:cNvSpPr txBox="1">
            <a:spLocks noGrp="1"/>
          </p:cNvSpPr>
          <p:nvPr>
            <p:ph idx="1" type="body"/>
          </p:nvPr>
        </p:nvSpPr>
        <p:spPr>
          <a:xfrm>
            <a:off x="1265475" y="2052125"/>
            <a:ext cx="9304500" cy="4377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l" indent="-4191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NEFSC is a part of the National Oceanic and Atmospheric Administration (NOAA)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Lab is located in Woods Hole, MA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Manage research on marine resources and habitat quality of the Northeast Continental Shelf ecosystem</a:t>
            </a:r>
            <a:endParaRPr sz="3000"/>
          </a:p>
          <a:p>
            <a:pPr algn="l"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Provide options for balancing marine resource use and conservation</a:t>
            </a:r>
            <a:endParaRPr sz="3000"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3" name="Google Shape;153;p5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2366883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800"/>
              <a:t>Project Goal</a:t>
            </a:r>
            <a:endParaRPr sz="4800"/>
          </a:p>
        </p:txBody>
      </p:sp>
      <p:sp>
        <p:nvSpPr>
          <p:cNvPr id="159" name="Google Shape;159;p6"/>
          <p:cNvSpPr txBox="1">
            <a:spLocks noGrp="1"/>
          </p:cNvSpPr>
          <p:nvPr>
            <p:ph idx="1" type="body"/>
          </p:nvPr>
        </p:nvSpPr>
        <p:spPr>
          <a:xfrm>
            <a:off x="2447799" y="209306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To determine which predictors influence the biomass of the</a:t>
            </a:r>
            <a:endParaRPr sz="3600"/>
          </a:p>
          <a:p>
            <a:pPr algn="ctr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Atlantic cod in the Northeast Continental Shelf in the fall. </a:t>
            </a:r>
            <a:endParaRPr sz="3600"/>
          </a:p>
          <a:p>
            <a:pPr algn="l" indent="0" lvl="0" marL="0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algn="l" indent="0" lvl="0" marL="0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1" name="Google Shape;161;p6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Meet the Fish</a:t>
            </a:r>
            <a:endParaRPr sz="4800"/>
          </a:p>
        </p:txBody>
      </p:sp>
      <p:sp>
        <p:nvSpPr>
          <p:cNvPr id="167" name="Google Shape;167;p7"/>
          <p:cNvSpPr txBox="1">
            <a:spLocks noGrp="1"/>
          </p:cNvSpPr>
          <p:nvPr>
            <p:ph idx="1" type="body"/>
          </p:nvPr>
        </p:nvSpPr>
        <p:spPr>
          <a:xfrm>
            <a:off x="1756175" y="2204550"/>
            <a:ext cx="4085700" cy="24489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Atlantic Cod: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Primary fish of interest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Overfished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Consume Atlantic Herring</a:t>
            </a:r>
            <a:endParaRPr sz="3000"/>
          </a:p>
          <a:p>
            <a:pPr algn="l" indent="-224028" lvl="0" marL="344487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3000"/>
          </a:p>
          <a:p>
            <a:pPr algn="l" indent="0" lvl="0" marL="0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</a:pPr>
            <a:endParaRPr sz="3000"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500" y="2204547"/>
            <a:ext cx="4085700" cy="271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0" name="Google Shape;170;p7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Meet the Fish</a:t>
            </a:r>
            <a:endParaRPr sz="4800"/>
          </a:p>
        </p:txBody>
      </p:sp>
      <p:sp>
        <p:nvSpPr>
          <p:cNvPr id="176" name="Google Shape;176;p8"/>
          <p:cNvSpPr txBox="1">
            <a:spLocks noGrp="1"/>
          </p:cNvSpPr>
          <p:nvPr>
            <p:ph idx="1" type="body"/>
          </p:nvPr>
        </p:nvSpPr>
        <p:spPr>
          <a:xfrm>
            <a:off x="1450850" y="1735200"/>
            <a:ext cx="4085700" cy="3387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Atlantic Herring: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Above target population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Consumed by Atlantic Cod and Silver Hake</a:t>
            </a:r>
            <a:endParaRPr sz="3000"/>
          </a:p>
          <a:p>
            <a:pPr algn="l" indent="-224028" lvl="0" marL="344487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3000"/>
          </a:p>
          <a:p>
            <a:pPr algn="l" indent="0" lvl="0" marL="0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</a:pPr>
            <a:endParaRPr sz="3000"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200" y="1885350"/>
            <a:ext cx="4620000" cy="23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8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/>
              <a:t>Meet the Fish</a:t>
            </a:r>
            <a:endParaRPr sz="4800"/>
          </a:p>
        </p:txBody>
      </p:sp>
      <p:sp>
        <p:nvSpPr>
          <p:cNvPr id="185" name="Google Shape;185;p9"/>
          <p:cNvSpPr txBox="1">
            <a:spLocks noGrp="1"/>
          </p:cNvSpPr>
          <p:nvPr>
            <p:ph idx="1" type="body"/>
          </p:nvPr>
        </p:nvSpPr>
        <p:spPr>
          <a:xfrm>
            <a:off x="1450850" y="1735200"/>
            <a:ext cx="4085700" cy="3387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344487" lvl="0" marL="34448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Silver Hake: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Above target population</a:t>
            </a:r>
            <a:endParaRPr sz="3000"/>
          </a:p>
          <a:p>
            <a:pPr algn="l" indent="-425958" lvl="1" marL="79533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Consume Atlantic Herring</a:t>
            </a:r>
            <a:endParaRPr sz="3000"/>
          </a:p>
          <a:p>
            <a:pPr algn="l" indent="-224028" lvl="0" marL="344487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3000"/>
          </a:p>
          <a:p>
            <a:pPr algn="l" indent="0" lvl="0" marL="0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None/>
            </a:pPr>
            <a:endParaRPr sz="30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5895790" y="1989219"/>
            <a:ext cx="4674401" cy="2879561"/>
            <a:chOff x="6446400" y="1968400"/>
            <a:chExt cx="4260300" cy="2564625"/>
          </a:xfrm>
        </p:grpSpPr>
        <p:sp>
          <p:nvSpPr>
            <p:cNvPr id="187" name="Google Shape;187;p9"/>
            <p:cNvSpPr/>
            <p:nvPr/>
          </p:nvSpPr>
          <p:spPr>
            <a:xfrm>
              <a:off x="6446400" y="2403925"/>
              <a:ext cx="4260300" cy="161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type="none" w="sm"/>
              <a:tailEnd len="sm" type="none" w="sm"/>
            </a:ln>
          </p:spPr>
          <p:txBody>
            <a:bodyPr anchor="ctr" anchorCtr="0" bIns="91425" lIns="91425" numCol="1" rIns="91425" spcFirstLastPara="1" tIns="91425" wrap="square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30650" y="1968400"/>
              <a:ext cx="3843925" cy="2564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l="30884" r="10478"/>
          <a:stretch/>
        </p:blipFill>
        <p:spPr>
          <a:xfrm>
            <a:off x="11386575" y="-1"/>
            <a:ext cx="6370543" cy="7252335"/>
          </a:xfrm>
          <a:custGeom>
            <a:avLst/>
            <a:gdLst/>
            <a:ahLst/>
            <a:cxnLst/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0" name="Google Shape;190;p9"/>
          <p:cNvSpPr txBox="1">
            <a:spLocks noGrp="1"/>
          </p:cNvSpPr>
          <p:nvPr>
            <p:ph idx="12" type="sldNum"/>
          </p:nvPr>
        </p:nvSpPr>
        <p:spPr>
          <a:xfrm>
            <a:off x="11386577" y="6371925"/>
            <a:ext cx="470700" cy="322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45700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849</Words>
  <Paragraphs>164</Paragraphs>
  <Slides>25</Slides>
  <Notes>25</Notes>
  <TotalTime>53</TotalTime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28">
      <vt:lpstr>Arial</vt:lpstr>
      <vt:lpstr>Noto Sans Symbols</vt:lpstr>
      <vt:lpstr>Madison</vt:lpstr>
      <vt:lpstr>Go Fish! The Important Factors in Population Management for Atlantic Cod in the Northeast Continental Shelf</vt:lpstr>
      <vt:lpstr>Agenda</vt:lpstr>
      <vt:lpstr>Introduction</vt:lpstr>
      <vt:lpstr>Motivation</vt:lpstr>
      <vt:lpstr>Motivation</vt:lpstr>
      <vt:lpstr>Project Goal</vt:lpstr>
      <vt:lpstr>Meet the Fish</vt:lpstr>
      <vt:lpstr>Meet the Fish</vt:lpstr>
      <vt:lpstr>Meet the Fish</vt:lpstr>
      <vt:lpstr>Data Provided</vt:lpstr>
      <vt:lpstr>Data Collection</vt:lpstr>
      <vt:lpstr>Data Provided</vt:lpstr>
      <vt:lpstr>PowerPoint Presentation</vt:lpstr>
      <vt:lpstr>Regression Analysis</vt:lpstr>
      <vt:lpstr>Full Model</vt:lpstr>
      <vt:lpstr>Full Model</vt:lpstr>
      <vt:lpstr>Simplified Model</vt:lpstr>
      <vt:lpstr>Simplified Model</vt:lpstr>
      <vt:lpstr>Comparing the Models</vt:lpstr>
      <vt:lpstr>Final Thoughts</vt:lpstr>
      <vt:lpstr>Key Takeaways</vt:lpstr>
      <vt:lpstr>Key Takeaways</vt:lpstr>
      <vt:lpstr>Thanks! Questions?</vt:lpstr>
      <vt:lpstr>Sources</vt:lpstr>
      <vt:lpstr>Sources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Lauren Moore</dc:creator>
  <cp:lastModifiedBy>Lauren Moore</cp:lastModifiedBy>
  <dcterms:modified xsi:type="dcterms:W3CDTF">2019-08-13T22:45:27Z</dcterms:modified>
  <cp:revision>2</cp:revision>
  <dc:title>Go Fish! The Important Factors in Population Management for Atlantic Cod in the Northeast Continental Shelf</dc:title>
</cp:coreProperties>
</file>