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黃 雅苓" initials="黃" lastIdx="1" clrIdx="0">
    <p:extLst>
      <p:ext uri="{19B8F6BF-5375-455C-9EA6-DF929625EA0E}">
        <p15:presenceInfo xmlns:p15="http://schemas.microsoft.com/office/powerpoint/2012/main" userId="7da5234ede3440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51F5F-298D-4D4C-96D3-CF7149DC6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130F29-9E63-4183-88A1-1E9245CE3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46762E-9AAA-4867-B826-6556A879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97B-7FC1-405F-8005-B6FCA3DE2D8B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140D9F-F77F-449F-9AE1-3132B16A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6F748B-0315-4044-B351-71BB5FCB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8BB4-569C-4061-A29A-FA5CDD9EB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53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D0F8AC-0F8F-4B55-9F77-AD8ECBDB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85BA40-3E67-4C5F-87D2-832465875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0BAE5D-1910-459A-B86B-ACB09D7C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97B-7FC1-405F-8005-B6FCA3DE2D8B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B356DE-C12D-4784-A682-8F6F36ED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9A8603-5065-4E43-888C-88F7D199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8BB4-569C-4061-A29A-FA5CDD9EB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67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0DCB413-78AA-4764-B498-E0640ED3B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6C8902-8D28-4BDF-91B6-7350366F6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003A86-C977-48F5-92AE-92191378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97B-7FC1-405F-8005-B6FCA3DE2D8B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CF9521-E6A2-42EF-9C34-A204B0E4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EEA419-EE8B-489E-826A-7BFB49CE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8BB4-569C-4061-A29A-FA5CDD9EB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26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A3432-1E0B-41AB-BE3E-32EF6B3E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586624-0D8B-45CC-B836-6DE4CE2C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5B5F4A-F42F-4B3D-9D76-46235690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97B-7FC1-405F-8005-B6FCA3DE2D8B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071813-5A24-4AE8-8651-A150BB4F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83998B-66F9-4CC3-853B-6FAEB0D8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8BB4-569C-4061-A29A-FA5CDD9EB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3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242E3-F6AD-4621-8218-E3951577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AA95EE-781B-4442-B6B5-84725F234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4420D7-2F44-4903-9804-1CECDED5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97B-7FC1-405F-8005-B6FCA3DE2D8B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A1D44-0F6E-46B6-94DC-B8BE9994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A3C08D-C0B5-4577-A577-2F4FC170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8BB4-569C-4061-A29A-FA5CDD9EB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24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F0902-49F1-4251-88E2-210DE45D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853631-5207-44C1-BA40-256ED3DD2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EE6544-3DAE-415E-B6D6-A37A36B2A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D3F952-8F7D-48AB-BCB9-F8EB57AB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97B-7FC1-405F-8005-B6FCA3DE2D8B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E43C91-21D4-4C94-8044-5F00A840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259EEB-7AC6-43D4-9D9E-66863C22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8BB4-569C-4061-A29A-FA5CDD9EB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48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F94C8-7F28-4B8F-B731-9AC4C53F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3319ED-A653-428E-9A4F-3DB60B510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8C21D8-0DC6-4597-94CA-FAB0E6872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1ADD8AB-EC5A-44DE-9EA6-26F9D5D69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3372E19-69C8-46E8-898C-5435C6D7F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17EF2A9-3393-40DD-BA8D-F4679AE7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97B-7FC1-405F-8005-B6FCA3DE2D8B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01671C5-EA0D-4ED9-A7FE-03FE6390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E79365-16A2-4663-B8F5-5DD49761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8BB4-569C-4061-A29A-FA5CDD9EB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09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4B18C-E403-455A-A9E6-83638D64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6C5014-2E40-4130-8DED-F70AFB9C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97B-7FC1-405F-8005-B6FCA3DE2D8B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6FF6486-7A0A-4391-8193-692FE7B3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34229A-2735-412C-A8FA-5EAE6449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8BB4-569C-4061-A29A-FA5CDD9EB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53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EC6B81-B99E-492A-8BD7-0BA1F261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97B-7FC1-405F-8005-B6FCA3DE2D8B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01CCF2-8285-49E8-8983-445528D3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714C86-2E16-480E-ABA4-78039D34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8BB4-569C-4061-A29A-FA5CDD9EB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35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337033-CEC1-4555-A452-8E312C7F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1ACD9-0426-4C02-B062-32EAD1376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D1BDAF-83FB-4B11-8FEE-64E3CA3C6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3BD08F-668C-4810-BD4B-6F0D23FE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97B-7FC1-405F-8005-B6FCA3DE2D8B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BC8F28-D93C-442B-8315-73CB4573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1193F2-160C-494E-8CB3-2B39088A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8BB4-569C-4061-A29A-FA5CDD9EB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33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6FDE4-5D21-4694-84F8-E284C9A9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6FB0210-CF7B-4FFF-8E6C-EFC9D2DD6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20A810-56BF-4CE1-A125-B2E0D87C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B16543-AC81-497B-98CC-DC5ED635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97B-7FC1-405F-8005-B6FCA3DE2D8B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FD602F-E421-483D-A7DE-34922CA2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C1DE65-8B7D-4F62-8E36-ABB471E5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8BB4-569C-4061-A29A-FA5CDD9EB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15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FCAB9F4-CD73-4353-B4E9-8D258388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573207-6FEE-4C98-A6AA-FBBEE48AA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D11764-3ED7-4FF4-8939-3F2A9C8CC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B897B-7FC1-405F-8005-B6FCA3DE2D8B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5C9422-12AE-40CA-88C7-B66013BC1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37B09D-4B32-419F-9BC0-52C6FE374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D8BB4-569C-4061-A29A-FA5CDD9EB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監視器, 電腦, 黑色 的圖片&#10;&#10;自動產生的描述">
            <a:extLst>
              <a:ext uri="{FF2B5EF4-FFF2-40B4-BE49-F238E27FC236}">
                <a16:creationId xmlns:a16="http://schemas.microsoft.com/office/drawing/2014/main" id="{74BF7D56-A4B9-4E78-B09B-E4C700125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2" t="3195" r="6406" b="17917"/>
          <a:stretch/>
        </p:blipFill>
        <p:spPr>
          <a:xfrm>
            <a:off x="64655" y="0"/>
            <a:ext cx="10414146" cy="6272784"/>
          </a:xfrm>
          <a:prstGeom prst="rect">
            <a:avLst/>
          </a:prstGeom>
        </p:spPr>
      </p:pic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F1222656-22F0-4ACE-9532-00CA990644BB}"/>
              </a:ext>
            </a:extLst>
          </p:cNvPr>
          <p:cNvSpPr/>
          <p:nvPr/>
        </p:nvSpPr>
        <p:spPr>
          <a:xfrm>
            <a:off x="10625328" y="-960120"/>
            <a:ext cx="2298572" cy="315422"/>
          </a:xfrm>
          <a:prstGeom prst="borderCallout1">
            <a:avLst>
              <a:gd name="adj1" fmla="val 46023"/>
              <a:gd name="adj2" fmla="val 1731"/>
              <a:gd name="adj3" fmla="val 485409"/>
              <a:gd name="adj4" fmla="val -39085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Html</a:t>
            </a:r>
            <a:r>
              <a:rPr lang="ja-JP" altLang="en-US" dirty="0">
                <a:solidFill>
                  <a:schemeClr val="tx1"/>
                </a:solidFill>
              </a:rPr>
              <a:t>という文章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圖說文字: 直線 7">
            <a:extLst>
              <a:ext uri="{FF2B5EF4-FFF2-40B4-BE49-F238E27FC236}">
                <a16:creationId xmlns:a16="http://schemas.microsoft.com/office/drawing/2014/main" id="{5955D74E-D6DB-489E-9902-BCB8B3D60919}"/>
              </a:ext>
            </a:extLst>
          </p:cNvPr>
          <p:cNvSpPr/>
          <p:nvPr/>
        </p:nvSpPr>
        <p:spPr>
          <a:xfrm>
            <a:off x="10625327" y="-409041"/>
            <a:ext cx="2298573" cy="315422"/>
          </a:xfrm>
          <a:prstGeom prst="borderCallout1">
            <a:avLst>
              <a:gd name="adj1" fmla="val 41477"/>
              <a:gd name="adj2" fmla="val -1490"/>
              <a:gd name="adj3" fmla="val 387940"/>
              <a:gd name="adj4" fmla="val -38834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日本語で文章を作る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圖說文字: 直線 8">
            <a:extLst>
              <a:ext uri="{FF2B5EF4-FFF2-40B4-BE49-F238E27FC236}">
                <a16:creationId xmlns:a16="http://schemas.microsoft.com/office/drawing/2014/main" id="{4D62E990-45A9-4897-9217-DA0DC7825380}"/>
              </a:ext>
            </a:extLst>
          </p:cNvPr>
          <p:cNvSpPr/>
          <p:nvPr/>
        </p:nvSpPr>
        <p:spPr>
          <a:xfrm>
            <a:off x="10625327" y="-58864"/>
            <a:ext cx="2518018" cy="315422"/>
          </a:xfrm>
          <a:prstGeom prst="borderCallout1">
            <a:avLst>
              <a:gd name="adj1" fmla="val 47842"/>
              <a:gd name="adj2" fmla="val -326"/>
              <a:gd name="adj3" fmla="val 323595"/>
              <a:gd name="adj4" fmla="val -3799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文章自体に関する情報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圖說文字: 直線 9">
            <a:extLst>
              <a:ext uri="{FF2B5EF4-FFF2-40B4-BE49-F238E27FC236}">
                <a16:creationId xmlns:a16="http://schemas.microsoft.com/office/drawing/2014/main" id="{BF7F9C0A-93C3-4BEA-9585-05DEA4D0642C}"/>
              </a:ext>
            </a:extLst>
          </p:cNvPr>
          <p:cNvSpPr/>
          <p:nvPr/>
        </p:nvSpPr>
        <p:spPr>
          <a:xfrm>
            <a:off x="10625327" y="309335"/>
            <a:ext cx="4042018" cy="367861"/>
          </a:xfrm>
          <a:prstGeom prst="borderCallout1">
            <a:avLst>
              <a:gd name="adj1" fmla="val 52387"/>
              <a:gd name="adj2" fmla="val -361"/>
              <a:gd name="adj3" fmla="val 221341"/>
              <a:gd name="adj4" fmla="val -2071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文字コードの設定</a:t>
            </a:r>
            <a:r>
              <a:rPr lang="en-US" altLang="ja-JP" dirty="0">
                <a:solidFill>
                  <a:schemeClr val="tx1"/>
                </a:solidFill>
              </a:rPr>
              <a:t>(utf-8</a:t>
            </a:r>
            <a:r>
              <a:rPr lang="ja-JP" altLang="en-US" dirty="0">
                <a:solidFill>
                  <a:schemeClr val="tx1"/>
                </a:solidFill>
              </a:rPr>
              <a:t>に統一してる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圖說文字: 直線 6">
            <a:extLst>
              <a:ext uri="{FF2B5EF4-FFF2-40B4-BE49-F238E27FC236}">
                <a16:creationId xmlns:a16="http://schemas.microsoft.com/office/drawing/2014/main" id="{2B7A1B39-4B12-4356-8BCC-2DFB31D2B8FE}"/>
              </a:ext>
            </a:extLst>
          </p:cNvPr>
          <p:cNvSpPr/>
          <p:nvPr/>
        </p:nvSpPr>
        <p:spPr>
          <a:xfrm>
            <a:off x="10554803" y="729973"/>
            <a:ext cx="4112542" cy="367861"/>
          </a:xfrm>
          <a:prstGeom prst="borderCallout1">
            <a:avLst>
              <a:gd name="adj1" fmla="val 52387"/>
              <a:gd name="adj2" fmla="val -361"/>
              <a:gd name="adj3" fmla="val 157250"/>
              <a:gd name="adj4" fmla="val -17233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ウェブサイトのタイトルを作る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圖說文字: 直線 10">
            <a:extLst>
              <a:ext uri="{FF2B5EF4-FFF2-40B4-BE49-F238E27FC236}">
                <a16:creationId xmlns:a16="http://schemas.microsoft.com/office/drawing/2014/main" id="{24CEA2AD-48FB-431B-8BEC-A1A11EE38605}"/>
              </a:ext>
            </a:extLst>
          </p:cNvPr>
          <p:cNvSpPr/>
          <p:nvPr/>
        </p:nvSpPr>
        <p:spPr>
          <a:xfrm>
            <a:off x="10554803" y="1150611"/>
            <a:ext cx="4112542" cy="367861"/>
          </a:xfrm>
          <a:prstGeom prst="borderCallout1">
            <a:avLst>
              <a:gd name="adj1" fmla="val 52387"/>
              <a:gd name="adj2" fmla="val -361"/>
              <a:gd name="adj3" fmla="val 94479"/>
              <a:gd name="adj4" fmla="val -18154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ファビィコンを作る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圖說文字: 直線 11">
            <a:extLst>
              <a:ext uri="{FF2B5EF4-FFF2-40B4-BE49-F238E27FC236}">
                <a16:creationId xmlns:a16="http://schemas.microsoft.com/office/drawing/2014/main" id="{F583EDD0-7E7D-4304-AB4A-3AFF31D95294}"/>
              </a:ext>
            </a:extLst>
          </p:cNvPr>
          <p:cNvSpPr/>
          <p:nvPr/>
        </p:nvSpPr>
        <p:spPr>
          <a:xfrm>
            <a:off x="10135729" y="1571249"/>
            <a:ext cx="4112542" cy="367861"/>
          </a:xfrm>
          <a:prstGeom prst="borderCallout1">
            <a:avLst>
              <a:gd name="adj1" fmla="val 52387"/>
              <a:gd name="adj2" fmla="val -361"/>
              <a:gd name="adj3" fmla="val 122098"/>
              <a:gd name="adj4" fmla="val -22151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文章の本文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圖說文字: 直線 12">
            <a:extLst>
              <a:ext uri="{FF2B5EF4-FFF2-40B4-BE49-F238E27FC236}">
                <a16:creationId xmlns:a16="http://schemas.microsoft.com/office/drawing/2014/main" id="{EBC3EA9E-11EC-4868-9211-3D624814AF8C}"/>
              </a:ext>
            </a:extLst>
          </p:cNvPr>
          <p:cNvSpPr/>
          <p:nvPr/>
        </p:nvSpPr>
        <p:spPr>
          <a:xfrm>
            <a:off x="10135729" y="2007750"/>
            <a:ext cx="4112542" cy="605917"/>
          </a:xfrm>
          <a:prstGeom prst="borderCallout1">
            <a:avLst>
              <a:gd name="adj1" fmla="val 52387"/>
              <a:gd name="adj2" fmla="val -361"/>
              <a:gd name="adj3" fmla="val 31708"/>
              <a:gd name="adj4" fmla="val -111468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写真を挿入</a:t>
            </a:r>
            <a:r>
              <a:rPr lang="en-US" altLang="ja-JP" dirty="0">
                <a:solidFill>
                  <a:schemeClr val="tx1"/>
                </a:solidFill>
              </a:rPr>
              <a:t>(.</a:t>
            </a:r>
            <a:r>
              <a:rPr lang="en-US" altLang="ja-JP" dirty="0" err="1">
                <a:solidFill>
                  <a:schemeClr val="tx1"/>
                </a:solidFill>
              </a:rPr>
              <a:t>png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r>
              <a:rPr lang="ja-JP" altLang="en-US" dirty="0">
                <a:solidFill>
                  <a:schemeClr val="tx1"/>
                </a:solidFill>
              </a:rPr>
              <a:t>と説明　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※</a:t>
            </a:r>
            <a:r>
              <a:rPr lang="ja-JP" altLang="en-US" dirty="0">
                <a:solidFill>
                  <a:schemeClr val="tx1"/>
                </a:solidFill>
              </a:rPr>
              <a:t>どのファイルから挿入要注意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圖說文字: 直線 13">
            <a:extLst>
              <a:ext uri="{FF2B5EF4-FFF2-40B4-BE49-F238E27FC236}">
                <a16:creationId xmlns:a16="http://schemas.microsoft.com/office/drawing/2014/main" id="{844BBDDA-49B1-4B53-84F1-FC09A0F5FC43}"/>
              </a:ext>
            </a:extLst>
          </p:cNvPr>
          <p:cNvSpPr/>
          <p:nvPr/>
        </p:nvSpPr>
        <p:spPr>
          <a:xfrm>
            <a:off x="10135729" y="2669083"/>
            <a:ext cx="4112542" cy="367861"/>
          </a:xfrm>
          <a:prstGeom prst="borderCallout1">
            <a:avLst>
              <a:gd name="adj1" fmla="val 52387"/>
              <a:gd name="adj2" fmla="val -361"/>
              <a:gd name="adj3" fmla="val -78768"/>
              <a:gd name="adj4" fmla="val -201528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メインテーマ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太文字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圖說文字: 直線 14">
            <a:extLst>
              <a:ext uri="{FF2B5EF4-FFF2-40B4-BE49-F238E27FC236}">
                <a16:creationId xmlns:a16="http://schemas.microsoft.com/office/drawing/2014/main" id="{C89207F2-BCC7-4F80-BC9E-3F5B22A09085}"/>
              </a:ext>
            </a:extLst>
          </p:cNvPr>
          <p:cNvSpPr/>
          <p:nvPr/>
        </p:nvSpPr>
        <p:spPr>
          <a:xfrm>
            <a:off x="10135729" y="3089721"/>
            <a:ext cx="4112542" cy="367861"/>
          </a:xfrm>
          <a:prstGeom prst="borderCallout1">
            <a:avLst>
              <a:gd name="adj1" fmla="val 52387"/>
              <a:gd name="adj2" fmla="val -361"/>
              <a:gd name="adj3" fmla="val -146560"/>
              <a:gd name="adj4" fmla="val -177048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説明文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028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9CE48-F6A3-4195-A69E-5067CF46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CSS</a:t>
            </a:r>
            <a:r>
              <a:rPr lang="ja-JP" altLang="en-US" dirty="0"/>
              <a:t>グリットレイアウト</a:t>
            </a:r>
            <a:endParaRPr lang="zh-TW" altLang="en-US" dirty="0"/>
          </a:p>
        </p:txBody>
      </p:sp>
      <p:pic>
        <p:nvPicPr>
          <p:cNvPr id="5" name="內容版面配置區 4" descr="一張含有 電腦, 監視器, 膝上型電腦, 書桌 的圖片&#10;&#10;自動產生的描述">
            <a:extLst>
              <a:ext uri="{FF2B5EF4-FFF2-40B4-BE49-F238E27FC236}">
                <a16:creationId xmlns:a16="http://schemas.microsoft.com/office/drawing/2014/main" id="{498E37F9-4B92-4CF8-9F69-EB16E00AF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2" t="13863" r="16385" b="4925"/>
          <a:stretch/>
        </p:blipFill>
        <p:spPr>
          <a:xfrm>
            <a:off x="95249" y="1236166"/>
            <a:ext cx="8543926" cy="5660351"/>
          </a:xfr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8C5B4EE7-EB59-40A6-8C57-E0D2C942ADCE}"/>
              </a:ext>
            </a:extLst>
          </p:cNvPr>
          <p:cNvSpPr/>
          <p:nvPr/>
        </p:nvSpPr>
        <p:spPr>
          <a:xfrm>
            <a:off x="4434540" y="2743202"/>
            <a:ext cx="4046071" cy="175708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想法泡泡: 雲朵 8">
            <a:extLst>
              <a:ext uri="{FF2B5EF4-FFF2-40B4-BE49-F238E27FC236}">
                <a16:creationId xmlns:a16="http://schemas.microsoft.com/office/drawing/2014/main" id="{64967FED-9AC7-478D-B5FB-4926C6D417C1}"/>
              </a:ext>
            </a:extLst>
          </p:cNvPr>
          <p:cNvSpPr/>
          <p:nvPr/>
        </p:nvSpPr>
        <p:spPr>
          <a:xfrm>
            <a:off x="8548244" y="1871870"/>
            <a:ext cx="5960833" cy="2734307"/>
          </a:xfrm>
          <a:prstGeom prst="cloudCallout">
            <a:avLst>
              <a:gd name="adj1" fmla="val -66901"/>
              <a:gd name="adj2" fmla="val -494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上から下は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 dirty="0">
                <a:solidFill>
                  <a:schemeClr val="tx1"/>
                </a:solidFill>
              </a:rPr>
              <a:t>列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行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列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 dirty="0">
                <a:solidFill>
                  <a:schemeClr val="tx1"/>
                </a:solidFill>
              </a:rPr>
              <a:t>行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列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 dirty="0">
                <a:solidFill>
                  <a:schemeClr val="tx1"/>
                </a:solidFill>
              </a:rPr>
              <a:t>行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真ん中の列が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倍大きくする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列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 dirty="0">
                <a:solidFill>
                  <a:schemeClr val="tx1"/>
                </a:solidFill>
              </a:rPr>
              <a:t>行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真ん中と左の列を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 dirty="0">
                <a:solidFill>
                  <a:schemeClr val="tx1"/>
                </a:solidFill>
              </a:rPr>
              <a:t>対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の大きさで大きくする</a:t>
            </a:r>
            <a:r>
              <a:rPr lang="en-US" altLang="ja-JP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2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監視器, 電腦, 膝上型電腦 的圖片&#10;&#10;自動產生的描述">
            <a:extLst>
              <a:ext uri="{FF2B5EF4-FFF2-40B4-BE49-F238E27FC236}">
                <a16:creationId xmlns:a16="http://schemas.microsoft.com/office/drawing/2014/main" id="{0EFF311D-A464-48DF-BF83-BEB070527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3056" b="7084"/>
          <a:stretch/>
        </p:blipFill>
        <p:spPr>
          <a:xfrm>
            <a:off x="0" y="-83216"/>
            <a:ext cx="9753600" cy="6162675"/>
          </a:xfrm>
          <a:prstGeom prst="rect">
            <a:avLst/>
          </a:prstGeom>
        </p:spPr>
      </p:pic>
      <p:sp>
        <p:nvSpPr>
          <p:cNvPr id="3" name="圖說文字: 直線 2">
            <a:extLst>
              <a:ext uri="{FF2B5EF4-FFF2-40B4-BE49-F238E27FC236}">
                <a16:creationId xmlns:a16="http://schemas.microsoft.com/office/drawing/2014/main" id="{4ECBB47E-89FA-4786-B597-663764D0C380}"/>
              </a:ext>
            </a:extLst>
          </p:cNvPr>
          <p:cNvSpPr/>
          <p:nvPr/>
        </p:nvSpPr>
        <p:spPr>
          <a:xfrm>
            <a:off x="10261614" y="1578006"/>
            <a:ext cx="3306604" cy="315422"/>
          </a:xfrm>
          <a:prstGeom prst="borderCallout1">
            <a:avLst>
              <a:gd name="adj1" fmla="val 46023"/>
              <a:gd name="adj2" fmla="val 1731"/>
              <a:gd name="adj3" fmla="val 269890"/>
              <a:gd name="adj4" fmla="val -28187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アンオーダー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箇条書き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r>
              <a:rPr lang="ja-JP" altLang="en-US" dirty="0">
                <a:solidFill>
                  <a:schemeClr val="tx1"/>
                </a:solidFill>
              </a:rPr>
              <a:t>リスト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圖說文字: 直線 3">
            <a:extLst>
              <a:ext uri="{FF2B5EF4-FFF2-40B4-BE49-F238E27FC236}">
                <a16:creationId xmlns:a16="http://schemas.microsoft.com/office/drawing/2014/main" id="{9C21C2CC-34F2-4F87-8C7E-97BE412F82C4}"/>
              </a:ext>
            </a:extLst>
          </p:cNvPr>
          <p:cNvSpPr/>
          <p:nvPr/>
        </p:nvSpPr>
        <p:spPr>
          <a:xfrm>
            <a:off x="10261614" y="1927748"/>
            <a:ext cx="3306604" cy="315422"/>
          </a:xfrm>
          <a:prstGeom prst="borderCallout1">
            <a:avLst>
              <a:gd name="adj1" fmla="val 41477"/>
              <a:gd name="adj2" fmla="val -1490"/>
              <a:gd name="adj3" fmla="val 197603"/>
              <a:gd name="adj4" fmla="val -27859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項目のリスト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アイテム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圖說文字: 直線 4">
            <a:extLst>
              <a:ext uri="{FF2B5EF4-FFF2-40B4-BE49-F238E27FC236}">
                <a16:creationId xmlns:a16="http://schemas.microsoft.com/office/drawing/2014/main" id="{CF4F57B3-C942-44AA-B820-EEA6FF3C9B83}"/>
              </a:ext>
            </a:extLst>
          </p:cNvPr>
          <p:cNvSpPr/>
          <p:nvPr/>
        </p:nvSpPr>
        <p:spPr>
          <a:xfrm>
            <a:off x="10261613" y="1180080"/>
            <a:ext cx="3306603" cy="315422"/>
          </a:xfrm>
          <a:prstGeom prst="borderCallout1">
            <a:avLst>
              <a:gd name="adj1" fmla="val 47842"/>
              <a:gd name="adj2" fmla="val -326"/>
              <a:gd name="adj3" fmla="val 200609"/>
              <a:gd name="adj4" fmla="val -27850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文章内容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EAD271F1-D149-4046-A80B-E039083EB57A}"/>
              </a:ext>
            </a:extLst>
          </p:cNvPr>
          <p:cNvSpPr/>
          <p:nvPr/>
        </p:nvSpPr>
        <p:spPr>
          <a:xfrm>
            <a:off x="10866549" y="2576251"/>
            <a:ext cx="1984677" cy="367861"/>
          </a:xfrm>
          <a:prstGeom prst="borderCallout1">
            <a:avLst>
              <a:gd name="adj1" fmla="val 52387"/>
              <a:gd name="adj2" fmla="val -361"/>
              <a:gd name="adj3" fmla="val 439783"/>
              <a:gd name="adj4" fmla="val -48785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部分分け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13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監視器, 電腦, 電子用品 的圖片&#10;&#10;自動產生的描述">
            <a:extLst>
              <a:ext uri="{FF2B5EF4-FFF2-40B4-BE49-F238E27FC236}">
                <a16:creationId xmlns:a16="http://schemas.microsoft.com/office/drawing/2014/main" id="{3F9B37BE-09C6-4A7E-A906-86D0E94D4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5" t="3611" b="7083"/>
          <a:stretch/>
        </p:blipFill>
        <p:spPr>
          <a:xfrm>
            <a:off x="0" y="0"/>
            <a:ext cx="9725025" cy="6124575"/>
          </a:xfrm>
          <a:prstGeom prst="rect">
            <a:avLst/>
          </a:prstGeom>
        </p:spPr>
      </p:pic>
      <p:sp>
        <p:nvSpPr>
          <p:cNvPr id="10" name="圖說文字: 直線 9">
            <a:extLst>
              <a:ext uri="{FF2B5EF4-FFF2-40B4-BE49-F238E27FC236}">
                <a16:creationId xmlns:a16="http://schemas.microsoft.com/office/drawing/2014/main" id="{EC92F187-F4CF-4860-9C73-BDEBF79CB96E}"/>
              </a:ext>
            </a:extLst>
          </p:cNvPr>
          <p:cNvSpPr/>
          <p:nvPr/>
        </p:nvSpPr>
        <p:spPr>
          <a:xfrm>
            <a:off x="10218928" y="1639201"/>
            <a:ext cx="2511552" cy="367861"/>
          </a:xfrm>
          <a:prstGeom prst="borderCallout1">
            <a:avLst>
              <a:gd name="adj1" fmla="val 46023"/>
              <a:gd name="adj2" fmla="val 1731"/>
              <a:gd name="adj3" fmla="val 197807"/>
              <a:gd name="adj4" fmla="val -36619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文章の一番最後の部分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5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監視器, 電腦, 螢幕 的圖片&#10;&#10;自動產生的描述">
            <a:extLst>
              <a:ext uri="{FF2B5EF4-FFF2-40B4-BE49-F238E27FC236}">
                <a16:creationId xmlns:a16="http://schemas.microsoft.com/office/drawing/2014/main" id="{11F3F8C4-8F64-44AC-86CF-1D4357147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6" t="4000" b="6666"/>
          <a:stretch/>
        </p:blipFill>
        <p:spPr>
          <a:xfrm>
            <a:off x="-71120" y="-264160"/>
            <a:ext cx="9733280" cy="6126480"/>
          </a:xfrm>
          <a:prstGeom prst="rect">
            <a:avLst/>
          </a:prstGeom>
        </p:spPr>
      </p:pic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D0E8CFAA-897C-4DFA-8E70-B73DCC15A54C}"/>
              </a:ext>
            </a:extLst>
          </p:cNvPr>
          <p:cNvSpPr/>
          <p:nvPr/>
        </p:nvSpPr>
        <p:spPr>
          <a:xfrm>
            <a:off x="9347200" y="588102"/>
            <a:ext cx="4724400" cy="2840898"/>
          </a:xfrm>
          <a:prstGeom prst="borderCallout1">
            <a:avLst>
              <a:gd name="adj1" fmla="val 46023"/>
              <a:gd name="adj2" fmla="val 1731"/>
              <a:gd name="adj3" fmla="val 82113"/>
              <a:gd name="adj4" fmla="val -12203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&lt;a&gt;&lt;/a&gt;</a:t>
            </a:r>
            <a:r>
              <a:rPr lang="ja-JP" altLang="en-US" dirty="0">
                <a:solidFill>
                  <a:schemeClr val="tx1"/>
                </a:solidFill>
              </a:rPr>
              <a:t>は画像に外部リンクを貼る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&lt;a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href</a:t>
            </a:r>
            <a:r>
              <a:rPr lang="en-US" altLang="zh-TW" dirty="0">
                <a:solidFill>
                  <a:schemeClr val="tx1"/>
                </a:solidFill>
              </a:rPr>
              <a:t> =“ </a:t>
            </a:r>
            <a:r>
              <a:rPr lang="en-US" altLang="zh-TW" u="sng" dirty="0">
                <a:solidFill>
                  <a:schemeClr val="tx1"/>
                </a:solidFill>
              </a:rPr>
              <a:t>(</a:t>
            </a:r>
            <a:r>
              <a:rPr lang="ja-JP" altLang="en-US" u="sng" dirty="0">
                <a:solidFill>
                  <a:schemeClr val="tx1"/>
                </a:solidFill>
              </a:rPr>
              <a:t>リンク先</a:t>
            </a:r>
            <a:r>
              <a:rPr lang="en-US" altLang="ja-JP" u="sng" dirty="0">
                <a:solidFill>
                  <a:schemeClr val="tx1"/>
                </a:solidFill>
              </a:rPr>
              <a:t>(</a:t>
            </a:r>
            <a:r>
              <a:rPr lang="ja-JP" altLang="en-US" u="sng" dirty="0">
                <a:solidFill>
                  <a:schemeClr val="tx1"/>
                </a:solidFill>
              </a:rPr>
              <a:t>ウェブサイト</a:t>
            </a:r>
            <a:r>
              <a:rPr lang="en-US" altLang="ja-JP" u="sng" dirty="0">
                <a:solidFill>
                  <a:schemeClr val="tx1"/>
                </a:solidFill>
              </a:rPr>
              <a:t>)</a:t>
            </a:r>
            <a:r>
              <a:rPr lang="ja-JP" altLang="en-US" u="sng" dirty="0">
                <a:solidFill>
                  <a:schemeClr val="tx1"/>
                </a:solidFill>
              </a:rPr>
              <a:t>を設定</a:t>
            </a:r>
            <a:r>
              <a:rPr lang="en-US" altLang="zh-TW" dirty="0">
                <a:solidFill>
                  <a:schemeClr val="tx1"/>
                </a:solidFill>
              </a:rPr>
              <a:t>)”</a:t>
            </a:r>
            <a:r>
              <a:rPr lang="en-US" altLang="ja-JP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別のタブで開きたい時</a:t>
            </a:r>
            <a:r>
              <a:rPr lang="en-US" altLang="ja-JP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&lt;a </a:t>
            </a:r>
            <a:r>
              <a:rPr lang="en-US" altLang="zh-TW" dirty="0" err="1">
                <a:solidFill>
                  <a:schemeClr val="tx1"/>
                </a:solidFill>
              </a:rPr>
              <a:t>href</a:t>
            </a:r>
            <a:r>
              <a:rPr lang="en-US" altLang="zh-TW" dirty="0">
                <a:solidFill>
                  <a:schemeClr val="tx1"/>
                </a:solidFill>
              </a:rPr>
              <a:t> =“   ”  </a:t>
            </a:r>
            <a:r>
              <a:rPr lang="en-US" altLang="zh-TW" dirty="0">
                <a:solidFill>
                  <a:srgbClr val="FF0000"/>
                </a:solidFill>
              </a:rPr>
              <a:t>target =“_blank”</a:t>
            </a:r>
            <a:r>
              <a:rPr lang="en-US" altLang="ja-JP" dirty="0">
                <a:solidFill>
                  <a:schemeClr val="tx1"/>
                </a:solidFill>
              </a:rPr>
              <a:t>&gt;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ターゲットを入力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1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F8FEB-4A59-4ED8-BC7A-F87B5614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/>
              <a:t>Html</a:t>
            </a:r>
            <a:r>
              <a:rPr lang="ja-JP" altLang="en-US" dirty="0"/>
              <a:t>の仕様確認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B48779-2B89-4D2E-B5DA-0CB98770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Html</a:t>
            </a:r>
            <a:r>
              <a:rPr lang="ja-JP" altLang="en-US" dirty="0"/>
              <a:t>のマークアップが正しいかどうか確認できるサイト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</a:t>
            </a:r>
            <a:r>
              <a:rPr lang="en-US" altLang="zh-TW" dirty="0"/>
              <a:t>MDN </a:t>
            </a:r>
            <a:r>
              <a:rPr lang="en-US" altLang="ja-JP" dirty="0"/>
              <a:t>web docs</a:t>
            </a:r>
          </a:p>
          <a:p>
            <a:pPr marL="0" indent="0">
              <a:buNone/>
            </a:pPr>
            <a:r>
              <a:rPr lang="ja-JP" altLang="en-US" dirty="0"/>
              <a:t>　→入力方：＜    ＞＋</a:t>
            </a:r>
            <a:r>
              <a:rPr lang="en-US" altLang="ja-JP" dirty="0"/>
              <a:t>MDN</a:t>
            </a:r>
          </a:p>
        </p:txBody>
      </p:sp>
    </p:spTree>
    <p:extLst>
      <p:ext uri="{BB962C8B-B14F-4D97-AF65-F5344CB8AC3E}">
        <p14:creationId xmlns:p14="http://schemas.microsoft.com/office/powerpoint/2010/main" val="49306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3187C-0FDE-405D-AE60-5DD97497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/>
              <a:t>CSS</a:t>
            </a:r>
            <a:r>
              <a:rPr lang="ja-JP" altLang="en-US" dirty="0"/>
              <a:t>で見た目を整える</a:t>
            </a:r>
            <a:endParaRPr lang="zh-TW" altLang="en-US" dirty="0"/>
          </a:p>
        </p:txBody>
      </p:sp>
      <p:pic>
        <p:nvPicPr>
          <p:cNvPr id="5" name="內容版面配置區 4" descr="一張含有 螢幕擷取畫面, 監視器, 電腦, 螢幕 的圖片&#10;&#10;自動產生的描述">
            <a:extLst>
              <a:ext uri="{FF2B5EF4-FFF2-40B4-BE49-F238E27FC236}">
                <a16:creationId xmlns:a16="http://schemas.microsoft.com/office/drawing/2014/main" id="{98942330-9708-42CD-A12B-5435BC7B2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3" t="3810" b="6998"/>
          <a:stretch/>
        </p:blipFill>
        <p:spPr>
          <a:xfrm>
            <a:off x="0" y="912201"/>
            <a:ext cx="9448800" cy="5920082"/>
          </a:xfr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6BCBF67F-C7C8-4A0D-8005-768898FDBEFB}"/>
              </a:ext>
            </a:extLst>
          </p:cNvPr>
          <p:cNvSpPr/>
          <p:nvPr/>
        </p:nvSpPr>
        <p:spPr>
          <a:xfrm>
            <a:off x="508000" y="2067242"/>
            <a:ext cx="2946400" cy="584517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想法泡泡: 雲朵 6">
            <a:extLst>
              <a:ext uri="{FF2B5EF4-FFF2-40B4-BE49-F238E27FC236}">
                <a16:creationId xmlns:a16="http://schemas.microsoft.com/office/drawing/2014/main" id="{E8B9CFA2-0364-4065-8D77-18C4288A50AD}"/>
              </a:ext>
            </a:extLst>
          </p:cNvPr>
          <p:cNvSpPr/>
          <p:nvPr/>
        </p:nvSpPr>
        <p:spPr>
          <a:xfrm>
            <a:off x="6400800" y="1698002"/>
            <a:ext cx="5445760" cy="2174240"/>
          </a:xfrm>
          <a:prstGeom prst="cloudCallout">
            <a:avLst>
              <a:gd name="adj1" fmla="val -102990"/>
              <a:gd name="adj2" fmla="val -851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Stylesheet</a:t>
            </a:r>
            <a:r>
              <a:rPr lang="ja-JP" altLang="en-US" dirty="0">
                <a:solidFill>
                  <a:schemeClr val="tx1"/>
                </a:solidFill>
              </a:rPr>
              <a:t>はリレーション属性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 err="1">
                <a:solidFill>
                  <a:schemeClr val="tx1"/>
                </a:solidFill>
              </a:rPr>
              <a:t>href</a:t>
            </a:r>
            <a:r>
              <a:rPr lang="ja-JP" altLang="en-US" dirty="0">
                <a:solidFill>
                  <a:schemeClr val="tx1"/>
                </a:solidFill>
              </a:rPr>
              <a:t>はファイルの場所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・ここで</a:t>
            </a:r>
            <a:r>
              <a:rPr lang="en-US" altLang="ja-JP" dirty="0" err="1">
                <a:solidFill>
                  <a:schemeClr val="tx1"/>
                </a:solidFill>
              </a:rPr>
              <a:t>Ctrl+CLICK</a:t>
            </a:r>
            <a:r>
              <a:rPr lang="ja-JP" altLang="en-US" dirty="0">
                <a:solidFill>
                  <a:schemeClr val="tx1"/>
                </a:solidFill>
              </a:rPr>
              <a:t>したら、</a:t>
            </a:r>
            <a:r>
              <a:rPr lang="en-US" altLang="ja-JP" dirty="0">
                <a:solidFill>
                  <a:schemeClr val="tx1"/>
                </a:solidFill>
              </a:rPr>
              <a:t>CSS</a:t>
            </a:r>
            <a:r>
              <a:rPr lang="ja-JP" altLang="en-US" dirty="0">
                <a:solidFill>
                  <a:schemeClr val="tx1"/>
                </a:solidFill>
              </a:rPr>
              <a:t>でファイルが作れる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E34D05-2328-496E-AD0E-56F54A653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設定した</a:t>
            </a:r>
            <a:r>
              <a:rPr lang="en-US" altLang="ja-JP" sz="4000" dirty="0"/>
              <a:t>CSS</a:t>
            </a:r>
            <a:r>
              <a:rPr lang="ja-JP" altLang="en-US" sz="4000" dirty="0"/>
              <a:t>をブラウザーでどう解釈するか</a:t>
            </a:r>
            <a:endParaRPr lang="zh-TW" altLang="en-US" sz="4000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750EB255-9588-4BA8-8BC0-4E65E1D38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"/>
          <a:stretch/>
        </p:blipFill>
        <p:spPr>
          <a:xfrm>
            <a:off x="-115747" y="1003821"/>
            <a:ext cx="10833904" cy="5854179"/>
          </a:xfrm>
        </p:spPr>
      </p:pic>
      <p:sp>
        <p:nvSpPr>
          <p:cNvPr id="6" name="想法泡泡: 雲朵 5">
            <a:extLst>
              <a:ext uri="{FF2B5EF4-FFF2-40B4-BE49-F238E27FC236}">
                <a16:creationId xmlns:a16="http://schemas.microsoft.com/office/drawing/2014/main" id="{B1B66916-D265-41D8-8396-084999063661}"/>
              </a:ext>
            </a:extLst>
          </p:cNvPr>
          <p:cNvSpPr/>
          <p:nvPr/>
        </p:nvSpPr>
        <p:spPr>
          <a:xfrm>
            <a:off x="10000527" y="1756669"/>
            <a:ext cx="5960833" cy="2734307"/>
          </a:xfrm>
          <a:prstGeom prst="cloudCallout">
            <a:avLst>
              <a:gd name="adj1" fmla="val -66901"/>
              <a:gd name="adj2" fmla="val -494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Ctrl</a:t>
            </a:r>
            <a:r>
              <a:rPr lang="ja-JP" altLang="en-US" dirty="0">
                <a:solidFill>
                  <a:schemeClr val="tx1"/>
                </a:solidFill>
              </a:rPr>
              <a:t>＋</a:t>
            </a:r>
            <a:r>
              <a:rPr lang="en-US" altLang="ja-JP" dirty="0">
                <a:solidFill>
                  <a:schemeClr val="tx1"/>
                </a:solidFill>
              </a:rPr>
              <a:t>Shift</a:t>
            </a:r>
            <a:r>
              <a:rPr lang="ja-JP" altLang="en-US" dirty="0">
                <a:solidFill>
                  <a:schemeClr val="tx1"/>
                </a:solidFill>
              </a:rPr>
              <a:t> ＋</a:t>
            </a:r>
            <a:r>
              <a:rPr lang="en-US" altLang="ja-JP" dirty="0">
                <a:solidFill>
                  <a:schemeClr val="tx1"/>
                </a:solidFill>
              </a:rPr>
              <a:t>I </a:t>
            </a:r>
            <a:r>
              <a:rPr lang="ja-JP" altLang="en-US" dirty="0">
                <a:solidFill>
                  <a:schemeClr val="tx1"/>
                </a:solidFill>
              </a:rPr>
              <a:t>で押したら確認できる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18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3BBFDF-C6BD-49EA-911A-230A6CE3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417"/>
            <a:ext cx="10515600" cy="1325563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8" name="內容版面配置區 4" descr="一張含有 螢幕擷取畫面, 監視器, 電腦, 螢幕 的圖片&#10;&#10;自動產生的描述">
            <a:extLst>
              <a:ext uri="{FF2B5EF4-FFF2-40B4-BE49-F238E27FC236}">
                <a16:creationId xmlns:a16="http://schemas.microsoft.com/office/drawing/2014/main" id="{E1BE4489-B312-4488-AFA3-D52C2AE5BB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0" t="7650" b="6819"/>
          <a:stretch/>
        </p:blipFill>
        <p:spPr>
          <a:xfrm>
            <a:off x="0" y="181274"/>
            <a:ext cx="9977120" cy="5783423"/>
          </a:xfrm>
          <a:prstGeom prst="rect">
            <a:avLst/>
          </a:prstGeom>
        </p:spPr>
      </p:pic>
      <p:sp>
        <p:nvSpPr>
          <p:cNvPr id="9" name="圖說文字: 直線 8">
            <a:extLst>
              <a:ext uri="{FF2B5EF4-FFF2-40B4-BE49-F238E27FC236}">
                <a16:creationId xmlns:a16="http://schemas.microsoft.com/office/drawing/2014/main" id="{59732472-E04C-4823-BC39-A2987A7CF97C}"/>
              </a:ext>
            </a:extLst>
          </p:cNvPr>
          <p:cNvSpPr/>
          <p:nvPr/>
        </p:nvSpPr>
        <p:spPr>
          <a:xfrm>
            <a:off x="4988560" y="-1331089"/>
            <a:ext cx="9279682" cy="7514088"/>
          </a:xfrm>
          <a:prstGeom prst="borderCallout1">
            <a:avLst>
              <a:gd name="adj1" fmla="val 46023"/>
              <a:gd name="adj2" fmla="val 1731"/>
              <a:gd name="adj3" fmla="val 28582"/>
              <a:gd name="adj4" fmla="val -2718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ｈ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｛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      </a:t>
            </a:r>
            <a:r>
              <a:rPr lang="en-US" altLang="ja-JP" dirty="0">
                <a:solidFill>
                  <a:schemeClr val="tx1"/>
                </a:solidFill>
              </a:rPr>
              <a:t>color : 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blue 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   color :     </a:t>
            </a:r>
            <a:r>
              <a:rPr lang="en-US" altLang="ja-JP" dirty="0" err="1">
                <a:solidFill>
                  <a:schemeClr val="tx1"/>
                </a:solidFill>
              </a:rPr>
              <a:t>rgb</a:t>
            </a:r>
            <a:r>
              <a:rPr lang="en-US" altLang="ja-JP" dirty="0">
                <a:solidFill>
                  <a:schemeClr val="tx1"/>
                </a:solidFill>
              </a:rPr>
              <a:t>(0,255,0);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｝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・色の制限は</a:t>
            </a:r>
            <a:r>
              <a:rPr lang="en-US" altLang="ja-JP" dirty="0">
                <a:solidFill>
                  <a:schemeClr val="tx1"/>
                </a:solidFill>
              </a:rPr>
              <a:t>0</a:t>
            </a:r>
            <a:r>
              <a:rPr lang="ja-JP" altLang="en-US" dirty="0">
                <a:solidFill>
                  <a:schemeClr val="tx1"/>
                </a:solidFill>
              </a:rPr>
              <a:t>～</a:t>
            </a:r>
            <a:r>
              <a:rPr lang="en-US" altLang="ja-JP" dirty="0">
                <a:solidFill>
                  <a:schemeClr val="tx1"/>
                </a:solidFill>
              </a:rPr>
              <a:t>255</a:t>
            </a:r>
            <a:r>
              <a:rPr lang="ja-JP" altLang="en-US" dirty="0">
                <a:solidFill>
                  <a:schemeClr val="tx1"/>
                </a:solidFill>
              </a:rPr>
              <a:t>まで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 err="1">
                <a:solidFill>
                  <a:schemeClr val="tx1"/>
                </a:solidFill>
              </a:rPr>
              <a:t>rgb</a:t>
            </a:r>
            <a:r>
              <a:rPr lang="ja-JP" altLang="en-US" dirty="0">
                <a:solidFill>
                  <a:schemeClr val="tx1"/>
                </a:solidFill>
              </a:rPr>
              <a:t>はレッド、グリーン、ブルーという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CSS</a:t>
            </a:r>
            <a:r>
              <a:rPr lang="ja-JP" altLang="en-US" dirty="0">
                <a:solidFill>
                  <a:schemeClr val="tx1"/>
                </a:solidFill>
              </a:rPr>
              <a:t>では同じセレクターに対し、同じプロパティーを複数設定した場合、下のほうが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優先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ｈ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｛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      </a:t>
            </a:r>
            <a:r>
              <a:rPr lang="en-US" altLang="ja-JP" dirty="0">
                <a:solidFill>
                  <a:schemeClr val="tx1"/>
                </a:solidFill>
              </a:rPr>
              <a:t>color : 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#00ff00;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   color :     #0ff0;                                                         16</a:t>
            </a:r>
            <a:r>
              <a:rPr lang="ja-JP" altLang="en-US" dirty="0">
                <a:solidFill>
                  <a:schemeClr val="tx1"/>
                </a:solidFill>
              </a:rPr>
              <a:t>進数の黒の意味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｝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*　*</a:t>
            </a:r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　　　　　　　　　　　　　　　　　　コメント解除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・文章全体のスタイル設定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000</a:t>
            </a:r>
            <a:r>
              <a:rPr lang="ja-JP" altLang="en-US" dirty="0">
                <a:solidFill>
                  <a:schemeClr val="tx1"/>
                </a:solidFill>
              </a:rPr>
              <a:t>→真っ黒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 err="1">
                <a:solidFill>
                  <a:schemeClr val="tx1"/>
                </a:solidFill>
              </a:rPr>
              <a:t>fff</a:t>
            </a:r>
            <a:r>
              <a:rPr lang="ja-JP" altLang="en-US" dirty="0">
                <a:solidFill>
                  <a:schemeClr val="tx1"/>
                </a:solidFill>
              </a:rPr>
              <a:t>→真っ白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font-family</a:t>
            </a:r>
            <a:r>
              <a:rPr lang="ja-JP" altLang="en-US" dirty="0">
                <a:solidFill>
                  <a:schemeClr val="tx1"/>
                </a:solidFill>
                <a:sym typeface="Wingdings" panose="05000000000000000000" pitchFamily="2" charset="2"/>
              </a:rPr>
              <a:t>：（メインテー</a:t>
            </a:r>
            <a:r>
              <a:rPr lang="ja-JP" altLang="en-US">
                <a:solidFill>
                  <a:schemeClr val="tx1"/>
                </a:solidFill>
                <a:sym typeface="Wingdings" panose="05000000000000000000" pitchFamily="2" charset="2"/>
              </a:rPr>
              <a:t>マ），（副テーマ）</a:t>
            </a:r>
            <a:r>
              <a:rPr lang="ja-JP" altLang="en-US">
                <a:solidFill>
                  <a:schemeClr val="tx1"/>
                </a:solidFill>
              </a:rPr>
              <a:t>の字体の設定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DB323B-366F-4DF1-AC74-EE61EE123456}"/>
              </a:ext>
            </a:extLst>
          </p:cNvPr>
          <p:cNvSpPr/>
          <p:nvPr/>
        </p:nvSpPr>
        <p:spPr>
          <a:xfrm>
            <a:off x="6290458" y="-918385"/>
            <a:ext cx="150728" cy="160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FD4DE3-8345-4578-93EA-4FF2BDA2E58A}"/>
              </a:ext>
            </a:extLst>
          </p:cNvPr>
          <p:cNvSpPr/>
          <p:nvPr/>
        </p:nvSpPr>
        <p:spPr>
          <a:xfrm>
            <a:off x="6290458" y="-650312"/>
            <a:ext cx="150728" cy="160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8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B2C28-D45F-4DE6-9AFD-514575E5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CSS</a:t>
            </a:r>
            <a:r>
              <a:rPr lang="ja-JP" altLang="en-US" dirty="0"/>
              <a:t>リスポンシブウェブデザイン</a:t>
            </a:r>
            <a:endParaRPr lang="zh-TW" altLang="en-US" dirty="0"/>
          </a:p>
        </p:txBody>
      </p:sp>
      <p:pic>
        <p:nvPicPr>
          <p:cNvPr id="5" name="內容版面配置區 4" descr="一張含有 螢幕擷取畫面, 監視器, 電腦, 坐 的圖片&#10;&#10;自動產生的描述">
            <a:extLst>
              <a:ext uri="{FF2B5EF4-FFF2-40B4-BE49-F238E27FC236}">
                <a16:creationId xmlns:a16="http://schemas.microsoft.com/office/drawing/2014/main" id="{BE0751E4-9515-4283-B81E-19237FC35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4" t="13793" r="17371" b="4543"/>
          <a:stretch/>
        </p:blipFill>
        <p:spPr>
          <a:xfrm>
            <a:off x="123824" y="1260658"/>
            <a:ext cx="8268457" cy="5597342"/>
          </a:xfr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A40C70D7-A06A-4D4B-BA4C-9D91A7656527}"/>
              </a:ext>
            </a:extLst>
          </p:cNvPr>
          <p:cNvSpPr/>
          <p:nvPr/>
        </p:nvSpPr>
        <p:spPr>
          <a:xfrm>
            <a:off x="3027081" y="2420472"/>
            <a:ext cx="4046071" cy="358587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想法泡泡: 雲朵 8">
            <a:extLst>
              <a:ext uri="{FF2B5EF4-FFF2-40B4-BE49-F238E27FC236}">
                <a16:creationId xmlns:a16="http://schemas.microsoft.com/office/drawing/2014/main" id="{CDAE1946-BAA4-4F19-B6D6-5136EEDAE885}"/>
              </a:ext>
            </a:extLst>
          </p:cNvPr>
          <p:cNvSpPr/>
          <p:nvPr/>
        </p:nvSpPr>
        <p:spPr>
          <a:xfrm>
            <a:off x="8234480" y="1325022"/>
            <a:ext cx="5960833" cy="2734307"/>
          </a:xfrm>
          <a:prstGeom prst="cloudCallout">
            <a:avLst>
              <a:gd name="adj1" fmla="val -66901"/>
              <a:gd name="adj2" fmla="val -494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ウェブサイトの幅をスマホの画面のサイズを合わせてくる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9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572</Words>
  <Application>Microsoft Office PowerPoint</Application>
  <PresentationFormat>寬螢幕</PresentationFormat>
  <Paragraphs>67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Htmlの仕様確認</vt:lpstr>
      <vt:lpstr>CSSで見た目を整える</vt:lpstr>
      <vt:lpstr>設定したCSSをブラウザーでどう解釈するか</vt:lpstr>
      <vt:lpstr>PowerPoint 簡報</vt:lpstr>
      <vt:lpstr>CSSリスポンシブウェブデザイン</vt:lpstr>
      <vt:lpstr>CSSグリットレイアウト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 雅苓</dc:creator>
  <cp:lastModifiedBy>黃 雅苓</cp:lastModifiedBy>
  <cp:revision>27</cp:revision>
  <dcterms:created xsi:type="dcterms:W3CDTF">2020-06-17T15:15:14Z</dcterms:created>
  <dcterms:modified xsi:type="dcterms:W3CDTF">2020-07-14T05:13:17Z</dcterms:modified>
</cp:coreProperties>
</file>