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7" r:id="rId1"/>
  </p:sldMasterIdLst>
  <p:sldIdLst>
    <p:sldId id="257" r:id="rId2"/>
    <p:sldId id="264" r:id="rId3"/>
    <p:sldId id="283" r:id="rId4"/>
    <p:sldId id="284" r:id="rId5"/>
    <p:sldId id="256" r:id="rId6"/>
    <p:sldId id="258" r:id="rId7"/>
    <p:sldId id="265" r:id="rId8"/>
    <p:sldId id="266" r:id="rId9"/>
    <p:sldId id="281" r:id="rId10"/>
    <p:sldId id="287" r:id="rId11"/>
    <p:sldId id="267" r:id="rId12"/>
    <p:sldId id="285" r:id="rId13"/>
    <p:sldId id="286" r:id="rId14"/>
    <p:sldId id="280" r:id="rId15"/>
    <p:sldId id="276" r:id="rId16"/>
    <p:sldId id="277" r:id="rId17"/>
    <p:sldId id="278" r:id="rId18"/>
    <p:sldId id="282"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681" autoAdjust="0"/>
    <p:restoredTop sz="94660"/>
  </p:normalViewPr>
  <p:slideViewPr>
    <p:cSldViewPr snapToGrid="0">
      <p:cViewPr varScale="1">
        <p:scale>
          <a:sx n="85" d="100"/>
          <a:sy n="85" d="100"/>
        </p:scale>
        <p:origin x="605"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948964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7/17/2024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505825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699092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6477362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269269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61BEF0D-F0BB-DE4B-95CE-6DB70DBA9567}" type="datetimeFigureOut">
              <a:rPr lang="en-US" smtClean="0"/>
              <a:pPr/>
              <a:t>7/17/2024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767199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61BEF0D-F0BB-DE4B-95CE-6DB70DBA9567}" type="datetimeFigureOut">
              <a:rPr lang="en-US" smtClean="0"/>
              <a:pPr/>
              <a:t>7/17/2024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104652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7/17/2024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21628525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175553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B61BEF0D-F0BB-DE4B-95CE-6DB70DBA9567}" type="datetimeFigureOut">
              <a:rPr lang="en-US" smtClean="0"/>
              <a:pPr/>
              <a:t>7/17/2024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268581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315796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7/17/2024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31955351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7/17/2024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034608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B61BEF0D-F0BB-DE4B-95CE-6DB70DBA9567}" type="datetimeFigureOut">
              <a:rPr lang="en-US" smtClean="0"/>
              <a:pPr/>
              <a:t>7/17/2024</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240174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B61BEF0D-F0BB-DE4B-95CE-6DB70DBA9567}" type="datetimeFigureOut">
              <a:rPr lang="en-US" smtClean="0"/>
              <a:pPr/>
              <a:t>7/17/2024</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3406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2A54C80-263E-416B-A8E0-580EDEADCBDC}" type="datetimeFigureOut">
              <a:rPr lang="en-US" smtClean="0"/>
              <a:t>7/17/2024</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5673089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7/17/2024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496747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B61BEF0D-F0BB-DE4B-95CE-6DB70DBA9567}" type="datetimeFigureOut">
              <a:rPr lang="en-US" smtClean="0"/>
              <a:pPr/>
              <a:t>7/17/2024</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38234323"/>
      </p:ext>
    </p:extLst>
  </p:cSld>
  <p:clrMap bg1="dk1" tx1="lt1" bg2="dk2" tx2="lt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 id="2147483709" r:id="rId12"/>
    <p:sldLayoutId id="2147483710" r:id="rId13"/>
    <p:sldLayoutId id="2147483711" r:id="rId14"/>
    <p:sldLayoutId id="2147483712" r:id="rId15"/>
    <p:sldLayoutId id="2147483713" r:id="rId16"/>
    <p:sldLayoutId id="2147483714"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doi.org/10.1145/3486618" TargetMode="External"/><Relationship Id="rId2" Type="http://schemas.openxmlformats.org/officeDocument/2006/relationships/hyperlink" Target="https://doi.org/10.1145/3503222.3507772"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pixabay.com/en/thanks-word-letters-scrabble-1804597/" TargetMode="External"/><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ieeexplore.ieee.org/document/10411417"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dl.acm.org/doi/abs/10.1145/3503222.3507772"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ieeexplore.ieee.org/document/9923793"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E3E3251-E1C5-1273-50BC-A615218B4409}"/>
              </a:ext>
            </a:extLst>
          </p:cNvPr>
          <p:cNvSpPr>
            <a:spLocks noGrp="1"/>
          </p:cNvSpPr>
          <p:nvPr>
            <p:ph type="title"/>
          </p:nvPr>
        </p:nvSpPr>
        <p:spPr>
          <a:xfrm>
            <a:off x="731122" y="1721224"/>
            <a:ext cx="8843184" cy="2026023"/>
          </a:xfrm>
        </p:spPr>
        <p:txBody>
          <a:bodyPr>
            <a:noAutofit/>
          </a:bodyPr>
          <a:lstStyle/>
          <a:p>
            <a:pPr algn="ctr"/>
            <a:r>
              <a:rPr lang="en-US" sz="3000" b="1" dirty="0">
                <a:solidFill>
                  <a:schemeClr val="tx1"/>
                </a:solidFill>
                <a:latin typeface="Times New Roman" panose="02020603050405020304" pitchFamily="18" charset="0"/>
                <a:cs typeface="Times New Roman" panose="02020603050405020304" pitchFamily="18" charset="0"/>
              </a:rPr>
              <a:t>Advancements in Energy-Efficient High-Performance Architectures for Edge Computing: Insights from </a:t>
            </a:r>
            <a:r>
              <a:rPr lang="en-US" sz="3000" b="1" dirty="0" err="1">
                <a:solidFill>
                  <a:schemeClr val="tx1"/>
                </a:solidFill>
                <a:latin typeface="Times New Roman" panose="02020603050405020304" pitchFamily="18" charset="0"/>
                <a:cs typeface="Times New Roman" panose="02020603050405020304" pitchFamily="18" charset="0"/>
              </a:rPr>
              <a:t>Pipestitch</a:t>
            </a:r>
            <a:r>
              <a:rPr lang="en-US" sz="3000" b="1" dirty="0">
                <a:solidFill>
                  <a:schemeClr val="tx1"/>
                </a:solidFill>
                <a:latin typeface="Times New Roman" panose="02020603050405020304" pitchFamily="18" charset="0"/>
                <a:cs typeface="Times New Roman" panose="02020603050405020304" pitchFamily="18" charset="0"/>
              </a:rPr>
              <a:t>, </a:t>
            </a:r>
            <a:r>
              <a:rPr lang="en-US" sz="3000" b="1" dirty="0" err="1">
                <a:solidFill>
                  <a:schemeClr val="tx1"/>
                </a:solidFill>
                <a:latin typeface="Times New Roman" panose="02020603050405020304" pitchFamily="18" charset="0"/>
                <a:cs typeface="Times New Roman" panose="02020603050405020304" pitchFamily="18" charset="0"/>
              </a:rPr>
              <a:t>RipTide</a:t>
            </a:r>
            <a:r>
              <a:rPr lang="en-US" sz="3000" b="1" dirty="0">
                <a:solidFill>
                  <a:schemeClr val="tx1"/>
                </a:solidFill>
                <a:latin typeface="Times New Roman" panose="02020603050405020304" pitchFamily="18" charset="0"/>
                <a:cs typeface="Times New Roman" panose="02020603050405020304" pitchFamily="18" charset="0"/>
              </a:rPr>
              <a:t>, and REVAMP</a:t>
            </a:r>
            <a:endParaRPr lang="en-IN" sz="3000" b="1" dirty="0">
              <a:solidFill>
                <a:schemeClr val="tx1"/>
              </a:solidFill>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B66DD524-5048-2147-8984-470D3219027F}"/>
              </a:ext>
            </a:extLst>
          </p:cNvPr>
          <p:cNvSpPr>
            <a:spLocks noGrp="1"/>
          </p:cNvSpPr>
          <p:nvPr>
            <p:ph idx="1"/>
          </p:nvPr>
        </p:nvSpPr>
        <p:spPr>
          <a:xfrm>
            <a:off x="6822141" y="4078941"/>
            <a:ext cx="4921623" cy="2438399"/>
          </a:xfrm>
        </p:spPr>
        <p:txBody>
          <a:bodyPr>
            <a:normAutofit/>
          </a:bodyPr>
          <a:lstStyle/>
          <a:p>
            <a:r>
              <a:rPr lang="en-IN" dirty="0" err="1"/>
              <a:t>Nomita</a:t>
            </a:r>
            <a:r>
              <a:rPr lang="en-IN" dirty="0"/>
              <a:t> </a:t>
            </a:r>
            <a:r>
              <a:rPr lang="en-IN" dirty="0" err="1"/>
              <a:t>Meka</a:t>
            </a:r>
            <a:r>
              <a:rPr lang="en-IN" dirty="0"/>
              <a:t> </a:t>
            </a:r>
          </a:p>
          <a:p>
            <a:r>
              <a:rPr lang="en-IN" dirty="0"/>
              <a:t>Venkata </a:t>
            </a:r>
            <a:r>
              <a:rPr lang="en-IN" dirty="0" err="1"/>
              <a:t>Kishan</a:t>
            </a:r>
            <a:r>
              <a:rPr lang="en-IN" dirty="0"/>
              <a:t> </a:t>
            </a:r>
            <a:r>
              <a:rPr lang="en-IN" dirty="0" err="1"/>
              <a:t>Kapuganti</a:t>
            </a:r>
            <a:r>
              <a:rPr lang="en-IN" dirty="0"/>
              <a:t> </a:t>
            </a:r>
          </a:p>
          <a:p>
            <a:r>
              <a:rPr lang="en-IN" dirty="0">
                <a:latin typeface="Times New Roman" panose="02020603050405020304" pitchFamily="18" charset="0"/>
                <a:cs typeface="Times New Roman" panose="02020603050405020304" pitchFamily="18" charset="0"/>
              </a:rPr>
              <a:t>Akshaya </a:t>
            </a:r>
            <a:r>
              <a:rPr lang="en-IN" dirty="0" err="1">
                <a:latin typeface="Times New Roman" panose="02020603050405020304" pitchFamily="18" charset="0"/>
                <a:cs typeface="Times New Roman" panose="02020603050405020304" pitchFamily="18" charset="0"/>
              </a:rPr>
              <a:t>Yalla</a:t>
            </a:r>
            <a:r>
              <a:rPr lang="en-IN"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21794642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DBB666C5-B876-D52E-5BEA-0504AD0200A5}"/>
              </a:ext>
            </a:extLst>
          </p:cNvPr>
          <p:cNvSpPr>
            <a:spLocks noGrp="1"/>
          </p:cNvSpPr>
          <p:nvPr>
            <p:ph type="body" sz="half" idx="2"/>
          </p:nvPr>
        </p:nvSpPr>
        <p:spPr>
          <a:xfrm>
            <a:off x="677334" y="1600435"/>
            <a:ext cx="4199466" cy="4607860"/>
          </a:xfrm>
        </p:spPr>
        <p:txBody>
          <a:bodyPr>
            <a:normAutofit/>
          </a:bodyPr>
          <a:lstStyle/>
          <a:p>
            <a:r>
              <a:rPr lang="en-US" dirty="0">
                <a:latin typeface="Times New Roman" panose="02020603050405020304" pitchFamily="18" charset="0"/>
                <a:cs typeface="Times New Roman" panose="02020603050405020304" pitchFamily="18" charset="0"/>
              </a:rPr>
              <a:t>The picture besides states that, the </a:t>
            </a:r>
            <a:r>
              <a:rPr lang="en-US" dirty="0" err="1">
                <a:latin typeface="Times New Roman" panose="02020603050405020304" pitchFamily="18" charset="0"/>
                <a:cs typeface="Times New Roman" panose="02020603050405020304" pitchFamily="18" charset="0"/>
              </a:rPr>
              <a:t>pipestitch</a:t>
            </a:r>
            <a:r>
              <a:rPr lang="en-US" dirty="0">
                <a:latin typeface="Times New Roman" panose="02020603050405020304" pitchFamily="18" charset="0"/>
                <a:cs typeface="Times New Roman" panose="02020603050405020304" pitchFamily="18" charset="0"/>
              </a:rPr>
              <a:t> aggressive pipelining approach allows the efficient use of the resources by the technique of overlapping the execution of threads.</a:t>
            </a:r>
          </a:p>
          <a:p>
            <a:r>
              <a:rPr lang="en-US" dirty="0">
                <a:latin typeface="Times New Roman" panose="02020603050405020304" pitchFamily="18" charset="0"/>
                <a:cs typeface="Times New Roman" panose="02020603050405020304" pitchFamily="18" charset="0"/>
              </a:rPr>
              <a:t>Then the right most architecture includes the </a:t>
            </a:r>
            <a:r>
              <a:rPr lang="en-US" dirty="0" err="1">
                <a:latin typeface="Times New Roman" panose="02020603050405020304" pitchFamily="18" charset="0"/>
                <a:cs typeface="Times New Roman" panose="02020603050405020304" pitchFamily="18" charset="0"/>
              </a:rPr>
              <a:t>SyncPlane</a:t>
            </a:r>
            <a:r>
              <a:rPr lang="en-US" dirty="0">
                <a:latin typeface="Times New Roman" panose="02020603050405020304" pitchFamily="18" charset="0"/>
                <a:cs typeface="Times New Roman" panose="02020603050405020304" pitchFamily="18" charset="0"/>
              </a:rPr>
              <a:t> and the Dispatch hardware components which are crucial for the management of the complexities of the thread synchronization and they dispatch in a pipelined architecture.</a:t>
            </a:r>
          </a:p>
          <a:p>
            <a:r>
              <a:rPr lang="en-US" dirty="0">
                <a:latin typeface="Times New Roman" panose="02020603050405020304" pitchFamily="18" charset="0"/>
                <a:cs typeface="Times New Roman" panose="02020603050405020304" pitchFamily="18" charset="0"/>
              </a:rPr>
              <a:t>So the transition from the conservative sequentialization to the aggressive pipelining with the robust hardware synchronization, the system can achieve better performance and the higher throughput.</a:t>
            </a:r>
          </a:p>
          <a:p>
            <a:endParaRPr lang="en-IN"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1A7CD053-CFF4-5A04-9130-ACA03DA99F0C}"/>
              </a:ext>
            </a:extLst>
          </p:cNvPr>
          <p:cNvPicPr>
            <a:picLocks noChangeAspect="1"/>
          </p:cNvPicPr>
          <p:nvPr/>
        </p:nvPicPr>
        <p:blipFill>
          <a:blip r:embed="rId2"/>
          <a:stretch>
            <a:fillRect/>
          </a:stretch>
        </p:blipFill>
        <p:spPr>
          <a:xfrm>
            <a:off x="5002305" y="1344705"/>
            <a:ext cx="5531223" cy="4607859"/>
          </a:xfrm>
          <a:prstGeom prst="rect">
            <a:avLst/>
          </a:prstGeom>
        </p:spPr>
      </p:pic>
    </p:spTree>
    <p:extLst>
      <p:ext uri="{BB962C8B-B14F-4D97-AF65-F5344CB8AC3E}">
        <p14:creationId xmlns:p14="http://schemas.microsoft.com/office/powerpoint/2010/main" val="32486946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7BBC874B-C623-A927-A661-BCB55DA8CC1C}"/>
              </a:ext>
            </a:extLst>
          </p:cNvPr>
          <p:cNvSpPr>
            <a:spLocks noGrp="1"/>
          </p:cNvSpPr>
          <p:nvPr>
            <p:ph type="title"/>
          </p:nvPr>
        </p:nvSpPr>
        <p:spPr>
          <a:xfrm>
            <a:off x="677334" y="609600"/>
            <a:ext cx="8596668" cy="555812"/>
          </a:xfrm>
        </p:spPr>
        <p:txBody>
          <a:bodyPr>
            <a:normAutofit/>
          </a:bodyPr>
          <a:lstStyle/>
          <a:p>
            <a:r>
              <a:rPr lang="en-IN" sz="2500" dirty="0">
                <a:solidFill>
                  <a:schemeClr val="tx1"/>
                </a:solidFill>
                <a:latin typeface="Times New Roman" panose="02020603050405020304" pitchFamily="18" charset="0"/>
                <a:cs typeface="Times New Roman" panose="02020603050405020304" pitchFamily="18" charset="0"/>
              </a:rPr>
              <a:t>IMPLEMENTATION</a:t>
            </a:r>
          </a:p>
        </p:txBody>
      </p:sp>
      <p:sp>
        <p:nvSpPr>
          <p:cNvPr id="11" name="Content Placeholder 10">
            <a:extLst>
              <a:ext uri="{FF2B5EF4-FFF2-40B4-BE49-F238E27FC236}">
                <a16:creationId xmlns:a16="http://schemas.microsoft.com/office/drawing/2014/main" id="{8F604AD7-B011-F1F2-B353-7A53722500E9}"/>
              </a:ext>
            </a:extLst>
          </p:cNvPr>
          <p:cNvSpPr>
            <a:spLocks noGrp="1"/>
          </p:cNvSpPr>
          <p:nvPr>
            <p:ph idx="1"/>
          </p:nvPr>
        </p:nvSpPr>
        <p:spPr>
          <a:xfrm>
            <a:off x="677334" y="1255058"/>
            <a:ext cx="9653782" cy="5405718"/>
          </a:xfrm>
        </p:spPr>
        <p:txBody>
          <a:bodyPr>
            <a:normAutofit/>
          </a:bodyPr>
          <a:lstStyle/>
          <a:p>
            <a:pPr>
              <a:buFont typeface="Wingdings" panose="05000000000000000000" pitchFamily="2" charset="2"/>
              <a:buChar char="à"/>
            </a:pPr>
            <a:r>
              <a:rPr lang="en-US" b="1" dirty="0" err="1">
                <a:latin typeface="Times New Roman" panose="02020603050405020304" pitchFamily="18" charset="0"/>
                <a:cs typeface="Times New Roman" panose="02020603050405020304" pitchFamily="18" charset="0"/>
                <a:sym typeface="Wingdings" panose="05000000000000000000" pitchFamily="2" charset="2"/>
              </a:rPr>
              <a:t>PipeStitch</a:t>
            </a:r>
            <a:r>
              <a:rPr lang="en-US" b="1" dirty="0">
                <a:latin typeface="Times New Roman" panose="02020603050405020304" pitchFamily="18" charset="0"/>
                <a:cs typeface="Times New Roman" panose="02020603050405020304" pitchFamily="18" charset="0"/>
                <a:sym typeface="Wingdings" panose="05000000000000000000" pitchFamily="2" charset="2"/>
              </a:rPr>
              <a:t> :</a:t>
            </a:r>
          </a:p>
          <a:p>
            <a:pPr marL="0" indent="0">
              <a:buNone/>
            </a:pPr>
            <a:r>
              <a:rPr lang="en-US" b="1" dirty="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Below is th</a:t>
            </a:r>
            <a:r>
              <a:rPr lang="en-US" b="1" dirty="0">
                <a:latin typeface="Times New Roman" panose="02020603050405020304" pitchFamily="18" charset="0"/>
                <a:cs typeface="Times New Roman" panose="02020603050405020304" pitchFamily="18" charset="0"/>
                <a:sym typeface="Wingdings" panose="05000000000000000000" pitchFamily="2" charset="2"/>
              </a:rPr>
              <a:t>e implementation details of the </a:t>
            </a:r>
            <a:r>
              <a:rPr lang="en-US" b="1" dirty="0" err="1">
                <a:latin typeface="Times New Roman" panose="02020603050405020304" pitchFamily="18" charset="0"/>
                <a:cs typeface="Times New Roman" panose="02020603050405020304" pitchFamily="18" charset="0"/>
                <a:sym typeface="Wingdings" panose="05000000000000000000" pitchFamily="2" charset="2"/>
              </a:rPr>
              <a:t>PipeStich</a:t>
            </a:r>
            <a:r>
              <a:rPr lang="en-US" b="1" dirty="0">
                <a:latin typeface="Times New Roman" panose="02020603050405020304" pitchFamily="18" charset="0"/>
                <a:cs typeface="Times New Roman" panose="02020603050405020304" pitchFamily="18" charset="0"/>
                <a:sym typeface="Wingdings" panose="05000000000000000000" pitchFamily="2" charset="2"/>
              </a:rPr>
              <a:t> approach.</a:t>
            </a:r>
          </a:p>
          <a:p>
            <a:pPr marL="457200" indent="-457200">
              <a:buFont typeface="+mj-lt"/>
              <a:buAutoNum type="arabicPeriod"/>
            </a:pPr>
            <a:r>
              <a:rPr lang="en-US" dirty="0">
                <a:latin typeface="Times New Roman" panose="02020603050405020304" pitchFamily="18" charset="0"/>
                <a:cs typeface="Times New Roman" panose="02020603050405020304" pitchFamily="18" charset="0"/>
                <a:sym typeface="Wingdings" panose="05000000000000000000" pitchFamily="2" charset="2"/>
              </a:rPr>
              <a:t>Firstly we write a C program using the ‘foreach’</a:t>
            </a:r>
          </a:p>
          <a:p>
            <a:pPr marL="457200" indent="-457200">
              <a:buFont typeface="+mj-lt"/>
              <a:buAutoNum type="arabicPeriod"/>
            </a:pPr>
            <a:r>
              <a:rPr lang="en-US" dirty="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Then compilation of th</a:t>
            </a:r>
            <a:r>
              <a:rPr lang="en-US" dirty="0">
                <a:latin typeface="Times New Roman" panose="02020603050405020304" pitchFamily="18" charset="0"/>
                <a:cs typeface="Times New Roman" panose="02020603050405020304" pitchFamily="18" charset="0"/>
                <a:sym typeface="Wingdings" panose="05000000000000000000" pitchFamily="2" charset="2"/>
              </a:rPr>
              <a:t>e program to dataflow graph with the lightweight threads.</a:t>
            </a:r>
          </a:p>
          <a:p>
            <a:pPr marL="457200" indent="-457200">
              <a:buFont typeface="+mj-lt"/>
              <a:buAutoNum type="arabicPeriod"/>
            </a:pPr>
            <a:r>
              <a:rPr lang="en-US" dirty="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Then mapping of the dataflow graph to the CGRA fabric.</a:t>
            </a:r>
          </a:p>
          <a:p>
            <a:pPr marL="457200" indent="-457200">
              <a:buFont typeface="+mj-lt"/>
              <a:buAutoNum type="arabicPeriod"/>
            </a:pPr>
            <a:r>
              <a:rPr lang="en-US" dirty="0">
                <a:latin typeface="Times New Roman" panose="02020603050405020304" pitchFamily="18" charset="0"/>
                <a:cs typeface="Times New Roman" panose="02020603050405020304" pitchFamily="18" charset="0"/>
                <a:sym typeface="Wingdings" panose="05000000000000000000" pitchFamily="2" charset="2"/>
              </a:rPr>
              <a:t>Now insertion of the dispatch operators are made for the synchronization.</a:t>
            </a:r>
          </a:p>
          <a:p>
            <a:pPr marL="457200" indent="-457200">
              <a:buFont typeface="+mj-lt"/>
              <a:buAutoNum type="arabicPeriod"/>
            </a:pPr>
            <a:r>
              <a:rPr lang="en-US" dirty="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F</a:t>
            </a:r>
            <a:r>
              <a:rPr lang="en-US" dirty="0">
                <a:latin typeface="Times New Roman" panose="02020603050405020304" pitchFamily="18" charset="0"/>
                <a:cs typeface="Times New Roman" panose="02020603050405020304" pitchFamily="18" charset="0"/>
                <a:sym typeface="Wingdings" panose="05000000000000000000" pitchFamily="2" charset="2"/>
              </a:rPr>
              <a:t>inally execution of the program is made with the synchronized threads.</a:t>
            </a:r>
            <a:endParaRPr lang="en-US"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366538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7BBC874B-C623-A927-A661-BCB55DA8CC1C}"/>
              </a:ext>
            </a:extLst>
          </p:cNvPr>
          <p:cNvSpPr>
            <a:spLocks noGrp="1"/>
          </p:cNvSpPr>
          <p:nvPr>
            <p:ph type="title"/>
          </p:nvPr>
        </p:nvSpPr>
        <p:spPr>
          <a:xfrm>
            <a:off x="677334" y="609600"/>
            <a:ext cx="8596668" cy="555812"/>
          </a:xfrm>
        </p:spPr>
        <p:txBody>
          <a:bodyPr>
            <a:normAutofit/>
          </a:bodyPr>
          <a:lstStyle/>
          <a:p>
            <a:r>
              <a:rPr lang="en-IN" sz="2500" dirty="0">
                <a:solidFill>
                  <a:schemeClr val="tx1"/>
                </a:solidFill>
                <a:latin typeface="Times New Roman" panose="02020603050405020304" pitchFamily="18" charset="0"/>
                <a:cs typeface="Times New Roman" panose="02020603050405020304" pitchFamily="18" charset="0"/>
              </a:rPr>
              <a:t>IMPLEMENTATION</a:t>
            </a:r>
          </a:p>
        </p:txBody>
      </p:sp>
      <p:sp>
        <p:nvSpPr>
          <p:cNvPr id="11" name="Content Placeholder 10">
            <a:extLst>
              <a:ext uri="{FF2B5EF4-FFF2-40B4-BE49-F238E27FC236}">
                <a16:creationId xmlns:a16="http://schemas.microsoft.com/office/drawing/2014/main" id="{8F604AD7-B011-F1F2-B353-7A53722500E9}"/>
              </a:ext>
            </a:extLst>
          </p:cNvPr>
          <p:cNvSpPr>
            <a:spLocks noGrp="1"/>
          </p:cNvSpPr>
          <p:nvPr>
            <p:ph idx="1"/>
          </p:nvPr>
        </p:nvSpPr>
        <p:spPr>
          <a:xfrm>
            <a:off x="677333" y="1550894"/>
            <a:ext cx="9085231" cy="5109882"/>
          </a:xfrm>
        </p:spPr>
        <p:txBody>
          <a:bodyPr>
            <a:normAutofit/>
          </a:bodyPr>
          <a:lstStyle/>
          <a:p>
            <a:pPr>
              <a:buFont typeface="Wingdings" panose="05000000000000000000" pitchFamily="2" charset="2"/>
              <a:buChar char="à"/>
            </a:pPr>
            <a:r>
              <a:rPr lang="en-US" b="1" dirty="0" err="1">
                <a:latin typeface="Times New Roman" panose="02020603050405020304" pitchFamily="18" charset="0"/>
                <a:cs typeface="Times New Roman" panose="02020603050405020304" pitchFamily="18" charset="0"/>
                <a:sym typeface="Wingdings" panose="05000000000000000000" pitchFamily="2" charset="2"/>
              </a:rPr>
              <a:t>RipTide</a:t>
            </a:r>
            <a:r>
              <a:rPr lang="en-US" b="1" dirty="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 : </a:t>
            </a:r>
            <a:r>
              <a:rPr lang="en-US" dirty="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Below are the steps which are part of the implementation.</a:t>
            </a:r>
          </a:p>
          <a:p>
            <a:pPr marL="457200" indent="-457200">
              <a:buFont typeface="+mj-lt"/>
              <a:buAutoNum type="arabicPeriod"/>
            </a:pPr>
            <a:r>
              <a:rPr lang="en-US" dirty="0">
                <a:latin typeface="Times New Roman" panose="02020603050405020304" pitchFamily="18" charset="0"/>
                <a:cs typeface="Times New Roman" panose="02020603050405020304" pitchFamily="18" charset="0"/>
                <a:sym typeface="Wingdings" panose="05000000000000000000" pitchFamily="2" charset="2"/>
              </a:rPr>
              <a:t>Here first writing the program in high level C language.</a:t>
            </a:r>
          </a:p>
          <a:p>
            <a:pPr marL="457200" indent="-457200">
              <a:buFont typeface="+mj-lt"/>
              <a:buAutoNum type="arabicPeriod"/>
            </a:pPr>
            <a:r>
              <a:rPr lang="en-US" dirty="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Then compilation of the operations to map them in to a CGRA fabric.</a:t>
            </a:r>
          </a:p>
          <a:p>
            <a:pPr marL="457200" indent="-457200">
              <a:buFont typeface="+mj-lt"/>
              <a:buAutoNum type="arabicPeriod"/>
            </a:pPr>
            <a:r>
              <a:rPr lang="en-US" dirty="0">
                <a:latin typeface="Times New Roman" panose="02020603050405020304" pitchFamily="18" charset="0"/>
                <a:cs typeface="Times New Roman" panose="02020603050405020304" pitchFamily="18" charset="0"/>
                <a:sym typeface="Wingdings" panose="05000000000000000000" pitchFamily="2" charset="2"/>
              </a:rPr>
              <a:t>Then mapping of the operations to PEs, which helps in the minimization of the energy.</a:t>
            </a:r>
          </a:p>
          <a:p>
            <a:pPr marL="457200" indent="-457200">
              <a:buFont typeface="+mj-lt"/>
              <a:buAutoNum type="arabicPeriod"/>
            </a:pPr>
            <a:r>
              <a:rPr lang="en-US" dirty="0">
                <a:latin typeface="Times New Roman" panose="02020603050405020304" pitchFamily="18" charset="0"/>
                <a:cs typeface="Times New Roman" panose="02020603050405020304" pitchFamily="18" charset="0"/>
                <a:sym typeface="Wingdings" panose="05000000000000000000" pitchFamily="2" charset="2"/>
              </a:rPr>
              <a:t>Then configuration of the </a:t>
            </a:r>
            <a:r>
              <a:rPr lang="en-US" dirty="0" err="1">
                <a:latin typeface="Times New Roman" panose="02020603050405020304" pitchFamily="18" charset="0"/>
                <a:cs typeface="Times New Roman" panose="02020603050405020304" pitchFamily="18" charset="0"/>
                <a:sym typeface="Wingdings" panose="05000000000000000000" pitchFamily="2" charset="2"/>
              </a:rPr>
              <a:t>NoC</a:t>
            </a:r>
            <a:r>
              <a:rPr lang="en-US" dirty="0">
                <a:latin typeface="Times New Roman" panose="02020603050405020304" pitchFamily="18" charset="0"/>
                <a:cs typeface="Times New Roman" panose="02020603050405020304" pitchFamily="18" charset="0"/>
                <a:sym typeface="Wingdings" panose="05000000000000000000" pitchFamily="2" charset="2"/>
              </a:rPr>
              <a:t> routers for the control flow.</a:t>
            </a:r>
          </a:p>
          <a:p>
            <a:pPr marL="457200" indent="-457200">
              <a:buFont typeface="+mj-lt"/>
              <a:buAutoNum type="arabicPeriod"/>
            </a:pPr>
            <a:r>
              <a:rPr lang="en-US" dirty="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Execution of the pro</a:t>
            </a:r>
            <a:r>
              <a:rPr lang="en-US" dirty="0">
                <a:latin typeface="Times New Roman" panose="02020603050405020304" pitchFamily="18" charset="0"/>
                <a:cs typeface="Times New Roman" panose="02020603050405020304" pitchFamily="18" charset="0"/>
                <a:sym typeface="Wingdings" panose="05000000000000000000" pitchFamily="2" charset="2"/>
              </a:rPr>
              <a:t>gram for the efficient energy use.</a:t>
            </a:r>
            <a:endParaRPr lang="en-US"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314960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7BBC874B-C623-A927-A661-BCB55DA8CC1C}"/>
              </a:ext>
            </a:extLst>
          </p:cNvPr>
          <p:cNvSpPr>
            <a:spLocks noGrp="1"/>
          </p:cNvSpPr>
          <p:nvPr>
            <p:ph type="title"/>
          </p:nvPr>
        </p:nvSpPr>
        <p:spPr>
          <a:xfrm>
            <a:off x="677334" y="609600"/>
            <a:ext cx="8596668" cy="555812"/>
          </a:xfrm>
        </p:spPr>
        <p:txBody>
          <a:bodyPr>
            <a:normAutofit/>
          </a:bodyPr>
          <a:lstStyle/>
          <a:p>
            <a:r>
              <a:rPr lang="en-IN" sz="2500" dirty="0">
                <a:solidFill>
                  <a:schemeClr val="tx1"/>
                </a:solidFill>
                <a:latin typeface="Times New Roman" panose="02020603050405020304" pitchFamily="18" charset="0"/>
                <a:cs typeface="Times New Roman" panose="02020603050405020304" pitchFamily="18" charset="0"/>
              </a:rPr>
              <a:t>IMPLEMENTATION</a:t>
            </a:r>
          </a:p>
        </p:txBody>
      </p:sp>
      <p:sp>
        <p:nvSpPr>
          <p:cNvPr id="11" name="Content Placeholder 10">
            <a:extLst>
              <a:ext uri="{FF2B5EF4-FFF2-40B4-BE49-F238E27FC236}">
                <a16:creationId xmlns:a16="http://schemas.microsoft.com/office/drawing/2014/main" id="{8F604AD7-B011-F1F2-B353-7A53722500E9}"/>
              </a:ext>
            </a:extLst>
          </p:cNvPr>
          <p:cNvSpPr>
            <a:spLocks noGrp="1"/>
          </p:cNvSpPr>
          <p:nvPr>
            <p:ph idx="1"/>
          </p:nvPr>
        </p:nvSpPr>
        <p:spPr>
          <a:xfrm>
            <a:off x="677333" y="1459832"/>
            <a:ext cx="9569325" cy="5200944"/>
          </a:xfrm>
        </p:spPr>
        <p:txBody>
          <a:bodyPr>
            <a:normAutofit/>
          </a:bodyPr>
          <a:lstStyle/>
          <a:p>
            <a:pPr>
              <a:buFont typeface="Wingdings" panose="05000000000000000000" pitchFamily="2" charset="2"/>
              <a:buChar char="à"/>
            </a:pPr>
            <a:r>
              <a:rPr lang="en-US" b="1" dirty="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Het</a:t>
            </a:r>
            <a:r>
              <a:rPr lang="en-US" b="1" dirty="0">
                <a:latin typeface="Times New Roman" panose="02020603050405020304" pitchFamily="18" charset="0"/>
                <a:cs typeface="Times New Roman" panose="02020603050405020304" pitchFamily="18" charset="0"/>
                <a:sym typeface="Wingdings" panose="05000000000000000000" pitchFamily="2" charset="2"/>
              </a:rPr>
              <a:t>erogenous CGRA Realization :</a:t>
            </a:r>
          </a:p>
          <a:p>
            <a:pPr marL="457200" indent="-457200">
              <a:buFont typeface="+mj-lt"/>
              <a:buAutoNum type="arabicPeriod"/>
            </a:pPr>
            <a:r>
              <a:rPr lang="en-US" dirty="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First</a:t>
            </a:r>
            <a:r>
              <a:rPr lang="en-US" dirty="0">
                <a:latin typeface="Times New Roman" panose="02020603050405020304" pitchFamily="18" charset="0"/>
                <a:cs typeface="Times New Roman" panose="02020603050405020304" pitchFamily="18" charset="0"/>
                <a:sym typeface="Wingdings" panose="05000000000000000000" pitchFamily="2" charset="2"/>
              </a:rPr>
              <a:t>ly the designing of the CGRA fabric takes place. </a:t>
            </a:r>
          </a:p>
          <a:p>
            <a:pPr marL="457200" indent="-457200">
              <a:buFont typeface="+mj-lt"/>
              <a:buAutoNum type="arabicPeriod"/>
            </a:pPr>
            <a:r>
              <a:rPr lang="en-US" dirty="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Then the development of the compiler which allows to map the operations to appropriate Pes.</a:t>
            </a:r>
          </a:p>
          <a:p>
            <a:pPr marL="457200" indent="-457200">
              <a:buFont typeface="+mj-lt"/>
              <a:buAutoNum type="arabicPeriod"/>
            </a:pPr>
            <a:r>
              <a:rPr lang="en-US" dirty="0">
                <a:latin typeface="Times New Roman" panose="02020603050405020304" pitchFamily="18" charset="0"/>
                <a:cs typeface="Times New Roman" panose="02020603050405020304" pitchFamily="18" charset="0"/>
                <a:sym typeface="Wingdings" panose="05000000000000000000" pitchFamily="2" charset="2"/>
              </a:rPr>
              <a:t>Then writing of the program to map to the CGRA fabric.</a:t>
            </a:r>
          </a:p>
          <a:p>
            <a:pPr marL="457200" indent="-457200">
              <a:buFont typeface="+mj-lt"/>
              <a:buAutoNum type="arabicPeriod"/>
            </a:pPr>
            <a:r>
              <a:rPr lang="en-US" dirty="0">
                <a:latin typeface="Times New Roman" panose="02020603050405020304" pitchFamily="18" charset="0"/>
                <a:cs typeface="Times New Roman" panose="02020603050405020304" pitchFamily="18" charset="0"/>
                <a:sym typeface="Wingdings" panose="05000000000000000000" pitchFamily="2" charset="2"/>
              </a:rPr>
              <a:t>Configuration of the </a:t>
            </a:r>
            <a:r>
              <a:rPr lang="en-US" dirty="0" err="1">
                <a:latin typeface="Times New Roman" panose="02020603050405020304" pitchFamily="18" charset="0"/>
                <a:cs typeface="Times New Roman" panose="02020603050405020304" pitchFamily="18" charset="0"/>
                <a:sym typeface="Wingdings" panose="05000000000000000000" pitchFamily="2" charset="2"/>
              </a:rPr>
              <a:t>NoC</a:t>
            </a:r>
            <a:r>
              <a:rPr lang="en-US" dirty="0">
                <a:latin typeface="Times New Roman" panose="02020603050405020304" pitchFamily="18" charset="0"/>
                <a:cs typeface="Times New Roman" panose="02020603050405020304" pitchFamily="18" charset="0"/>
                <a:sym typeface="Wingdings" panose="05000000000000000000" pitchFamily="2" charset="2"/>
              </a:rPr>
              <a:t> takes place for the purpose of efficient communication.</a:t>
            </a:r>
          </a:p>
          <a:p>
            <a:pPr marL="457200" indent="-457200">
              <a:buFont typeface="+mj-lt"/>
              <a:buAutoNum type="arabicPeriod"/>
            </a:pPr>
            <a:r>
              <a:rPr lang="en-US" dirty="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Then execution of the programs.</a:t>
            </a:r>
            <a:endParaRPr lang="en-US"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814107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7BBC874B-C623-A927-A661-BCB55DA8CC1C}"/>
              </a:ext>
            </a:extLst>
          </p:cNvPr>
          <p:cNvSpPr>
            <a:spLocks noGrp="1"/>
          </p:cNvSpPr>
          <p:nvPr>
            <p:ph type="title"/>
          </p:nvPr>
        </p:nvSpPr>
        <p:spPr>
          <a:xfrm>
            <a:off x="677334" y="609600"/>
            <a:ext cx="8596668" cy="555812"/>
          </a:xfrm>
        </p:spPr>
        <p:txBody>
          <a:bodyPr>
            <a:normAutofit/>
          </a:bodyPr>
          <a:lstStyle/>
          <a:p>
            <a:r>
              <a:rPr lang="en-IN" sz="2500" dirty="0">
                <a:solidFill>
                  <a:schemeClr val="tx1"/>
                </a:solidFill>
                <a:latin typeface="Times New Roman" panose="02020603050405020304" pitchFamily="18" charset="0"/>
                <a:cs typeface="Times New Roman" panose="02020603050405020304" pitchFamily="18" charset="0"/>
              </a:rPr>
              <a:t>RESULT</a:t>
            </a:r>
          </a:p>
        </p:txBody>
      </p:sp>
      <p:sp>
        <p:nvSpPr>
          <p:cNvPr id="4" name="TextBox 3">
            <a:extLst>
              <a:ext uri="{FF2B5EF4-FFF2-40B4-BE49-F238E27FC236}">
                <a16:creationId xmlns:a16="http://schemas.microsoft.com/office/drawing/2014/main" id="{77D6E90B-F1AA-5511-659A-F3C43730E8B8}"/>
              </a:ext>
            </a:extLst>
          </p:cNvPr>
          <p:cNvSpPr txBox="1"/>
          <p:nvPr/>
        </p:nvSpPr>
        <p:spPr>
          <a:xfrm>
            <a:off x="677334" y="1165412"/>
            <a:ext cx="9569325" cy="707886"/>
          </a:xfrm>
          <a:prstGeom prst="rect">
            <a:avLst/>
          </a:prstGeom>
          <a:noFill/>
        </p:spPr>
        <p:txBody>
          <a:bodyPr wrap="square" rtlCol="0">
            <a:spAutoFit/>
          </a:bodyPr>
          <a:lstStyle/>
          <a:p>
            <a:pPr algn="just"/>
            <a:r>
              <a:rPr lang="en-IN" sz="2000" dirty="0">
                <a:latin typeface="Times New Roman" panose="02020603050405020304" pitchFamily="18" charset="0"/>
                <a:cs typeface="Times New Roman" panose="02020603050405020304" pitchFamily="18" charset="0"/>
              </a:rPr>
              <a:t>In the below, We have made a table that contributes the evaluation of the three innovative approaches based on some of the factors on the data flow architectures.</a:t>
            </a:r>
          </a:p>
        </p:txBody>
      </p:sp>
      <p:pic>
        <p:nvPicPr>
          <p:cNvPr id="6" name="Picture 5">
            <a:extLst>
              <a:ext uri="{FF2B5EF4-FFF2-40B4-BE49-F238E27FC236}">
                <a16:creationId xmlns:a16="http://schemas.microsoft.com/office/drawing/2014/main" id="{318C60E5-D8D7-F776-F837-4F0D4BEAE46C}"/>
              </a:ext>
            </a:extLst>
          </p:cNvPr>
          <p:cNvPicPr>
            <a:picLocks noChangeAspect="1"/>
          </p:cNvPicPr>
          <p:nvPr/>
        </p:nvPicPr>
        <p:blipFill>
          <a:blip r:embed="rId2"/>
          <a:stretch>
            <a:fillRect/>
          </a:stretch>
        </p:blipFill>
        <p:spPr>
          <a:xfrm>
            <a:off x="3519128" y="2509709"/>
            <a:ext cx="5153744" cy="1838582"/>
          </a:xfrm>
          <a:prstGeom prst="rect">
            <a:avLst/>
          </a:prstGeom>
        </p:spPr>
      </p:pic>
      <p:pic>
        <p:nvPicPr>
          <p:cNvPr id="9" name="Picture 8">
            <a:extLst>
              <a:ext uri="{FF2B5EF4-FFF2-40B4-BE49-F238E27FC236}">
                <a16:creationId xmlns:a16="http://schemas.microsoft.com/office/drawing/2014/main" id="{93B51268-B996-51DC-7BDA-ACFB0E9D706A}"/>
              </a:ext>
            </a:extLst>
          </p:cNvPr>
          <p:cNvPicPr>
            <a:picLocks noChangeAspect="1"/>
          </p:cNvPicPr>
          <p:nvPr/>
        </p:nvPicPr>
        <p:blipFill>
          <a:blip r:embed="rId2"/>
          <a:stretch>
            <a:fillRect/>
          </a:stretch>
        </p:blipFill>
        <p:spPr>
          <a:xfrm>
            <a:off x="677334" y="2189276"/>
            <a:ext cx="8946541" cy="4059124"/>
          </a:xfrm>
          <a:prstGeom prst="rect">
            <a:avLst/>
          </a:prstGeom>
        </p:spPr>
      </p:pic>
    </p:spTree>
    <p:extLst>
      <p:ext uri="{BB962C8B-B14F-4D97-AF65-F5344CB8AC3E}">
        <p14:creationId xmlns:p14="http://schemas.microsoft.com/office/powerpoint/2010/main" val="2654923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7BBC874B-C623-A927-A661-BCB55DA8CC1C}"/>
              </a:ext>
            </a:extLst>
          </p:cNvPr>
          <p:cNvSpPr>
            <a:spLocks noGrp="1"/>
          </p:cNvSpPr>
          <p:nvPr>
            <p:ph type="title"/>
          </p:nvPr>
        </p:nvSpPr>
        <p:spPr>
          <a:xfrm>
            <a:off x="677334" y="609600"/>
            <a:ext cx="8596668" cy="555812"/>
          </a:xfrm>
        </p:spPr>
        <p:txBody>
          <a:bodyPr>
            <a:normAutofit/>
          </a:bodyPr>
          <a:lstStyle/>
          <a:p>
            <a:r>
              <a:rPr lang="en-IN" sz="2500" dirty="0">
                <a:solidFill>
                  <a:schemeClr val="tx1"/>
                </a:solidFill>
                <a:latin typeface="Times New Roman" panose="02020603050405020304" pitchFamily="18" charset="0"/>
                <a:cs typeface="Times New Roman" panose="02020603050405020304" pitchFamily="18" charset="0"/>
              </a:rPr>
              <a:t>CONCLUSION</a:t>
            </a:r>
          </a:p>
        </p:txBody>
      </p:sp>
      <p:sp>
        <p:nvSpPr>
          <p:cNvPr id="11" name="Content Placeholder 10">
            <a:extLst>
              <a:ext uri="{FF2B5EF4-FFF2-40B4-BE49-F238E27FC236}">
                <a16:creationId xmlns:a16="http://schemas.microsoft.com/office/drawing/2014/main" id="{8F604AD7-B011-F1F2-B353-7A53722500E9}"/>
              </a:ext>
            </a:extLst>
          </p:cNvPr>
          <p:cNvSpPr>
            <a:spLocks noGrp="1"/>
          </p:cNvSpPr>
          <p:nvPr>
            <p:ph idx="1"/>
          </p:nvPr>
        </p:nvSpPr>
        <p:spPr>
          <a:xfrm>
            <a:off x="677334" y="1700462"/>
            <a:ext cx="9766548" cy="4960313"/>
          </a:xfrm>
        </p:spPr>
        <p:txBody>
          <a:bodyPr>
            <a:normAutofit/>
          </a:bodyPr>
          <a:lstStyle/>
          <a:p>
            <a:pPr>
              <a:buFont typeface="+mj-lt"/>
              <a:buAutoNum type="arabicPeriod"/>
            </a:pPr>
            <a:r>
              <a:rPr lang="en-US" dirty="0">
                <a:solidFill>
                  <a:schemeClr val="tx1"/>
                </a:solidFill>
                <a:latin typeface="Times New Roman" panose="02020603050405020304" pitchFamily="18" charset="0"/>
                <a:cs typeface="Times New Roman" panose="02020603050405020304" pitchFamily="18" charset="0"/>
              </a:rPr>
              <a:t>As we conclude this, each architecture that we have discussed so far is contributing to the benefits and the addressing of the </a:t>
            </a:r>
            <a:r>
              <a:rPr lang="en-US" dirty="0" err="1">
                <a:solidFill>
                  <a:schemeClr val="tx1"/>
                </a:solidFill>
                <a:latin typeface="Times New Roman" panose="02020603050405020304" pitchFamily="18" charset="0"/>
                <a:cs typeface="Times New Roman" panose="02020603050405020304" pitchFamily="18" charset="0"/>
              </a:rPr>
              <a:t>challeneges</a:t>
            </a:r>
            <a:r>
              <a:rPr lang="en-US" dirty="0">
                <a:solidFill>
                  <a:schemeClr val="tx1"/>
                </a:solidFill>
                <a:latin typeface="Times New Roman" panose="02020603050405020304" pitchFamily="18" charset="0"/>
                <a:cs typeface="Times New Roman" panose="02020603050405020304" pitchFamily="18" charset="0"/>
              </a:rPr>
              <a:t> faced in the energy minimal data flow computing.</a:t>
            </a:r>
          </a:p>
          <a:p>
            <a:pPr>
              <a:buFont typeface="+mj-lt"/>
              <a:buAutoNum type="arabicPeriod"/>
            </a:pPr>
            <a:r>
              <a:rPr lang="en-US" dirty="0">
                <a:latin typeface="Times New Roman" panose="02020603050405020304" pitchFamily="18" charset="0"/>
                <a:cs typeface="Times New Roman" panose="02020603050405020304" pitchFamily="18" charset="0"/>
              </a:rPr>
              <a:t>As the </a:t>
            </a:r>
            <a:r>
              <a:rPr lang="en-US" dirty="0" err="1">
                <a:latin typeface="Times New Roman" panose="02020603050405020304" pitchFamily="18" charset="0"/>
                <a:cs typeface="Times New Roman" panose="02020603050405020304" pitchFamily="18" charset="0"/>
              </a:rPr>
              <a:t>Pipestitch</a:t>
            </a:r>
            <a:r>
              <a:rPr lang="en-US" dirty="0">
                <a:latin typeface="Times New Roman" panose="02020603050405020304" pitchFamily="18" charset="0"/>
                <a:cs typeface="Times New Roman" panose="02020603050405020304" pitchFamily="18" charset="0"/>
              </a:rPr>
              <a:t> have excelled in the performance and the thread synchronization.</a:t>
            </a:r>
          </a:p>
          <a:p>
            <a:pPr>
              <a:buFont typeface="+mj-lt"/>
              <a:buAutoNum type="arabicPeriod"/>
            </a:pPr>
            <a:r>
              <a:rPr lang="en-US" dirty="0">
                <a:solidFill>
                  <a:schemeClr val="tx1"/>
                </a:solidFill>
                <a:latin typeface="Times New Roman" panose="02020603050405020304" pitchFamily="18" charset="0"/>
                <a:cs typeface="Times New Roman" panose="02020603050405020304" pitchFamily="18" charset="0"/>
              </a:rPr>
              <a:t>Riptide had focused on the minimizing of the energy efficiency, but it struggled with the performance in the complex applications.</a:t>
            </a:r>
          </a:p>
          <a:p>
            <a:pPr>
              <a:buFont typeface="+mj-lt"/>
              <a:buAutoNum type="arabicPeriod"/>
            </a:pPr>
            <a:r>
              <a:rPr lang="en-US" dirty="0">
                <a:solidFill>
                  <a:schemeClr val="tx1"/>
                </a:solidFill>
                <a:latin typeface="Times New Roman" panose="02020603050405020304" pitchFamily="18" charset="0"/>
                <a:cs typeface="Times New Roman" panose="02020603050405020304" pitchFamily="18" charset="0"/>
              </a:rPr>
              <a:t>Hete</a:t>
            </a:r>
            <a:r>
              <a:rPr lang="en-US" dirty="0">
                <a:latin typeface="Times New Roman" panose="02020603050405020304" pitchFamily="18" charset="0"/>
                <a:cs typeface="Times New Roman" panose="02020603050405020304" pitchFamily="18" charset="0"/>
              </a:rPr>
              <a:t>rogenous CGRA realization has offered high flexibility and the balance in the performance, which is suitable for the diverse workloads.</a:t>
            </a:r>
          </a:p>
          <a:p>
            <a:pPr>
              <a:buFont typeface="+mj-lt"/>
              <a:buAutoNum type="arabicPeriod"/>
            </a:pPr>
            <a:r>
              <a:rPr lang="en-US" dirty="0">
                <a:solidFill>
                  <a:schemeClr val="tx1"/>
                </a:solidFill>
                <a:latin typeface="Times New Roman" panose="02020603050405020304" pitchFamily="18" charset="0"/>
                <a:cs typeface="Times New Roman" panose="02020603050405020304" pitchFamily="18" charset="0"/>
              </a:rPr>
              <a:t>So this made an </a:t>
            </a:r>
            <a:r>
              <a:rPr lang="en-US" dirty="0">
                <a:latin typeface="Times New Roman" panose="02020603050405020304" pitchFamily="18" charset="0"/>
                <a:cs typeface="Times New Roman" panose="02020603050405020304" pitchFamily="18" charset="0"/>
              </a:rPr>
              <a:t>emphasis on the importance of the efficient, high performance and adaptable computing architectures for the sparse load </a:t>
            </a:r>
            <a:r>
              <a:rPr lang="en-US" dirty="0" err="1">
                <a:latin typeface="Times New Roman" panose="02020603050405020304" pitchFamily="18" charset="0"/>
                <a:cs typeface="Times New Roman" panose="02020603050405020304" pitchFamily="18" charset="0"/>
              </a:rPr>
              <a:t>appplications</a:t>
            </a:r>
            <a:r>
              <a:rPr lang="en-US" dirty="0">
                <a:latin typeface="Times New Roman" panose="02020603050405020304" pitchFamily="18" charset="0"/>
                <a:cs typeface="Times New Roman" panose="02020603050405020304" pitchFamily="18" charset="0"/>
              </a:rPr>
              <a:t>.</a:t>
            </a:r>
            <a:endParaRPr lang="en-US"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056447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7BBC874B-C623-A927-A661-BCB55DA8CC1C}"/>
              </a:ext>
            </a:extLst>
          </p:cNvPr>
          <p:cNvSpPr>
            <a:spLocks noGrp="1"/>
          </p:cNvSpPr>
          <p:nvPr>
            <p:ph type="title"/>
          </p:nvPr>
        </p:nvSpPr>
        <p:spPr>
          <a:xfrm>
            <a:off x="677334" y="609600"/>
            <a:ext cx="8596668" cy="555812"/>
          </a:xfrm>
        </p:spPr>
        <p:txBody>
          <a:bodyPr>
            <a:normAutofit/>
          </a:bodyPr>
          <a:lstStyle/>
          <a:p>
            <a:r>
              <a:rPr lang="en-IN" sz="2500" dirty="0">
                <a:solidFill>
                  <a:schemeClr val="tx1"/>
                </a:solidFill>
                <a:latin typeface="Times New Roman" panose="02020603050405020304" pitchFamily="18" charset="0"/>
                <a:cs typeface="Times New Roman" panose="02020603050405020304" pitchFamily="18" charset="0"/>
              </a:rPr>
              <a:t>FUTURE WORK</a:t>
            </a:r>
          </a:p>
        </p:txBody>
      </p:sp>
      <p:sp>
        <p:nvSpPr>
          <p:cNvPr id="11" name="Content Placeholder 10">
            <a:extLst>
              <a:ext uri="{FF2B5EF4-FFF2-40B4-BE49-F238E27FC236}">
                <a16:creationId xmlns:a16="http://schemas.microsoft.com/office/drawing/2014/main" id="{8F604AD7-B011-F1F2-B353-7A53722500E9}"/>
              </a:ext>
            </a:extLst>
          </p:cNvPr>
          <p:cNvSpPr>
            <a:spLocks noGrp="1"/>
          </p:cNvSpPr>
          <p:nvPr>
            <p:ph idx="1"/>
          </p:nvPr>
        </p:nvSpPr>
        <p:spPr>
          <a:xfrm>
            <a:off x="677334" y="1649506"/>
            <a:ext cx="9658972" cy="5011270"/>
          </a:xfrm>
        </p:spPr>
        <p:txBody>
          <a:bodyPr>
            <a:normAutofit/>
          </a:bodyPr>
          <a:lstStyle/>
          <a:p>
            <a:pPr>
              <a:buFont typeface="+mj-lt"/>
              <a:buAutoNum type="arabicPeriod"/>
            </a:pPr>
            <a:r>
              <a:rPr lang="en-US" dirty="0">
                <a:solidFill>
                  <a:schemeClr val="tx1"/>
                </a:solidFill>
                <a:latin typeface="Times New Roman" panose="02020603050405020304" pitchFamily="18" charset="0"/>
                <a:cs typeface="Times New Roman" panose="02020603050405020304" pitchFamily="18" charset="0"/>
              </a:rPr>
              <a:t>The future work should shift towards the focus on th</a:t>
            </a:r>
            <a:r>
              <a:rPr lang="en-US" dirty="0">
                <a:latin typeface="Times New Roman" panose="02020603050405020304" pitchFamily="18" charset="0"/>
                <a:cs typeface="Times New Roman" panose="02020603050405020304" pitchFamily="18" charset="0"/>
              </a:rPr>
              <a:t>e compiler optimizations, which includes the improvement of techniques in the management of the threads and parallelism in the </a:t>
            </a:r>
            <a:r>
              <a:rPr lang="en-US" dirty="0" err="1">
                <a:latin typeface="Times New Roman" panose="02020603050405020304" pitchFamily="18" charset="0"/>
                <a:cs typeface="Times New Roman" panose="02020603050405020304" pitchFamily="18" charset="0"/>
              </a:rPr>
              <a:t>PipeStitch</a:t>
            </a:r>
            <a:r>
              <a:rPr lang="en-US" dirty="0">
                <a:latin typeface="Times New Roman" panose="02020603050405020304" pitchFamily="18" charset="0"/>
                <a:cs typeface="Times New Roman" panose="02020603050405020304" pitchFamily="18" charset="0"/>
              </a:rPr>
              <a:t>.</a:t>
            </a:r>
          </a:p>
          <a:p>
            <a:pPr>
              <a:buFont typeface="+mj-lt"/>
              <a:buAutoNum type="arabicPeriod"/>
            </a:pPr>
            <a:r>
              <a:rPr lang="en-US" dirty="0">
                <a:solidFill>
                  <a:schemeClr val="tx1"/>
                </a:solidFill>
                <a:latin typeface="Times New Roman" panose="02020603050405020304" pitchFamily="18" charset="0"/>
                <a:cs typeface="Times New Roman" panose="02020603050405020304" pitchFamily="18" charset="0"/>
              </a:rPr>
              <a:t>It </a:t>
            </a:r>
            <a:r>
              <a:rPr lang="en-US" dirty="0">
                <a:latin typeface="Times New Roman" panose="02020603050405020304" pitchFamily="18" charset="0"/>
                <a:cs typeface="Times New Roman" panose="02020603050405020304" pitchFamily="18" charset="0"/>
              </a:rPr>
              <a:t>also includes the inclusion of the non volatile memory for the energy efficient data storage and retrieval.</a:t>
            </a:r>
          </a:p>
          <a:p>
            <a:pPr>
              <a:buFont typeface="+mj-lt"/>
              <a:buAutoNum type="arabicPeriod"/>
            </a:pPr>
            <a:r>
              <a:rPr lang="en-US" dirty="0">
                <a:latin typeface="Times New Roman" panose="02020603050405020304" pitchFamily="18" charset="0"/>
                <a:cs typeface="Times New Roman" panose="02020603050405020304" pitchFamily="18" charset="0"/>
              </a:rPr>
              <a:t>There is also a scope to implement the run time monitoring and the adaptive reconfiguration techniques.</a:t>
            </a:r>
          </a:p>
          <a:p>
            <a:pPr>
              <a:buFont typeface="+mj-lt"/>
              <a:buAutoNum type="arabicPeriod"/>
            </a:pPr>
            <a:r>
              <a:rPr lang="en-US" dirty="0">
                <a:latin typeface="Times New Roman" panose="02020603050405020304" pitchFamily="18" charset="0"/>
                <a:cs typeface="Times New Roman" panose="02020603050405020304" pitchFamily="18" charset="0"/>
              </a:rPr>
              <a:t>Focus on the enabling of the real time adjustments to the work load and the environmental changes for all architectures.</a:t>
            </a:r>
          </a:p>
          <a:p>
            <a:pPr marL="0" indent="0">
              <a:buNone/>
            </a:pPr>
            <a:endParaRPr lang="en-US"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765951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B9A13C-D949-0C40-EDCE-BBAC4F831AB6}"/>
              </a:ext>
            </a:extLst>
          </p:cNvPr>
          <p:cNvSpPr>
            <a:spLocks noGrp="1"/>
          </p:cNvSpPr>
          <p:nvPr>
            <p:ph type="title"/>
          </p:nvPr>
        </p:nvSpPr>
        <p:spPr>
          <a:xfrm>
            <a:off x="677334" y="681318"/>
            <a:ext cx="8596668" cy="448235"/>
          </a:xfrm>
        </p:spPr>
        <p:txBody>
          <a:bodyPr>
            <a:normAutofit fontScale="90000"/>
          </a:bodyPr>
          <a:lstStyle/>
          <a:p>
            <a:r>
              <a:rPr lang="en-IN" sz="2500" dirty="0">
                <a:solidFill>
                  <a:schemeClr val="tx1"/>
                </a:solidFill>
                <a:latin typeface="Times New Roman" panose="02020603050405020304" pitchFamily="18" charset="0"/>
                <a:cs typeface="Times New Roman" panose="02020603050405020304" pitchFamily="18" charset="0"/>
              </a:rPr>
              <a:t>REFERENCES</a:t>
            </a:r>
          </a:p>
        </p:txBody>
      </p:sp>
      <p:sp>
        <p:nvSpPr>
          <p:cNvPr id="3" name="Content Placeholder 2">
            <a:extLst>
              <a:ext uri="{FF2B5EF4-FFF2-40B4-BE49-F238E27FC236}">
                <a16:creationId xmlns:a16="http://schemas.microsoft.com/office/drawing/2014/main" id="{2C9D49F0-1149-64A6-C243-AF6FABB40F99}"/>
              </a:ext>
            </a:extLst>
          </p:cNvPr>
          <p:cNvSpPr>
            <a:spLocks noGrp="1"/>
          </p:cNvSpPr>
          <p:nvPr>
            <p:ph idx="1"/>
          </p:nvPr>
        </p:nvSpPr>
        <p:spPr>
          <a:xfrm>
            <a:off x="677334" y="1398589"/>
            <a:ext cx="9452784" cy="4930493"/>
          </a:xfrm>
        </p:spPr>
        <p:txBody>
          <a:bodyPr>
            <a:normAutofit fontScale="92500" lnSpcReduction="20000"/>
          </a:bodyPr>
          <a:lstStyle/>
          <a:p>
            <a:pPr>
              <a:buFont typeface="+mj-lt"/>
              <a:buAutoNum type="arabicPeriod"/>
            </a:pPr>
            <a:r>
              <a:rPr lang="en-IN" dirty="0" err="1">
                <a:latin typeface="Times New Roman" panose="02020603050405020304" pitchFamily="18" charset="0"/>
                <a:cs typeface="Times New Roman" panose="02020603050405020304" pitchFamily="18" charset="0"/>
              </a:rPr>
              <a:t>Thilini</a:t>
            </a:r>
            <a:r>
              <a:rPr lang="en-IN" dirty="0">
                <a:latin typeface="Times New Roman" panose="02020603050405020304" pitchFamily="18" charset="0"/>
                <a:cs typeface="Times New Roman" panose="02020603050405020304" pitchFamily="18" charset="0"/>
              </a:rPr>
              <a:t> Kaushalya Bandara, Dhananjaya </a:t>
            </a:r>
            <a:r>
              <a:rPr lang="en-IN" dirty="0" err="1">
                <a:latin typeface="Times New Roman" panose="02020603050405020304" pitchFamily="18" charset="0"/>
                <a:cs typeface="Times New Roman" panose="02020603050405020304" pitchFamily="18" charset="0"/>
              </a:rPr>
              <a:t>Wijerathne</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Tulika</a:t>
            </a:r>
            <a:r>
              <a:rPr lang="en-IN" dirty="0">
                <a:latin typeface="Times New Roman" panose="02020603050405020304" pitchFamily="18" charset="0"/>
                <a:cs typeface="Times New Roman" panose="02020603050405020304" pitchFamily="18" charset="0"/>
              </a:rPr>
              <a:t> Mitra, and Li-</a:t>
            </a:r>
            <a:r>
              <a:rPr lang="en-IN" dirty="0" err="1">
                <a:latin typeface="Times New Roman" panose="02020603050405020304" pitchFamily="18" charset="0"/>
                <a:cs typeface="Times New Roman" panose="02020603050405020304" pitchFamily="18" charset="0"/>
              </a:rPr>
              <a:t>Shiuan</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Peh</a:t>
            </a:r>
            <a:r>
              <a:rPr lang="en-IN" dirty="0">
                <a:latin typeface="Times New Roman" panose="02020603050405020304" pitchFamily="18" charset="0"/>
                <a:cs typeface="Times New Roman" panose="02020603050405020304" pitchFamily="18" charset="0"/>
              </a:rPr>
              <a:t>. 2022. REVAMP: A Systematic Framework for Het </a:t>
            </a:r>
            <a:r>
              <a:rPr lang="en-IN" dirty="0" err="1">
                <a:latin typeface="Times New Roman" panose="02020603050405020304" pitchFamily="18" charset="0"/>
                <a:cs typeface="Times New Roman" panose="02020603050405020304" pitchFamily="18" charset="0"/>
              </a:rPr>
              <a:t>erogeneous</a:t>
            </a:r>
            <a:r>
              <a:rPr lang="en-IN" dirty="0">
                <a:latin typeface="Times New Roman" panose="02020603050405020304" pitchFamily="18" charset="0"/>
                <a:cs typeface="Times New Roman" panose="02020603050405020304" pitchFamily="18" charset="0"/>
              </a:rPr>
              <a:t> CGRA Real </a:t>
            </a:r>
            <a:r>
              <a:rPr lang="en-IN" dirty="0" err="1">
                <a:latin typeface="Times New Roman" panose="02020603050405020304" pitchFamily="18" charset="0"/>
                <a:cs typeface="Times New Roman" panose="02020603050405020304" pitchFamily="18" charset="0"/>
              </a:rPr>
              <a:t>ization</a:t>
            </a:r>
            <a:r>
              <a:rPr lang="en-IN" dirty="0">
                <a:latin typeface="Times New Roman" panose="02020603050405020304" pitchFamily="18" charset="0"/>
                <a:cs typeface="Times New Roman" panose="02020603050405020304" pitchFamily="18" charset="0"/>
              </a:rPr>
              <a:t>. In Proceedings of the 27th ACM International Conference on Architectural Support for Programming Languages and Operating Systems (Lausanne, Switzer land) (ASPLOS 2022). Association for Computing Machinery, New York, NY, USA, 918–932. </a:t>
            </a:r>
            <a:r>
              <a:rPr lang="en-IN" dirty="0">
                <a:latin typeface="Times New Roman" panose="02020603050405020304" pitchFamily="18" charset="0"/>
                <a:cs typeface="Times New Roman" panose="02020603050405020304" pitchFamily="18" charset="0"/>
                <a:hlinkClick r:id="rId2"/>
              </a:rPr>
              <a:t>https://doi.org/10.1145/3503222.3507772</a:t>
            </a:r>
            <a:endParaRPr lang="en-IN" dirty="0">
              <a:latin typeface="Times New Roman" panose="02020603050405020304" pitchFamily="18" charset="0"/>
              <a:cs typeface="Times New Roman" panose="02020603050405020304" pitchFamily="18" charset="0"/>
            </a:endParaRPr>
          </a:p>
          <a:p>
            <a:pPr>
              <a:buFont typeface="+mj-lt"/>
              <a:buAutoNum type="arabicPeriod"/>
            </a:pPr>
            <a:r>
              <a:rPr lang="en-IN" dirty="0">
                <a:latin typeface="Times New Roman" panose="02020603050405020304" pitchFamily="18" charset="0"/>
                <a:cs typeface="Times New Roman" panose="02020603050405020304" pitchFamily="18" charset="0"/>
              </a:rPr>
              <a:t>Han Cai, Ji Lin, Yujun Lin, </a:t>
            </a:r>
            <a:r>
              <a:rPr lang="en-IN" dirty="0" err="1">
                <a:latin typeface="Times New Roman" panose="02020603050405020304" pitchFamily="18" charset="0"/>
                <a:cs typeface="Times New Roman" panose="02020603050405020304" pitchFamily="18" charset="0"/>
              </a:rPr>
              <a:t>Zhijian</a:t>
            </a:r>
            <a:r>
              <a:rPr lang="en-IN" dirty="0">
                <a:latin typeface="Times New Roman" panose="02020603050405020304" pitchFamily="18" charset="0"/>
                <a:cs typeface="Times New Roman" panose="02020603050405020304" pitchFamily="18" charset="0"/>
              </a:rPr>
              <a:t> Liu, Haotian Tang, </a:t>
            </a:r>
            <a:r>
              <a:rPr lang="en-IN" dirty="0" err="1">
                <a:latin typeface="Times New Roman" panose="02020603050405020304" pitchFamily="18" charset="0"/>
                <a:cs typeface="Times New Roman" panose="02020603050405020304" pitchFamily="18" charset="0"/>
              </a:rPr>
              <a:t>Hanrui</a:t>
            </a:r>
            <a:r>
              <a:rPr lang="en-IN" dirty="0">
                <a:latin typeface="Times New Roman" panose="02020603050405020304" pitchFamily="18" charset="0"/>
                <a:cs typeface="Times New Roman" panose="02020603050405020304" pitchFamily="18" charset="0"/>
              </a:rPr>
              <a:t> Wang, </a:t>
            </a:r>
            <a:r>
              <a:rPr lang="en-IN" dirty="0" err="1">
                <a:latin typeface="Times New Roman" panose="02020603050405020304" pitchFamily="18" charset="0"/>
                <a:cs typeface="Times New Roman" panose="02020603050405020304" pitchFamily="18" charset="0"/>
              </a:rPr>
              <a:t>Ligeng</a:t>
            </a:r>
            <a:r>
              <a:rPr lang="en-IN" dirty="0">
                <a:latin typeface="Times New Roman" panose="02020603050405020304" pitchFamily="18" charset="0"/>
                <a:cs typeface="Times New Roman" panose="02020603050405020304" pitchFamily="18" charset="0"/>
              </a:rPr>
              <a:t> Zhu, and Song Han. 2022. Enable Deep Learning on Mobile Devices: Methods, Systems, and Applications. ACM Trans. Des. </a:t>
            </a:r>
            <a:r>
              <a:rPr lang="en-IN" dirty="0" err="1">
                <a:latin typeface="Times New Roman" panose="02020603050405020304" pitchFamily="18" charset="0"/>
                <a:cs typeface="Times New Roman" panose="02020603050405020304" pitchFamily="18" charset="0"/>
              </a:rPr>
              <a:t>Autom</a:t>
            </a:r>
            <a:r>
              <a:rPr lang="en-IN" dirty="0">
                <a:latin typeface="Times New Roman" panose="02020603050405020304" pitchFamily="18" charset="0"/>
                <a:cs typeface="Times New Roman" panose="02020603050405020304" pitchFamily="18" charset="0"/>
              </a:rPr>
              <a:t>. Electron. Syst. 27, 3, Article 20 (mar 2022), 50 pages. </a:t>
            </a:r>
            <a:r>
              <a:rPr lang="en-IN" dirty="0">
                <a:latin typeface="Times New Roman" panose="02020603050405020304" pitchFamily="18" charset="0"/>
                <a:cs typeface="Times New Roman" panose="02020603050405020304" pitchFamily="18" charset="0"/>
                <a:hlinkClick r:id="rId3"/>
              </a:rPr>
              <a:t>https://doi.org/10.1145/3486618</a:t>
            </a:r>
            <a:endParaRPr lang="en-IN" dirty="0">
              <a:latin typeface="Times New Roman" panose="02020603050405020304" pitchFamily="18" charset="0"/>
              <a:cs typeface="Times New Roman" panose="02020603050405020304" pitchFamily="18" charset="0"/>
            </a:endParaRPr>
          </a:p>
          <a:p>
            <a:pPr>
              <a:buFont typeface="+mj-lt"/>
              <a:buAutoNum type="arabicPeriod"/>
            </a:pPr>
            <a:r>
              <a:rPr lang="en-US" dirty="0">
                <a:latin typeface="Times New Roman" panose="02020603050405020304" pitchFamily="18" charset="0"/>
                <a:cs typeface="Times New Roman" panose="02020603050405020304" pitchFamily="18" charset="0"/>
              </a:rPr>
              <a:t>Chris Nicol. 2017. A Coarse Grain Reconfigurable Array (CGRA) for Statically Scheduled Data Flow Computing</a:t>
            </a:r>
          </a:p>
          <a:p>
            <a:pPr>
              <a:buFont typeface="+mj-lt"/>
              <a:buAutoNum type="arabicPeriod"/>
            </a:pPr>
            <a:r>
              <a:rPr lang="en-IN" dirty="0">
                <a:latin typeface="Times New Roman" panose="02020603050405020304" pitchFamily="18" charset="0"/>
                <a:cs typeface="Times New Roman" panose="02020603050405020304" pitchFamily="18" charset="0"/>
              </a:rPr>
              <a:t>Graham </a:t>
            </a:r>
            <a:r>
              <a:rPr lang="en-IN" dirty="0" err="1">
                <a:latin typeface="Times New Roman" panose="02020603050405020304" pitchFamily="18" charset="0"/>
                <a:cs typeface="Times New Roman" panose="02020603050405020304" pitchFamily="18" charset="0"/>
              </a:rPr>
              <a:t>Gobieski</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Amolak</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Nagi</a:t>
            </a:r>
            <a:r>
              <a:rPr lang="en-IN" dirty="0">
                <a:latin typeface="Times New Roman" panose="02020603050405020304" pitchFamily="18" charset="0"/>
                <a:cs typeface="Times New Roman" panose="02020603050405020304" pitchFamily="18" charset="0"/>
              </a:rPr>
              <a:t>, Nathan Serafin, Mehmet </a:t>
            </a:r>
            <a:r>
              <a:rPr lang="en-IN" dirty="0" err="1">
                <a:latin typeface="Times New Roman" panose="02020603050405020304" pitchFamily="18" charset="0"/>
                <a:cs typeface="Times New Roman" panose="02020603050405020304" pitchFamily="18" charset="0"/>
              </a:rPr>
              <a:t>Meric</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Isgenc</a:t>
            </a:r>
            <a:r>
              <a:rPr lang="en-IN" dirty="0">
                <a:latin typeface="Times New Roman" panose="02020603050405020304" pitchFamily="18" charset="0"/>
                <a:cs typeface="Times New Roman" panose="02020603050405020304" pitchFamily="18" charset="0"/>
              </a:rPr>
              <a:t>, Nathan Beckmann, and Brandon Lucia. 2019. MANIC: A Vector Dataflow Architecture for Ultra-Low-Power Embedded Systems. In MICRO.</a:t>
            </a:r>
          </a:p>
          <a:p>
            <a:pPr>
              <a:buFont typeface="+mj-lt"/>
              <a:buAutoNum type="arabicPeriod"/>
            </a:pPr>
            <a:r>
              <a:rPr lang="en-IN" dirty="0">
                <a:latin typeface="Times New Roman" panose="02020603050405020304" pitchFamily="18" charset="0"/>
                <a:cs typeface="Times New Roman" panose="02020603050405020304" pitchFamily="18" charset="0"/>
              </a:rPr>
              <a:t>Graham </a:t>
            </a:r>
            <a:r>
              <a:rPr lang="en-IN" dirty="0" err="1">
                <a:latin typeface="Times New Roman" panose="02020603050405020304" pitchFamily="18" charset="0"/>
                <a:cs typeface="Times New Roman" panose="02020603050405020304" pitchFamily="18" charset="0"/>
              </a:rPr>
              <a:t>Gobieski</a:t>
            </a:r>
            <a:r>
              <a:rPr lang="en-IN" dirty="0">
                <a:latin typeface="Times New Roman" panose="02020603050405020304" pitchFamily="18" charset="0"/>
                <a:cs typeface="Times New Roman" panose="02020603050405020304" pitchFamily="18" charset="0"/>
              </a:rPr>
              <a:t>, Brandon Lucia, and Nathan Beckmann. 2019. </a:t>
            </a:r>
            <a:r>
              <a:rPr lang="en-IN" dirty="0" err="1">
                <a:latin typeface="Times New Roman" panose="02020603050405020304" pitchFamily="18" charset="0"/>
                <a:cs typeface="Times New Roman" panose="02020603050405020304" pitchFamily="18" charset="0"/>
              </a:rPr>
              <a:t>Intelli</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gence</a:t>
            </a:r>
            <a:r>
              <a:rPr lang="en-IN" dirty="0">
                <a:latin typeface="Times New Roman" panose="02020603050405020304" pitchFamily="18" charset="0"/>
                <a:cs typeface="Times New Roman" panose="02020603050405020304" pitchFamily="18" charset="0"/>
              </a:rPr>
              <a:t> Beyond the Edge: Inference on Intermittent Embedded Systems. In ASPLOS.</a:t>
            </a:r>
            <a:endParaRPr lang="en-IN"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145129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Content Placeholder 9">
            <a:extLst>
              <a:ext uri="{FF2B5EF4-FFF2-40B4-BE49-F238E27FC236}">
                <a16:creationId xmlns:a16="http://schemas.microsoft.com/office/drawing/2014/main" id="{9BD0D6DD-263B-9A61-3641-CF2EA3A4EDE5}"/>
              </a:ext>
            </a:extLst>
          </p:cNvPr>
          <p:cNvPicPr>
            <a:picLocks noGrp="1" noChangeAspect="1"/>
          </p:cNvPicPr>
          <p:nvPr>
            <p:ph idx="1"/>
          </p:nvPr>
        </p:nvPicPr>
        <p:blipFill>
          <a:blip r:embed="rId2">
            <a:extLst>
              <a:ext uri="{837473B0-CC2E-450A-ABE3-18F120FF3D39}">
                <a1611:picAttrSrcUrl xmlns:a1611="http://schemas.microsoft.com/office/drawing/2016/11/main" r:id="rId3"/>
              </a:ext>
            </a:extLst>
          </a:blip>
          <a:stretch>
            <a:fillRect/>
          </a:stretch>
        </p:blipFill>
        <p:spPr>
          <a:xfrm>
            <a:off x="-107576" y="-647701"/>
            <a:ext cx="12192000" cy="8153401"/>
          </a:xfrm>
        </p:spPr>
      </p:pic>
    </p:spTree>
    <p:extLst>
      <p:ext uri="{BB962C8B-B14F-4D97-AF65-F5344CB8AC3E}">
        <p14:creationId xmlns:p14="http://schemas.microsoft.com/office/powerpoint/2010/main" val="40340501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44159-4952-38EA-D31C-B4040A69B524}"/>
              </a:ext>
            </a:extLst>
          </p:cNvPr>
          <p:cNvSpPr>
            <a:spLocks noGrp="1"/>
          </p:cNvSpPr>
          <p:nvPr>
            <p:ph type="title"/>
          </p:nvPr>
        </p:nvSpPr>
        <p:spPr>
          <a:xfrm>
            <a:off x="677334" y="977152"/>
            <a:ext cx="8596668" cy="591671"/>
          </a:xfrm>
        </p:spPr>
        <p:txBody>
          <a:bodyPr>
            <a:normAutofit/>
          </a:bodyPr>
          <a:lstStyle/>
          <a:p>
            <a:r>
              <a:rPr lang="en-IN" sz="2500" dirty="0">
                <a:solidFill>
                  <a:schemeClr val="tx1"/>
                </a:solidFill>
                <a:latin typeface="Times New Roman" panose="02020603050405020304" pitchFamily="18" charset="0"/>
                <a:cs typeface="Times New Roman" panose="02020603050405020304" pitchFamily="18" charset="0"/>
              </a:rPr>
              <a:t>PAPERS SELECTED</a:t>
            </a:r>
          </a:p>
        </p:txBody>
      </p:sp>
      <p:sp>
        <p:nvSpPr>
          <p:cNvPr id="3" name="Content Placeholder 2">
            <a:extLst>
              <a:ext uri="{FF2B5EF4-FFF2-40B4-BE49-F238E27FC236}">
                <a16:creationId xmlns:a16="http://schemas.microsoft.com/office/drawing/2014/main" id="{C1217A8F-AE58-2C41-0B20-039F7C5E7192}"/>
              </a:ext>
            </a:extLst>
          </p:cNvPr>
          <p:cNvSpPr>
            <a:spLocks noGrp="1"/>
          </p:cNvSpPr>
          <p:nvPr>
            <p:ph idx="1"/>
          </p:nvPr>
        </p:nvSpPr>
        <p:spPr>
          <a:xfrm>
            <a:off x="959224" y="2160589"/>
            <a:ext cx="10022540" cy="2707245"/>
          </a:xfrm>
        </p:spPr>
        <p:txBody>
          <a:bodyPr>
            <a:normAutofit lnSpcReduction="10000"/>
          </a:bodyPr>
          <a:lstStyle/>
          <a:p>
            <a:pPr marL="0" indent="0">
              <a:buNone/>
            </a:pPr>
            <a:r>
              <a:rPr lang="en-IN" b="1" dirty="0">
                <a:solidFill>
                  <a:schemeClr val="tx1"/>
                </a:solidFill>
                <a:latin typeface="Times New Roman" panose="02020603050405020304" pitchFamily="18" charset="0"/>
                <a:cs typeface="Times New Roman" panose="02020603050405020304" pitchFamily="18" charset="0"/>
              </a:rPr>
              <a:t>PAPER-1 :</a:t>
            </a:r>
          </a:p>
          <a:p>
            <a:pPr>
              <a:buFont typeface="Wingdings" panose="05000000000000000000" pitchFamily="2" charset="2"/>
              <a:buChar char="Ø"/>
            </a:pPr>
            <a:r>
              <a:rPr lang="en-US" b="1" dirty="0">
                <a:solidFill>
                  <a:schemeClr val="tx1"/>
                </a:solidFill>
                <a:latin typeface="Times New Roman" panose="02020603050405020304" pitchFamily="18" charset="0"/>
                <a:cs typeface="Times New Roman" panose="02020603050405020304" pitchFamily="18" charset="0"/>
              </a:rPr>
              <a:t>Title : </a:t>
            </a:r>
            <a:r>
              <a:rPr lang="en-US" dirty="0" err="1">
                <a:solidFill>
                  <a:schemeClr val="tx1"/>
                </a:solidFill>
                <a:latin typeface="Times New Roman" panose="02020603050405020304" pitchFamily="18" charset="0"/>
                <a:cs typeface="Times New Roman" panose="02020603050405020304" pitchFamily="18" charset="0"/>
              </a:rPr>
              <a:t>Pipestitch</a:t>
            </a:r>
            <a:r>
              <a:rPr lang="en-US" dirty="0">
                <a:solidFill>
                  <a:schemeClr val="tx1"/>
                </a:solidFill>
                <a:latin typeface="Times New Roman" panose="02020603050405020304" pitchFamily="18" charset="0"/>
                <a:cs typeface="Times New Roman" panose="02020603050405020304" pitchFamily="18" charset="0"/>
              </a:rPr>
              <a:t>: An energy-minimal dataflow architecture with lightweight threads</a:t>
            </a:r>
          </a:p>
          <a:p>
            <a:pPr>
              <a:buFont typeface="Wingdings" panose="05000000000000000000" pitchFamily="2" charset="2"/>
              <a:buChar char="Ø"/>
            </a:pPr>
            <a:r>
              <a:rPr lang="en-US" b="1" dirty="0">
                <a:solidFill>
                  <a:schemeClr val="tx1"/>
                </a:solidFill>
                <a:latin typeface="Times New Roman" panose="02020603050405020304" pitchFamily="18" charset="0"/>
                <a:cs typeface="Times New Roman" panose="02020603050405020304" pitchFamily="18" charset="0"/>
              </a:rPr>
              <a:t>Conference Name : </a:t>
            </a:r>
            <a:r>
              <a:rPr lang="en-US" dirty="0">
                <a:solidFill>
                  <a:schemeClr val="tx1"/>
                </a:solidFill>
                <a:latin typeface="Times New Roman" panose="02020603050405020304" pitchFamily="18" charset="0"/>
                <a:cs typeface="Times New Roman" panose="02020603050405020304" pitchFamily="18" charset="0"/>
              </a:rPr>
              <a:t>2023 56th IEEE/ACM International Symposium on Microarchitecture (MICRO)</a:t>
            </a:r>
          </a:p>
          <a:p>
            <a:pPr>
              <a:buFont typeface="Wingdings" panose="05000000000000000000" pitchFamily="2" charset="2"/>
              <a:buChar char="Ø"/>
            </a:pPr>
            <a:r>
              <a:rPr lang="en-US" b="1" dirty="0">
                <a:solidFill>
                  <a:schemeClr val="tx1"/>
                </a:solidFill>
                <a:latin typeface="Times New Roman" panose="02020603050405020304" pitchFamily="18" charset="0"/>
                <a:cs typeface="Times New Roman" panose="02020603050405020304" pitchFamily="18" charset="0"/>
              </a:rPr>
              <a:t>Publication Date : </a:t>
            </a:r>
            <a:r>
              <a:rPr lang="en-US" dirty="0">
                <a:solidFill>
                  <a:schemeClr val="tx1"/>
                </a:solidFill>
                <a:latin typeface="Times New Roman" panose="02020603050405020304" pitchFamily="18" charset="0"/>
                <a:cs typeface="Times New Roman" panose="02020603050405020304" pitchFamily="18" charset="0"/>
              </a:rPr>
              <a:t>06 February 2024</a:t>
            </a:r>
          </a:p>
          <a:p>
            <a:pPr>
              <a:buFont typeface="Wingdings" panose="05000000000000000000" pitchFamily="2" charset="2"/>
              <a:buChar char="Ø"/>
            </a:pPr>
            <a:r>
              <a:rPr lang="en-US" b="1" dirty="0">
                <a:solidFill>
                  <a:schemeClr val="tx1"/>
                </a:solidFill>
                <a:latin typeface="Times New Roman" panose="02020603050405020304" pitchFamily="18" charset="0"/>
                <a:cs typeface="Times New Roman" panose="02020603050405020304" pitchFamily="18" charset="0"/>
              </a:rPr>
              <a:t>Conference Location: </a:t>
            </a:r>
            <a:r>
              <a:rPr lang="en-US" dirty="0">
                <a:solidFill>
                  <a:schemeClr val="tx1"/>
                </a:solidFill>
                <a:latin typeface="Times New Roman" panose="02020603050405020304" pitchFamily="18" charset="0"/>
                <a:cs typeface="Times New Roman" panose="02020603050405020304" pitchFamily="18" charset="0"/>
              </a:rPr>
              <a:t>Toronto, ON, Canada</a:t>
            </a:r>
          </a:p>
          <a:p>
            <a:pPr>
              <a:buFont typeface="Wingdings" panose="05000000000000000000" pitchFamily="2" charset="2"/>
              <a:buChar char="Ø"/>
            </a:pPr>
            <a:r>
              <a:rPr lang="en-US" b="1" dirty="0">
                <a:solidFill>
                  <a:schemeClr val="tx1"/>
                </a:solidFill>
                <a:latin typeface="Times New Roman" panose="02020603050405020304" pitchFamily="18" charset="0"/>
                <a:cs typeface="Times New Roman" panose="02020603050405020304" pitchFamily="18" charset="0"/>
              </a:rPr>
              <a:t>Link : </a:t>
            </a:r>
            <a:r>
              <a:rPr lang="en-US" b="1" dirty="0">
                <a:solidFill>
                  <a:schemeClr val="tx1"/>
                </a:solidFill>
                <a:latin typeface="Times New Roman" panose="02020603050405020304" pitchFamily="18" charset="0"/>
                <a:cs typeface="Times New Roman" panose="02020603050405020304" pitchFamily="18" charset="0"/>
                <a:hlinkClick r:id="rId2"/>
              </a:rPr>
              <a:t>https://ieeexplore.ieee.org/document/10411417</a:t>
            </a:r>
            <a:endParaRPr lang="en-US"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765069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44159-4952-38EA-D31C-B4040A69B524}"/>
              </a:ext>
            </a:extLst>
          </p:cNvPr>
          <p:cNvSpPr>
            <a:spLocks noGrp="1"/>
          </p:cNvSpPr>
          <p:nvPr>
            <p:ph type="title"/>
          </p:nvPr>
        </p:nvSpPr>
        <p:spPr>
          <a:xfrm>
            <a:off x="677334" y="977152"/>
            <a:ext cx="8596668" cy="591671"/>
          </a:xfrm>
        </p:spPr>
        <p:txBody>
          <a:bodyPr>
            <a:normAutofit/>
          </a:bodyPr>
          <a:lstStyle/>
          <a:p>
            <a:r>
              <a:rPr lang="en-IN" sz="2500" dirty="0">
                <a:solidFill>
                  <a:schemeClr val="tx1"/>
                </a:solidFill>
                <a:latin typeface="Times New Roman" panose="02020603050405020304" pitchFamily="18" charset="0"/>
                <a:cs typeface="Times New Roman" panose="02020603050405020304" pitchFamily="18" charset="0"/>
              </a:rPr>
              <a:t>PAPERS SELECTED</a:t>
            </a:r>
          </a:p>
        </p:txBody>
      </p:sp>
      <p:sp>
        <p:nvSpPr>
          <p:cNvPr id="3" name="Content Placeholder 2">
            <a:extLst>
              <a:ext uri="{FF2B5EF4-FFF2-40B4-BE49-F238E27FC236}">
                <a16:creationId xmlns:a16="http://schemas.microsoft.com/office/drawing/2014/main" id="{C1217A8F-AE58-2C41-0B20-039F7C5E7192}"/>
              </a:ext>
            </a:extLst>
          </p:cNvPr>
          <p:cNvSpPr>
            <a:spLocks noGrp="1"/>
          </p:cNvSpPr>
          <p:nvPr>
            <p:ph idx="1"/>
          </p:nvPr>
        </p:nvSpPr>
        <p:spPr>
          <a:xfrm>
            <a:off x="923365" y="2160589"/>
            <a:ext cx="10058399" cy="2707245"/>
          </a:xfrm>
        </p:spPr>
        <p:txBody>
          <a:bodyPr>
            <a:normAutofit lnSpcReduction="10000"/>
          </a:bodyPr>
          <a:lstStyle/>
          <a:p>
            <a:pPr marL="0" indent="0">
              <a:buNone/>
            </a:pPr>
            <a:r>
              <a:rPr lang="en-IN" b="1" dirty="0">
                <a:solidFill>
                  <a:schemeClr val="tx1"/>
                </a:solidFill>
                <a:latin typeface="Times New Roman" panose="02020603050405020304" pitchFamily="18" charset="0"/>
                <a:cs typeface="Times New Roman" panose="02020603050405020304" pitchFamily="18" charset="0"/>
              </a:rPr>
              <a:t>PAPER-2 :</a:t>
            </a:r>
          </a:p>
          <a:p>
            <a:pPr>
              <a:buFont typeface="Wingdings" panose="05000000000000000000" pitchFamily="2" charset="2"/>
              <a:buChar char="Ø"/>
            </a:pPr>
            <a:r>
              <a:rPr lang="en-US" b="1" dirty="0">
                <a:solidFill>
                  <a:schemeClr val="tx1"/>
                </a:solidFill>
                <a:latin typeface="Times New Roman" panose="02020603050405020304" pitchFamily="18" charset="0"/>
                <a:cs typeface="Times New Roman" panose="02020603050405020304" pitchFamily="18" charset="0"/>
              </a:rPr>
              <a:t>Title : </a:t>
            </a:r>
            <a:r>
              <a:rPr lang="en-US" dirty="0">
                <a:solidFill>
                  <a:schemeClr val="tx1"/>
                </a:solidFill>
                <a:latin typeface="Times New Roman" panose="02020603050405020304" pitchFamily="18" charset="0"/>
                <a:cs typeface="Times New Roman" panose="02020603050405020304" pitchFamily="18" charset="0"/>
              </a:rPr>
              <a:t>REVAMP: a systematic framework for heterogeneous CGRA realization</a:t>
            </a:r>
          </a:p>
          <a:p>
            <a:pPr>
              <a:buFont typeface="Wingdings" panose="05000000000000000000" pitchFamily="2" charset="2"/>
              <a:buChar char="Ø"/>
            </a:pPr>
            <a:r>
              <a:rPr lang="en-US" b="1" dirty="0">
                <a:solidFill>
                  <a:schemeClr val="tx1"/>
                </a:solidFill>
                <a:latin typeface="Times New Roman" panose="02020603050405020304" pitchFamily="18" charset="0"/>
                <a:cs typeface="Times New Roman" panose="02020603050405020304" pitchFamily="18" charset="0"/>
              </a:rPr>
              <a:t>Conference Name : </a:t>
            </a:r>
            <a:r>
              <a:rPr lang="en-US" dirty="0">
                <a:solidFill>
                  <a:schemeClr val="tx1"/>
                </a:solidFill>
                <a:latin typeface="Times New Roman" panose="02020603050405020304" pitchFamily="18" charset="0"/>
                <a:cs typeface="Times New Roman" panose="02020603050405020304" pitchFamily="18" charset="0"/>
              </a:rPr>
              <a:t>ASPLOS '22: Proceedings of the 27th ACM International Conference on Architectural Support for Programming Languages and Operating Systems</a:t>
            </a:r>
          </a:p>
          <a:p>
            <a:pPr>
              <a:buFont typeface="Wingdings" panose="05000000000000000000" pitchFamily="2" charset="2"/>
              <a:buChar char="Ø"/>
            </a:pPr>
            <a:r>
              <a:rPr lang="en-US" b="1" dirty="0">
                <a:solidFill>
                  <a:schemeClr val="tx1"/>
                </a:solidFill>
                <a:latin typeface="Times New Roman" panose="02020603050405020304" pitchFamily="18" charset="0"/>
                <a:cs typeface="Times New Roman" panose="02020603050405020304" pitchFamily="18" charset="0"/>
              </a:rPr>
              <a:t>Publication Date : </a:t>
            </a:r>
            <a:r>
              <a:rPr lang="en-US" dirty="0">
                <a:solidFill>
                  <a:schemeClr val="tx1"/>
                </a:solidFill>
                <a:latin typeface="Times New Roman" panose="02020603050405020304" pitchFamily="18" charset="0"/>
                <a:cs typeface="Times New Roman" panose="02020603050405020304" pitchFamily="18" charset="0"/>
              </a:rPr>
              <a:t>22 February 2022</a:t>
            </a:r>
          </a:p>
          <a:p>
            <a:pPr>
              <a:buFont typeface="Wingdings" panose="05000000000000000000" pitchFamily="2" charset="2"/>
              <a:buChar char="Ø"/>
            </a:pPr>
            <a:r>
              <a:rPr lang="en-US" b="1" dirty="0">
                <a:solidFill>
                  <a:schemeClr val="tx1"/>
                </a:solidFill>
                <a:latin typeface="Times New Roman" panose="02020603050405020304" pitchFamily="18" charset="0"/>
                <a:cs typeface="Times New Roman" panose="02020603050405020304" pitchFamily="18" charset="0"/>
              </a:rPr>
              <a:t>Conference Location </a:t>
            </a:r>
            <a:r>
              <a:rPr lang="en-US" dirty="0">
                <a:solidFill>
                  <a:schemeClr val="tx1"/>
                </a:solidFill>
                <a:latin typeface="Times New Roman" panose="02020603050405020304" pitchFamily="18" charset="0"/>
                <a:cs typeface="Times New Roman" panose="02020603050405020304" pitchFamily="18" charset="0"/>
              </a:rPr>
              <a:t>:  New York, NY, United States</a:t>
            </a:r>
          </a:p>
          <a:p>
            <a:pPr>
              <a:buFont typeface="Wingdings" panose="05000000000000000000" pitchFamily="2" charset="2"/>
              <a:buChar char="Ø"/>
            </a:pPr>
            <a:r>
              <a:rPr lang="en-US" b="1" dirty="0">
                <a:solidFill>
                  <a:schemeClr val="tx1"/>
                </a:solidFill>
                <a:latin typeface="Times New Roman" panose="02020603050405020304" pitchFamily="18" charset="0"/>
                <a:cs typeface="Times New Roman" panose="02020603050405020304" pitchFamily="18" charset="0"/>
              </a:rPr>
              <a:t>Link : </a:t>
            </a:r>
            <a:r>
              <a:rPr lang="en-US" b="1" dirty="0">
                <a:solidFill>
                  <a:schemeClr val="tx1"/>
                </a:solidFill>
                <a:latin typeface="Times New Roman" panose="02020603050405020304" pitchFamily="18" charset="0"/>
                <a:cs typeface="Times New Roman" panose="02020603050405020304" pitchFamily="18" charset="0"/>
                <a:hlinkClick r:id="rId2"/>
              </a:rPr>
              <a:t>https://dl.acm.org/doi/abs/10.1145/3503222.3507772</a:t>
            </a:r>
            <a:endParaRPr lang="en-US"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95123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44159-4952-38EA-D31C-B4040A69B524}"/>
              </a:ext>
            </a:extLst>
          </p:cNvPr>
          <p:cNvSpPr>
            <a:spLocks noGrp="1"/>
          </p:cNvSpPr>
          <p:nvPr>
            <p:ph type="title"/>
          </p:nvPr>
        </p:nvSpPr>
        <p:spPr>
          <a:xfrm>
            <a:off x="677334" y="977152"/>
            <a:ext cx="8596668" cy="591671"/>
          </a:xfrm>
        </p:spPr>
        <p:txBody>
          <a:bodyPr>
            <a:normAutofit/>
          </a:bodyPr>
          <a:lstStyle/>
          <a:p>
            <a:r>
              <a:rPr lang="en-IN" sz="2500" dirty="0">
                <a:solidFill>
                  <a:schemeClr val="tx1"/>
                </a:solidFill>
                <a:latin typeface="Times New Roman" panose="02020603050405020304" pitchFamily="18" charset="0"/>
                <a:cs typeface="Times New Roman" panose="02020603050405020304" pitchFamily="18" charset="0"/>
              </a:rPr>
              <a:t>PAPERS SELECTED</a:t>
            </a:r>
          </a:p>
        </p:txBody>
      </p:sp>
      <p:sp>
        <p:nvSpPr>
          <p:cNvPr id="3" name="Content Placeholder 2">
            <a:extLst>
              <a:ext uri="{FF2B5EF4-FFF2-40B4-BE49-F238E27FC236}">
                <a16:creationId xmlns:a16="http://schemas.microsoft.com/office/drawing/2014/main" id="{C1217A8F-AE58-2C41-0B20-039F7C5E7192}"/>
              </a:ext>
            </a:extLst>
          </p:cNvPr>
          <p:cNvSpPr>
            <a:spLocks noGrp="1"/>
          </p:cNvSpPr>
          <p:nvPr>
            <p:ph idx="1"/>
          </p:nvPr>
        </p:nvSpPr>
        <p:spPr>
          <a:xfrm>
            <a:off x="959224" y="2160589"/>
            <a:ext cx="10022540" cy="2707245"/>
          </a:xfrm>
        </p:spPr>
        <p:txBody>
          <a:bodyPr>
            <a:normAutofit lnSpcReduction="10000"/>
          </a:bodyPr>
          <a:lstStyle/>
          <a:p>
            <a:pPr marL="0" indent="0">
              <a:buNone/>
            </a:pPr>
            <a:r>
              <a:rPr lang="en-IN" b="1" dirty="0">
                <a:solidFill>
                  <a:schemeClr val="tx1"/>
                </a:solidFill>
                <a:latin typeface="Times New Roman" panose="02020603050405020304" pitchFamily="18" charset="0"/>
                <a:cs typeface="Times New Roman" panose="02020603050405020304" pitchFamily="18" charset="0"/>
              </a:rPr>
              <a:t>PAPER-3 :</a:t>
            </a:r>
          </a:p>
          <a:p>
            <a:pPr>
              <a:buFont typeface="Wingdings" panose="05000000000000000000" pitchFamily="2" charset="2"/>
              <a:buChar char="Ø"/>
            </a:pPr>
            <a:r>
              <a:rPr lang="en-IN" b="1" dirty="0">
                <a:latin typeface="Times New Roman" panose="02020603050405020304" pitchFamily="18" charset="0"/>
                <a:cs typeface="Times New Roman" panose="02020603050405020304" pitchFamily="18" charset="0"/>
              </a:rPr>
              <a:t>Title : </a:t>
            </a:r>
            <a:r>
              <a:rPr lang="en-IN" dirty="0" err="1">
                <a:solidFill>
                  <a:schemeClr val="tx1"/>
                </a:solidFill>
                <a:latin typeface="Times New Roman" panose="02020603050405020304" pitchFamily="18" charset="0"/>
                <a:cs typeface="Times New Roman" panose="02020603050405020304" pitchFamily="18" charset="0"/>
              </a:rPr>
              <a:t>RipTide</a:t>
            </a:r>
            <a:r>
              <a:rPr lang="en-IN" dirty="0">
                <a:solidFill>
                  <a:schemeClr val="tx1"/>
                </a:solidFill>
                <a:latin typeface="Times New Roman" panose="02020603050405020304" pitchFamily="18" charset="0"/>
                <a:cs typeface="Times New Roman" panose="02020603050405020304" pitchFamily="18" charset="0"/>
              </a:rPr>
              <a:t>: A Programmable, Energy-Minimal Dataflow Compiler and Architecture</a:t>
            </a:r>
          </a:p>
          <a:p>
            <a:pPr>
              <a:buFont typeface="Wingdings" panose="05000000000000000000" pitchFamily="2" charset="2"/>
              <a:buChar char="Ø"/>
            </a:pPr>
            <a:r>
              <a:rPr lang="en-IN" b="1" dirty="0">
                <a:solidFill>
                  <a:schemeClr val="tx1"/>
                </a:solidFill>
                <a:latin typeface="Times New Roman" panose="02020603050405020304" pitchFamily="18" charset="0"/>
                <a:cs typeface="Times New Roman" panose="02020603050405020304" pitchFamily="18" charset="0"/>
              </a:rPr>
              <a:t>Conference Name :</a:t>
            </a:r>
            <a:r>
              <a:rPr lang="en-IN" dirty="0">
                <a:solidFill>
                  <a:schemeClr val="tx1"/>
                </a:solidFill>
                <a:latin typeface="Times New Roman" panose="02020603050405020304" pitchFamily="18" charset="0"/>
                <a:cs typeface="Times New Roman" panose="02020603050405020304" pitchFamily="18" charset="0"/>
              </a:rPr>
              <a:t> 2022 55th IEEE/ACM International Symposium on Microarchitecture (MICRO)</a:t>
            </a:r>
          </a:p>
          <a:p>
            <a:pPr>
              <a:buFont typeface="Wingdings" panose="05000000000000000000" pitchFamily="2" charset="2"/>
              <a:buChar char="Ø"/>
            </a:pPr>
            <a:r>
              <a:rPr lang="en-IN" b="1" dirty="0">
                <a:solidFill>
                  <a:schemeClr val="tx1"/>
                </a:solidFill>
                <a:latin typeface="Times New Roman" panose="02020603050405020304" pitchFamily="18" charset="0"/>
                <a:cs typeface="Times New Roman" panose="02020603050405020304" pitchFamily="18" charset="0"/>
              </a:rPr>
              <a:t>Publication Date :</a:t>
            </a:r>
            <a:r>
              <a:rPr lang="en-IN" dirty="0">
                <a:solidFill>
                  <a:schemeClr val="tx1"/>
                </a:solidFill>
                <a:latin typeface="Times New Roman" panose="02020603050405020304" pitchFamily="18" charset="0"/>
                <a:cs typeface="Times New Roman" panose="02020603050405020304" pitchFamily="18" charset="0"/>
              </a:rPr>
              <a:t> 26 October 2022</a:t>
            </a:r>
          </a:p>
          <a:p>
            <a:pPr>
              <a:buFont typeface="Wingdings" panose="05000000000000000000" pitchFamily="2" charset="2"/>
              <a:buChar char="Ø"/>
            </a:pPr>
            <a:r>
              <a:rPr lang="en-IN" b="1" dirty="0">
                <a:solidFill>
                  <a:schemeClr val="tx1"/>
                </a:solidFill>
                <a:latin typeface="Times New Roman" panose="02020603050405020304" pitchFamily="18" charset="0"/>
                <a:cs typeface="Times New Roman" panose="02020603050405020304" pitchFamily="18" charset="0"/>
              </a:rPr>
              <a:t>Conference Location : </a:t>
            </a:r>
            <a:r>
              <a:rPr lang="en-IN" dirty="0">
                <a:solidFill>
                  <a:schemeClr val="tx1"/>
                </a:solidFill>
                <a:latin typeface="Times New Roman" panose="02020603050405020304" pitchFamily="18" charset="0"/>
                <a:cs typeface="Times New Roman" panose="02020603050405020304" pitchFamily="18" charset="0"/>
              </a:rPr>
              <a:t>Chicago, IL, USA</a:t>
            </a:r>
          </a:p>
          <a:p>
            <a:pPr>
              <a:buFont typeface="Wingdings" panose="05000000000000000000" pitchFamily="2" charset="2"/>
              <a:buChar char="Ø"/>
            </a:pPr>
            <a:r>
              <a:rPr lang="en-IN" b="1" dirty="0">
                <a:solidFill>
                  <a:schemeClr val="tx1"/>
                </a:solidFill>
                <a:latin typeface="Times New Roman" panose="02020603050405020304" pitchFamily="18" charset="0"/>
                <a:cs typeface="Times New Roman" panose="02020603050405020304" pitchFamily="18" charset="0"/>
              </a:rPr>
              <a:t>Link </a:t>
            </a:r>
            <a:r>
              <a:rPr lang="en-IN" dirty="0">
                <a:solidFill>
                  <a:schemeClr val="tx1"/>
                </a:solidFill>
                <a:latin typeface="Times New Roman" panose="02020603050405020304" pitchFamily="18" charset="0"/>
                <a:cs typeface="Times New Roman" panose="02020603050405020304" pitchFamily="18" charset="0"/>
              </a:rPr>
              <a:t>: </a:t>
            </a:r>
            <a:r>
              <a:rPr lang="en-IN" dirty="0">
                <a:solidFill>
                  <a:schemeClr val="tx1"/>
                </a:solidFill>
                <a:latin typeface="Times New Roman" panose="02020603050405020304" pitchFamily="18" charset="0"/>
                <a:cs typeface="Times New Roman" panose="02020603050405020304" pitchFamily="18" charset="0"/>
                <a:hlinkClick r:id="rId2"/>
              </a:rPr>
              <a:t>https://ieeexplore.ieee.org/document/9923793</a:t>
            </a:r>
            <a:endParaRPr lang="en-IN"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067226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7BBC874B-C623-A927-A661-BCB55DA8CC1C}"/>
              </a:ext>
            </a:extLst>
          </p:cNvPr>
          <p:cNvSpPr>
            <a:spLocks noGrp="1"/>
          </p:cNvSpPr>
          <p:nvPr>
            <p:ph type="title"/>
          </p:nvPr>
        </p:nvSpPr>
        <p:spPr>
          <a:xfrm>
            <a:off x="677334" y="609600"/>
            <a:ext cx="8596668" cy="564776"/>
          </a:xfrm>
        </p:spPr>
        <p:txBody>
          <a:bodyPr>
            <a:normAutofit/>
          </a:bodyPr>
          <a:lstStyle/>
          <a:p>
            <a:r>
              <a:rPr lang="en-IN" sz="2500" dirty="0">
                <a:solidFill>
                  <a:schemeClr val="tx1"/>
                </a:solidFill>
                <a:latin typeface="Times New Roman" panose="02020603050405020304" pitchFamily="18" charset="0"/>
                <a:cs typeface="Times New Roman" panose="02020603050405020304" pitchFamily="18" charset="0"/>
              </a:rPr>
              <a:t>CONTENTS</a:t>
            </a:r>
          </a:p>
        </p:txBody>
      </p:sp>
      <p:sp>
        <p:nvSpPr>
          <p:cNvPr id="11" name="Content Placeholder 10">
            <a:extLst>
              <a:ext uri="{FF2B5EF4-FFF2-40B4-BE49-F238E27FC236}">
                <a16:creationId xmlns:a16="http://schemas.microsoft.com/office/drawing/2014/main" id="{8F604AD7-B011-F1F2-B353-7A53722500E9}"/>
              </a:ext>
            </a:extLst>
          </p:cNvPr>
          <p:cNvSpPr>
            <a:spLocks noGrp="1"/>
          </p:cNvSpPr>
          <p:nvPr>
            <p:ph idx="1"/>
          </p:nvPr>
        </p:nvSpPr>
        <p:spPr>
          <a:xfrm>
            <a:off x="824752" y="1732547"/>
            <a:ext cx="8449249" cy="4308816"/>
          </a:xfrm>
        </p:spPr>
        <p:txBody>
          <a:bodyPr>
            <a:normAutofit/>
          </a:bodyPr>
          <a:lstStyle/>
          <a:p>
            <a:pPr>
              <a:buFont typeface="+mj-lt"/>
              <a:buAutoNum type="arabicPeriod"/>
            </a:pPr>
            <a:r>
              <a:rPr lang="en-IN" dirty="0">
                <a:solidFill>
                  <a:schemeClr val="tx1"/>
                </a:solidFill>
              </a:rPr>
              <a:t>ABSTRACT</a:t>
            </a:r>
          </a:p>
          <a:p>
            <a:pPr>
              <a:buFont typeface="+mj-lt"/>
              <a:buAutoNum type="arabicPeriod"/>
            </a:pPr>
            <a:r>
              <a:rPr lang="en-IN" dirty="0">
                <a:solidFill>
                  <a:schemeClr val="tx1"/>
                </a:solidFill>
              </a:rPr>
              <a:t>INTRODUCTION</a:t>
            </a:r>
          </a:p>
          <a:p>
            <a:pPr>
              <a:buFont typeface="+mj-lt"/>
              <a:buAutoNum type="arabicPeriod"/>
            </a:pPr>
            <a:r>
              <a:rPr lang="en-IN" dirty="0">
                <a:solidFill>
                  <a:schemeClr val="tx1"/>
                </a:solidFill>
              </a:rPr>
              <a:t>MOTIVATION</a:t>
            </a:r>
          </a:p>
          <a:p>
            <a:pPr>
              <a:buFont typeface="+mj-lt"/>
              <a:buAutoNum type="arabicPeriod"/>
            </a:pPr>
            <a:r>
              <a:rPr lang="en-IN" dirty="0">
                <a:solidFill>
                  <a:schemeClr val="tx1"/>
                </a:solidFill>
              </a:rPr>
              <a:t>METHODS</a:t>
            </a:r>
          </a:p>
          <a:p>
            <a:pPr>
              <a:buFont typeface="+mj-lt"/>
              <a:buAutoNum type="arabicPeriod"/>
            </a:pPr>
            <a:r>
              <a:rPr lang="en-IN" dirty="0">
                <a:solidFill>
                  <a:schemeClr val="tx1"/>
                </a:solidFill>
              </a:rPr>
              <a:t>IMPLEMENTATION</a:t>
            </a:r>
          </a:p>
          <a:p>
            <a:pPr>
              <a:buFont typeface="+mj-lt"/>
              <a:buAutoNum type="arabicPeriod"/>
            </a:pPr>
            <a:r>
              <a:rPr lang="en-IN" dirty="0">
                <a:solidFill>
                  <a:schemeClr val="tx1"/>
                </a:solidFill>
              </a:rPr>
              <a:t>RESULT</a:t>
            </a:r>
          </a:p>
          <a:p>
            <a:pPr>
              <a:buFont typeface="+mj-lt"/>
              <a:buAutoNum type="arabicPeriod"/>
            </a:pPr>
            <a:r>
              <a:rPr lang="en-IN" dirty="0">
                <a:solidFill>
                  <a:schemeClr val="tx1"/>
                </a:solidFill>
              </a:rPr>
              <a:t>CONCLUSION</a:t>
            </a:r>
          </a:p>
          <a:p>
            <a:pPr>
              <a:buFont typeface="+mj-lt"/>
              <a:buAutoNum type="arabicPeriod"/>
            </a:pPr>
            <a:r>
              <a:rPr lang="en-IN" dirty="0">
                <a:solidFill>
                  <a:schemeClr val="tx1"/>
                </a:solidFill>
              </a:rPr>
              <a:t>FUTURE WORK</a:t>
            </a:r>
          </a:p>
          <a:p>
            <a:pPr>
              <a:buFont typeface="+mj-lt"/>
              <a:buAutoNum type="arabicPeriod"/>
            </a:pPr>
            <a:r>
              <a:rPr lang="en-IN" dirty="0">
                <a:solidFill>
                  <a:schemeClr val="tx1"/>
                </a:solidFill>
              </a:rPr>
              <a:t>REFERENCES</a:t>
            </a:r>
          </a:p>
          <a:p>
            <a:pPr marL="0" indent="0">
              <a:buNone/>
            </a:pPr>
            <a:endParaRPr lang="en-IN" dirty="0">
              <a:solidFill>
                <a:schemeClr val="tx1"/>
              </a:solidFill>
            </a:endParaRPr>
          </a:p>
          <a:p>
            <a:pPr>
              <a:buFont typeface="+mj-lt"/>
              <a:buAutoNum type="arabicPeriod"/>
            </a:pPr>
            <a:endParaRPr lang="en-IN" dirty="0">
              <a:solidFill>
                <a:schemeClr val="tx1"/>
              </a:solidFill>
            </a:endParaRPr>
          </a:p>
        </p:txBody>
      </p:sp>
    </p:spTree>
    <p:extLst>
      <p:ext uri="{BB962C8B-B14F-4D97-AF65-F5344CB8AC3E}">
        <p14:creationId xmlns:p14="http://schemas.microsoft.com/office/powerpoint/2010/main" val="29603395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7BBC874B-C623-A927-A661-BCB55DA8CC1C}"/>
              </a:ext>
            </a:extLst>
          </p:cNvPr>
          <p:cNvSpPr>
            <a:spLocks noGrp="1"/>
          </p:cNvSpPr>
          <p:nvPr>
            <p:ph type="title"/>
          </p:nvPr>
        </p:nvSpPr>
        <p:spPr>
          <a:xfrm>
            <a:off x="677334" y="609600"/>
            <a:ext cx="8596668" cy="555812"/>
          </a:xfrm>
        </p:spPr>
        <p:txBody>
          <a:bodyPr>
            <a:normAutofit/>
          </a:bodyPr>
          <a:lstStyle/>
          <a:p>
            <a:r>
              <a:rPr lang="en-IN" sz="2500" dirty="0">
                <a:solidFill>
                  <a:schemeClr val="tx1"/>
                </a:solidFill>
                <a:latin typeface="Times New Roman" panose="02020603050405020304" pitchFamily="18" charset="0"/>
                <a:cs typeface="Times New Roman" panose="02020603050405020304" pitchFamily="18" charset="0"/>
              </a:rPr>
              <a:t>ABSTRACT</a:t>
            </a:r>
          </a:p>
        </p:txBody>
      </p:sp>
      <p:sp>
        <p:nvSpPr>
          <p:cNvPr id="11" name="Content Placeholder 10">
            <a:extLst>
              <a:ext uri="{FF2B5EF4-FFF2-40B4-BE49-F238E27FC236}">
                <a16:creationId xmlns:a16="http://schemas.microsoft.com/office/drawing/2014/main" id="{8F604AD7-B011-F1F2-B353-7A53722500E9}"/>
              </a:ext>
            </a:extLst>
          </p:cNvPr>
          <p:cNvSpPr>
            <a:spLocks noGrp="1"/>
          </p:cNvSpPr>
          <p:nvPr>
            <p:ph idx="1"/>
          </p:nvPr>
        </p:nvSpPr>
        <p:spPr>
          <a:xfrm>
            <a:off x="833718" y="1604211"/>
            <a:ext cx="9726706" cy="4437151"/>
          </a:xfrm>
        </p:spPr>
        <p:txBody>
          <a:bodyPr>
            <a:normAutofit/>
          </a:bodyPr>
          <a:lstStyle/>
          <a:p>
            <a:pPr>
              <a:buFont typeface="+mj-lt"/>
              <a:buAutoNum type="arabicPeriod"/>
            </a:pPr>
            <a:r>
              <a:rPr lang="en-IN" dirty="0">
                <a:solidFill>
                  <a:schemeClr val="tx1"/>
                </a:solidFill>
                <a:latin typeface="Times New Roman" panose="02020603050405020304" pitchFamily="18" charset="0"/>
                <a:cs typeface="Times New Roman" panose="02020603050405020304" pitchFamily="18" charset="0"/>
              </a:rPr>
              <a:t>This presentation focuses on the three major contributions in the field of the energy efficient data flow architectures: </a:t>
            </a:r>
            <a:r>
              <a:rPr lang="en-IN" dirty="0" err="1">
                <a:solidFill>
                  <a:schemeClr val="tx1"/>
                </a:solidFill>
                <a:latin typeface="Times New Roman" panose="02020603050405020304" pitchFamily="18" charset="0"/>
                <a:cs typeface="Times New Roman" panose="02020603050405020304" pitchFamily="18" charset="0"/>
              </a:rPr>
              <a:t>Pipestitch</a:t>
            </a:r>
            <a:r>
              <a:rPr lang="en-IN" dirty="0">
                <a:solidFill>
                  <a:schemeClr val="tx1"/>
                </a:solidFill>
                <a:latin typeface="Times New Roman" panose="02020603050405020304" pitchFamily="18" charset="0"/>
                <a:cs typeface="Times New Roman" panose="02020603050405020304" pitchFamily="18" charset="0"/>
              </a:rPr>
              <a:t>, </a:t>
            </a:r>
            <a:r>
              <a:rPr lang="en-IN" dirty="0" err="1">
                <a:solidFill>
                  <a:schemeClr val="tx1"/>
                </a:solidFill>
                <a:latin typeface="Times New Roman" panose="02020603050405020304" pitchFamily="18" charset="0"/>
                <a:cs typeface="Times New Roman" panose="02020603050405020304" pitchFamily="18" charset="0"/>
              </a:rPr>
              <a:t>RipTide</a:t>
            </a:r>
            <a:r>
              <a:rPr lang="en-IN" dirty="0">
                <a:solidFill>
                  <a:schemeClr val="tx1"/>
                </a:solidFill>
                <a:latin typeface="Times New Roman" panose="02020603050405020304" pitchFamily="18" charset="0"/>
                <a:cs typeface="Times New Roman" panose="02020603050405020304" pitchFamily="18" charset="0"/>
              </a:rPr>
              <a:t> and Heterogenous CGRA realization.</a:t>
            </a:r>
          </a:p>
          <a:p>
            <a:pPr>
              <a:buFont typeface="+mj-lt"/>
              <a:buAutoNum type="arabicPeriod"/>
            </a:pPr>
            <a:r>
              <a:rPr lang="en-IN" dirty="0" err="1">
                <a:latin typeface="Times New Roman" panose="02020603050405020304" pitchFamily="18" charset="0"/>
                <a:cs typeface="Times New Roman" panose="02020603050405020304" pitchFamily="18" charset="0"/>
              </a:rPr>
              <a:t>Pipestitch</a:t>
            </a:r>
            <a:r>
              <a:rPr lang="en-IN" dirty="0">
                <a:latin typeface="Times New Roman" panose="02020603050405020304" pitchFamily="18" charset="0"/>
                <a:cs typeface="Times New Roman" panose="02020603050405020304" pitchFamily="18" charset="0"/>
              </a:rPr>
              <a:t> is  an architecture, which is designed to enhance the performance in the sparse workloads and maintaining the consumption of the energy.</a:t>
            </a:r>
          </a:p>
          <a:p>
            <a:pPr>
              <a:buFont typeface="+mj-lt"/>
              <a:buAutoNum type="arabicPeriod"/>
            </a:pPr>
            <a:r>
              <a:rPr lang="en-IN" dirty="0">
                <a:solidFill>
                  <a:schemeClr val="tx1"/>
                </a:solidFill>
                <a:latin typeface="Times New Roman" panose="02020603050405020304" pitchFamily="18" charset="0"/>
                <a:cs typeface="Times New Roman" panose="02020603050405020304" pitchFamily="18" charset="0"/>
              </a:rPr>
              <a:t>Then </a:t>
            </a:r>
            <a:r>
              <a:rPr lang="en-IN" dirty="0" err="1">
                <a:solidFill>
                  <a:schemeClr val="tx1"/>
                </a:solidFill>
                <a:latin typeface="Times New Roman" panose="02020603050405020304" pitchFamily="18" charset="0"/>
                <a:cs typeface="Times New Roman" panose="02020603050405020304" pitchFamily="18" charset="0"/>
              </a:rPr>
              <a:t>RipTide</a:t>
            </a:r>
            <a:r>
              <a:rPr lang="en-IN" dirty="0">
                <a:solidFill>
                  <a:schemeClr val="tx1"/>
                </a:solidFill>
                <a:latin typeface="Times New Roman" panose="02020603050405020304" pitchFamily="18" charset="0"/>
                <a:cs typeface="Times New Roman" panose="02020603050405020304" pitchFamily="18" charset="0"/>
              </a:rPr>
              <a:t> is a programmable mini</a:t>
            </a:r>
            <a:r>
              <a:rPr lang="en-IN" dirty="0">
                <a:latin typeface="Times New Roman" panose="02020603050405020304" pitchFamily="18" charset="0"/>
                <a:cs typeface="Times New Roman" panose="02020603050405020304" pitchFamily="18" charset="0"/>
              </a:rPr>
              <a:t>mal energy dataflow compiler and architecture, which excels in the field and it is responsible for the energy efficiency but the performance has the limitations in the sparse nature of applications</a:t>
            </a:r>
          </a:p>
          <a:p>
            <a:pPr>
              <a:buFont typeface="+mj-lt"/>
              <a:buAutoNum type="arabicPeriod"/>
            </a:pPr>
            <a:r>
              <a:rPr lang="en-IN" dirty="0">
                <a:solidFill>
                  <a:schemeClr val="tx1"/>
                </a:solidFill>
                <a:latin typeface="Times New Roman" panose="02020603050405020304" pitchFamily="18" charset="0"/>
                <a:cs typeface="Times New Roman" panose="02020603050405020304" pitchFamily="18" charset="0"/>
              </a:rPr>
              <a:t>Heterogenous CGRA realization is the way of integration of the diverse processing elements with the CGRA framework, which offers balance in the flexibility, performance and energy efficiency.</a:t>
            </a:r>
          </a:p>
          <a:p>
            <a:pPr>
              <a:buFont typeface="+mj-lt"/>
              <a:buAutoNum type="arabicPeriod"/>
            </a:pPr>
            <a:r>
              <a:rPr lang="en-IN" dirty="0">
                <a:latin typeface="Times New Roman" panose="02020603050405020304" pitchFamily="18" charset="0"/>
                <a:cs typeface="Times New Roman" panose="02020603050405020304" pitchFamily="18" charset="0"/>
              </a:rPr>
              <a:t>I</a:t>
            </a:r>
            <a:r>
              <a:rPr lang="en-IN" dirty="0">
                <a:solidFill>
                  <a:schemeClr val="tx1"/>
                </a:solidFill>
                <a:latin typeface="Times New Roman" panose="02020603050405020304" pitchFamily="18" charset="0"/>
                <a:cs typeface="Times New Roman" panose="02020603050405020304" pitchFamily="18" charset="0"/>
              </a:rPr>
              <a:t>mplications are also discussed for the future research</a:t>
            </a:r>
          </a:p>
        </p:txBody>
      </p:sp>
    </p:spTree>
    <p:extLst>
      <p:ext uri="{BB962C8B-B14F-4D97-AF65-F5344CB8AC3E}">
        <p14:creationId xmlns:p14="http://schemas.microsoft.com/office/powerpoint/2010/main" val="12464810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7BBC874B-C623-A927-A661-BCB55DA8CC1C}"/>
              </a:ext>
            </a:extLst>
          </p:cNvPr>
          <p:cNvSpPr>
            <a:spLocks noGrp="1"/>
          </p:cNvSpPr>
          <p:nvPr>
            <p:ph type="title"/>
          </p:nvPr>
        </p:nvSpPr>
        <p:spPr>
          <a:xfrm>
            <a:off x="677334" y="609600"/>
            <a:ext cx="8596668" cy="555812"/>
          </a:xfrm>
        </p:spPr>
        <p:txBody>
          <a:bodyPr>
            <a:normAutofit/>
          </a:bodyPr>
          <a:lstStyle/>
          <a:p>
            <a:r>
              <a:rPr lang="en-IN" sz="2500" dirty="0">
                <a:solidFill>
                  <a:schemeClr val="tx1"/>
                </a:solidFill>
                <a:latin typeface="Times New Roman" panose="02020603050405020304" pitchFamily="18" charset="0"/>
                <a:cs typeface="Times New Roman" panose="02020603050405020304" pitchFamily="18" charset="0"/>
              </a:rPr>
              <a:t>INTRODUCTION</a:t>
            </a:r>
          </a:p>
        </p:txBody>
      </p:sp>
      <p:sp>
        <p:nvSpPr>
          <p:cNvPr id="11" name="Content Placeholder 10">
            <a:extLst>
              <a:ext uri="{FF2B5EF4-FFF2-40B4-BE49-F238E27FC236}">
                <a16:creationId xmlns:a16="http://schemas.microsoft.com/office/drawing/2014/main" id="{8F604AD7-B011-F1F2-B353-7A53722500E9}"/>
              </a:ext>
            </a:extLst>
          </p:cNvPr>
          <p:cNvSpPr>
            <a:spLocks noGrp="1"/>
          </p:cNvSpPr>
          <p:nvPr>
            <p:ph idx="1"/>
          </p:nvPr>
        </p:nvSpPr>
        <p:spPr>
          <a:xfrm>
            <a:off x="677333" y="2037347"/>
            <a:ext cx="9525445" cy="4004015"/>
          </a:xfrm>
        </p:spPr>
        <p:txBody>
          <a:bodyPr>
            <a:normAutofit/>
          </a:bodyPr>
          <a:lstStyle/>
          <a:p>
            <a:pPr>
              <a:buFont typeface="+mj-lt"/>
              <a:buAutoNum type="arabicPeriod"/>
            </a:pPr>
            <a:r>
              <a:rPr lang="en-IN" dirty="0">
                <a:latin typeface="Times New Roman" panose="02020603050405020304" pitchFamily="18" charset="0"/>
                <a:cs typeface="Times New Roman" panose="02020603050405020304" pitchFamily="18" charset="0"/>
              </a:rPr>
              <a:t>We have seen the rise of  sophisticated technologies and the real time data processing, which made the path towards the interest in the extreme edge computing.</a:t>
            </a:r>
          </a:p>
          <a:p>
            <a:pPr>
              <a:buFont typeface="+mj-lt"/>
              <a:buAutoNum type="arabicPeriod"/>
            </a:pPr>
            <a:r>
              <a:rPr lang="en-IN" dirty="0">
                <a:solidFill>
                  <a:schemeClr val="tx1"/>
                </a:solidFill>
                <a:latin typeface="Times New Roman" panose="02020603050405020304" pitchFamily="18" charset="0"/>
                <a:cs typeface="Times New Roman" panose="02020603050405020304" pitchFamily="18" charset="0"/>
              </a:rPr>
              <a:t>Examples fo</a:t>
            </a:r>
            <a:r>
              <a:rPr lang="en-IN" dirty="0">
                <a:latin typeface="Times New Roman" panose="02020603050405020304" pitchFamily="18" charset="0"/>
                <a:cs typeface="Times New Roman" panose="02020603050405020304" pitchFamily="18" charset="0"/>
              </a:rPr>
              <a:t>r the above typically has I</a:t>
            </a:r>
            <a:r>
              <a:rPr lang="en-US" dirty="0" err="1">
                <a:latin typeface="Times New Roman" panose="02020603050405020304" pitchFamily="18" charset="0"/>
                <a:cs typeface="Times New Roman" panose="02020603050405020304" pitchFamily="18" charset="0"/>
              </a:rPr>
              <a:t>nfrastructure</a:t>
            </a:r>
            <a:r>
              <a:rPr lang="en-US" dirty="0">
                <a:latin typeface="Times New Roman" panose="02020603050405020304" pitchFamily="18" charset="0"/>
                <a:cs typeface="Times New Roman" panose="02020603050405020304" pitchFamily="18" charset="0"/>
              </a:rPr>
              <a:t> monitoring, wearable health devices, and satellite systems.</a:t>
            </a:r>
          </a:p>
          <a:p>
            <a:pPr>
              <a:buFont typeface="+mj-lt"/>
              <a:buAutoNum type="arabicPeriod"/>
            </a:pPr>
            <a:r>
              <a:rPr lang="en-US" dirty="0">
                <a:solidFill>
                  <a:schemeClr val="tx1"/>
                </a:solidFill>
                <a:latin typeface="Times New Roman" panose="02020603050405020304" pitchFamily="18" charset="0"/>
                <a:cs typeface="Times New Roman" panose="02020603050405020304" pitchFamily="18" charset="0"/>
              </a:rPr>
              <a:t>So the traditional architectures are inefficient for this kind of applications, because of the fact that this architectures waste more energy on the data movement, instruction fetch and pipeline control.</a:t>
            </a:r>
          </a:p>
          <a:p>
            <a:pPr>
              <a:buFont typeface="+mj-lt"/>
              <a:buAutoNum type="arabicPeriod"/>
            </a:pPr>
            <a:r>
              <a:rPr lang="en-US" dirty="0">
                <a:latin typeface="Times New Roman" panose="02020603050405020304" pitchFamily="18" charset="0"/>
                <a:cs typeface="Times New Roman" panose="02020603050405020304" pitchFamily="18" charset="0"/>
              </a:rPr>
              <a:t>So the focus of developing the energy efficient architecture has begin to balance the performance and programmability.</a:t>
            </a:r>
            <a:endParaRPr lang="en-IN"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320938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7BBC874B-C623-A927-A661-BCB55DA8CC1C}"/>
              </a:ext>
            </a:extLst>
          </p:cNvPr>
          <p:cNvSpPr>
            <a:spLocks noGrp="1"/>
          </p:cNvSpPr>
          <p:nvPr>
            <p:ph type="title"/>
          </p:nvPr>
        </p:nvSpPr>
        <p:spPr>
          <a:xfrm>
            <a:off x="677334" y="609600"/>
            <a:ext cx="8596668" cy="555812"/>
          </a:xfrm>
        </p:spPr>
        <p:txBody>
          <a:bodyPr>
            <a:normAutofit/>
          </a:bodyPr>
          <a:lstStyle/>
          <a:p>
            <a:r>
              <a:rPr lang="en-IN" sz="2500" dirty="0">
                <a:solidFill>
                  <a:schemeClr val="tx1"/>
                </a:solidFill>
                <a:latin typeface="Times New Roman" panose="02020603050405020304" pitchFamily="18" charset="0"/>
                <a:cs typeface="Times New Roman" panose="02020603050405020304" pitchFamily="18" charset="0"/>
              </a:rPr>
              <a:t>MOTIVATION</a:t>
            </a:r>
          </a:p>
        </p:txBody>
      </p:sp>
      <p:sp>
        <p:nvSpPr>
          <p:cNvPr id="11" name="Content Placeholder 10">
            <a:extLst>
              <a:ext uri="{FF2B5EF4-FFF2-40B4-BE49-F238E27FC236}">
                <a16:creationId xmlns:a16="http://schemas.microsoft.com/office/drawing/2014/main" id="{8F604AD7-B011-F1F2-B353-7A53722500E9}"/>
              </a:ext>
            </a:extLst>
          </p:cNvPr>
          <p:cNvSpPr>
            <a:spLocks noGrp="1"/>
          </p:cNvSpPr>
          <p:nvPr>
            <p:ph idx="1"/>
          </p:nvPr>
        </p:nvSpPr>
        <p:spPr>
          <a:xfrm>
            <a:off x="677334" y="1828799"/>
            <a:ext cx="9909984" cy="4212563"/>
          </a:xfrm>
        </p:spPr>
        <p:txBody>
          <a:bodyPr>
            <a:normAutofit/>
          </a:bodyPr>
          <a:lstStyle/>
          <a:p>
            <a:pPr algn="just">
              <a:buFont typeface="+mj-lt"/>
              <a:buAutoNum type="arabicPeriod"/>
            </a:pPr>
            <a:r>
              <a:rPr lang="en-IN" dirty="0">
                <a:solidFill>
                  <a:schemeClr val="tx1"/>
                </a:solidFill>
                <a:latin typeface="Times New Roman" panose="02020603050405020304" pitchFamily="18" charset="0"/>
                <a:cs typeface="Times New Roman" panose="02020603050405020304" pitchFamily="18" charset="0"/>
              </a:rPr>
              <a:t>The </a:t>
            </a:r>
            <a:r>
              <a:rPr lang="en-IN" dirty="0">
                <a:latin typeface="Times New Roman" panose="02020603050405020304" pitchFamily="18" charset="0"/>
                <a:cs typeface="Times New Roman" panose="02020603050405020304" pitchFamily="18" charset="0"/>
              </a:rPr>
              <a:t>motivation comes from the fact that, extreme edge computing faced many significant challenges due to the constraints related to energy and the high performance needs.</a:t>
            </a:r>
          </a:p>
          <a:p>
            <a:pPr algn="just">
              <a:buFont typeface="+mj-lt"/>
              <a:buAutoNum type="arabicPeriod"/>
            </a:pPr>
            <a:r>
              <a:rPr lang="en-IN" dirty="0">
                <a:solidFill>
                  <a:schemeClr val="tx1"/>
                </a:solidFill>
                <a:latin typeface="Times New Roman" panose="02020603050405020304" pitchFamily="18" charset="0"/>
                <a:cs typeface="Times New Roman" panose="02020603050405020304" pitchFamily="18" charset="0"/>
              </a:rPr>
              <a:t>Energy minimal architecture</a:t>
            </a:r>
            <a:r>
              <a:rPr lang="en-IN" dirty="0">
                <a:latin typeface="Times New Roman" panose="02020603050405020304" pitchFamily="18" charset="0"/>
                <a:cs typeface="Times New Roman" panose="02020603050405020304" pitchFamily="18" charset="0"/>
              </a:rPr>
              <a:t>s are designed in a way to minimize the energy efficiency and maintaining the performance levels for the sparse or complex work loads.</a:t>
            </a:r>
          </a:p>
          <a:p>
            <a:pPr algn="just">
              <a:buFont typeface="+mj-lt"/>
              <a:buAutoNum type="arabicPeriod"/>
            </a:pPr>
            <a:r>
              <a:rPr lang="en-IN" dirty="0">
                <a:solidFill>
                  <a:schemeClr val="tx1"/>
                </a:solidFill>
                <a:latin typeface="Times New Roman" panose="02020603050405020304" pitchFamily="18" charset="0"/>
                <a:cs typeface="Times New Roman" panose="02020603050405020304" pitchFamily="18" charset="0"/>
              </a:rPr>
              <a:t>So to address the challenges faced, it is viable for the extreme edge computing.</a:t>
            </a:r>
          </a:p>
        </p:txBody>
      </p:sp>
    </p:spTree>
    <p:extLst>
      <p:ext uri="{BB962C8B-B14F-4D97-AF65-F5344CB8AC3E}">
        <p14:creationId xmlns:p14="http://schemas.microsoft.com/office/powerpoint/2010/main" val="645441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7BBC874B-C623-A927-A661-BCB55DA8CC1C}"/>
              </a:ext>
            </a:extLst>
          </p:cNvPr>
          <p:cNvSpPr>
            <a:spLocks noGrp="1"/>
          </p:cNvSpPr>
          <p:nvPr>
            <p:ph type="title"/>
          </p:nvPr>
        </p:nvSpPr>
        <p:spPr>
          <a:xfrm>
            <a:off x="677334" y="609600"/>
            <a:ext cx="8596668" cy="555812"/>
          </a:xfrm>
        </p:spPr>
        <p:txBody>
          <a:bodyPr>
            <a:normAutofit/>
          </a:bodyPr>
          <a:lstStyle/>
          <a:p>
            <a:r>
              <a:rPr lang="en-IN" sz="2500" dirty="0">
                <a:solidFill>
                  <a:schemeClr val="tx1"/>
                </a:solidFill>
                <a:latin typeface="Times New Roman" panose="02020603050405020304" pitchFamily="18" charset="0"/>
                <a:cs typeface="Times New Roman" panose="02020603050405020304" pitchFamily="18" charset="0"/>
              </a:rPr>
              <a:t>METHODS</a:t>
            </a:r>
          </a:p>
        </p:txBody>
      </p:sp>
      <p:sp>
        <p:nvSpPr>
          <p:cNvPr id="11" name="Content Placeholder 10">
            <a:extLst>
              <a:ext uri="{FF2B5EF4-FFF2-40B4-BE49-F238E27FC236}">
                <a16:creationId xmlns:a16="http://schemas.microsoft.com/office/drawing/2014/main" id="{8F604AD7-B011-F1F2-B353-7A53722500E9}"/>
              </a:ext>
            </a:extLst>
          </p:cNvPr>
          <p:cNvSpPr>
            <a:spLocks noGrp="1"/>
          </p:cNvSpPr>
          <p:nvPr>
            <p:ph idx="1"/>
          </p:nvPr>
        </p:nvSpPr>
        <p:spPr>
          <a:xfrm>
            <a:off x="677334" y="1636295"/>
            <a:ext cx="9865160" cy="5024481"/>
          </a:xfrm>
        </p:spPr>
        <p:txBody>
          <a:bodyPr>
            <a:normAutofit/>
          </a:bodyPr>
          <a:lstStyle/>
          <a:p>
            <a:pPr marL="0" indent="0">
              <a:buNone/>
            </a:pPr>
            <a:r>
              <a:rPr lang="en-US" b="1" dirty="0" err="1">
                <a:solidFill>
                  <a:schemeClr val="tx1"/>
                </a:solidFill>
                <a:latin typeface="Times New Roman" panose="02020603050405020304" pitchFamily="18" charset="0"/>
                <a:cs typeface="Times New Roman" panose="02020603050405020304" pitchFamily="18" charset="0"/>
              </a:rPr>
              <a:t>Pipestitch</a:t>
            </a:r>
            <a:r>
              <a:rPr lang="en-US" b="1" dirty="0">
                <a:solidFill>
                  <a:schemeClr val="tx1"/>
                </a:solidFill>
                <a:latin typeface="Times New Roman" panose="02020603050405020304" pitchFamily="18" charset="0"/>
                <a:cs typeface="Times New Roman" panose="02020603050405020304" pitchFamily="18" charset="0"/>
              </a:rPr>
              <a:t> :</a:t>
            </a:r>
          </a:p>
          <a:p>
            <a:pPr>
              <a:buFont typeface="+mj-lt"/>
              <a:buAutoNum type="arabicPeriod"/>
            </a:pPr>
            <a:r>
              <a:rPr lang="en-US" dirty="0">
                <a:solidFill>
                  <a:schemeClr val="tx1"/>
                </a:solidFill>
                <a:latin typeface="Times New Roman" panose="02020603050405020304" pitchFamily="18" charset="0"/>
                <a:cs typeface="Times New Roman" panose="02020603050405020304" pitchFamily="18" charset="0"/>
              </a:rPr>
              <a:t>It </a:t>
            </a:r>
            <a:r>
              <a:rPr lang="en-US" dirty="0">
                <a:latin typeface="Times New Roman" panose="02020603050405020304" pitchFamily="18" charset="0"/>
                <a:cs typeface="Times New Roman" panose="02020603050405020304" pitchFamily="18" charset="0"/>
              </a:rPr>
              <a:t>introduces a light weight hardware threads and the </a:t>
            </a:r>
            <a:r>
              <a:rPr lang="en-US" dirty="0" err="1">
                <a:latin typeface="Times New Roman" panose="02020603050405020304" pitchFamily="18" charset="0"/>
                <a:cs typeface="Times New Roman" panose="02020603050405020304" pitchFamily="18" charset="0"/>
              </a:rPr>
              <a:t>syncplane</a:t>
            </a:r>
            <a:r>
              <a:rPr lang="en-US" dirty="0">
                <a:latin typeface="Times New Roman" panose="02020603050405020304" pitchFamily="18" charset="0"/>
                <a:cs typeface="Times New Roman" panose="02020603050405020304" pitchFamily="18" charset="0"/>
              </a:rPr>
              <a:t> synchronization network, and it has a simplified programming model with the foreach construct.</a:t>
            </a:r>
            <a:endParaRPr lang="en-US" dirty="0">
              <a:solidFill>
                <a:schemeClr val="tx1"/>
              </a:solidFill>
              <a:latin typeface="Times New Roman" panose="02020603050405020304" pitchFamily="18" charset="0"/>
              <a:cs typeface="Times New Roman" panose="02020603050405020304" pitchFamily="18" charset="0"/>
            </a:endParaRPr>
          </a:p>
          <a:p>
            <a:pPr marL="0" indent="0">
              <a:buNone/>
            </a:pPr>
            <a:r>
              <a:rPr lang="en-US" b="1" dirty="0" err="1">
                <a:latin typeface="Times New Roman" panose="02020603050405020304" pitchFamily="18" charset="0"/>
                <a:cs typeface="Times New Roman" panose="02020603050405020304" pitchFamily="18" charset="0"/>
              </a:rPr>
              <a:t>RipTide</a:t>
            </a:r>
            <a:r>
              <a:rPr lang="en-US" b="1" dirty="0">
                <a:latin typeface="Times New Roman" panose="02020603050405020304" pitchFamily="18" charset="0"/>
                <a:cs typeface="Times New Roman" panose="02020603050405020304" pitchFamily="18" charset="0"/>
              </a:rPr>
              <a:t> :</a:t>
            </a:r>
            <a:endParaRPr lang="en-US" b="1" dirty="0">
              <a:solidFill>
                <a:schemeClr val="tx1"/>
              </a:solidFill>
              <a:latin typeface="Times New Roman" panose="02020603050405020304" pitchFamily="18" charset="0"/>
              <a:cs typeface="Times New Roman" panose="02020603050405020304" pitchFamily="18" charset="0"/>
            </a:endParaRPr>
          </a:p>
          <a:p>
            <a:pPr>
              <a:buFont typeface="+mj-lt"/>
              <a:buAutoNum type="arabicPeriod"/>
            </a:pPr>
            <a:r>
              <a:rPr lang="en-US" dirty="0">
                <a:solidFill>
                  <a:schemeClr val="tx1"/>
                </a:solidFill>
                <a:latin typeface="Times New Roman" panose="02020603050405020304" pitchFamily="18" charset="0"/>
                <a:cs typeface="Times New Roman" panose="02020603050405020304" pitchFamily="18" charset="0"/>
              </a:rPr>
              <a:t>In this, It mainly focuses on the </a:t>
            </a:r>
            <a:r>
              <a:rPr lang="en-US" dirty="0">
                <a:latin typeface="Times New Roman" panose="02020603050405020304" pitchFamily="18" charset="0"/>
                <a:cs typeface="Times New Roman" panose="02020603050405020304" pitchFamily="18" charset="0"/>
              </a:rPr>
              <a:t>minimization of energy consumption by the means of offloading the computational kernels onto a CGRA fabric. Compiler supports the control flow and the memory access. It tends to reduce the wastage of energy through the efficient operation mapping and the simplified architecture.</a:t>
            </a:r>
            <a:endParaRPr lang="en-US" dirty="0">
              <a:solidFill>
                <a:schemeClr val="tx1"/>
              </a:solidFill>
              <a:latin typeface="Times New Roman" panose="02020603050405020304" pitchFamily="18" charset="0"/>
              <a:cs typeface="Times New Roman" panose="02020603050405020304" pitchFamily="18" charset="0"/>
            </a:endParaRPr>
          </a:p>
          <a:p>
            <a:pPr marL="0" indent="0">
              <a:buNone/>
            </a:pPr>
            <a:r>
              <a:rPr lang="en-US" b="1" dirty="0">
                <a:latin typeface="Times New Roman" panose="02020603050405020304" pitchFamily="18" charset="0"/>
                <a:cs typeface="Times New Roman" panose="02020603050405020304" pitchFamily="18" charset="0"/>
              </a:rPr>
              <a:t>Heterogenous CGRA realization</a:t>
            </a:r>
            <a:endParaRPr lang="en-US" b="1" dirty="0">
              <a:solidFill>
                <a:schemeClr val="tx1"/>
              </a:solidFill>
              <a:latin typeface="Times New Roman" panose="02020603050405020304" pitchFamily="18" charset="0"/>
              <a:cs typeface="Times New Roman" panose="02020603050405020304" pitchFamily="18" charset="0"/>
            </a:endParaRPr>
          </a:p>
          <a:p>
            <a:pPr>
              <a:buFont typeface="+mj-lt"/>
              <a:buAutoNum type="arabicPeriod"/>
            </a:pPr>
            <a:r>
              <a:rPr lang="en-US" dirty="0">
                <a:latin typeface="Times New Roman" panose="02020603050405020304" pitchFamily="18" charset="0"/>
                <a:cs typeface="Times New Roman" panose="02020603050405020304" pitchFamily="18" charset="0"/>
              </a:rPr>
              <a:t>It makes the integration of the diverse processing elements within the CGRA framework, and allows the balancing of the flexibility, performance and the efficiency in energy. It is mostly suitable in the complex and sparse computations.</a:t>
            </a:r>
            <a:endParaRPr lang="en-US"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2701657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906</TotalTime>
  <Words>1408</Words>
  <Application>Microsoft Office PowerPoint</Application>
  <PresentationFormat>Widescreen</PresentationFormat>
  <Paragraphs>101</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Century Gothic</vt:lpstr>
      <vt:lpstr>Times New Roman</vt:lpstr>
      <vt:lpstr>Wingdings</vt:lpstr>
      <vt:lpstr>Wingdings 3</vt:lpstr>
      <vt:lpstr>Ion</vt:lpstr>
      <vt:lpstr>Advancements in Energy-Efficient High-Performance Architectures for Edge Computing: Insights from Pipestitch, RipTide, and REVAMP</vt:lpstr>
      <vt:lpstr>PAPERS SELECTED</vt:lpstr>
      <vt:lpstr>PAPERS SELECTED</vt:lpstr>
      <vt:lpstr>PAPERS SELECTED</vt:lpstr>
      <vt:lpstr>CONTENTS</vt:lpstr>
      <vt:lpstr>ABSTRACT</vt:lpstr>
      <vt:lpstr>INTRODUCTION</vt:lpstr>
      <vt:lpstr>MOTIVATION</vt:lpstr>
      <vt:lpstr>METHODS</vt:lpstr>
      <vt:lpstr>PowerPoint Presentation</vt:lpstr>
      <vt:lpstr>IMPLEMENTATION</vt:lpstr>
      <vt:lpstr>IMPLEMENTATION</vt:lpstr>
      <vt:lpstr>IMPLEMENTATION</vt:lpstr>
      <vt:lpstr>RESULT</vt:lpstr>
      <vt:lpstr>CONCLUSION</vt:lpstr>
      <vt:lpstr>FUTURE WORK</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Algorithms for Efficient Pathfinding: Exploring Shortest Path Approaches and Comparative Performance</dc:title>
  <dc:creator>manideep annarapu</dc:creator>
  <cp:lastModifiedBy>Manideep Annarapu</cp:lastModifiedBy>
  <cp:revision>10</cp:revision>
  <dcterms:created xsi:type="dcterms:W3CDTF">2023-11-28T21:02:28Z</dcterms:created>
  <dcterms:modified xsi:type="dcterms:W3CDTF">2024-07-17T21:58:46Z</dcterms:modified>
</cp:coreProperties>
</file>