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4" r:id="rId5"/>
    <p:sldId id="278" r:id="rId6"/>
    <p:sldId id="262" r:id="rId7"/>
    <p:sldId id="285" r:id="rId8"/>
    <p:sldId id="279" r:id="rId9"/>
    <p:sldId id="281" r:id="rId10"/>
    <p:sldId id="282" r:id="rId1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76200"/>
              <a:ext cx="812800" cy="27855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743400" y="2785411"/>
            <a:ext cx="14965623" cy="1324722"/>
          </a:xfrm>
          <a:prstGeom prst="rect">
            <a:avLst/>
          </a:prstGeom>
        </p:spPr>
        <p:txBody>
          <a:bodyPr wrap="square" lIns="0" tIns="0" rIns="0" bIns="0" rtlCol="0" anchor="t">
            <a:spAutoFit/>
          </a:bodyPr>
          <a:lstStyle/>
          <a:p>
            <a:pPr>
              <a:lnSpc>
                <a:spcPts val="11265"/>
              </a:lnSpc>
              <a:spcBef>
                <a:spcPct val="0"/>
              </a:spcBef>
            </a:pPr>
            <a:r>
              <a:rPr lang="en-IN" sz="7200" dirty="0"/>
              <a:t>Resume Screening Classification</a:t>
            </a:r>
            <a:endParaRPr lang="en-US" sz="7200" dirty="0">
              <a:solidFill>
                <a:srgbClr val="000000"/>
              </a:solidFill>
              <a:latin typeface="Times New Roman"/>
            </a:endParaRPr>
          </a:p>
        </p:txBody>
      </p:sp>
      <p:sp>
        <p:nvSpPr>
          <p:cNvPr id="7" name="AutoShape 7"/>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251810" y="481688"/>
            <a:ext cx="2582480" cy="2582480"/>
          </a:xfrm>
          <a:custGeom>
            <a:avLst/>
            <a:gdLst/>
            <a:ahLst/>
            <a:cxnLst/>
            <a:rect l="l" t="t" r="r" b="b"/>
            <a:pathLst>
              <a:path w="2582480" h="2582480">
                <a:moveTo>
                  <a:pt x="0" y="0"/>
                </a:moveTo>
                <a:lnTo>
                  <a:pt x="2582480" y="0"/>
                </a:lnTo>
                <a:lnTo>
                  <a:pt x="2582480" y="2582481"/>
                </a:lnTo>
                <a:lnTo>
                  <a:pt x="0" y="2582481"/>
                </a:lnTo>
                <a:lnTo>
                  <a:pt x="0" y="0"/>
                </a:lnTo>
                <a:close/>
              </a:path>
            </a:pathLst>
          </a:custGeom>
          <a:blipFill>
            <a:blip r:embed="rId3"/>
            <a:stretch>
              <a:fillRect/>
            </a:stretch>
          </a:blipFill>
        </p:spPr>
      </p:sp>
      <p:sp>
        <p:nvSpPr>
          <p:cNvPr id="10" name="TextBox 10"/>
          <p:cNvSpPr txBox="1"/>
          <p:nvPr/>
        </p:nvSpPr>
        <p:spPr>
          <a:xfrm>
            <a:off x="10675667" y="6724375"/>
            <a:ext cx="7109293" cy="872034"/>
          </a:xfrm>
          <a:prstGeom prst="rect">
            <a:avLst/>
          </a:prstGeom>
        </p:spPr>
        <p:txBody>
          <a:bodyPr wrap="square" lIns="0" tIns="0" rIns="0" bIns="0" rtlCol="0" anchor="t">
            <a:spAutoFit/>
          </a:bodyPr>
          <a:lstStyle/>
          <a:p>
            <a:pPr>
              <a:lnSpc>
                <a:spcPts val="3379"/>
              </a:lnSpc>
            </a:pPr>
            <a:r>
              <a:rPr lang="en-US" sz="3000" dirty="0">
                <a:solidFill>
                  <a:srgbClr val="000000"/>
                </a:solidFill>
                <a:latin typeface="Times New Roman"/>
              </a:rPr>
              <a:t>Presented By:</a:t>
            </a:r>
          </a:p>
          <a:p>
            <a:pPr>
              <a:lnSpc>
                <a:spcPts val="3379"/>
              </a:lnSpc>
              <a:spcBef>
                <a:spcPct val="0"/>
              </a:spcBef>
            </a:pPr>
            <a:r>
              <a:rPr lang="en-US" sz="3000" dirty="0">
                <a:solidFill>
                  <a:srgbClr val="000000"/>
                </a:solidFill>
                <a:latin typeface="Times New Roman"/>
              </a:rPr>
              <a:t>Yalla Bhanu Karthik(20B91A05W0)</a:t>
            </a:r>
          </a:p>
        </p:txBody>
      </p:sp>
      <p:sp>
        <p:nvSpPr>
          <p:cNvPr id="11" name="TextBox 11"/>
          <p:cNvSpPr txBox="1"/>
          <p:nvPr/>
        </p:nvSpPr>
        <p:spPr>
          <a:xfrm>
            <a:off x="4237964" y="461525"/>
            <a:ext cx="15671194" cy="1300563"/>
          </a:xfrm>
          <a:prstGeom prst="rect">
            <a:avLst/>
          </a:prstGeom>
        </p:spPr>
        <p:txBody>
          <a:bodyPr lIns="0" tIns="0" rIns="0" bIns="0" rtlCol="0" anchor="t">
            <a:spAutoFit/>
          </a:bodyPr>
          <a:lstStyle/>
          <a:p>
            <a:pPr>
              <a:lnSpc>
                <a:spcPts val="4965"/>
              </a:lnSpc>
            </a:pPr>
            <a:r>
              <a:rPr lang="en-US" sz="3546" dirty="0">
                <a:solidFill>
                  <a:srgbClr val="000000"/>
                </a:solidFill>
                <a:latin typeface="Times New Roman"/>
              </a:rPr>
              <a:t>DEPARTMENT OF COMPUTER SCIENCE AND ENGINEERING  </a:t>
            </a:r>
          </a:p>
          <a:p>
            <a:pPr>
              <a:lnSpc>
                <a:spcPts val="4965"/>
              </a:lnSpc>
              <a:spcBef>
                <a:spcPct val="0"/>
              </a:spcBef>
            </a:pPr>
            <a:r>
              <a:rPr lang="en-US" sz="3546" dirty="0">
                <a:solidFill>
                  <a:srgbClr val="000000"/>
                </a:solidFill>
                <a:latin typeface="Times New Roman"/>
              </a:rPr>
              <a:t>         </a:t>
            </a:r>
          </a:p>
        </p:txBody>
      </p:sp>
      <p:sp>
        <p:nvSpPr>
          <p:cNvPr id="12" name="TextBox 12"/>
          <p:cNvSpPr txBox="1"/>
          <p:nvPr/>
        </p:nvSpPr>
        <p:spPr>
          <a:xfrm>
            <a:off x="4763553" y="1083670"/>
            <a:ext cx="11883349" cy="599138"/>
          </a:xfrm>
          <a:prstGeom prst="rect">
            <a:avLst/>
          </a:prstGeom>
        </p:spPr>
        <p:txBody>
          <a:bodyPr lIns="0" tIns="0" rIns="0" bIns="0" rtlCol="0" anchor="t">
            <a:spAutoFit/>
          </a:bodyPr>
          <a:lstStyle/>
          <a:p>
            <a:pPr algn="ctr">
              <a:lnSpc>
                <a:spcPts val="5059"/>
              </a:lnSpc>
              <a:spcBef>
                <a:spcPct val="0"/>
              </a:spcBef>
            </a:pPr>
            <a:r>
              <a:rPr lang="en-US" sz="3613" dirty="0">
                <a:solidFill>
                  <a:srgbClr val="000000"/>
                </a:solidFill>
                <a:latin typeface="Times New Roman"/>
              </a:rPr>
              <a:t>IV/IV(2023-2024)</a:t>
            </a:r>
          </a:p>
        </p:txBody>
      </p:sp>
      <p:sp>
        <p:nvSpPr>
          <p:cNvPr id="14" name="TextBox 14"/>
          <p:cNvSpPr txBox="1"/>
          <p:nvPr/>
        </p:nvSpPr>
        <p:spPr>
          <a:xfrm>
            <a:off x="6404651" y="4178550"/>
            <a:ext cx="11883349" cy="599138"/>
          </a:xfrm>
          <a:prstGeom prst="rect">
            <a:avLst/>
          </a:prstGeom>
        </p:spPr>
        <p:txBody>
          <a:bodyPr lIns="0" tIns="0" rIns="0" bIns="0" rtlCol="0" anchor="t">
            <a:spAutoFit/>
          </a:bodyPr>
          <a:lstStyle/>
          <a:p>
            <a:pPr>
              <a:lnSpc>
                <a:spcPts val="5059"/>
              </a:lnSpc>
              <a:spcBef>
                <a:spcPct val="0"/>
              </a:spcBef>
            </a:pPr>
            <a:r>
              <a:rPr lang="en-US" sz="3613" dirty="0">
                <a:solidFill>
                  <a:srgbClr val="000000"/>
                </a:solidFill>
                <a:latin typeface="Times New Roman"/>
              </a:rPr>
              <a:t>-An Application for Resume Screening  </a:t>
            </a:r>
          </a:p>
        </p:txBody>
      </p:sp>
      <p:sp>
        <p:nvSpPr>
          <p:cNvPr id="16" name="TextBox 12">
            <a:extLst>
              <a:ext uri="{FF2B5EF4-FFF2-40B4-BE49-F238E27FC236}">
                <a16:creationId xmlns:a16="http://schemas.microsoft.com/office/drawing/2014/main" id="{BD2826C9-9C30-7DDB-80A1-FE63B4EE41D5}"/>
              </a:ext>
            </a:extLst>
          </p:cNvPr>
          <p:cNvSpPr txBox="1"/>
          <p:nvPr/>
        </p:nvSpPr>
        <p:spPr>
          <a:xfrm>
            <a:off x="4607496" y="1913871"/>
            <a:ext cx="11883349" cy="599138"/>
          </a:xfrm>
          <a:prstGeom prst="rect">
            <a:avLst/>
          </a:prstGeom>
        </p:spPr>
        <p:txBody>
          <a:bodyPr lIns="0" tIns="0" rIns="0" bIns="0" rtlCol="0" anchor="t">
            <a:spAutoFit/>
          </a:bodyPr>
          <a:lstStyle/>
          <a:p>
            <a:pPr algn="ctr">
              <a:lnSpc>
                <a:spcPts val="5059"/>
              </a:lnSpc>
              <a:spcBef>
                <a:spcPct val="0"/>
              </a:spcBef>
            </a:pPr>
            <a:r>
              <a:rPr lang="en-US" sz="3613" dirty="0">
                <a:solidFill>
                  <a:srgbClr val="000000"/>
                </a:solidFill>
                <a:latin typeface="Times New Roman"/>
              </a:rPr>
              <a:t>SAGI RAMAKRISHNAM RAJU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Freeform 3"/>
          <p:cNvSpPr/>
          <p:nvPr/>
        </p:nvSpPr>
        <p:spPr>
          <a:xfrm>
            <a:off x="18091641"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AutoShape 4"/>
          <p:cNvSpPr/>
          <p:nvPr/>
        </p:nvSpPr>
        <p:spPr>
          <a:xfrm>
            <a:off x="5525503" y="5773927"/>
            <a:ext cx="6492240"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3699793" y="4217798"/>
            <a:ext cx="10143658" cy="1537080"/>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Times New Roman"/>
              </a:rPr>
              <a:t>THANK YOU</a:t>
            </a:r>
          </a:p>
        </p:txBody>
      </p:sp>
      <p:sp>
        <p:nvSpPr>
          <p:cNvPr id="6" name="Freeform 6"/>
          <p:cNvSpPr/>
          <p:nvPr/>
        </p:nvSpPr>
        <p:spPr>
          <a:xfrm>
            <a:off x="-196359"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76200"/>
              <a:ext cx="2501952" cy="27855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23262" y="1037638"/>
            <a:ext cx="6417963" cy="823963"/>
          </a:xfrm>
          <a:prstGeom prst="rect">
            <a:avLst/>
          </a:prstGeom>
        </p:spPr>
        <p:txBody>
          <a:bodyPr lIns="0" tIns="0" rIns="0" bIns="0" rtlCol="0" anchor="t">
            <a:spAutoFit/>
          </a:bodyPr>
          <a:lstStyle/>
          <a:p>
            <a:pPr>
              <a:lnSpc>
                <a:spcPts val="6018"/>
              </a:lnSpc>
              <a:spcBef>
                <a:spcPct val="0"/>
              </a:spcBef>
            </a:pPr>
            <a:r>
              <a:rPr lang="en-US" sz="4298">
                <a:solidFill>
                  <a:srgbClr val="FFFFFF"/>
                </a:solidFill>
                <a:latin typeface="Times New Roman"/>
              </a:rPr>
              <a:t>OUTLINE</a:t>
            </a:r>
          </a:p>
        </p:txBody>
      </p:sp>
      <p:sp>
        <p:nvSpPr>
          <p:cNvPr id="6" name="AutoShape 6"/>
          <p:cNvSpPr/>
          <p:nvPr/>
        </p:nvSpPr>
        <p:spPr>
          <a:xfrm flipV="1">
            <a:off x="723325" y="1861601"/>
            <a:ext cx="4026475" cy="3810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858333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t="-22698" b="-22698"/>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723325" y="2502522"/>
            <a:ext cx="5761990" cy="4908395"/>
          </a:xfrm>
          <a:prstGeom prst="rect">
            <a:avLst/>
          </a:prstGeom>
        </p:spPr>
        <p:txBody>
          <a:bodyPr lIns="0" tIns="0" rIns="0" bIns="0" rtlCol="0" anchor="t">
            <a:spAutoFit/>
          </a:bodyPr>
          <a:lstStyle/>
          <a:p>
            <a:pPr marL="865047" lvl="1" indent="-514350">
              <a:lnSpc>
                <a:spcPts val="5620"/>
              </a:lnSpc>
              <a:buFont typeface="+mj-lt"/>
              <a:buAutoNum type="arabicPeriod"/>
            </a:pPr>
            <a:r>
              <a:rPr lang="en-US" sz="3248" dirty="0">
                <a:solidFill>
                  <a:srgbClr val="FFFFFF"/>
                </a:solidFill>
                <a:latin typeface="Times New Roman"/>
              </a:rPr>
              <a:t>Problem Statement</a:t>
            </a:r>
          </a:p>
          <a:p>
            <a:pPr marL="865047" lvl="1" indent="-514350">
              <a:lnSpc>
                <a:spcPts val="5620"/>
              </a:lnSpc>
              <a:buFont typeface="+mj-lt"/>
              <a:buAutoNum type="arabicPeriod"/>
            </a:pPr>
            <a:r>
              <a:rPr lang="en-US" sz="3248" dirty="0">
                <a:solidFill>
                  <a:srgbClr val="FFFFFF"/>
                </a:solidFill>
                <a:latin typeface="Times New Roman"/>
              </a:rPr>
              <a:t>Existing System</a:t>
            </a:r>
          </a:p>
          <a:p>
            <a:pPr marL="865047" lvl="1" indent="-514350">
              <a:lnSpc>
                <a:spcPts val="5620"/>
              </a:lnSpc>
              <a:buFont typeface="+mj-lt"/>
              <a:buAutoNum type="arabicPeriod"/>
            </a:pPr>
            <a:r>
              <a:rPr lang="en-US" sz="3248" dirty="0">
                <a:solidFill>
                  <a:srgbClr val="FFFFFF"/>
                </a:solidFill>
                <a:latin typeface="Times New Roman"/>
              </a:rPr>
              <a:t>Proposed System</a:t>
            </a:r>
          </a:p>
          <a:p>
            <a:pPr marL="865047" lvl="1" indent="-514350">
              <a:lnSpc>
                <a:spcPts val="5620"/>
              </a:lnSpc>
              <a:buFont typeface="+mj-lt"/>
              <a:buAutoNum type="arabicPeriod"/>
            </a:pPr>
            <a:r>
              <a:rPr lang="en-IN" sz="3300" dirty="0">
                <a:solidFill>
                  <a:schemeClr val="bg1"/>
                </a:solidFill>
                <a:latin typeface="mavenPro"/>
              </a:rPr>
              <a:t>Software and Hardware Requirements</a:t>
            </a:r>
            <a:endParaRPr lang="en-US" sz="3248" dirty="0">
              <a:solidFill>
                <a:srgbClr val="FFFFFF"/>
              </a:solidFill>
              <a:latin typeface="Times New Roman"/>
            </a:endParaRPr>
          </a:p>
          <a:p>
            <a:pPr marL="865047" lvl="1" indent="-514350">
              <a:lnSpc>
                <a:spcPts val="5620"/>
              </a:lnSpc>
              <a:buFont typeface="+mj-lt"/>
              <a:buAutoNum type="arabicPeriod"/>
            </a:pPr>
            <a:r>
              <a:rPr lang="en-US" sz="3248" dirty="0">
                <a:solidFill>
                  <a:srgbClr val="FFFFFF"/>
                </a:solidFill>
                <a:latin typeface="Times New Roman"/>
              </a:rPr>
              <a:t>Conclusion and Future Work</a:t>
            </a:r>
          </a:p>
          <a:p>
            <a:pPr marL="342900" indent="-342900">
              <a:lnSpc>
                <a:spcPts val="5620"/>
              </a:lnSpc>
              <a:buFont typeface="+mj-lt"/>
              <a:buAutoNum type="arabicPeriod"/>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5821153" y="-241935"/>
            <a:ext cx="2466847" cy="10528935"/>
            <a:chOff x="0" y="0"/>
            <a:chExt cx="786130" cy="3355340"/>
          </a:xfrm>
        </p:grpSpPr>
        <p:sp>
          <p:nvSpPr>
            <p:cNvPr id="4" name="Freeform 4"/>
            <p:cNvSpPr/>
            <p:nvPr/>
          </p:nvSpPr>
          <p:spPr>
            <a:xfrm>
              <a:off x="0" y="0"/>
              <a:ext cx="786130" cy="3355340"/>
            </a:xfrm>
            <a:custGeom>
              <a:avLst/>
              <a:gdLst/>
              <a:ahLst/>
              <a:cxnLst/>
              <a:rect l="l" t="t" r="r" b="b"/>
              <a:pathLst>
                <a:path w="786130" h="3355340">
                  <a:moveTo>
                    <a:pt x="0" y="0"/>
                  </a:moveTo>
                  <a:lnTo>
                    <a:pt x="786130" y="0"/>
                  </a:lnTo>
                  <a:lnTo>
                    <a:pt x="786130" y="3355340"/>
                  </a:lnTo>
                  <a:lnTo>
                    <a:pt x="0" y="3355340"/>
                  </a:lnTo>
                  <a:close/>
                </a:path>
              </a:pathLst>
            </a:custGeom>
            <a:blipFill>
              <a:blip r:embed="rId3"/>
              <a:stretch>
                <a:fillRect l="-270013" r="-270013"/>
              </a:stretch>
            </a:blipFill>
          </p:spPr>
        </p:sp>
      </p:grpSp>
      <p:grpSp>
        <p:nvGrpSpPr>
          <p:cNvPr id="5" name="Group 5"/>
          <p:cNvGrpSpPr>
            <a:grpSpLocks noChangeAspect="1"/>
          </p:cNvGrpSpPr>
          <p:nvPr/>
        </p:nvGrpSpPr>
        <p:grpSpPr>
          <a:xfrm>
            <a:off x="13354305" y="0"/>
            <a:ext cx="2466847" cy="10528935"/>
            <a:chOff x="0" y="0"/>
            <a:chExt cx="786130" cy="3355340"/>
          </a:xfrm>
        </p:grpSpPr>
        <p:sp>
          <p:nvSpPr>
            <p:cNvPr id="6" name="Freeform 6"/>
            <p:cNvSpPr/>
            <p:nvPr/>
          </p:nvSpPr>
          <p:spPr>
            <a:xfrm>
              <a:off x="0" y="0"/>
              <a:ext cx="786130" cy="3355340"/>
            </a:xfrm>
            <a:custGeom>
              <a:avLst/>
              <a:gdLst/>
              <a:ahLst/>
              <a:cxnLst/>
              <a:rect l="l" t="t" r="r" b="b"/>
              <a:pathLst>
                <a:path w="786130" h="3355340">
                  <a:moveTo>
                    <a:pt x="0" y="0"/>
                  </a:moveTo>
                  <a:lnTo>
                    <a:pt x="786130" y="0"/>
                  </a:lnTo>
                  <a:lnTo>
                    <a:pt x="786130" y="3355340"/>
                  </a:lnTo>
                  <a:lnTo>
                    <a:pt x="0" y="3355340"/>
                  </a:lnTo>
                  <a:close/>
                </a:path>
              </a:pathLst>
            </a:custGeom>
            <a:blipFill>
              <a:blip r:embed="rId4"/>
              <a:stretch>
                <a:fillRect l="-270113" r="-270113"/>
              </a:stretch>
            </a:blipFill>
          </p:spPr>
        </p:sp>
      </p:grpSp>
      <p:sp>
        <p:nvSpPr>
          <p:cNvPr id="7" name="TextBox 7"/>
          <p:cNvSpPr txBox="1"/>
          <p:nvPr/>
        </p:nvSpPr>
        <p:spPr>
          <a:xfrm>
            <a:off x="1027649" y="670810"/>
            <a:ext cx="6244143" cy="706219"/>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Times New Roman"/>
              </a:rPr>
              <a:t>PROBLEM STATEMENT</a:t>
            </a: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9" name="TextBox 9"/>
          <p:cNvSpPr txBox="1"/>
          <p:nvPr/>
        </p:nvSpPr>
        <p:spPr>
          <a:xfrm>
            <a:off x="1027649" y="2119164"/>
            <a:ext cx="11274170" cy="3447547"/>
          </a:xfrm>
          <a:prstGeom prst="rect">
            <a:avLst/>
          </a:prstGeom>
        </p:spPr>
        <p:txBody>
          <a:bodyPr wrap="square" lIns="0" tIns="0" rIns="0" bIns="0" rtlCol="0" anchor="t">
            <a:spAutoFit/>
          </a:bodyPr>
          <a:lstStyle/>
          <a:p>
            <a:pPr marL="463910" lvl="1" indent="-231955" algn="just">
              <a:lnSpc>
                <a:spcPts val="3008"/>
              </a:lnSpc>
              <a:buFont typeface="Arial"/>
              <a:buChar char="•"/>
            </a:pPr>
            <a:r>
              <a:rPr lang="en-US" sz="2400" i="0" dirty="0">
                <a:effectLst/>
                <a:latin typeface="Söhne"/>
              </a:rPr>
              <a:t>Traditional resume screening processes are time-consuming and prone to biases. To address these issues, there is a need to explore methods for automating resume screening using Artificial Intelligence (AI) and Machine Learning (ML). This project proposes a two-phase model named "Prospect" to automate resume screening, aiming to improve efficiency and reduce bias. The model utilizes feature extraction and matching algorithms to categorize resumes into "selected" and "rejected" categories. The effectiveness of the Prospect model is validated through experiments using a unique dataset of approximately 5,000 resumes, showing a significant improvement in accuracy compared to conventional convolutional neural network models.</a:t>
            </a:r>
            <a:r>
              <a:rPr lang="en-US" sz="2400" dirty="0"/>
              <a:t>. </a:t>
            </a:r>
            <a:endParaRPr lang="en-US" sz="2148" dirty="0">
              <a:latin typeface="Alice"/>
            </a:endParaRPr>
          </a:p>
        </p:txBody>
      </p:sp>
      <p:sp>
        <p:nvSpPr>
          <p:cNvPr id="10" name="AutoShape 10"/>
          <p:cNvSpPr/>
          <p:nvPr/>
        </p:nvSpPr>
        <p:spPr>
          <a:xfrm>
            <a:off x="1027649" y="1489457"/>
            <a:ext cx="26187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5472"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3836266" y="1240209"/>
            <a:ext cx="4957463" cy="706219"/>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EXISTING SYSTEM</a:t>
            </a:r>
          </a:p>
        </p:txBody>
      </p:sp>
      <p:sp>
        <p:nvSpPr>
          <p:cNvPr id="4" name="AutoShape 4"/>
          <p:cNvSpPr/>
          <p:nvPr/>
        </p:nvSpPr>
        <p:spPr>
          <a:xfrm>
            <a:off x="3959424" y="2156672"/>
            <a:ext cx="3281714"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76200"/>
              <a:ext cx="812800" cy="278553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186537" y="1856878"/>
            <a:ext cx="3255770" cy="599588"/>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Times New Roman Bold"/>
              </a:rPr>
              <a:t> </a:t>
            </a:r>
          </a:p>
        </p:txBody>
      </p:sp>
      <p:sp>
        <p:nvSpPr>
          <p:cNvPr id="11" name="TextBox 10">
            <a:extLst>
              <a:ext uri="{FF2B5EF4-FFF2-40B4-BE49-F238E27FC236}">
                <a16:creationId xmlns:a16="http://schemas.microsoft.com/office/drawing/2014/main" id="{7E0F1A0D-4742-01C9-2153-E2B8F05B5566}"/>
              </a:ext>
            </a:extLst>
          </p:cNvPr>
          <p:cNvSpPr txBox="1"/>
          <p:nvPr/>
        </p:nvSpPr>
        <p:spPr>
          <a:xfrm>
            <a:off x="3808212" y="2456466"/>
            <a:ext cx="10260632" cy="6986528"/>
          </a:xfrm>
          <a:prstGeom prst="rect">
            <a:avLst/>
          </a:prstGeom>
          <a:noFill/>
        </p:spPr>
        <p:txBody>
          <a:bodyPr wrap="square">
            <a:spAutoFit/>
          </a:bodyPr>
          <a:lstStyle/>
          <a:p>
            <a:pPr algn="just"/>
            <a:r>
              <a:rPr lang="en-US" sz="2800" b="0" i="0" dirty="0">
                <a:effectLst/>
                <a:latin typeface="Söhne"/>
              </a:rPr>
              <a:t>The existing system prior to the proposed "Prospect" model involves manual resume screening processes conducted by hiring managers or HR personnel. In this traditional approach:</a:t>
            </a:r>
          </a:p>
          <a:p>
            <a:pPr algn="just">
              <a:buFont typeface="+mj-lt"/>
              <a:buAutoNum type="arabicPeriod"/>
            </a:pPr>
            <a:r>
              <a:rPr lang="en-US" sz="2800" b="1" i="0" dirty="0">
                <a:effectLst/>
                <a:latin typeface="Söhne"/>
              </a:rPr>
              <a:t>Manual Review</a:t>
            </a:r>
            <a:r>
              <a:rPr lang="en-US" sz="2800" b="0" i="0" dirty="0">
                <a:effectLst/>
                <a:latin typeface="Söhne"/>
              </a:rPr>
              <a:t>: Resumes are individually reviewed by human recruiters or hiring managers to assess candidates' qualifications and suitability for the job.</a:t>
            </a:r>
          </a:p>
          <a:p>
            <a:pPr algn="just">
              <a:buFont typeface="+mj-lt"/>
              <a:buAutoNum type="arabicPeriod"/>
            </a:pPr>
            <a:r>
              <a:rPr lang="en-US" sz="2800" b="1" i="0" dirty="0">
                <a:effectLst/>
                <a:latin typeface="Söhne"/>
              </a:rPr>
              <a:t>Time-Consuming Process</a:t>
            </a:r>
            <a:r>
              <a:rPr lang="en-US" sz="2800" b="0" i="0" dirty="0">
                <a:effectLst/>
                <a:latin typeface="Söhne"/>
              </a:rPr>
              <a:t>: Reviewing each resume manually is a time-consuming task, especially for positions that receive a large number of applications.</a:t>
            </a:r>
          </a:p>
          <a:p>
            <a:pPr algn="just">
              <a:buFont typeface="+mj-lt"/>
              <a:buAutoNum type="arabicPeriod"/>
            </a:pPr>
            <a:r>
              <a:rPr lang="en-US" sz="2800" b="1" i="0" dirty="0">
                <a:effectLst/>
                <a:latin typeface="Söhne"/>
              </a:rPr>
              <a:t>Subjectivity and Bias</a:t>
            </a:r>
            <a:r>
              <a:rPr lang="en-US" sz="2800" b="0" i="0" dirty="0">
                <a:effectLst/>
                <a:latin typeface="Söhne"/>
              </a:rPr>
              <a:t>: Human reviewers may introduce biases based on factors such as the candidate's name, gender, or educational background, which can impact the fairness of the screening process.</a:t>
            </a:r>
          </a:p>
          <a:p>
            <a:pPr algn="just">
              <a:buFont typeface="+mj-lt"/>
              <a:buAutoNum type="arabicPeriod"/>
            </a:pPr>
            <a:r>
              <a:rPr lang="en-US" sz="2800" b="1" i="0" dirty="0">
                <a:effectLst/>
                <a:latin typeface="Söhne"/>
              </a:rPr>
              <a:t>Limited Efficiency</a:t>
            </a:r>
            <a:r>
              <a:rPr lang="en-US" sz="2800" b="0" i="0" dirty="0">
                <a:effectLst/>
                <a:latin typeface="Söhne"/>
              </a:rPr>
              <a:t>: Due to the time and effort required, manual resume screening may lead to delays in the hiring process and potentially overlook qualified candidates.</a:t>
            </a:r>
          </a:p>
        </p:txBody>
      </p:sp>
      <p:pic>
        <p:nvPicPr>
          <p:cNvPr id="1026" name="Picture 2" descr="Reviewing Candidate Resumes - Hiring Advice | iHire">
            <a:extLst>
              <a:ext uri="{FF2B5EF4-FFF2-40B4-BE49-F238E27FC236}">
                <a16:creationId xmlns:a16="http://schemas.microsoft.com/office/drawing/2014/main" id="{5AE9A281-D048-6F8A-F5EE-2D8E246D3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844" y="3127276"/>
            <a:ext cx="3571875"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9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00" y="-18509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337227"/>
            <a:ext cx="8488517" cy="706219"/>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PROPOSED SYSTEM</a:t>
            </a:r>
          </a:p>
        </p:txBody>
      </p:sp>
      <p:sp>
        <p:nvSpPr>
          <p:cNvPr id="6" name="TextBox 6"/>
          <p:cNvSpPr txBox="1"/>
          <p:nvPr/>
        </p:nvSpPr>
        <p:spPr>
          <a:xfrm>
            <a:off x="1028700" y="1722921"/>
            <a:ext cx="16540236" cy="8002191"/>
          </a:xfrm>
          <a:prstGeom prst="rect">
            <a:avLst/>
          </a:prstGeom>
        </p:spPr>
        <p:txBody>
          <a:bodyPr wrap="square" lIns="0" tIns="0" rIns="0" bIns="0" rtlCol="0" anchor="t">
            <a:spAutoFit/>
          </a:bodyPr>
          <a:lstStyle/>
          <a:p>
            <a:pPr algn="just"/>
            <a:r>
              <a:rPr lang="en-US" sz="2000" b="0" i="0" dirty="0">
                <a:effectLst/>
                <a:latin typeface="Söhne"/>
              </a:rPr>
              <a:t>The proposed system, named "Prospect," aims to automate the resume screening process using Artificial Intelligence and Machine Learning techniques. Here's an outline of the proposed system:</a:t>
            </a:r>
          </a:p>
          <a:p>
            <a:pPr algn="just">
              <a:buFont typeface="+mj-lt"/>
              <a:buAutoNum type="arabicPeriod"/>
            </a:pPr>
            <a:r>
              <a:rPr lang="en-US" sz="2000" b="1" i="0" dirty="0">
                <a:effectLst/>
                <a:latin typeface="Söhne"/>
              </a:rPr>
              <a:t>Feature Extraction Phase</a:t>
            </a:r>
            <a:r>
              <a:rPr lang="en-US" sz="2000" b="0" i="0" dirty="0">
                <a:effectLst/>
                <a:latin typeface="Söhne"/>
              </a:rPr>
              <a:t>:</a:t>
            </a:r>
          </a:p>
          <a:p>
            <a:pPr marL="742950" lvl="1" indent="-285750" algn="just">
              <a:buFont typeface="+mj-lt"/>
              <a:buAutoNum type="arabicPeriod"/>
            </a:pPr>
            <a:r>
              <a:rPr lang="en-US" sz="2000" b="0" i="0" dirty="0">
                <a:effectLst/>
                <a:latin typeface="Söhne"/>
              </a:rPr>
              <a:t>In the first phase, the system preprocesses the dataset of resumes.</a:t>
            </a:r>
          </a:p>
          <a:p>
            <a:pPr marL="742950" lvl="1" indent="-285750" algn="just">
              <a:buFont typeface="+mj-lt"/>
              <a:buAutoNum type="arabicPeriod"/>
            </a:pPr>
            <a:r>
              <a:rPr lang="en-US" sz="2000" b="0" i="0" dirty="0">
                <a:effectLst/>
                <a:latin typeface="Söhne"/>
              </a:rPr>
              <a:t>Utilizes natural language processing (NLP) techniques to extract relevant features from each resume.</a:t>
            </a:r>
          </a:p>
          <a:p>
            <a:pPr marL="742950" lvl="1" indent="-285750" algn="just">
              <a:buFont typeface="+mj-lt"/>
              <a:buAutoNum type="arabicPeriod"/>
            </a:pPr>
            <a:r>
              <a:rPr lang="en-US" sz="2000" b="0" i="0" dirty="0">
                <a:effectLst/>
                <a:latin typeface="Söhne"/>
              </a:rPr>
              <a:t>Features may include skills, experiences, education, certifications, etc.</a:t>
            </a:r>
          </a:p>
          <a:p>
            <a:pPr marL="742950" lvl="1" indent="-285750" algn="just">
              <a:buFont typeface="+mj-lt"/>
              <a:buAutoNum type="arabicPeriod"/>
            </a:pPr>
            <a:r>
              <a:rPr lang="en-US" sz="2000" b="0" i="0" dirty="0">
                <a:effectLst/>
                <a:latin typeface="Söhne"/>
              </a:rPr>
              <a:t>Techniques such as tokenization, part-of-speech tagging, and named entity recognition may be employed to extract and process textual information.</a:t>
            </a:r>
          </a:p>
          <a:p>
            <a:pPr algn="just">
              <a:buFont typeface="+mj-lt"/>
              <a:buAutoNum type="arabicPeriod"/>
            </a:pPr>
            <a:r>
              <a:rPr lang="en-US" sz="2000" b="1" i="0" dirty="0">
                <a:effectLst/>
                <a:latin typeface="Söhne"/>
              </a:rPr>
              <a:t>Matching and Classification Phase</a:t>
            </a:r>
            <a:r>
              <a:rPr lang="en-US" sz="2000" b="0" i="0" dirty="0">
                <a:effectLst/>
                <a:latin typeface="Söhne"/>
              </a:rPr>
              <a:t>:</a:t>
            </a:r>
          </a:p>
          <a:p>
            <a:pPr marL="742950" lvl="1" indent="-285750" algn="just">
              <a:buFont typeface="+mj-lt"/>
              <a:buAutoNum type="arabicPeriod"/>
            </a:pPr>
            <a:r>
              <a:rPr lang="en-US" sz="2000" b="0" i="0" dirty="0">
                <a:effectLst/>
                <a:latin typeface="Söhne"/>
              </a:rPr>
              <a:t>In the second phase, the system applies a classification algorithm to categorize resumes into "selected" and "rejected" categories.</a:t>
            </a:r>
          </a:p>
          <a:p>
            <a:pPr marL="742950" lvl="1" indent="-285750" algn="just">
              <a:buFont typeface="+mj-lt"/>
              <a:buAutoNum type="arabicPeriod"/>
            </a:pPr>
            <a:r>
              <a:rPr lang="en-US" sz="2000" b="0" i="0" dirty="0">
                <a:effectLst/>
                <a:latin typeface="Söhne"/>
              </a:rPr>
              <a:t>Utilizes a matching score algorithm to compare the extracted features from resumes against predefined job requirements or criteria.</a:t>
            </a:r>
          </a:p>
          <a:p>
            <a:pPr marL="742950" lvl="1" indent="-285750" algn="just">
              <a:buFont typeface="+mj-lt"/>
              <a:buAutoNum type="arabicPeriod"/>
            </a:pPr>
            <a:r>
              <a:rPr lang="en-US" sz="2000" b="0" i="0" dirty="0">
                <a:effectLst/>
                <a:latin typeface="Söhne"/>
              </a:rPr>
              <a:t>Custom logic may be incorporated to weigh the importance of different features and adjust the matching process accordingly.</a:t>
            </a:r>
          </a:p>
          <a:p>
            <a:pPr marL="742950" lvl="1" indent="-285750" algn="just">
              <a:buFont typeface="+mj-lt"/>
              <a:buAutoNum type="arabicPeriod"/>
            </a:pPr>
            <a:r>
              <a:rPr lang="en-US" sz="2000" b="0" i="0" dirty="0">
                <a:effectLst/>
                <a:latin typeface="Söhne"/>
              </a:rPr>
              <a:t>Machine learning models such as Support Vector Machines (SVM), Random Forest, or Gradient Boosting may be used for classification.</a:t>
            </a:r>
          </a:p>
          <a:p>
            <a:pPr marL="742950" lvl="1" indent="-285750" algn="just">
              <a:buFont typeface="+mj-lt"/>
              <a:buAutoNum type="arabicPeriod"/>
            </a:pPr>
            <a:r>
              <a:rPr lang="en-US" sz="2000" b="0" i="0" dirty="0">
                <a:effectLst/>
                <a:latin typeface="Söhne"/>
              </a:rPr>
              <a:t>The system may also employ techniques to handle imbalanced datasets and minimize false positives or false negatives.</a:t>
            </a:r>
          </a:p>
          <a:p>
            <a:pPr algn="just">
              <a:buFont typeface="+mj-lt"/>
              <a:buAutoNum type="arabicPeriod"/>
            </a:pPr>
            <a:r>
              <a:rPr lang="en-US" sz="2000" b="1" i="0" dirty="0">
                <a:effectLst/>
                <a:latin typeface="Söhne"/>
              </a:rPr>
              <a:t>Validation and Evaluation</a:t>
            </a:r>
            <a:r>
              <a:rPr lang="en-US" sz="2000" b="0" i="0" dirty="0">
                <a:effectLst/>
                <a:latin typeface="Söhne"/>
              </a:rPr>
              <a:t>:</a:t>
            </a:r>
          </a:p>
          <a:p>
            <a:pPr marL="742950" lvl="1" indent="-285750" algn="just">
              <a:buFont typeface="+mj-lt"/>
              <a:buAutoNum type="arabicPeriod"/>
            </a:pPr>
            <a:r>
              <a:rPr lang="en-US" sz="2000" b="0" i="0" dirty="0">
                <a:effectLst/>
                <a:latin typeface="Söhne"/>
              </a:rPr>
              <a:t>The proposed system is validated using a unique dataset of approximately 5,000 resumes.</a:t>
            </a:r>
          </a:p>
          <a:p>
            <a:pPr marL="742950" lvl="1" indent="-285750" algn="just">
              <a:buFont typeface="+mj-lt"/>
              <a:buAutoNum type="arabicPeriod"/>
            </a:pPr>
            <a:r>
              <a:rPr lang="en-US" sz="2000" b="0" i="0" dirty="0">
                <a:effectLst/>
                <a:latin typeface="Söhne"/>
              </a:rPr>
              <a:t>Various performance metrics such as accuracy, precision, recall, and F1-score are calculated to evaluate the effectiveness of the Prospect model.</a:t>
            </a:r>
          </a:p>
          <a:p>
            <a:pPr marL="742950" lvl="1" indent="-285750" algn="just">
              <a:buFont typeface="+mj-lt"/>
              <a:buAutoNum type="arabicPeriod"/>
            </a:pPr>
            <a:r>
              <a:rPr lang="en-US" sz="2000" b="0" i="0" dirty="0">
                <a:effectLst/>
                <a:latin typeface="Söhne"/>
              </a:rPr>
              <a:t>The system's performance is compared against existing approaches, such as convolutional neural network (CNN) models, to demonstrate improvements in accuracy and efficiency.</a:t>
            </a:r>
          </a:p>
          <a:p>
            <a:pPr algn="just">
              <a:buFont typeface="+mj-lt"/>
              <a:buAutoNum type="arabicPeriod"/>
            </a:pPr>
            <a:r>
              <a:rPr lang="en-US" sz="2000" b="1" i="0" dirty="0">
                <a:effectLst/>
                <a:latin typeface="Söhne"/>
              </a:rPr>
              <a:t>Deployment and Integration</a:t>
            </a:r>
            <a:r>
              <a:rPr lang="en-US" sz="2000" b="0" i="0" dirty="0">
                <a:effectLst/>
                <a:latin typeface="Söhne"/>
              </a:rPr>
              <a:t>:</a:t>
            </a:r>
          </a:p>
          <a:p>
            <a:pPr marL="742950" lvl="1" indent="-285750" algn="just">
              <a:buFont typeface="+mj-lt"/>
              <a:buAutoNum type="arabicPeriod"/>
            </a:pPr>
            <a:r>
              <a:rPr lang="en-US" sz="2000" b="0" i="0" dirty="0">
                <a:effectLst/>
                <a:latin typeface="Söhne"/>
              </a:rPr>
              <a:t>Once validated, the Prospect model can be deployed as a software application or integrated into existing recruitment systems.</a:t>
            </a:r>
          </a:p>
          <a:p>
            <a:pPr marL="742950" lvl="1" indent="-285750" algn="just">
              <a:buFont typeface="+mj-lt"/>
              <a:buAutoNum type="arabicPeriod"/>
            </a:pPr>
            <a:r>
              <a:rPr lang="en-US" sz="2000" b="0" i="0" dirty="0">
                <a:effectLst/>
                <a:latin typeface="Söhne"/>
              </a:rPr>
              <a:t>The system should provide a user-friendly interface for recruiters to upload resumes, view classification results, and make decisions.</a:t>
            </a:r>
          </a:p>
          <a:p>
            <a:pPr marL="742950" lvl="1" indent="-285750" algn="just">
              <a:buFont typeface="+mj-lt"/>
              <a:buAutoNum type="arabicPeriod"/>
            </a:pPr>
            <a:r>
              <a:rPr lang="en-US" sz="2000" b="0" i="0" dirty="0">
                <a:effectLst/>
                <a:latin typeface="Söhne"/>
              </a:rPr>
              <a:t>Integration with applicant tracking systems (ATS) or human resources information systems (HRIS) may be necessary for seamless workflow integration.</a:t>
            </a:r>
          </a:p>
          <a:p>
            <a:pPr algn="just">
              <a:buFont typeface="+mj-lt"/>
              <a:buAutoNum type="arabicPeriod"/>
            </a:pPr>
            <a:r>
              <a:rPr lang="en-US" sz="2000" b="1" i="0" dirty="0">
                <a:effectLst/>
                <a:latin typeface="Söhne"/>
              </a:rPr>
              <a:t>Monitoring and Maintenance</a:t>
            </a:r>
            <a:r>
              <a:rPr lang="en-US" sz="2000" b="0" i="0" dirty="0">
                <a:effectLst/>
                <a:latin typeface="Söhne"/>
              </a:rPr>
              <a:t>:</a:t>
            </a:r>
          </a:p>
          <a:p>
            <a:pPr marL="742950" lvl="1" indent="-285750" algn="just">
              <a:buFont typeface="+mj-lt"/>
              <a:buAutoNum type="arabicPeriod"/>
            </a:pPr>
            <a:r>
              <a:rPr lang="en-US" sz="2000" b="0" i="0" dirty="0">
                <a:effectLst/>
                <a:latin typeface="Söhne"/>
              </a:rPr>
              <a:t>Continuous monitoring and maintenance of the system are essential to ensure its performance remains optimal over time.</a:t>
            </a:r>
          </a:p>
          <a:p>
            <a:pPr marL="742950" lvl="1" indent="-285750" algn="just">
              <a:buFont typeface="+mj-lt"/>
              <a:buAutoNum type="arabicPeriod"/>
            </a:pPr>
            <a:r>
              <a:rPr lang="en-US" sz="2000" b="0" i="0" dirty="0">
                <a:effectLst/>
                <a:latin typeface="Söhne"/>
              </a:rPr>
              <a:t>Regular updates may be required to incorporate new features, improve classification algorithms, and adapt to changing recruitment needs.</a:t>
            </a:r>
          </a:p>
          <a:p>
            <a:pPr marL="742950" lvl="1" indent="-285750" algn="just">
              <a:buFont typeface="+mj-lt"/>
              <a:buAutoNum type="arabicPeriod"/>
            </a:pPr>
            <a:r>
              <a:rPr lang="en-US" sz="2000" b="0" i="0" dirty="0">
                <a:effectLst/>
                <a:latin typeface="Söhne"/>
              </a:rPr>
              <a:t>Feedback mechanisms may be implemented to gather input from recruiters and adjust the system's parameters based on user feedback.</a:t>
            </a:r>
          </a:p>
        </p:txBody>
      </p:sp>
      <p:sp>
        <p:nvSpPr>
          <p:cNvPr id="7" name="AutoShape 7"/>
          <p:cNvSpPr/>
          <p:nvPr/>
        </p:nvSpPr>
        <p:spPr>
          <a:xfrm flipV="1">
            <a:off x="1028700" y="1327076"/>
            <a:ext cx="5196278" cy="190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9792" y="757399"/>
            <a:ext cx="7826176" cy="1475660"/>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Times New Roman"/>
              </a:rPr>
              <a:t>SOFTWARE AND HARDWARE REQUIREMENTS</a:t>
            </a: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5" name="AutoShape 5"/>
          <p:cNvSpPr/>
          <p:nvPr/>
        </p:nvSpPr>
        <p:spPr>
          <a:xfrm flipV="1">
            <a:off x="1029792" y="2233059"/>
            <a:ext cx="7610152" cy="19050"/>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a:off x="10632057" y="3437299"/>
            <a:ext cx="6094969" cy="3428377"/>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grpSp>
        <p:nvGrpSpPr>
          <p:cNvPr id="9" name="Group 9"/>
          <p:cNvGrpSpPr>
            <a:grpSpLocks noChangeAspect="1"/>
          </p:cNvGrpSpPr>
          <p:nvPr/>
        </p:nvGrpSpPr>
        <p:grpSpPr>
          <a:xfrm>
            <a:off x="10632057" y="3437299"/>
            <a:ext cx="6850188" cy="3853183"/>
            <a:chOff x="0" y="0"/>
            <a:chExt cx="11289030" cy="6350000"/>
          </a:xfrm>
        </p:grpSpPr>
        <p:sp>
          <p:nvSpPr>
            <p:cNvPr id="10" name="Freeform 10"/>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265" b="-9265"/>
              </a:stretch>
            </a:blipFill>
          </p:spPr>
        </p:sp>
      </p:grpSp>
      <p:sp>
        <p:nvSpPr>
          <p:cNvPr id="11" name="TextBox 11"/>
          <p:cNvSpPr txBox="1"/>
          <p:nvPr/>
        </p:nvSpPr>
        <p:spPr>
          <a:xfrm>
            <a:off x="2087216" y="2738995"/>
            <a:ext cx="5802049" cy="7950895"/>
          </a:xfrm>
          <a:prstGeom prst="rect">
            <a:avLst/>
          </a:prstGeom>
        </p:spPr>
        <p:txBody>
          <a:bodyPr wrap="square" lIns="0" tIns="0" rIns="0" bIns="0" rtlCol="0" anchor="t">
            <a:spAutoFit/>
          </a:bodyPr>
          <a:lstStyle/>
          <a:p>
            <a:pPr>
              <a:lnSpc>
                <a:spcPts val="3148"/>
              </a:lnSpc>
            </a:pPr>
            <a:r>
              <a:rPr lang="en-US" sz="3000" dirty="0">
                <a:solidFill>
                  <a:srgbClr val="000000"/>
                </a:solidFill>
                <a:latin typeface="Times New Roman"/>
              </a:rPr>
              <a:t>Software Requirements:</a:t>
            </a:r>
          </a:p>
          <a:p>
            <a:pPr>
              <a:lnSpc>
                <a:spcPts val="3148"/>
              </a:lnSpc>
            </a:pPr>
            <a:r>
              <a:rPr lang="en-US" sz="2600" dirty="0">
                <a:solidFill>
                  <a:srgbClr val="000000"/>
                </a:solidFill>
                <a:latin typeface="Times New Roman"/>
              </a:rPr>
              <a:t>	</a:t>
            </a:r>
            <a:r>
              <a:rPr lang="en-IN" sz="2800" b="0" i="0" dirty="0">
                <a:effectLst/>
                <a:latin typeface="Söhne"/>
              </a:rPr>
              <a:t>Programming Language</a:t>
            </a:r>
            <a:endParaRPr lang="en-US" sz="2600" b="0" i="0" dirty="0">
              <a:solidFill>
                <a:srgbClr val="000000"/>
              </a:solidFill>
              <a:effectLst/>
              <a:latin typeface="Times New Roman"/>
            </a:endParaRPr>
          </a:p>
          <a:p>
            <a:pPr>
              <a:lnSpc>
                <a:spcPts val="3148"/>
              </a:lnSpc>
            </a:pPr>
            <a:r>
              <a:rPr lang="en-US" sz="2600" dirty="0">
                <a:solidFill>
                  <a:srgbClr val="000000"/>
                </a:solidFill>
                <a:latin typeface="Times New Roman"/>
              </a:rPr>
              <a:t>			Python</a:t>
            </a:r>
          </a:p>
          <a:p>
            <a:pPr>
              <a:lnSpc>
                <a:spcPts val="3148"/>
              </a:lnSpc>
            </a:pPr>
            <a:r>
              <a:rPr lang="en-US" sz="2600" dirty="0">
                <a:solidFill>
                  <a:srgbClr val="000000"/>
                </a:solidFill>
                <a:latin typeface="Times New Roman"/>
              </a:rPr>
              <a:t>	</a:t>
            </a:r>
            <a:r>
              <a:rPr lang="en-IN" sz="2800" b="0" i="0" dirty="0">
                <a:effectLst/>
                <a:latin typeface="Söhne"/>
              </a:rPr>
              <a:t>Machine Learning Frameworks:</a:t>
            </a:r>
          </a:p>
          <a:p>
            <a:pPr>
              <a:lnSpc>
                <a:spcPts val="3148"/>
              </a:lnSpc>
            </a:pPr>
            <a:r>
              <a:rPr lang="en-IN" sz="2800" dirty="0">
                <a:solidFill>
                  <a:srgbClr val="000000"/>
                </a:solidFill>
                <a:latin typeface="Söhne"/>
              </a:rPr>
              <a:t>			</a:t>
            </a:r>
            <a:r>
              <a:rPr lang="en-IN" sz="2800" b="0" i="0" dirty="0">
                <a:effectLst/>
                <a:latin typeface="Söhne"/>
              </a:rPr>
              <a:t>TensorFlow</a:t>
            </a:r>
            <a:r>
              <a:rPr lang="en-US" sz="2600" dirty="0">
                <a:solidFill>
                  <a:srgbClr val="000000"/>
                </a:solidFill>
                <a:latin typeface="Times New Roman"/>
              </a:rPr>
              <a:t> </a:t>
            </a:r>
          </a:p>
          <a:p>
            <a:pPr>
              <a:lnSpc>
                <a:spcPts val="3148"/>
              </a:lnSpc>
            </a:pPr>
            <a:r>
              <a:rPr lang="en-US" sz="2600" dirty="0">
                <a:solidFill>
                  <a:srgbClr val="000000"/>
                </a:solidFill>
                <a:latin typeface="Times New Roman"/>
              </a:rPr>
              <a:t>			</a:t>
            </a:r>
            <a:r>
              <a:rPr lang="en-IN" sz="2800" b="0" i="0" dirty="0" err="1">
                <a:effectLst/>
                <a:latin typeface="Söhne"/>
              </a:rPr>
              <a:t>PyTorch</a:t>
            </a:r>
            <a:endParaRPr lang="en-IN" sz="2800" b="0" i="0" dirty="0">
              <a:effectLst/>
              <a:latin typeface="Söhne"/>
            </a:endParaRPr>
          </a:p>
          <a:p>
            <a:pPr>
              <a:lnSpc>
                <a:spcPts val="3148"/>
              </a:lnSpc>
            </a:pPr>
            <a:r>
              <a:rPr lang="en-IN" sz="2800" dirty="0">
                <a:latin typeface="Söhne"/>
              </a:rPr>
              <a:t>	</a:t>
            </a:r>
            <a:r>
              <a:rPr lang="en-IN" sz="2800" b="0" i="0" dirty="0">
                <a:effectLst/>
                <a:latin typeface="Söhne"/>
              </a:rPr>
              <a:t>NLP Libraries:</a:t>
            </a:r>
          </a:p>
          <a:p>
            <a:pPr>
              <a:lnSpc>
                <a:spcPts val="3148"/>
              </a:lnSpc>
            </a:pPr>
            <a:r>
              <a:rPr lang="en-IN" sz="2800" dirty="0">
                <a:latin typeface="Söhne"/>
              </a:rPr>
              <a:t>			</a:t>
            </a:r>
            <a:r>
              <a:rPr lang="en-IN" sz="2800" b="0" i="0" dirty="0">
                <a:effectLst/>
                <a:latin typeface="Söhne"/>
              </a:rPr>
              <a:t>NLTK</a:t>
            </a:r>
          </a:p>
          <a:p>
            <a:pPr>
              <a:lnSpc>
                <a:spcPts val="3148"/>
              </a:lnSpc>
            </a:pPr>
            <a:r>
              <a:rPr lang="en-IN" sz="2800" dirty="0">
                <a:latin typeface="Söhne"/>
              </a:rPr>
              <a:t>			Spacy</a:t>
            </a:r>
          </a:p>
          <a:p>
            <a:pPr>
              <a:lnSpc>
                <a:spcPts val="3148"/>
              </a:lnSpc>
            </a:pPr>
            <a:r>
              <a:rPr lang="en-IN" sz="2800" dirty="0">
                <a:latin typeface="Söhne"/>
              </a:rPr>
              <a:t>	</a:t>
            </a:r>
            <a:r>
              <a:rPr lang="en-IN" sz="2800" b="0" i="0" dirty="0">
                <a:effectLst/>
                <a:latin typeface="Söhne"/>
              </a:rPr>
              <a:t>Data Visualization Tools:</a:t>
            </a:r>
          </a:p>
          <a:p>
            <a:pPr>
              <a:lnSpc>
                <a:spcPts val="3148"/>
              </a:lnSpc>
            </a:pPr>
            <a:r>
              <a:rPr lang="en-IN" sz="2800" dirty="0">
                <a:latin typeface="Söhne"/>
              </a:rPr>
              <a:t>			</a:t>
            </a:r>
            <a:r>
              <a:rPr lang="en-IN" sz="2800" b="0" i="0" dirty="0">
                <a:effectLst/>
                <a:latin typeface="Söhne"/>
              </a:rPr>
              <a:t>Matplotlib</a:t>
            </a:r>
          </a:p>
          <a:p>
            <a:pPr>
              <a:lnSpc>
                <a:spcPts val="3148"/>
              </a:lnSpc>
            </a:pPr>
            <a:r>
              <a:rPr lang="en-IN" sz="2800" dirty="0">
                <a:latin typeface="Söhne"/>
              </a:rPr>
              <a:t>			</a:t>
            </a:r>
            <a:r>
              <a:rPr lang="en-IN" sz="2800" b="0" i="0" dirty="0">
                <a:effectLst/>
                <a:latin typeface="Söhne"/>
              </a:rPr>
              <a:t>Seaborn</a:t>
            </a:r>
          </a:p>
          <a:p>
            <a:pPr>
              <a:lnSpc>
                <a:spcPts val="3148"/>
              </a:lnSpc>
            </a:pPr>
            <a:r>
              <a:rPr lang="en-IN" sz="2800" b="0" i="0" dirty="0">
                <a:effectLst/>
                <a:latin typeface="Söhne"/>
              </a:rPr>
              <a:t>			</a:t>
            </a:r>
            <a:r>
              <a:rPr lang="en-IN" sz="2800" b="0" i="0" dirty="0" err="1">
                <a:effectLst/>
                <a:latin typeface="Söhne"/>
              </a:rPr>
              <a:t>Plotly</a:t>
            </a:r>
            <a:endParaRPr lang="en-IN" sz="2800" b="0" i="0" dirty="0">
              <a:effectLst/>
              <a:latin typeface="Söhne"/>
            </a:endParaRPr>
          </a:p>
          <a:p>
            <a:pPr>
              <a:lnSpc>
                <a:spcPts val="3148"/>
              </a:lnSpc>
            </a:pPr>
            <a:r>
              <a:rPr lang="en-IN" sz="2800" b="0" i="0" dirty="0">
                <a:effectLst/>
                <a:latin typeface="Söhne"/>
              </a:rPr>
              <a:t>Hardware Requirements:</a:t>
            </a:r>
          </a:p>
          <a:p>
            <a:pPr>
              <a:lnSpc>
                <a:spcPts val="3148"/>
              </a:lnSpc>
            </a:pPr>
            <a:r>
              <a:rPr lang="en-IN" sz="2800" dirty="0">
                <a:latin typeface="Söhne"/>
              </a:rPr>
              <a:t>	</a:t>
            </a:r>
            <a:r>
              <a:rPr lang="en-IN" sz="2800" b="0" i="0" dirty="0">
                <a:effectLst/>
                <a:latin typeface="Söhne"/>
              </a:rPr>
              <a:t>Processor</a:t>
            </a:r>
          </a:p>
          <a:p>
            <a:pPr>
              <a:lnSpc>
                <a:spcPts val="3148"/>
              </a:lnSpc>
            </a:pPr>
            <a:r>
              <a:rPr lang="en-IN" sz="2800" dirty="0">
                <a:latin typeface="Söhne"/>
              </a:rPr>
              <a:t>	</a:t>
            </a:r>
            <a:r>
              <a:rPr lang="en-IN" sz="2800" b="0" i="0" dirty="0">
                <a:effectLst/>
                <a:latin typeface="Söhne"/>
              </a:rPr>
              <a:t>Memory (RAM)</a:t>
            </a:r>
          </a:p>
          <a:p>
            <a:pPr>
              <a:lnSpc>
                <a:spcPts val="3148"/>
              </a:lnSpc>
            </a:pPr>
            <a:r>
              <a:rPr lang="en-IN" sz="2800" dirty="0">
                <a:latin typeface="Söhne"/>
              </a:rPr>
              <a:t>	</a:t>
            </a:r>
            <a:r>
              <a:rPr lang="en-IN" sz="2800" b="0" i="0" dirty="0">
                <a:effectLst/>
                <a:latin typeface="Söhne"/>
              </a:rPr>
              <a:t>Graphics Processing Unit (GPU)</a:t>
            </a:r>
          </a:p>
          <a:p>
            <a:pPr>
              <a:lnSpc>
                <a:spcPts val="3148"/>
              </a:lnSpc>
            </a:pPr>
            <a:r>
              <a:rPr lang="en-IN" sz="2800" dirty="0">
                <a:latin typeface="Söhne"/>
              </a:rPr>
              <a:t>	</a:t>
            </a:r>
            <a:r>
              <a:rPr lang="en-IN" sz="2800" b="0" i="0" dirty="0">
                <a:effectLst/>
                <a:latin typeface="Söhne"/>
              </a:rPr>
              <a:t>Development Environment</a:t>
            </a:r>
            <a:endParaRPr lang="en-US" sz="2600" dirty="0">
              <a:latin typeface="Times New Roman"/>
            </a:endParaRPr>
          </a:p>
          <a:p>
            <a:pPr>
              <a:lnSpc>
                <a:spcPts val="3148"/>
              </a:lnSpc>
            </a:pPr>
            <a:endParaRPr sz="2600" dirty="0"/>
          </a:p>
          <a:p>
            <a:pPr>
              <a:lnSpc>
                <a:spcPts val="3148"/>
              </a:lnSpc>
              <a:spcBef>
                <a:spcPct val="0"/>
              </a:spcBef>
            </a:pPr>
            <a:endParaRPr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24760"/>
            <a:ext cx="8488517" cy="823963"/>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a:rPr>
              <a:t>CONCLUSION</a:t>
            </a:r>
          </a:p>
        </p:txBody>
      </p:sp>
      <p:grpSp>
        <p:nvGrpSpPr>
          <p:cNvPr id="4" name="Group 4"/>
          <p:cNvGrpSpPr>
            <a:grpSpLocks noChangeAspect="1"/>
          </p:cNvGrpSpPr>
          <p:nvPr/>
        </p:nvGrpSpPr>
        <p:grpSpPr>
          <a:xfrm>
            <a:off x="12168336" y="3598336"/>
            <a:ext cx="5493985" cy="3090328"/>
            <a:chOff x="0" y="0"/>
            <a:chExt cx="11289030" cy="6350000"/>
          </a:xfrm>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1597" b="-1597"/>
              </a:stretch>
            </a:blipFill>
          </p:spPr>
        </p:sp>
      </p:grpSp>
      <p:sp>
        <p:nvSpPr>
          <p:cNvPr id="6" name="TextBox 6"/>
          <p:cNvSpPr txBox="1"/>
          <p:nvPr/>
        </p:nvSpPr>
        <p:spPr>
          <a:xfrm>
            <a:off x="1028700" y="3347197"/>
            <a:ext cx="10779596" cy="5353197"/>
          </a:xfrm>
          <a:prstGeom prst="rect">
            <a:avLst/>
          </a:prstGeom>
        </p:spPr>
        <p:txBody>
          <a:bodyPr wrap="square" lIns="0" tIns="0" rIns="0" bIns="0" rtlCol="0" anchor="t">
            <a:spAutoFit/>
          </a:bodyPr>
          <a:lstStyle/>
          <a:p>
            <a:pPr algn="just">
              <a:lnSpc>
                <a:spcPts val="3523"/>
              </a:lnSpc>
            </a:pPr>
            <a:r>
              <a:rPr lang="en-US" sz="2400" dirty="0"/>
              <a:t>The first phase extracts the features from resume using Artificial </a:t>
            </a:r>
            <a:r>
              <a:rPr lang="en-US" sz="2400" dirty="0" err="1"/>
              <a:t>Iearning</a:t>
            </a:r>
            <a:r>
              <a:rPr lang="en-US" sz="2400" dirty="0"/>
              <a:t> and Natural Language Processing. The second phase use matching algorithm to derive a score for the given resume. This project also demonstrated the final result with machine performing human like decision. Further, it elaborates on how the training is provided on the extracted data with different machine learning algorithm that provides insights for key decision making. Spacy , transformers and other key libraries usage have been explained in details. This also highlights the key differentiator that this tool offers in comparison with other available tools in terms of features and accuracy. As part of next step, further regression to be performed to arrive at better accuracy in terms of shortlisting score. There is additional tunning in the dataset by web scrapping of professional network sites to be considered. There will be some outliers that will require to be eliminated for better outcome.</a:t>
            </a:r>
            <a:endParaRPr lang="en-US" sz="2148" dirty="0">
              <a:solidFill>
                <a:srgbClr val="000000"/>
              </a:solidFill>
              <a:latin typeface="Times New Roman"/>
            </a:endParaRPr>
          </a:p>
        </p:txBody>
      </p:sp>
      <p:sp>
        <p:nvSpPr>
          <p:cNvPr id="7" name="AutoShape 7"/>
          <p:cNvSpPr/>
          <p:nvPr/>
        </p:nvSpPr>
        <p:spPr>
          <a:xfrm flipV="1">
            <a:off x="1028700" y="2248723"/>
            <a:ext cx="5196278" cy="1905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24760"/>
            <a:ext cx="8488517" cy="823963"/>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a:rPr>
              <a:t>FUTURE SCOPE</a:t>
            </a:r>
          </a:p>
        </p:txBody>
      </p:sp>
      <p:sp>
        <p:nvSpPr>
          <p:cNvPr id="4" name="TextBox 4"/>
          <p:cNvSpPr txBox="1"/>
          <p:nvPr/>
        </p:nvSpPr>
        <p:spPr>
          <a:xfrm>
            <a:off x="1028700" y="3318622"/>
            <a:ext cx="8920741" cy="3558866"/>
          </a:xfrm>
          <a:prstGeom prst="rect">
            <a:avLst/>
          </a:prstGeom>
        </p:spPr>
        <p:txBody>
          <a:bodyPr lIns="0" tIns="0" rIns="0" bIns="0" rtlCol="0" anchor="t">
            <a:spAutoFit/>
          </a:bodyPr>
          <a:lstStyle/>
          <a:p>
            <a:pPr marL="528679" lvl="1" indent="-264339" algn="just">
              <a:lnSpc>
                <a:spcPts val="4015"/>
              </a:lnSpc>
              <a:buFont typeface="Arial"/>
              <a:buChar char="•"/>
            </a:pPr>
            <a:r>
              <a:rPr lang="en-US" sz="2448" dirty="0">
                <a:solidFill>
                  <a:srgbClr val="000000"/>
                </a:solidFill>
                <a:latin typeface="Times New Roman"/>
              </a:rPr>
              <a:t>Enhanced Classification Accuracy</a:t>
            </a:r>
          </a:p>
          <a:p>
            <a:pPr marL="528679" lvl="1" indent="-264339" algn="just">
              <a:lnSpc>
                <a:spcPts val="4015"/>
              </a:lnSpc>
              <a:buFont typeface="Arial"/>
              <a:buChar char="•"/>
            </a:pPr>
            <a:r>
              <a:rPr lang="en-US" sz="2448" dirty="0">
                <a:solidFill>
                  <a:srgbClr val="000000"/>
                </a:solidFill>
                <a:latin typeface="Times New Roman"/>
              </a:rPr>
              <a:t>Additional Outlier Categories</a:t>
            </a:r>
          </a:p>
          <a:p>
            <a:pPr marL="528679" lvl="1" indent="-264339" algn="just">
              <a:lnSpc>
                <a:spcPts val="4015"/>
              </a:lnSpc>
              <a:buFont typeface="Arial"/>
              <a:buChar char="•"/>
            </a:pPr>
            <a:r>
              <a:rPr lang="en-US" sz="2448" dirty="0">
                <a:solidFill>
                  <a:srgbClr val="000000"/>
                </a:solidFill>
                <a:latin typeface="Times New Roman"/>
              </a:rPr>
              <a:t>Advanced Image Processing Techniques</a:t>
            </a:r>
          </a:p>
          <a:p>
            <a:pPr marL="528679" lvl="1" indent="-264339" algn="just">
              <a:lnSpc>
                <a:spcPts val="4015"/>
              </a:lnSpc>
              <a:buFont typeface="Arial"/>
              <a:buChar char="•"/>
            </a:pPr>
            <a:r>
              <a:rPr lang="en-US" sz="2448" dirty="0">
                <a:solidFill>
                  <a:srgbClr val="000000"/>
                </a:solidFill>
                <a:latin typeface="Times New Roman"/>
              </a:rPr>
              <a:t>Integration with External Data Sources</a:t>
            </a:r>
          </a:p>
          <a:p>
            <a:pPr marL="528679" lvl="1" indent="-264339" algn="just">
              <a:lnSpc>
                <a:spcPts val="4015"/>
              </a:lnSpc>
              <a:buFont typeface="Arial"/>
              <a:buChar char="•"/>
            </a:pPr>
            <a:r>
              <a:rPr lang="en-US" sz="2448" dirty="0">
                <a:solidFill>
                  <a:srgbClr val="000000"/>
                </a:solidFill>
                <a:latin typeface="Times New Roman"/>
              </a:rPr>
              <a:t>User Personalization and Recommendations</a:t>
            </a:r>
          </a:p>
          <a:p>
            <a:pPr marL="528679" lvl="1" indent="-264339" algn="just">
              <a:lnSpc>
                <a:spcPts val="4015"/>
              </a:lnSpc>
              <a:buFont typeface="Arial"/>
              <a:buChar char="•"/>
            </a:pPr>
            <a:r>
              <a:rPr lang="en-US" sz="2448" dirty="0">
                <a:solidFill>
                  <a:srgbClr val="000000"/>
                </a:solidFill>
                <a:latin typeface="Times New Roman"/>
              </a:rPr>
              <a:t>Mobile Application Development</a:t>
            </a:r>
          </a:p>
          <a:p>
            <a:pPr marL="528679" lvl="1" indent="-264339" algn="just">
              <a:lnSpc>
                <a:spcPts val="4015"/>
              </a:lnSpc>
              <a:buFont typeface="Arial"/>
              <a:buChar char="•"/>
            </a:pPr>
            <a:r>
              <a:rPr lang="en-US" sz="2448" dirty="0">
                <a:solidFill>
                  <a:srgbClr val="000000"/>
                </a:solidFill>
                <a:latin typeface="Times New Roman"/>
              </a:rPr>
              <a:t>Research and Innovation</a:t>
            </a:r>
          </a:p>
        </p:txBody>
      </p:sp>
      <p:sp>
        <p:nvSpPr>
          <p:cNvPr id="5" name="AutoShape 5"/>
          <p:cNvSpPr/>
          <p:nvPr/>
        </p:nvSpPr>
        <p:spPr>
          <a:xfrm flipV="1">
            <a:off x="1028700" y="2248723"/>
            <a:ext cx="4244258" cy="19050"/>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a:off x="10632057" y="3437299"/>
            <a:ext cx="6850188" cy="3853183"/>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265" b="-9265"/>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091641"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6359"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83371" y="1324776"/>
            <a:ext cx="14412922" cy="2667909"/>
          </a:xfrm>
          <a:prstGeom prst="rect">
            <a:avLst/>
          </a:prstGeom>
        </p:spPr>
        <p:txBody>
          <a:bodyPr lIns="0" tIns="0" rIns="0" bIns="0" rtlCol="0" anchor="t">
            <a:spAutoFit/>
          </a:bodyPr>
          <a:lstStyle/>
          <a:p>
            <a:pPr algn="ctr">
              <a:lnSpc>
                <a:spcPts val="20051"/>
              </a:lnSpc>
              <a:spcBef>
                <a:spcPct val="0"/>
              </a:spcBef>
            </a:pPr>
            <a:r>
              <a:rPr lang="en-US" sz="20051">
                <a:solidFill>
                  <a:srgbClr val="B5F4ED"/>
                </a:solidFill>
                <a:latin typeface="Bukhari Script Bold"/>
              </a:rPr>
              <a:t>QUESTIONS</a:t>
            </a:r>
          </a:p>
        </p:txBody>
      </p:sp>
      <p:sp>
        <p:nvSpPr>
          <p:cNvPr id="5" name="Freeform 5"/>
          <p:cNvSpPr/>
          <p:nvPr/>
        </p:nvSpPr>
        <p:spPr>
          <a:xfrm rot="368182">
            <a:off x="4899777" y="4580053"/>
            <a:ext cx="7276977" cy="4114800"/>
          </a:xfrm>
          <a:custGeom>
            <a:avLst/>
            <a:gdLst/>
            <a:ahLst/>
            <a:cxnLst/>
            <a:rect l="l" t="t" r="r" b="b"/>
            <a:pathLst>
              <a:path w="7276977" h="4114800">
                <a:moveTo>
                  <a:pt x="0" y="0"/>
                </a:moveTo>
                <a:lnTo>
                  <a:pt x="7276978" y="0"/>
                </a:lnTo>
                <a:lnTo>
                  <a:pt x="72769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991</Words>
  <Application>Microsoft Office PowerPoint</Application>
  <PresentationFormat>Custom</PresentationFormat>
  <Paragraphs>79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Alice</vt:lpstr>
      <vt:lpstr>Arial</vt:lpstr>
      <vt:lpstr>Bukhari Script Bold</vt:lpstr>
      <vt:lpstr>Calibri</vt:lpstr>
      <vt:lpstr>mavenPro</vt:lpstr>
      <vt:lpstr>Söhne</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21B95A0510-REVIEW2</dc:title>
  <cp:lastModifiedBy>YALLA BHANU KARTHIK</cp:lastModifiedBy>
  <cp:revision>5</cp:revision>
  <dcterms:created xsi:type="dcterms:W3CDTF">2006-08-16T00:00:00Z</dcterms:created>
  <dcterms:modified xsi:type="dcterms:W3CDTF">2024-04-03T04:56:25Z</dcterms:modified>
  <dc:identifier>DAF8ErDiSXc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2071228</vt:lpwstr>
  </property>
  <property fmtid="{D5CDD505-2E9C-101B-9397-08002B2CF9AE}" pid="3" name="NXPowerLiteSettings">
    <vt:lpwstr>F7000400038000</vt:lpwstr>
  </property>
  <property fmtid="{D5CDD505-2E9C-101B-9397-08002B2CF9AE}" pid="4" name="NXPowerLiteVersion">
    <vt:lpwstr>S10.2.0</vt:lpwstr>
  </property>
</Properties>
</file>